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4"/>
  </p:notesMasterIdLst>
  <p:sldIdLst>
    <p:sldId id="256" r:id="rId2"/>
    <p:sldId id="257" r:id="rId3"/>
    <p:sldId id="258" r:id="rId4"/>
    <p:sldId id="271"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304" r:id="rId20"/>
    <p:sldId id="298" r:id="rId21"/>
    <p:sldId id="303" r:id="rId22"/>
    <p:sldId id="299" r:id="rId23"/>
    <p:sldId id="301" r:id="rId24"/>
    <p:sldId id="300" r:id="rId25"/>
    <p:sldId id="302" r:id="rId26"/>
    <p:sldId id="305" r:id="rId27"/>
    <p:sldId id="306" r:id="rId28"/>
    <p:sldId id="307" r:id="rId29"/>
    <p:sldId id="308" r:id="rId30"/>
    <p:sldId id="309" r:id="rId31"/>
    <p:sldId id="310" r:id="rId32"/>
    <p:sldId id="31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85B5B-03D1-4171-9D1D-EB9907A45893}" type="datetimeFigureOut">
              <a:rPr lang="fr-FR" smtClean="0"/>
              <a:t>27/05/2022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B39D9-EE15-4F1A-AFFA-1E3402E613A8}" type="slidenum">
              <a:rPr lang="fr-FR" smtClean="0"/>
              <a:t>‹N°›</a:t>
            </a:fld>
            <a:endParaRPr lang="fr-FR"/>
          </a:p>
        </p:txBody>
      </p:sp>
    </p:spTree>
    <p:extLst>
      <p:ext uri="{BB962C8B-B14F-4D97-AF65-F5344CB8AC3E}">
        <p14:creationId xmlns:p14="http://schemas.microsoft.com/office/powerpoint/2010/main" val="3742489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F4B39D9-EE15-4F1A-AFFA-1E3402E613A8}" type="slidenum">
              <a:rPr lang="fr-FR" smtClean="0"/>
              <a:t>1</a:t>
            </a:fld>
            <a:endParaRPr lang="fr-FR"/>
          </a:p>
        </p:txBody>
      </p:sp>
    </p:spTree>
    <p:extLst>
      <p:ext uri="{BB962C8B-B14F-4D97-AF65-F5344CB8AC3E}">
        <p14:creationId xmlns:p14="http://schemas.microsoft.com/office/powerpoint/2010/main" val="15821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9E7DBD-1DB1-4A0F-B4D0-194B172FB395}" type="datetime1">
              <a:rPr lang="en-US" smtClean="0"/>
              <a:t>5/27/2022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B8286F2-01F5-40B1-B930-799CCC82F62E}"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CE30D78-B1F0-4AE4-93EB-4FFD2D9D02B0}"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F2AFA02-B019-4B13-9126-D2CD87514766}"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CAC2EB0-2E10-4831-B90A-FEBEFEBB0C32}"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EF751E38-FB33-45A6-80F7-8C1358C28D8A}"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77E00BD3-E44B-4F62-B227-4942E07246C4}"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47E571F-AA08-4270-BCCF-BC7764854A77}"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D1C56CE-F845-4F3F-80AD-A3E0E70AC734}"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1F7EF5D-837F-4D04-AA7C-E7E6278E615A}"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E2D0806-D36F-4983-981C-01444258F8AF}" type="datetime1">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01C5940-DE9B-40F9-987E-1CE5FA57F996}"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2A7CE1A-6E12-4CF5-BF76-F27D98D0771F}" type="datetime1">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28C1743-7F41-4075-B083-C9F0B43122DF}" type="datetime1">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E09A2-61FE-4D70-A56D-88CE421F4301}" type="datetime1">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B84E5BA-98EA-4089-B34C-8FB6275687A9}"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AB453F5-435E-4308-9ABA-E69710EE9615}" type="datetime1">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B31D0A-8112-4991-AC60-D8EE75804BDD}" type="datetime1">
              <a:rPr lang="en-US" smtClean="0"/>
              <a:t>5/27/2022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1143" y="1122363"/>
            <a:ext cx="10354614" cy="1517805"/>
          </a:xfrm>
        </p:spPr>
        <p:txBody>
          <a:bodyPr>
            <a:normAutofit/>
          </a:bodyPr>
          <a:lstStyle/>
          <a:p>
            <a:pPr algn="ctr"/>
            <a:r>
              <a:rPr lang="fr-FR" dirty="0" smtClean="0">
                <a:latin typeface="Times New Roman" panose="02020603050405020304" pitchFamily="18" charset="0"/>
                <a:cs typeface="Times New Roman" panose="02020603050405020304" pitchFamily="18" charset="0"/>
              </a:rPr>
              <a:t>Chapitre II</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Le modèle entité-association</a:t>
            </a:r>
            <a:endParaRPr lang="fr-FR" dirty="0">
              <a:latin typeface="Times New Roman" panose="02020603050405020304" pitchFamily="18" charset="0"/>
              <a:cs typeface="Times New Roman" panose="02020603050405020304" pitchFamily="18" charset="0"/>
            </a:endParaRPr>
          </a:p>
        </p:txBody>
      </p:sp>
      <p:sp>
        <p:nvSpPr>
          <p:cNvPr id="3" name="Sous-titre 2"/>
          <p:cNvSpPr>
            <a:spLocks noGrp="1"/>
          </p:cNvSpPr>
          <p:nvPr>
            <p:ph type="subTitle" idx="1"/>
          </p:nvPr>
        </p:nvSpPr>
        <p:spPr>
          <a:xfrm>
            <a:off x="3193960" y="3041315"/>
            <a:ext cx="6168980" cy="1582201"/>
          </a:xfrm>
        </p:spPr>
        <p:txBody>
          <a:bodyPr>
            <a:noAutofit/>
          </a:bodyPr>
          <a:lstStyle/>
          <a:p>
            <a:pPr algn="ctr"/>
            <a:r>
              <a:rPr lang="fr-FR" sz="2400" dirty="0" smtClean="0">
                <a:solidFill>
                  <a:schemeClr val="bg1"/>
                </a:solidFill>
                <a:latin typeface="Times New Roman" panose="02020603050405020304" pitchFamily="18" charset="0"/>
                <a:cs typeface="Times New Roman" panose="02020603050405020304" pitchFamily="18" charset="0"/>
              </a:rPr>
              <a:t>Licence </a:t>
            </a:r>
            <a:r>
              <a:rPr lang="fr-FR" sz="2400" dirty="0">
                <a:solidFill>
                  <a:schemeClr val="bg1"/>
                </a:solidFill>
                <a:latin typeface="Times New Roman" panose="02020603050405020304" pitchFamily="18" charset="0"/>
                <a:cs typeface="Times New Roman" panose="02020603050405020304" pitchFamily="18" charset="0"/>
              </a:rPr>
              <a:t>2</a:t>
            </a:r>
            <a:r>
              <a:rPr lang="fr-FR" sz="2400" dirty="0" smtClean="0">
                <a:solidFill>
                  <a:schemeClr val="bg1"/>
                </a:solidFill>
                <a:latin typeface="Times New Roman" panose="02020603050405020304" pitchFamily="18" charset="0"/>
                <a:cs typeface="Times New Roman" panose="02020603050405020304" pitchFamily="18" charset="0"/>
              </a:rPr>
              <a:t> ingénierie Informatique</a:t>
            </a:r>
          </a:p>
          <a:p>
            <a:pPr algn="ctr"/>
            <a:r>
              <a:rPr lang="fr-FR" sz="2400" dirty="0" smtClean="0">
                <a:solidFill>
                  <a:schemeClr val="bg1"/>
                </a:solidFill>
                <a:latin typeface="Times New Roman" panose="02020603050405020304" pitchFamily="18" charset="0"/>
                <a:cs typeface="Times New Roman" panose="02020603050405020304" pitchFamily="18" charset="0"/>
              </a:rPr>
              <a:t>Année académique 2021 – 2022</a:t>
            </a:r>
          </a:p>
          <a:p>
            <a:pPr algn="ctr"/>
            <a:r>
              <a:rPr lang="fr-FR" sz="2400" dirty="0" smtClean="0">
                <a:solidFill>
                  <a:srgbClr val="FF0000"/>
                </a:solidFill>
                <a:latin typeface="Times New Roman" panose="02020603050405020304" pitchFamily="18" charset="0"/>
                <a:cs typeface="Times New Roman" panose="02020603050405020304" pitchFamily="18" charset="0"/>
              </a:rPr>
              <a:t>Semestre 3</a:t>
            </a:r>
            <a:endParaRPr lang="fr-FR" sz="2400" dirty="0">
              <a:solidFill>
                <a:srgbClr val="FF0000"/>
              </a:solidFill>
              <a:latin typeface="Times New Roman" panose="02020603050405020304" pitchFamily="18" charset="0"/>
              <a:cs typeface="Times New Roman" panose="02020603050405020304" pitchFamily="18" charset="0"/>
            </a:endParaRPr>
          </a:p>
        </p:txBody>
      </p:sp>
      <p:sp>
        <p:nvSpPr>
          <p:cNvPr id="4" name="Sous-titre 2"/>
          <p:cNvSpPr txBox="1">
            <a:spLocks/>
          </p:cNvSpPr>
          <p:nvPr/>
        </p:nvSpPr>
        <p:spPr>
          <a:xfrm>
            <a:off x="7212169" y="0"/>
            <a:ext cx="4979831" cy="112236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sz="1800" dirty="0" smtClean="0">
                <a:solidFill>
                  <a:schemeClr val="bg1"/>
                </a:solidFill>
                <a:latin typeface="Times New Roman" panose="02020603050405020304" pitchFamily="18" charset="0"/>
                <a:cs typeface="Times New Roman" panose="02020603050405020304" pitchFamily="18" charset="0"/>
              </a:rPr>
              <a:t>Université </a:t>
            </a:r>
            <a:r>
              <a:rPr lang="fr-FR" sz="1800" dirty="0" err="1" smtClean="0">
                <a:solidFill>
                  <a:schemeClr val="bg1"/>
                </a:solidFill>
                <a:latin typeface="Times New Roman" panose="02020603050405020304" pitchFamily="18" charset="0"/>
                <a:cs typeface="Times New Roman" panose="02020603050405020304" pitchFamily="18" charset="0"/>
              </a:rPr>
              <a:t>ASSane</a:t>
            </a:r>
            <a:r>
              <a:rPr lang="fr-FR" sz="1800" dirty="0" smtClean="0">
                <a:solidFill>
                  <a:schemeClr val="bg1"/>
                </a:solidFill>
                <a:latin typeface="Times New Roman" panose="02020603050405020304" pitchFamily="18" charset="0"/>
                <a:cs typeface="Times New Roman" panose="02020603050405020304" pitchFamily="18" charset="0"/>
              </a:rPr>
              <a:t> </a:t>
            </a:r>
            <a:r>
              <a:rPr lang="fr-FR" sz="1800" dirty="0" err="1" smtClean="0">
                <a:solidFill>
                  <a:schemeClr val="bg1"/>
                </a:solidFill>
                <a:latin typeface="Times New Roman" panose="02020603050405020304" pitchFamily="18" charset="0"/>
                <a:cs typeface="Times New Roman" panose="02020603050405020304" pitchFamily="18" charset="0"/>
              </a:rPr>
              <a:t>Seck</a:t>
            </a:r>
            <a:r>
              <a:rPr lang="fr-FR" sz="1800" dirty="0" smtClean="0">
                <a:solidFill>
                  <a:schemeClr val="bg1"/>
                </a:solidFill>
                <a:latin typeface="Times New Roman" panose="02020603050405020304" pitchFamily="18" charset="0"/>
                <a:cs typeface="Times New Roman" panose="02020603050405020304" pitchFamily="18" charset="0"/>
              </a:rPr>
              <a:t> de </a:t>
            </a:r>
            <a:r>
              <a:rPr lang="fr-FR" sz="1800" dirty="0" err="1" smtClean="0">
                <a:solidFill>
                  <a:schemeClr val="bg1"/>
                </a:solidFill>
                <a:latin typeface="Times New Roman" panose="02020603050405020304" pitchFamily="18" charset="0"/>
                <a:cs typeface="Times New Roman" panose="02020603050405020304" pitchFamily="18" charset="0"/>
              </a:rPr>
              <a:t>ziguinchor</a:t>
            </a:r>
            <a:r>
              <a:rPr lang="fr-FR" sz="1800" dirty="0" smtClean="0">
                <a:solidFill>
                  <a:schemeClr val="bg1"/>
                </a:solidFill>
                <a:latin typeface="Times New Roman" panose="02020603050405020304" pitchFamily="18" charset="0"/>
                <a:cs typeface="Times New Roman" panose="02020603050405020304" pitchFamily="18" charset="0"/>
              </a:rPr>
              <a:t> UFR des sciences et technologies département d’informatique</a:t>
            </a:r>
          </a:p>
        </p:txBody>
      </p:sp>
      <p:sp>
        <p:nvSpPr>
          <p:cNvPr id="5" name="Sous-titre 2"/>
          <p:cNvSpPr txBox="1">
            <a:spLocks/>
          </p:cNvSpPr>
          <p:nvPr/>
        </p:nvSpPr>
        <p:spPr>
          <a:xfrm>
            <a:off x="4061338" y="5499279"/>
            <a:ext cx="4434224" cy="47651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dirty="0" smtClean="0">
                <a:solidFill>
                  <a:schemeClr val="tx1"/>
                </a:solidFill>
                <a:latin typeface="Times New Roman" panose="02020603050405020304" pitchFamily="18" charset="0"/>
                <a:cs typeface="Times New Roman" panose="02020603050405020304" pitchFamily="18" charset="0"/>
              </a:rPr>
              <a:t>D</a:t>
            </a:r>
            <a:r>
              <a:rPr lang="fr-FR" sz="1100" dirty="0" smtClean="0">
                <a:solidFill>
                  <a:schemeClr val="tx1"/>
                </a:solidFill>
                <a:latin typeface="Times New Roman" panose="02020603050405020304" pitchFamily="18" charset="0"/>
                <a:cs typeface="Times New Roman" panose="02020603050405020304" pitchFamily="18" charset="0"/>
              </a:rPr>
              <a:t>R </a:t>
            </a:r>
            <a:r>
              <a:rPr lang="fr-FR" dirty="0" err="1" smtClean="0">
                <a:solidFill>
                  <a:schemeClr val="tx1"/>
                </a:solidFill>
                <a:latin typeface="Times New Roman" panose="02020603050405020304" pitchFamily="18" charset="0"/>
                <a:cs typeface="Times New Roman" panose="02020603050405020304" pitchFamily="18" charset="0"/>
              </a:rPr>
              <a:t>Serigne</a:t>
            </a:r>
            <a:r>
              <a:rPr lang="fr-FR" dirty="0" smtClean="0">
                <a:solidFill>
                  <a:schemeClr val="tx1"/>
                </a:solidFill>
                <a:latin typeface="Times New Roman" panose="02020603050405020304" pitchFamily="18" charset="0"/>
                <a:cs typeface="Times New Roman" panose="02020603050405020304" pitchFamily="18" charset="0"/>
              </a:rPr>
              <a:t> </a:t>
            </a:r>
            <a:r>
              <a:rPr lang="fr-FR" dirty="0" err="1" smtClean="0">
                <a:solidFill>
                  <a:schemeClr val="tx1"/>
                </a:solidFill>
                <a:latin typeface="Times New Roman" panose="02020603050405020304" pitchFamily="18" charset="0"/>
                <a:cs typeface="Times New Roman" panose="02020603050405020304" pitchFamily="18" charset="0"/>
              </a:rPr>
              <a:t>diagne</a:t>
            </a:r>
            <a:r>
              <a:rPr lang="fr-FR" dirty="0" smtClean="0">
                <a:solidFill>
                  <a:schemeClr val="tx1"/>
                </a:solidFill>
                <a:latin typeface="Times New Roman" panose="02020603050405020304" pitchFamily="18" charset="0"/>
                <a:cs typeface="Times New Roman" panose="02020603050405020304" pitchFamily="18" charset="0"/>
              </a:rPr>
              <a:t> </a:t>
            </a: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43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457460"/>
            <a:ext cx="10823062" cy="5400540"/>
          </a:xfrm>
        </p:spPr>
        <p:txBody>
          <a:bodyPr>
            <a:normAutofit fontScale="85000" lnSpcReduction="10000"/>
          </a:bodyPr>
          <a:lstStyle/>
          <a:p>
            <a:pPr marL="0" indent="0">
              <a:buNone/>
            </a:pPr>
            <a:r>
              <a:rPr lang="fr-FR" sz="3300" dirty="0" smtClean="0">
                <a:solidFill>
                  <a:schemeClr val="bg1"/>
                </a:solidFill>
                <a:latin typeface="Times New Roman" panose="02020603050405020304" pitchFamily="18" charset="0"/>
                <a:cs typeface="Times New Roman" panose="02020603050405020304" pitchFamily="18" charset="0"/>
              </a:rPr>
              <a:t>I.1.3. Identifiant d’une entité : </a:t>
            </a:r>
          </a:p>
          <a:p>
            <a:pPr marL="0" indent="0">
              <a:buNone/>
            </a:pPr>
            <a:r>
              <a:rPr lang="fr-FR" sz="3300" dirty="0">
                <a:solidFill>
                  <a:schemeClr val="bg1"/>
                </a:solidFill>
                <a:latin typeface="Times New Roman" panose="02020603050405020304" pitchFamily="18" charset="0"/>
                <a:cs typeface="Times New Roman" panose="02020603050405020304" pitchFamily="18" charset="0"/>
              </a:rPr>
              <a:t>Remarque :</a:t>
            </a:r>
          </a:p>
          <a:p>
            <a:pPr lvl="0"/>
            <a:r>
              <a:rPr lang="fr-FR" sz="2800" dirty="0">
                <a:latin typeface="Times New Roman" panose="02020603050405020304" pitchFamily="18" charset="0"/>
                <a:cs typeface="Times New Roman" panose="02020603050405020304" pitchFamily="18" charset="0"/>
              </a:rPr>
              <a:t>Il est conseillé autant que possible de choisir un identifiant prenant des valeurs consécutives ;</a:t>
            </a:r>
          </a:p>
          <a:p>
            <a:pPr lvl="0"/>
            <a:r>
              <a:rPr lang="fr-FR" sz="2800" dirty="0">
                <a:latin typeface="Times New Roman" panose="02020603050405020304" pitchFamily="18" charset="0"/>
                <a:cs typeface="Times New Roman" panose="02020603050405020304" pitchFamily="18" charset="0"/>
              </a:rPr>
              <a:t>Un identifiant peut être absolu ou relatif. Un identifiant absolu identifie chaque occurrence de manière unique dans tout le système alors qu’un identifiant relatif identifie une occurrence dans un sous-système du système global.</a:t>
            </a:r>
          </a:p>
          <a:p>
            <a:pPr marL="0" indent="0">
              <a:buNone/>
            </a:pPr>
            <a:r>
              <a:rPr lang="fr-FR" sz="3300" dirty="0">
                <a:solidFill>
                  <a:schemeClr val="bg1"/>
                </a:solidFill>
                <a:latin typeface="Times New Roman" panose="02020603050405020304" pitchFamily="18" charset="0"/>
                <a:cs typeface="Times New Roman" panose="02020603050405020304" pitchFamily="18" charset="0"/>
              </a:rPr>
              <a:t>Exemple :</a:t>
            </a:r>
          </a:p>
          <a:p>
            <a:pPr lvl="1"/>
            <a:r>
              <a:rPr lang="fr-FR" sz="2600" dirty="0">
                <a:latin typeface="Times New Roman" panose="02020603050405020304" pitchFamily="18" charset="0"/>
                <a:cs typeface="Times New Roman" panose="02020603050405020304" pitchFamily="18" charset="0"/>
              </a:rPr>
              <a:t>Le nom permet d’identifier un centre. </a:t>
            </a:r>
            <a:r>
              <a:rPr lang="fr-FR" sz="2600" i="1" dirty="0">
                <a:latin typeface="Times New Roman" panose="02020603050405020304" pitchFamily="18" charset="0"/>
                <a:cs typeface="Times New Roman" panose="02020603050405020304" pitchFamily="18" charset="0"/>
              </a:rPr>
              <a:t>Nom</a:t>
            </a:r>
            <a:r>
              <a:rPr lang="fr-FR" sz="2600" dirty="0">
                <a:latin typeface="Times New Roman" panose="02020603050405020304" pitchFamily="18" charset="0"/>
                <a:cs typeface="Times New Roman" panose="02020603050405020304" pitchFamily="18" charset="0"/>
              </a:rPr>
              <a:t> est un identifiant absolu de l’entité </a:t>
            </a:r>
            <a:r>
              <a:rPr lang="fr-FR" sz="2600" b="1" i="1" dirty="0" smtClean="0">
                <a:latin typeface="Times New Roman" panose="02020603050405020304" pitchFamily="18" charset="0"/>
                <a:cs typeface="Times New Roman" panose="02020603050405020304" pitchFamily="18" charset="0"/>
              </a:rPr>
              <a:t>Centre </a:t>
            </a:r>
            <a:r>
              <a:rPr lang="fr-FR" sz="2600" dirty="0" smtClean="0">
                <a:latin typeface="Times New Roman" panose="02020603050405020304" pitchFamily="18" charset="0"/>
                <a:cs typeface="Times New Roman" panose="02020603050405020304" pitchFamily="18" charset="0"/>
              </a:rPr>
              <a:t>;</a:t>
            </a:r>
            <a:endParaRPr lang="fr-FR" sz="2600" dirty="0">
              <a:latin typeface="Times New Roman" panose="02020603050405020304" pitchFamily="18" charset="0"/>
              <a:cs typeface="Times New Roman" panose="02020603050405020304" pitchFamily="18" charset="0"/>
            </a:endParaRPr>
          </a:p>
          <a:p>
            <a:pPr lvl="1"/>
            <a:r>
              <a:rPr lang="fr-FR" sz="2600" dirty="0">
                <a:latin typeface="Times New Roman" panose="02020603050405020304" pitchFamily="18" charset="0"/>
                <a:cs typeface="Times New Roman" panose="02020603050405020304" pitchFamily="18" charset="0"/>
              </a:rPr>
              <a:t>Le numéro permet d’identifier un bureau dans le centre dans lequel il se trouve. </a:t>
            </a:r>
            <a:r>
              <a:rPr lang="fr-FR" sz="2600" i="1" dirty="0">
                <a:latin typeface="Times New Roman" panose="02020603050405020304" pitchFamily="18" charset="0"/>
                <a:cs typeface="Times New Roman" panose="02020603050405020304" pitchFamily="18" charset="0"/>
              </a:rPr>
              <a:t>Numéro</a:t>
            </a:r>
            <a:r>
              <a:rPr lang="fr-FR" sz="2600" dirty="0">
                <a:latin typeface="Times New Roman" panose="02020603050405020304" pitchFamily="18" charset="0"/>
                <a:cs typeface="Times New Roman" panose="02020603050405020304" pitchFamily="18" charset="0"/>
              </a:rPr>
              <a:t> est un identifiant relatif de l'entité </a:t>
            </a:r>
            <a:r>
              <a:rPr lang="fr-FR" sz="2600" b="1" i="1" dirty="0">
                <a:latin typeface="Times New Roman" panose="02020603050405020304" pitchFamily="18" charset="0"/>
                <a:cs typeface="Times New Roman" panose="02020603050405020304" pitchFamily="18" charset="0"/>
              </a:rPr>
              <a:t>Bureau</a:t>
            </a:r>
            <a:r>
              <a:rPr lang="fr-FR" sz="2600" dirty="0">
                <a:latin typeface="Times New Roman" panose="02020603050405020304" pitchFamily="18" charset="0"/>
                <a:cs typeface="Times New Roman" panose="02020603050405020304" pitchFamily="18" charset="0"/>
              </a:rPr>
              <a:t>.</a:t>
            </a:r>
            <a:endParaRPr lang="fr-FR" sz="2600" dirty="0">
              <a:solidFill>
                <a:srgbClr val="FF0000"/>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10</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2"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I.1. Notion d’entité</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55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lnSpcReduction="10000"/>
          </a:bodyPr>
          <a:lstStyle/>
          <a:p>
            <a:pPr marL="0" indent="0">
              <a:buNone/>
            </a:pPr>
            <a:r>
              <a:rPr lang="fr-FR" sz="3200" dirty="0" smtClean="0">
                <a:solidFill>
                  <a:schemeClr val="bg1"/>
                </a:solidFill>
                <a:latin typeface="Times New Roman" panose="02020603050405020304" pitchFamily="18" charset="0"/>
                <a:cs typeface="Times New Roman" panose="02020603050405020304" pitchFamily="18" charset="0"/>
              </a:rPr>
              <a:t>Définition :</a:t>
            </a:r>
            <a:r>
              <a:rPr lang="fr-FR" sz="3000" dirty="0" smtClean="0">
                <a:solidFill>
                  <a:schemeClr val="bg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Une </a:t>
            </a:r>
            <a:r>
              <a:rPr lang="fr-FR" sz="2800" dirty="0">
                <a:latin typeface="Times New Roman" panose="02020603050405020304" pitchFamily="18" charset="0"/>
                <a:cs typeface="Times New Roman" panose="02020603050405020304" pitchFamily="18" charset="0"/>
              </a:rPr>
              <a:t>association permet de représenter les liens sémantiques qui </a:t>
            </a:r>
            <a:r>
              <a:rPr lang="fr-FR" sz="2800" dirty="0" smtClean="0">
                <a:latin typeface="Times New Roman" panose="02020603050405020304" pitchFamily="18" charset="0"/>
                <a:cs typeface="Times New Roman" panose="02020603050405020304" pitchFamily="18" charset="0"/>
              </a:rPr>
              <a:t>existent </a:t>
            </a:r>
            <a:r>
              <a:rPr lang="fr-FR" sz="2800" dirty="0">
                <a:latin typeface="Times New Roman" panose="02020603050405020304" pitchFamily="18" charset="0"/>
                <a:cs typeface="Times New Roman" panose="02020603050405020304" pitchFamily="18" charset="0"/>
              </a:rPr>
              <a:t>entre deux ou plusieurs entités.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Les </a:t>
            </a:r>
            <a:r>
              <a:rPr lang="fr-FR" sz="2800" dirty="0">
                <a:latin typeface="Times New Roman" panose="02020603050405020304" pitchFamily="18" charset="0"/>
                <a:cs typeface="Times New Roman" panose="02020603050405020304" pitchFamily="18" charset="0"/>
              </a:rPr>
              <a:t>associations de même type sont regroupées dans une classe d’associations.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Une </a:t>
            </a:r>
            <a:r>
              <a:rPr lang="fr-FR" sz="2800" dirty="0">
                <a:latin typeface="Times New Roman" panose="02020603050405020304" pitchFamily="18" charset="0"/>
                <a:cs typeface="Times New Roman" panose="02020603050405020304" pitchFamily="18" charset="0"/>
              </a:rPr>
              <a:t>classe d’associations peut être :</a:t>
            </a:r>
          </a:p>
          <a:p>
            <a:pPr lvl="1"/>
            <a:r>
              <a:rPr lang="fr-FR" sz="2800" b="1" dirty="0">
                <a:latin typeface="Times New Roman" panose="02020603050405020304" pitchFamily="18" charset="0"/>
                <a:cs typeface="Times New Roman" panose="02020603050405020304" pitchFamily="18" charset="0"/>
              </a:rPr>
              <a:t>Récursive :</a:t>
            </a:r>
            <a:r>
              <a:rPr lang="fr-FR" sz="2800" dirty="0">
                <a:latin typeface="Times New Roman" panose="02020603050405020304" pitchFamily="18" charset="0"/>
                <a:cs typeface="Times New Roman" panose="02020603050405020304" pitchFamily="18" charset="0"/>
              </a:rPr>
              <a:t> Elle relie une entité avec elle-même ;</a:t>
            </a:r>
          </a:p>
          <a:p>
            <a:pPr lvl="1"/>
            <a:r>
              <a:rPr lang="fr-FR" sz="2800" b="1" dirty="0">
                <a:latin typeface="Times New Roman" panose="02020603050405020304" pitchFamily="18" charset="0"/>
                <a:cs typeface="Times New Roman" panose="02020603050405020304" pitchFamily="18" charset="0"/>
              </a:rPr>
              <a:t>Binaire :</a:t>
            </a:r>
            <a:r>
              <a:rPr lang="fr-FR" sz="2800" dirty="0">
                <a:latin typeface="Times New Roman" panose="02020603050405020304" pitchFamily="18" charset="0"/>
                <a:cs typeface="Times New Roman" panose="02020603050405020304" pitchFamily="18" charset="0"/>
              </a:rPr>
              <a:t> Elle relie deux entités différentes entre elles ;</a:t>
            </a:r>
          </a:p>
          <a:p>
            <a:pPr lvl="1"/>
            <a:r>
              <a:rPr lang="fr-FR" sz="2800" b="1" dirty="0" err="1">
                <a:latin typeface="Times New Roman" panose="02020603050405020304" pitchFamily="18" charset="0"/>
                <a:cs typeface="Times New Roman" panose="02020603050405020304" pitchFamily="18" charset="0"/>
              </a:rPr>
              <a:t>N-aire</a:t>
            </a:r>
            <a:r>
              <a:rPr lang="fr-FR" sz="2800" b="1" dirty="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 Elle relie n entités différentes (n supérieur à 2).</a:t>
            </a:r>
            <a:endParaRPr lang="fr-FR"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11</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2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lnSpcReduction="10000"/>
          </a:bodyPr>
          <a:lstStyle/>
          <a:p>
            <a:pPr marL="0" indent="0">
              <a:buNone/>
            </a:pPr>
            <a:r>
              <a:rPr lang="fr-FR" sz="3200" dirty="0" smtClean="0">
                <a:solidFill>
                  <a:schemeClr val="bg1"/>
                </a:solidFill>
                <a:latin typeface="Times New Roman" panose="02020603050405020304" pitchFamily="18" charset="0"/>
                <a:cs typeface="Times New Roman" panose="02020603050405020304" pitchFamily="18" charset="0"/>
              </a:rPr>
              <a:t>Remarque :</a:t>
            </a: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Si une association est récursive, chacun de ses extrémités a un rôle. </a:t>
            </a: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Il permet de connaitre le sens de lecture de l’association.</a:t>
            </a:r>
          </a:p>
          <a:p>
            <a:pPr marL="0" indent="0">
              <a:buNone/>
            </a:pPr>
            <a:endParaRPr lang="fr-FR" sz="2800" dirty="0" smtClean="0">
              <a:latin typeface="Times New Roman" panose="02020603050405020304" pitchFamily="18" charset="0"/>
              <a:cs typeface="Times New Roman" panose="02020603050405020304" pitchFamily="18" charset="0"/>
            </a:endParaRPr>
          </a:p>
          <a:p>
            <a:pPr marL="0" indent="0">
              <a:buNone/>
            </a:pPr>
            <a:endParaRPr lang="fr-FR" dirty="0" smtClean="0">
              <a:solidFill>
                <a:schemeClr val="bg1"/>
              </a:solidFill>
              <a:latin typeface="Times New Roman" panose="02020603050405020304" pitchFamily="18" charset="0"/>
              <a:cs typeface="Times New Roman" panose="02020603050405020304" pitchFamily="18" charset="0"/>
            </a:endParaRPr>
          </a:p>
          <a:p>
            <a:pPr marL="0" indent="0">
              <a:buNone/>
            </a:pPr>
            <a:r>
              <a:rPr lang="fr-FR" sz="2800" dirty="0" smtClean="0">
                <a:solidFill>
                  <a:schemeClr val="bg1"/>
                </a:solidFill>
                <a:latin typeface="Times New Roman" panose="02020603050405020304" pitchFamily="18" charset="0"/>
                <a:cs typeface="Times New Roman" panose="02020603050405020304" pitchFamily="18" charset="0"/>
              </a:rPr>
              <a:t>Exemple </a:t>
            </a:r>
            <a:r>
              <a:rPr lang="fr-FR" sz="2800" dirty="0">
                <a:solidFill>
                  <a:schemeClr val="bg1"/>
                </a:solidFill>
                <a:latin typeface="Times New Roman" panose="02020603050405020304" pitchFamily="18" charset="0"/>
                <a:cs typeface="Times New Roman" panose="02020603050405020304" pitchFamily="18" charset="0"/>
              </a:rPr>
              <a:t>:</a:t>
            </a:r>
          </a:p>
          <a:p>
            <a:pPr lvl="1"/>
            <a:r>
              <a:rPr lang="fr-FR" sz="2400" dirty="0">
                <a:latin typeface="Times New Roman" panose="02020603050405020304" pitchFamily="18" charset="0"/>
                <a:cs typeface="Times New Roman" panose="02020603050405020304" pitchFamily="18" charset="0"/>
              </a:rPr>
              <a:t>Soient les entités </a:t>
            </a:r>
            <a:r>
              <a:rPr lang="fr-FR" sz="2400" i="1" dirty="0">
                <a:latin typeface="Times New Roman" panose="02020603050405020304" pitchFamily="18" charset="0"/>
                <a:cs typeface="Times New Roman" panose="02020603050405020304" pitchFamily="18" charset="0"/>
              </a:rPr>
              <a:t>Etudiant</a:t>
            </a:r>
            <a:r>
              <a:rPr lang="fr-FR" sz="2400" dirty="0">
                <a:latin typeface="Times New Roman" panose="02020603050405020304" pitchFamily="18" charset="0"/>
                <a:cs typeface="Times New Roman" panose="02020603050405020304" pitchFamily="18" charset="0"/>
              </a:rPr>
              <a:t>, </a:t>
            </a:r>
            <a:r>
              <a:rPr lang="fr-FR" sz="2400" i="1" dirty="0">
                <a:latin typeface="Times New Roman" panose="02020603050405020304" pitchFamily="18" charset="0"/>
                <a:cs typeface="Times New Roman" panose="02020603050405020304" pitchFamily="18" charset="0"/>
              </a:rPr>
              <a:t>Cours</a:t>
            </a:r>
            <a:r>
              <a:rPr lang="fr-FR" sz="2400" dirty="0">
                <a:latin typeface="Times New Roman" panose="02020603050405020304" pitchFamily="18" charset="0"/>
                <a:cs typeface="Times New Roman" panose="02020603050405020304" pitchFamily="18" charset="0"/>
              </a:rPr>
              <a:t> et </a:t>
            </a:r>
            <a:r>
              <a:rPr lang="fr-FR" sz="2400" i="1" dirty="0">
                <a:latin typeface="Times New Roman" panose="02020603050405020304" pitchFamily="18" charset="0"/>
                <a:cs typeface="Times New Roman" panose="02020603050405020304" pitchFamily="18" charset="0"/>
              </a:rPr>
              <a:t>Enseignant</a:t>
            </a:r>
            <a:r>
              <a:rPr lang="fr-FR" sz="2400" dirty="0">
                <a:latin typeface="Times New Roman" panose="02020603050405020304" pitchFamily="18" charset="0"/>
                <a:cs typeface="Times New Roman" panose="02020603050405020304" pitchFamily="18" charset="0"/>
              </a:rPr>
              <a:t> :</a:t>
            </a:r>
          </a:p>
          <a:p>
            <a:pPr lvl="1"/>
            <a:r>
              <a:rPr lang="fr-FR" sz="2400" dirty="0">
                <a:latin typeface="Times New Roman" panose="02020603050405020304" pitchFamily="18" charset="0"/>
                <a:cs typeface="Times New Roman" panose="02020603050405020304" pitchFamily="18" charset="0"/>
              </a:rPr>
              <a:t>Une relation </a:t>
            </a:r>
            <a:r>
              <a:rPr lang="fr-FR" sz="2400" i="1" dirty="0">
                <a:latin typeface="Times New Roman" panose="02020603050405020304" pitchFamily="18" charset="0"/>
                <a:cs typeface="Times New Roman" panose="02020603050405020304" pitchFamily="18" charset="0"/>
              </a:rPr>
              <a:t>Suivre</a:t>
            </a:r>
            <a:r>
              <a:rPr lang="fr-FR" sz="2400" dirty="0">
                <a:latin typeface="Times New Roman" panose="02020603050405020304" pitchFamily="18" charset="0"/>
                <a:cs typeface="Times New Roman" panose="02020603050405020304" pitchFamily="18" charset="0"/>
              </a:rPr>
              <a:t> peut relier les entités </a:t>
            </a:r>
            <a:r>
              <a:rPr lang="fr-FR" sz="2400" i="1" dirty="0">
                <a:latin typeface="Times New Roman" panose="02020603050405020304" pitchFamily="18" charset="0"/>
                <a:cs typeface="Times New Roman" panose="02020603050405020304" pitchFamily="18" charset="0"/>
              </a:rPr>
              <a:t>Etudiant</a:t>
            </a:r>
            <a:r>
              <a:rPr lang="fr-FR" sz="2400" dirty="0">
                <a:latin typeface="Times New Roman" panose="02020603050405020304" pitchFamily="18" charset="0"/>
                <a:cs typeface="Times New Roman" panose="02020603050405020304" pitchFamily="18" charset="0"/>
              </a:rPr>
              <a:t> et </a:t>
            </a:r>
            <a:r>
              <a:rPr lang="fr-FR" sz="2400" i="1" dirty="0">
                <a:latin typeface="Times New Roman" panose="02020603050405020304" pitchFamily="18" charset="0"/>
                <a:cs typeface="Times New Roman" panose="02020603050405020304" pitchFamily="18" charset="0"/>
              </a:rPr>
              <a:t>Cours </a:t>
            </a:r>
            <a:r>
              <a:rPr lang="fr-FR" sz="2400" dirty="0">
                <a:latin typeface="Times New Roman" panose="02020603050405020304" pitchFamily="18" charset="0"/>
                <a:cs typeface="Times New Roman" panose="02020603050405020304" pitchFamily="18" charset="0"/>
              </a:rPr>
              <a:t>;</a:t>
            </a:r>
          </a:p>
          <a:p>
            <a:pPr lvl="1"/>
            <a:r>
              <a:rPr lang="fr-FR" sz="2400" dirty="0">
                <a:latin typeface="Times New Roman" panose="02020603050405020304" pitchFamily="18" charset="0"/>
                <a:cs typeface="Times New Roman" panose="02020603050405020304" pitchFamily="18" charset="0"/>
              </a:rPr>
              <a:t>Une relation </a:t>
            </a:r>
            <a:r>
              <a:rPr lang="fr-FR" sz="2400" i="1" dirty="0">
                <a:latin typeface="Times New Roman" panose="02020603050405020304" pitchFamily="18" charset="0"/>
                <a:cs typeface="Times New Roman" panose="02020603050405020304" pitchFamily="18" charset="0"/>
              </a:rPr>
              <a:t>Dispenser</a:t>
            </a:r>
            <a:r>
              <a:rPr lang="fr-FR" sz="2400" dirty="0">
                <a:latin typeface="Times New Roman" panose="02020603050405020304" pitchFamily="18" charset="0"/>
                <a:cs typeface="Times New Roman" panose="02020603050405020304" pitchFamily="18" charset="0"/>
              </a:rPr>
              <a:t> peut relier les entités </a:t>
            </a:r>
            <a:r>
              <a:rPr lang="fr-FR" sz="2400" i="1" dirty="0">
                <a:latin typeface="Times New Roman" panose="02020603050405020304" pitchFamily="18" charset="0"/>
                <a:cs typeface="Times New Roman" panose="02020603050405020304" pitchFamily="18" charset="0"/>
              </a:rPr>
              <a:t>Enseignant</a:t>
            </a:r>
            <a:r>
              <a:rPr lang="fr-FR" sz="2400" dirty="0">
                <a:latin typeface="Times New Roman" panose="02020603050405020304" pitchFamily="18" charset="0"/>
                <a:cs typeface="Times New Roman" panose="02020603050405020304" pitchFamily="18" charset="0"/>
              </a:rPr>
              <a:t> et </a:t>
            </a:r>
            <a:r>
              <a:rPr lang="fr-FR" sz="2400" i="1" dirty="0">
                <a:latin typeface="Times New Roman" panose="02020603050405020304" pitchFamily="18" charset="0"/>
                <a:cs typeface="Times New Roman" panose="02020603050405020304" pitchFamily="18" charset="0"/>
              </a:rPr>
              <a:t>Cours</a:t>
            </a:r>
            <a:r>
              <a:rPr lang="fr-FR" sz="2400" dirty="0">
                <a:latin typeface="Times New Roman" panose="02020603050405020304" pitchFamily="18" charset="0"/>
                <a:cs typeface="Times New Roman" panose="02020603050405020304" pitchFamily="18" charset="0"/>
              </a:rPr>
              <a:t>.</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12</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pic>
        <p:nvPicPr>
          <p:cNvPr id="9" name="Image 8" descr="Association Recursive"/>
          <p:cNvPicPr/>
          <p:nvPr/>
        </p:nvPicPr>
        <p:blipFill>
          <a:blip r:embed="rId2">
            <a:extLst>
              <a:ext uri="{28A0092B-C50C-407E-A947-70E740481C1C}">
                <a14:useLocalDpi xmlns:a14="http://schemas.microsoft.com/office/drawing/2010/main" val="0"/>
              </a:ext>
            </a:extLst>
          </a:blip>
          <a:srcRect/>
          <a:stretch>
            <a:fillRect/>
          </a:stretch>
        </p:blipFill>
        <p:spPr bwMode="auto">
          <a:xfrm>
            <a:off x="3309870" y="3601925"/>
            <a:ext cx="5628068" cy="982954"/>
          </a:xfrm>
          <a:prstGeom prst="rect">
            <a:avLst/>
          </a:prstGeom>
          <a:solidFill>
            <a:schemeClr val="bg2">
              <a:lumMod val="20000"/>
              <a:lumOff val="80000"/>
            </a:schemeClr>
          </a:solidFill>
          <a:ln>
            <a:noFill/>
          </a:ln>
        </p:spPr>
      </p:pic>
    </p:spTree>
    <p:extLst>
      <p:ext uri="{BB962C8B-B14F-4D97-AF65-F5344CB8AC3E}">
        <p14:creationId xmlns:p14="http://schemas.microsoft.com/office/powerpoint/2010/main" val="2737432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365161"/>
            <a:ext cx="10823062" cy="5492839"/>
          </a:xfrm>
        </p:spPr>
        <p:txBody>
          <a:bodyPr>
            <a:normAutofit/>
          </a:bodyPr>
          <a:lstStyle/>
          <a:p>
            <a:pPr marL="0" indent="0">
              <a:buNone/>
            </a:pPr>
            <a:r>
              <a:rPr lang="fr-FR" sz="3200" dirty="0">
                <a:solidFill>
                  <a:schemeClr val="bg1"/>
                </a:solidFill>
                <a:latin typeface="Times New Roman" panose="02020603050405020304" pitchFamily="18" charset="0"/>
                <a:cs typeface="Times New Roman" panose="02020603050405020304" pitchFamily="18" charset="0"/>
              </a:rPr>
              <a:t>Remarque :</a:t>
            </a:r>
          </a:p>
          <a:p>
            <a:pPr>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Il est possible dans le cas où un attribut ne définit pas directement </a:t>
            </a:r>
            <a:r>
              <a:rPr lang="fr-FR" sz="2800" dirty="0" smtClean="0">
                <a:latin typeface="Times New Roman" panose="02020603050405020304" pitchFamily="18" charset="0"/>
                <a:cs typeface="Times New Roman" panose="02020603050405020304" pitchFamily="18" charset="0"/>
              </a:rPr>
              <a:t>une entité </a:t>
            </a:r>
            <a:r>
              <a:rPr lang="fr-FR" sz="2800" dirty="0">
                <a:latin typeface="Times New Roman" panose="02020603050405020304" pitchFamily="18" charset="0"/>
                <a:cs typeface="Times New Roman" panose="02020603050405020304" pitchFamily="18" charset="0"/>
              </a:rPr>
              <a:t>mais plutôt l'action qui </a:t>
            </a:r>
            <a:r>
              <a:rPr lang="fr-FR" sz="2800" dirty="0" smtClean="0">
                <a:latin typeface="Times New Roman" panose="02020603050405020304" pitchFamily="18" charset="0"/>
                <a:cs typeface="Times New Roman" panose="02020603050405020304" pitchFamily="18" charset="0"/>
              </a:rPr>
              <a:t>le lie à une autre, </a:t>
            </a:r>
            <a:r>
              <a:rPr lang="fr-FR" sz="2800" dirty="0">
                <a:latin typeface="Times New Roman" panose="02020603050405020304" pitchFamily="18" charset="0"/>
                <a:cs typeface="Times New Roman" panose="02020603050405020304" pitchFamily="18" charset="0"/>
              </a:rPr>
              <a:t>de le mettre dans l’association entre elles.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Une </a:t>
            </a:r>
            <a:r>
              <a:rPr lang="fr-FR" sz="2800" dirty="0">
                <a:latin typeface="Times New Roman" panose="02020603050405020304" pitchFamily="18" charset="0"/>
                <a:cs typeface="Times New Roman" panose="02020603050405020304" pitchFamily="18" charset="0"/>
              </a:rPr>
              <a:t>telle association est appelée association porteuse.</a:t>
            </a:r>
          </a:p>
          <a:p>
            <a:pPr marL="0" indent="0">
              <a:buNone/>
            </a:pPr>
            <a:r>
              <a:rPr lang="fr-FR" sz="2800" dirty="0">
                <a:solidFill>
                  <a:schemeClr val="bg1"/>
                </a:solidFill>
                <a:latin typeface="Times New Roman" panose="02020603050405020304" pitchFamily="18" charset="0"/>
                <a:cs typeface="Times New Roman" panose="02020603050405020304" pitchFamily="18" charset="0"/>
              </a:rPr>
              <a:t>Exemple :</a:t>
            </a:r>
          </a:p>
          <a:p>
            <a:pPr lvl="1"/>
            <a:r>
              <a:rPr lang="fr-FR" sz="2400" dirty="0" smtClean="0">
                <a:latin typeface="Times New Roman" panose="02020603050405020304" pitchFamily="18" charset="0"/>
                <a:cs typeface="Times New Roman" panose="02020603050405020304" pitchFamily="18" charset="0"/>
              </a:rPr>
              <a:t>Une association </a:t>
            </a:r>
            <a:r>
              <a:rPr lang="fr-FR" sz="2400" i="1" dirty="0">
                <a:latin typeface="Times New Roman" panose="02020603050405020304" pitchFamily="18" charset="0"/>
                <a:cs typeface="Times New Roman" panose="02020603050405020304" pitchFamily="18" charset="0"/>
              </a:rPr>
              <a:t>Dispenser</a:t>
            </a:r>
            <a:r>
              <a:rPr lang="fr-FR" sz="2400" dirty="0">
                <a:latin typeface="Times New Roman" panose="02020603050405020304" pitchFamily="18" charset="0"/>
                <a:cs typeface="Times New Roman" panose="02020603050405020304" pitchFamily="18" charset="0"/>
              </a:rPr>
              <a:t> entre </a:t>
            </a:r>
            <a:r>
              <a:rPr lang="fr-FR" sz="2400" i="1" dirty="0">
                <a:latin typeface="Times New Roman" panose="02020603050405020304" pitchFamily="18" charset="0"/>
                <a:cs typeface="Times New Roman" panose="02020603050405020304" pitchFamily="18" charset="0"/>
              </a:rPr>
              <a:t>Enseignant</a:t>
            </a:r>
            <a:r>
              <a:rPr lang="fr-FR" sz="2400" dirty="0">
                <a:latin typeface="Times New Roman" panose="02020603050405020304" pitchFamily="18" charset="0"/>
                <a:cs typeface="Times New Roman" panose="02020603050405020304" pitchFamily="18" charset="0"/>
              </a:rPr>
              <a:t> et </a:t>
            </a:r>
            <a:r>
              <a:rPr lang="fr-FR" sz="2400" i="1" dirty="0">
                <a:latin typeface="Times New Roman" panose="02020603050405020304" pitchFamily="18" charset="0"/>
                <a:cs typeface="Times New Roman" panose="02020603050405020304" pitchFamily="18" charset="0"/>
              </a:rPr>
              <a:t>Cours</a:t>
            </a:r>
            <a:r>
              <a:rPr lang="fr-FR" sz="2400" dirty="0">
                <a:latin typeface="Times New Roman" panose="02020603050405020304" pitchFamily="18" charset="0"/>
                <a:cs typeface="Times New Roman" panose="02020603050405020304" pitchFamily="18" charset="0"/>
              </a:rPr>
              <a:t> peut prendre l'attribut </a:t>
            </a:r>
            <a:r>
              <a:rPr lang="fr-FR" sz="2400" i="1" dirty="0">
                <a:latin typeface="Times New Roman" panose="02020603050405020304" pitchFamily="18" charset="0"/>
                <a:cs typeface="Times New Roman" panose="02020603050405020304" pitchFamily="18" charset="0"/>
              </a:rPr>
              <a:t>Date</a:t>
            </a:r>
            <a:r>
              <a:rPr lang="fr-FR" sz="2400" dirty="0" smtClean="0">
                <a:latin typeface="Times New Roman" panose="02020603050405020304" pitchFamily="18" charset="0"/>
                <a:cs typeface="Times New Roman" panose="02020603050405020304" pitchFamily="18" charset="0"/>
              </a:rPr>
              <a:t>.</a:t>
            </a:r>
          </a:p>
          <a:p>
            <a:pPr lvl="1"/>
            <a:r>
              <a:rPr lang="fr-FR" sz="2400" dirty="0" smtClean="0">
                <a:latin typeface="Times New Roman" panose="02020603050405020304" pitchFamily="18" charset="0"/>
                <a:cs typeface="Times New Roman" panose="02020603050405020304" pitchFamily="18" charset="0"/>
              </a:rPr>
              <a:t>Une association </a:t>
            </a:r>
            <a:r>
              <a:rPr lang="fr-FR" sz="2400" i="1" dirty="0" smtClean="0">
                <a:latin typeface="Times New Roman" panose="02020603050405020304" pitchFamily="18" charset="0"/>
                <a:cs typeface="Times New Roman" panose="02020603050405020304" pitchFamily="18" charset="0"/>
              </a:rPr>
              <a:t>Acheter</a:t>
            </a:r>
            <a:r>
              <a:rPr lang="fr-FR" sz="2400" dirty="0" smtClean="0">
                <a:latin typeface="Times New Roman" panose="02020603050405020304" pitchFamily="18" charset="0"/>
                <a:cs typeface="Times New Roman" panose="02020603050405020304" pitchFamily="18" charset="0"/>
              </a:rPr>
              <a:t> entre </a:t>
            </a:r>
            <a:r>
              <a:rPr lang="fr-FR" sz="2400" i="1" dirty="0" smtClean="0">
                <a:latin typeface="Times New Roman" panose="02020603050405020304" pitchFamily="18" charset="0"/>
                <a:cs typeface="Times New Roman" panose="02020603050405020304" pitchFamily="18" charset="0"/>
              </a:rPr>
              <a:t>Personne</a:t>
            </a:r>
            <a:r>
              <a:rPr lang="fr-FR" sz="2400" dirty="0" smtClean="0">
                <a:latin typeface="Times New Roman" panose="02020603050405020304" pitchFamily="18" charset="0"/>
                <a:cs typeface="Times New Roman" panose="02020603050405020304" pitchFamily="18" charset="0"/>
              </a:rPr>
              <a:t> et </a:t>
            </a:r>
            <a:r>
              <a:rPr lang="fr-FR" sz="2400" i="1" dirty="0" smtClean="0">
                <a:latin typeface="Times New Roman" panose="02020603050405020304" pitchFamily="18" charset="0"/>
                <a:cs typeface="Times New Roman" panose="02020603050405020304" pitchFamily="18" charset="0"/>
              </a:rPr>
              <a:t>Produit</a:t>
            </a:r>
            <a:r>
              <a:rPr lang="fr-FR" sz="2400" dirty="0" smtClean="0">
                <a:latin typeface="Times New Roman" panose="02020603050405020304" pitchFamily="18" charset="0"/>
                <a:cs typeface="Times New Roman" panose="02020603050405020304" pitchFamily="18" charset="0"/>
              </a:rPr>
              <a:t> peut prendre </a:t>
            </a:r>
            <a:r>
              <a:rPr lang="fr-FR" sz="2400" i="1" dirty="0" err="1" smtClean="0">
                <a:latin typeface="Times New Roman" panose="02020603050405020304" pitchFamily="18" charset="0"/>
                <a:cs typeface="Times New Roman" panose="02020603050405020304" pitchFamily="18" charset="0"/>
              </a:rPr>
              <a:t>Quantite</a:t>
            </a:r>
            <a:r>
              <a:rPr lang="fr-FR" sz="2400" i="1" dirty="0" smtClean="0">
                <a:latin typeface="Times New Roman" panose="02020603050405020304" pitchFamily="18" charset="0"/>
                <a:cs typeface="Times New Roman" panose="02020603050405020304" pitchFamily="18" charset="0"/>
              </a:rPr>
              <a:t>.</a:t>
            </a:r>
            <a:endParaRPr lang="fr-FR" sz="2400" i="1"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13</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pic>
        <p:nvPicPr>
          <p:cNvPr id="7" name="Image 6"/>
          <p:cNvPicPr/>
          <p:nvPr/>
        </p:nvPicPr>
        <p:blipFill>
          <a:blip r:embed="rId2">
            <a:extLst>
              <a:ext uri="{28A0092B-C50C-407E-A947-70E740481C1C}">
                <a14:useLocalDpi xmlns:a14="http://schemas.microsoft.com/office/drawing/2010/main" val="0"/>
              </a:ext>
            </a:extLst>
          </a:blip>
          <a:srcRect/>
          <a:stretch>
            <a:fillRect/>
          </a:stretch>
        </p:blipFill>
        <p:spPr bwMode="auto">
          <a:xfrm>
            <a:off x="3601780" y="5881737"/>
            <a:ext cx="4985260" cy="853080"/>
          </a:xfrm>
          <a:prstGeom prst="rect">
            <a:avLst/>
          </a:prstGeom>
          <a:solidFill>
            <a:srgbClr val="FFFFFF"/>
          </a:solidFill>
          <a:ln>
            <a:noFill/>
          </a:ln>
        </p:spPr>
      </p:pic>
    </p:spTree>
    <p:extLst>
      <p:ext uri="{BB962C8B-B14F-4D97-AF65-F5344CB8AC3E}">
        <p14:creationId xmlns:p14="http://schemas.microsoft.com/office/powerpoint/2010/main" val="391908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lnSpcReduction="10000"/>
          </a:bodyPr>
          <a:lstStyle/>
          <a:p>
            <a:pPr marL="0" indent="0">
              <a:buNone/>
            </a:pPr>
            <a:r>
              <a:rPr lang="fr-FR" sz="3200" dirty="0">
                <a:solidFill>
                  <a:schemeClr val="bg1"/>
                </a:solidFill>
                <a:latin typeface="Times New Roman" panose="02020603050405020304" pitchFamily="18" charset="0"/>
                <a:cs typeface="Times New Roman" panose="02020603050405020304" pitchFamily="18" charset="0"/>
              </a:rPr>
              <a:t>I. 2. 1. Les cardinalités d'une association</a:t>
            </a:r>
          </a:p>
          <a:p>
            <a:pPr>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Chaque association possède des multiplicités à chacune de ses extrémités.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Les </a:t>
            </a:r>
            <a:r>
              <a:rPr lang="fr-FR" sz="2800" dirty="0">
                <a:latin typeface="Times New Roman" panose="02020603050405020304" pitchFamily="18" charset="0"/>
                <a:cs typeface="Times New Roman" panose="02020603050405020304" pitchFamily="18" charset="0"/>
              </a:rPr>
              <a:t>multiplicités donnent le nombre d'occurrences d'une entité en liaison avec une occurrence de l'autre.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Elles </a:t>
            </a:r>
            <a:r>
              <a:rPr lang="fr-FR" sz="2800" dirty="0">
                <a:latin typeface="Times New Roman" panose="02020603050405020304" pitchFamily="18" charset="0"/>
                <a:cs typeface="Times New Roman" panose="02020603050405020304" pitchFamily="18" charset="0"/>
              </a:rPr>
              <a:t>sont données sous forme de couple </a:t>
            </a:r>
            <a:r>
              <a:rPr lang="fr-FR" sz="2800" dirty="0">
                <a:solidFill>
                  <a:srgbClr val="FF0000"/>
                </a:solidFill>
                <a:latin typeface="Times New Roman" panose="02020603050405020304" pitchFamily="18" charset="0"/>
                <a:cs typeface="Times New Roman" panose="02020603050405020304" pitchFamily="18" charset="0"/>
              </a:rPr>
              <a:t>(</a:t>
            </a:r>
            <a:r>
              <a:rPr lang="fr-FR" sz="2800" dirty="0" err="1">
                <a:solidFill>
                  <a:srgbClr val="FF0000"/>
                </a:solidFill>
                <a:latin typeface="Times New Roman" panose="02020603050405020304" pitchFamily="18" charset="0"/>
                <a:cs typeface="Times New Roman" panose="02020603050405020304" pitchFamily="18" charset="0"/>
              </a:rPr>
              <a:t>V</a:t>
            </a:r>
            <a:r>
              <a:rPr lang="fr-FR" sz="2800" baseline="-25000" dirty="0" err="1">
                <a:solidFill>
                  <a:srgbClr val="FF0000"/>
                </a:solidFill>
                <a:latin typeface="Times New Roman" panose="02020603050405020304" pitchFamily="18" charset="0"/>
                <a:cs typeface="Times New Roman" panose="02020603050405020304" pitchFamily="18" charset="0"/>
              </a:rPr>
              <a:t>min</a:t>
            </a:r>
            <a:r>
              <a:rPr lang="fr-FR" sz="2800" dirty="0">
                <a:solidFill>
                  <a:srgbClr val="FF0000"/>
                </a:solidFill>
                <a:latin typeface="Times New Roman" panose="02020603050405020304" pitchFamily="18" charset="0"/>
                <a:cs typeface="Times New Roman" panose="02020603050405020304" pitchFamily="18" charset="0"/>
              </a:rPr>
              <a:t>, </a:t>
            </a:r>
            <a:r>
              <a:rPr lang="fr-FR" sz="2800" dirty="0" err="1">
                <a:solidFill>
                  <a:srgbClr val="FF0000"/>
                </a:solidFill>
                <a:latin typeface="Times New Roman" panose="02020603050405020304" pitchFamily="18" charset="0"/>
                <a:cs typeface="Times New Roman" panose="02020603050405020304" pitchFamily="18" charset="0"/>
              </a:rPr>
              <a:t>V</a:t>
            </a:r>
            <a:r>
              <a:rPr lang="fr-FR" sz="2800" baseline="-25000" dirty="0" err="1">
                <a:solidFill>
                  <a:srgbClr val="FF0000"/>
                </a:solidFill>
                <a:latin typeface="Times New Roman" panose="02020603050405020304" pitchFamily="18" charset="0"/>
                <a:cs typeface="Times New Roman" panose="02020603050405020304" pitchFamily="18" charset="0"/>
              </a:rPr>
              <a:t>max</a:t>
            </a:r>
            <a:r>
              <a:rPr lang="fr-FR" sz="2800" dirty="0">
                <a:solidFill>
                  <a:srgbClr val="FF0000"/>
                </a:solidFill>
                <a:latin typeface="Times New Roman" panose="02020603050405020304" pitchFamily="18" charset="0"/>
                <a:cs typeface="Times New Roman" panose="02020603050405020304" pitchFamily="18" charset="0"/>
              </a:rPr>
              <a:t>)</a:t>
            </a:r>
            <a:r>
              <a:rPr lang="fr-FR" sz="2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La valeur minimale (</a:t>
            </a:r>
            <a:r>
              <a:rPr lang="fr-FR" sz="2800" dirty="0" err="1">
                <a:latin typeface="Times New Roman" panose="02020603050405020304" pitchFamily="18" charset="0"/>
                <a:cs typeface="Times New Roman" panose="02020603050405020304" pitchFamily="18" charset="0"/>
              </a:rPr>
              <a:t>resp</a:t>
            </a:r>
            <a:r>
              <a:rPr lang="fr-FR" sz="2800" dirty="0">
                <a:latin typeface="Times New Roman" panose="02020603050405020304" pitchFamily="18" charset="0"/>
                <a:cs typeface="Times New Roman" panose="02020603050405020304" pitchFamily="18" charset="0"/>
              </a:rPr>
              <a:t>. maximale) </a:t>
            </a:r>
            <a:r>
              <a:rPr lang="fr-FR" sz="2800" dirty="0" smtClean="0">
                <a:latin typeface="Times New Roman" panose="02020603050405020304" pitchFamily="18" charset="0"/>
                <a:cs typeface="Times New Roman" panose="02020603050405020304" pitchFamily="18" charset="0"/>
              </a:rPr>
              <a:t>donne </a:t>
            </a:r>
            <a:r>
              <a:rPr lang="fr-FR" sz="2800" dirty="0">
                <a:latin typeface="Times New Roman" panose="02020603050405020304" pitchFamily="18" charset="0"/>
                <a:cs typeface="Times New Roman" panose="02020603050405020304" pitchFamily="18" charset="0"/>
              </a:rPr>
              <a:t>le nombre minimum (</a:t>
            </a:r>
            <a:r>
              <a:rPr lang="fr-FR" sz="2800" dirty="0" err="1">
                <a:latin typeface="Times New Roman" panose="02020603050405020304" pitchFamily="18" charset="0"/>
                <a:cs typeface="Times New Roman" panose="02020603050405020304" pitchFamily="18" charset="0"/>
              </a:rPr>
              <a:t>resp</a:t>
            </a:r>
            <a:r>
              <a:rPr lang="fr-FR" sz="2800" dirty="0">
                <a:latin typeface="Times New Roman" panose="02020603050405020304" pitchFamily="18" charset="0"/>
                <a:cs typeface="Times New Roman" panose="02020603050405020304" pitchFamily="18" charset="0"/>
              </a:rPr>
              <a:t>. maximum) d'occurrences d'une l'entité en liaison avec une occurrence de l'autre.</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14</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70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a:bodyPr>
          <a:lstStyle/>
          <a:p>
            <a:pPr marL="0" indent="0">
              <a:buNone/>
            </a:pPr>
            <a:r>
              <a:rPr lang="fr-FR" sz="3200" dirty="0">
                <a:solidFill>
                  <a:schemeClr val="bg1"/>
                </a:solidFill>
                <a:latin typeface="Times New Roman" panose="02020603050405020304" pitchFamily="18" charset="0"/>
                <a:cs typeface="Times New Roman" panose="02020603050405020304" pitchFamily="18" charset="0"/>
              </a:rPr>
              <a:t>I. 2. 1. Les cardinalités d'une association</a:t>
            </a:r>
          </a:p>
          <a:p>
            <a:pPr marL="0" indent="0">
              <a:buNone/>
            </a:pPr>
            <a:r>
              <a:rPr lang="fr-FR" sz="3000" dirty="0">
                <a:solidFill>
                  <a:schemeClr val="bg1"/>
                </a:solidFill>
                <a:latin typeface="Times New Roman" panose="02020603050405020304" pitchFamily="18" charset="0"/>
                <a:cs typeface="Times New Roman" panose="02020603050405020304" pitchFamily="18" charset="0"/>
              </a:rPr>
              <a:t>Exemple :</a:t>
            </a:r>
          </a:p>
          <a:p>
            <a:pPr lvl="0">
              <a:buFont typeface="Wingdings" panose="05000000000000000000" pitchFamily="2" charset="2"/>
              <a:buChar char="ü"/>
            </a:pPr>
            <a:r>
              <a:rPr lang="fr-FR" sz="2600" dirty="0">
                <a:latin typeface="Times New Roman" panose="02020603050405020304" pitchFamily="18" charset="0"/>
                <a:cs typeface="Times New Roman" panose="02020603050405020304" pitchFamily="18" charset="0"/>
              </a:rPr>
              <a:t>Un électeur vote au minimum dans un bureau, au max dans un bureau (1, 1) ;</a:t>
            </a:r>
          </a:p>
          <a:p>
            <a:pPr lvl="0">
              <a:buFont typeface="Wingdings" panose="05000000000000000000" pitchFamily="2" charset="2"/>
              <a:buChar char="ü"/>
            </a:pPr>
            <a:r>
              <a:rPr lang="fr-FR" sz="2600" dirty="0">
                <a:latin typeface="Times New Roman" panose="02020603050405020304" pitchFamily="18" charset="0"/>
                <a:cs typeface="Times New Roman" panose="02020603050405020304" pitchFamily="18" charset="0"/>
              </a:rPr>
              <a:t>Dans un bureau votent plusieurs électeurs au minimum, plusieurs électeurs au max (n, m) ;</a:t>
            </a:r>
          </a:p>
          <a:p>
            <a:pPr lvl="0">
              <a:buFont typeface="Wingdings" panose="05000000000000000000" pitchFamily="2" charset="2"/>
              <a:buChar char="ü"/>
            </a:pPr>
            <a:r>
              <a:rPr lang="fr-FR" sz="2600" dirty="0">
                <a:latin typeface="Times New Roman" panose="02020603050405020304" pitchFamily="18" charset="0"/>
                <a:cs typeface="Times New Roman" panose="02020603050405020304" pitchFamily="18" charset="0"/>
              </a:rPr>
              <a:t>Un centre contient au minimum un bureau, au max plusieurs bureaux (1, n) ;</a:t>
            </a:r>
          </a:p>
          <a:p>
            <a:pPr>
              <a:buFont typeface="Wingdings" panose="05000000000000000000" pitchFamily="2" charset="2"/>
              <a:buChar char="ü"/>
            </a:pPr>
            <a:r>
              <a:rPr lang="fr-FR" sz="2600" dirty="0">
                <a:latin typeface="Times New Roman" panose="02020603050405020304" pitchFamily="18" charset="0"/>
                <a:cs typeface="Times New Roman" panose="02020603050405020304" pitchFamily="18" charset="0"/>
              </a:rPr>
              <a:t>Un bureau est dans un centre au minimum, dans un centre au max (1, 1).</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15</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9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fontScale="85000" lnSpcReduction="10000"/>
          </a:bodyPr>
          <a:lstStyle/>
          <a:p>
            <a:pPr marL="0" indent="0">
              <a:buNone/>
            </a:pPr>
            <a:r>
              <a:rPr lang="fr-FR" sz="3300" dirty="0">
                <a:solidFill>
                  <a:schemeClr val="bg1"/>
                </a:solidFill>
                <a:latin typeface="Times New Roman" panose="02020603050405020304" pitchFamily="18" charset="0"/>
                <a:cs typeface="Times New Roman" panose="02020603050405020304" pitchFamily="18" charset="0"/>
              </a:rPr>
              <a:t>I. 2. 1. Les cardinalités d'une association</a:t>
            </a:r>
          </a:p>
          <a:p>
            <a:pPr marL="0" indent="0">
              <a:buNone/>
            </a:pPr>
            <a:r>
              <a:rPr lang="fr-FR" sz="3300" dirty="0">
                <a:solidFill>
                  <a:schemeClr val="bg1"/>
                </a:solidFill>
                <a:latin typeface="Times New Roman" panose="02020603050405020304" pitchFamily="18" charset="0"/>
                <a:cs typeface="Times New Roman" panose="02020603050405020304" pitchFamily="18" charset="0"/>
              </a:rPr>
              <a:t>Remarque :</a:t>
            </a:r>
          </a:p>
          <a:p>
            <a:pPr lvl="0">
              <a:buFont typeface="Wingdings" panose="05000000000000000000" pitchFamily="2" charset="2"/>
              <a:buChar char="ü"/>
            </a:pPr>
            <a:r>
              <a:rPr lang="fr-FR" sz="3200" dirty="0">
                <a:latin typeface="Times New Roman" panose="02020603050405020304" pitchFamily="18" charset="0"/>
                <a:cs typeface="Times New Roman" panose="02020603050405020304" pitchFamily="18" charset="0"/>
              </a:rPr>
              <a:t>Il faut éviter autant que possible les associations reliant plus de deux entités dont la cardinalité a pour valeur maximale 1 dans un </a:t>
            </a:r>
            <a:r>
              <a:rPr lang="fr-FR" sz="3200" dirty="0" smtClean="0">
                <a:latin typeface="Times New Roman" panose="02020603050405020304" pitchFamily="18" charset="0"/>
                <a:cs typeface="Times New Roman" panose="02020603050405020304" pitchFamily="18" charset="0"/>
              </a:rPr>
              <a:t>sens.</a:t>
            </a:r>
            <a:endParaRPr lang="fr-FR" sz="3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ü"/>
            </a:pPr>
            <a:r>
              <a:rPr lang="fr-FR" sz="3200" dirty="0">
                <a:latin typeface="Times New Roman" panose="02020603050405020304" pitchFamily="18" charset="0"/>
                <a:cs typeface="Times New Roman" panose="02020603050405020304" pitchFamily="18" charset="0"/>
              </a:rPr>
              <a:t>S’il existe une association binaire entre deux entités E</a:t>
            </a:r>
            <a:r>
              <a:rPr lang="fr-FR" sz="3200" baseline="-25000" dirty="0">
                <a:latin typeface="Times New Roman" panose="02020603050405020304" pitchFamily="18" charset="0"/>
                <a:cs typeface="Times New Roman" panose="02020603050405020304" pitchFamily="18" charset="0"/>
              </a:rPr>
              <a:t>1</a:t>
            </a:r>
            <a:r>
              <a:rPr lang="fr-FR" sz="3200" dirty="0">
                <a:latin typeface="Times New Roman" panose="02020603050405020304" pitchFamily="18" charset="0"/>
                <a:cs typeface="Times New Roman" panose="02020603050405020304" pitchFamily="18" charset="0"/>
              </a:rPr>
              <a:t> et E</a:t>
            </a:r>
            <a:r>
              <a:rPr lang="fr-FR" sz="3200" baseline="-25000" dirty="0">
                <a:latin typeface="Times New Roman" panose="02020603050405020304" pitchFamily="18" charset="0"/>
                <a:cs typeface="Times New Roman" panose="02020603050405020304" pitchFamily="18" charset="0"/>
              </a:rPr>
              <a:t>2</a:t>
            </a:r>
            <a:r>
              <a:rPr lang="fr-FR" sz="3200" dirty="0">
                <a:latin typeface="Times New Roman" panose="02020603050405020304" pitchFamily="18" charset="0"/>
                <a:cs typeface="Times New Roman" panose="02020603050405020304" pitchFamily="18" charset="0"/>
              </a:rPr>
              <a:t> avec une cardinalité (1, 1) du côté de E</a:t>
            </a:r>
            <a:r>
              <a:rPr lang="fr-FR" sz="3200" baseline="-25000" dirty="0">
                <a:latin typeface="Times New Roman" panose="02020603050405020304" pitchFamily="18" charset="0"/>
                <a:cs typeface="Times New Roman" panose="02020603050405020304" pitchFamily="18" charset="0"/>
              </a:rPr>
              <a:t>2</a:t>
            </a:r>
            <a:r>
              <a:rPr lang="fr-FR" sz="3200" dirty="0">
                <a:latin typeface="Times New Roman" panose="02020603050405020304" pitchFamily="18" charset="0"/>
                <a:cs typeface="Times New Roman" panose="02020603050405020304" pitchFamily="18" charset="0"/>
              </a:rPr>
              <a:t> et ayant un/des attribut(s), il faut intégrer ses attributs dans cette l'entité</a:t>
            </a:r>
            <a:r>
              <a:rPr lang="fr-FR" sz="32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ü"/>
            </a:pPr>
            <a:r>
              <a:rPr lang="fr-FR" sz="3200" dirty="0">
                <a:latin typeface="Times New Roman" panose="02020603050405020304" pitchFamily="18" charset="0"/>
                <a:cs typeface="Times New Roman" panose="02020603050405020304" pitchFamily="18" charset="0"/>
              </a:rPr>
              <a:t>Il est souhaitable d'éviter la valeur </a:t>
            </a:r>
            <a:r>
              <a:rPr lang="fr-FR" sz="3200" i="1" dirty="0">
                <a:latin typeface="Times New Roman" panose="02020603050405020304" pitchFamily="18" charset="0"/>
                <a:cs typeface="Times New Roman" panose="02020603050405020304" pitchFamily="18" charset="0"/>
              </a:rPr>
              <a:t>plusieurs</a:t>
            </a:r>
            <a:r>
              <a:rPr lang="fr-FR" sz="3200" dirty="0">
                <a:latin typeface="Times New Roman" panose="02020603050405020304" pitchFamily="18" charset="0"/>
                <a:cs typeface="Times New Roman" panose="02020603050405020304" pitchFamily="18" charset="0"/>
              </a:rPr>
              <a:t> comme cardinalité minimale. Si ce cas de figure se présente, elle peut être remplacée par la valeur 1.</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16</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86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fontScale="85000" lnSpcReduction="20000"/>
          </a:bodyPr>
          <a:lstStyle/>
          <a:p>
            <a:pPr marL="0" indent="0">
              <a:buNone/>
            </a:pPr>
            <a:r>
              <a:rPr lang="fr-FR" sz="3300" dirty="0">
                <a:solidFill>
                  <a:schemeClr val="bg1"/>
                </a:solidFill>
                <a:latin typeface="Times New Roman" panose="02020603050405020304" pitchFamily="18" charset="0"/>
                <a:cs typeface="Times New Roman" panose="02020603050405020304" pitchFamily="18" charset="0"/>
              </a:rPr>
              <a:t>I. 2. 2. Les associations spécifiques</a:t>
            </a:r>
          </a:p>
          <a:p>
            <a:pPr marL="0" indent="0">
              <a:buNone/>
            </a:pPr>
            <a:r>
              <a:rPr lang="fr-FR" sz="3200" dirty="0" smtClean="0">
                <a:solidFill>
                  <a:schemeClr val="bg1"/>
                </a:solidFill>
                <a:latin typeface="Times New Roman" panose="02020603050405020304" pitchFamily="18" charset="0"/>
                <a:cs typeface="Times New Roman" panose="02020603050405020304" pitchFamily="18" charset="0"/>
              </a:rPr>
              <a:t>I</a:t>
            </a:r>
            <a:r>
              <a:rPr lang="fr-FR" sz="3200" dirty="0">
                <a:solidFill>
                  <a:schemeClr val="bg1"/>
                </a:solidFill>
                <a:latin typeface="Times New Roman" panose="02020603050405020304" pitchFamily="18" charset="0"/>
                <a:cs typeface="Times New Roman" panose="02020603050405020304" pitchFamily="18" charset="0"/>
              </a:rPr>
              <a:t>. 2. 2. 1. La généralisation/spécialisation</a:t>
            </a:r>
          </a:p>
          <a:p>
            <a:pPr>
              <a:buFont typeface="Wingdings" panose="05000000000000000000" pitchFamily="2" charset="2"/>
              <a:buChar char="ü"/>
            </a:pPr>
            <a:r>
              <a:rPr lang="fr-FR" sz="3200" dirty="0">
                <a:latin typeface="Times New Roman" panose="02020603050405020304" pitchFamily="18" charset="0"/>
                <a:cs typeface="Times New Roman" panose="02020603050405020304" pitchFamily="18" charset="0"/>
              </a:rPr>
              <a:t>Deux entités E</a:t>
            </a:r>
            <a:r>
              <a:rPr lang="fr-FR" sz="3200" baseline="-25000" dirty="0">
                <a:latin typeface="Times New Roman" panose="02020603050405020304" pitchFamily="18" charset="0"/>
                <a:cs typeface="Times New Roman" panose="02020603050405020304" pitchFamily="18" charset="0"/>
              </a:rPr>
              <a:t>1</a:t>
            </a:r>
            <a:r>
              <a:rPr lang="fr-FR" sz="3200" dirty="0">
                <a:latin typeface="Times New Roman" panose="02020603050405020304" pitchFamily="18" charset="0"/>
                <a:cs typeface="Times New Roman" panose="02020603050405020304" pitchFamily="18" charset="0"/>
              </a:rPr>
              <a:t> et E</a:t>
            </a:r>
            <a:r>
              <a:rPr lang="fr-FR" sz="3200" baseline="-25000" dirty="0">
                <a:latin typeface="Times New Roman" panose="02020603050405020304" pitchFamily="18" charset="0"/>
                <a:cs typeface="Times New Roman" panose="02020603050405020304" pitchFamily="18" charset="0"/>
              </a:rPr>
              <a:t>2</a:t>
            </a:r>
            <a:r>
              <a:rPr lang="fr-FR" sz="3200" dirty="0">
                <a:latin typeface="Times New Roman" panose="02020603050405020304" pitchFamily="18" charset="0"/>
                <a:cs typeface="Times New Roman" panose="02020603050405020304" pitchFamily="18" charset="0"/>
              </a:rPr>
              <a:t> peuvent être caractérisées par plusieurs attributs communs (même nom,  même domaine). Dans ce cas on peut regrouper dans une entité E indépendante ces attributs et ne garder dans chacune des entités E</a:t>
            </a:r>
            <a:r>
              <a:rPr lang="fr-FR" sz="3200" baseline="-25000" dirty="0">
                <a:latin typeface="Times New Roman" panose="02020603050405020304" pitchFamily="18" charset="0"/>
                <a:cs typeface="Times New Roman" panose="02020603050405020304" pitchFamily="18" charset="0"/>
              </a:rPr>
              <a:t>1</a:t>
            </a:r>
            <a:r>
              <a:rPr lang="fr-FR" sz="3200" dirty="0">
                <a:latin typeface="Times New Roman" panose="02020603050405020304" pitchFamily="18" charset="0"/>
                <a:cs typeface="Times New Roman" panose="02020603050405020304" pitchFamily="18" charset="0"/>
              </a:rPr>
              <a:t> et E</a:t>
            </a:r>
            <a:r>
              <a:rPr lang="fr-FR" sz="3200" baseline="-25000" dirty="0">
                <a:latin typeface="Times New Roman" panose="02020603050405020304" pitchFamily="18" charset="0"/>
                <a:cs typeface="Times New Roman" panose="02020603050405020304" pitchFamily="18" charset="0"/>
              </a:rPr>
              <a:t>2</a:t>
            </a:r>
            <a:r>
              <a:rPr lang="fr-FR" sz="3200" dirty="0">
                <a:latin typeface="Times New Roman" panose="02020603050405020304" pitchFamily="18" charset="0"/>
                <a:cs typeface="Times New Roman" panose="02020603050405020304" pitchFamily="18" charset="0"/>
              </a:rPr>
              <a:t> que leurs attributs spécifiques. </a:t>
            </a:r>
            <a:endParaRPr lang="fr-FR"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3200" dirty="0" smtClean="0">
                <a:latin typeface="Times New Roman" panose="02020603050405020304" pitchFamily="18" charset="0"/>
                <a:cs typeface="Times New Roman" panose="02020603050405020304" pitchFamily="18" charset="0"/>
              </a:rPr>
              <a:t>L'entité </a:t>
            </a:r>
            <a:r>
              <a:rPr lang="fr-FR" sz="3200" dirty="0">
                <a:latin typeface="Times New Roman" panose="02020603050405020304" pitchFamily="18" charset="0"/>
                <a:cs typeface="Times New Roman" panose="02020603050405020304" pitchFamily="18" charset="0"/>
              </a:rPr>
              <a:t>E dans laquelle les attributs communs sont regroupés est appelée entité générale. Les deux entités E</a:t>
            </a:r>
            <a:r>
              <a:rPr lang="fr-FR" sz="3200" baseline="-25000" dirty="0">
                <a:latin typeface="Times New Roman" panose="02020603050405020304" pitchFamily="18" charset="0"/>
                <a:cs typeface="Times New Roman" panose="02020603050405020304" pitchFamily="18" charset="0"/>
              </a:rPr>
              <a:t>1</a:t>
            </a:r>
            <a:r>
              <a:rPr lang="fr-FR" sz="3200" dirty="0">
                <a:latin typeface="Times New Roman" panose="02020603050405020304" pitchFamily="18" charset="0"/>
                <a:cs typeface="Times New Roman" panose="02020603050405020304" pitchFamily="18" charset="0"/>
              </a:rPr>
              <a:t> et E</a:t>
            </a:r>
            <a:r>
              <a:rPr lang="fr-FR" sz="3200" baseline="-25000" dirty="0">
                <a:latin typeface="Times New Roman" panose="02020603050405020304" pitchFamily="18" charset="0"/>
                <a:cs typeface="Times New Roman" panose="02020603050405020304" pitchFamily="18" charset="0"/>
              </a:rPr>
              <a:t>2</a:t>
            </a:r>
            <a:r>
              <a:rPr lang="fr-FR" sz="3200" dirty="0">
                <a:latin typeface="Times New Roman" panose="02020603050405020304" pitchFamily="18" charset="0"/>
                <a:cs typeface="Times New Roman" panose="02020603050405020304" pitchFamily="18" charset="0"/>
              </a:rPr>
              <a:t> sont appelées des entités spécialisées.</a:t>
            </a:r>
          </a:p>
          <a:p>
            <a:pPr>
              <a:buFont typeface="Wingdings" panose="05000000000000000000" pitchFamily="2" charset="2"/>
              <a:buChar char="ü"/>
            </a:pPr>
            <a:r>
              <a:rPr lang="fr-FR" sz="3200" dirty="0">
                <a:latin typeface="Times New Roman" panose="02020603050405020304" pitchFamily="18" charset="0"/>
                <a:cs typeface="Times New Roman" panose="02020603050405020304" pitchFamily="18" charset="0"/>
              </a:rPr>
              <a:t>Les entités spécialisées n'ont pas besoin d'identifiant car elles héritent de l'identifiant de l'entité générale</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17</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653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1141411" y="1584101"/>
                <a:ext cx="10823062" cy="5273899"/>
              </a:xfrm>
            </p:spPr>
            <p:txBody>
              <a:bodyPr>
                <a:normAutofit/>
              </a:bodyPr>
              <a:lstStyle/>
              <a:p>
                <a:pPr marL="0" indent="0">
                  <a:buNone/>
                </a:pPr>
                <a:r>
                  <a:rPr lang="fr-FR" sz="3200" dirty="0">
                    <a:solidFill>
                      <a:schemeClr val="bg1"/>
                    </a:solidFill>
                    <a:latin typeface="Times New Roman" panose="02020603050405020304" pitchFamily="18" charset="0"/>
                    <a:cs typeface="Times New Roman" panose="02020603050405020304" pitchFamily="18" charset="0"/>
                  </a:rPr>
                  <a:t>I. 2. 2. Les associations spécifiques</a:t>
                </a:r>
              </a:p>
              <a:p>
                <a:pPr marL="571500" indent="-571500">
                  <a:buAutoNum type="romanUcPeriod"/>
                </a:pPr>
                <a:r>
                  <a:rPr lang="fr-FR" sz="3200" dirty="0" smtClean="0">
                    <a:solidFill>
                      <a:schemeClr val="bg1"/>
                    </a:solidFill>
                    <a:latin typeface="Times New Roman" panose="02020603050405020304" pitchFamily="18" charset="0"/>
                    <a:cs typeface="Times New Roman" panose="02020603050405020304" pitchFamily="18" charset="0"/>
                  </a:rPr>
                  <a:t>2</a:t>
                </a:r>
                <a:r>
                  <a:rPr lang="fr-FR" sz="3200" dirty="0">
                    <a:solidFill>
                      <a:schemeClr val="bg1"/>
                    </a:solidFill>
                    <a:latin typeface="Times New Roman" panose="02020603050405020304" pitchFamily="18" charset="0"/>
                    <a:cs typeface="Times New Roman" panose="02020603050405020304" pitchFamily="18" charset="0"/>
                  </a:rPr>
                  <a:t>. 2. 1. La </a:t>
                </a:r>
                <a:r>
                  <a:rPr lang="fr-FR" sz="3200" dirty="0" smtClean="0">
                    <a:solidFill>
                      <a:schemeClr val="bg1"/>
                    </a:solidFill>
                    <a:latin typeface="Times New Roman" panose="02020603050405020304" pitchFamily="18" charset="0"/>
                    <a:cs typeface="Times New Roman" panose="02020603050405020304" pitchFamily="18" charset="0"/>
                  </a:rPr>
                  <a:t>généralisation/spécialisation</a:t>
                </a:r>
              </a:p>
              <a:p>
                <a:pPr marL="0" indent="0">
                  <a:buNone/>
                </a:pPr>
                <a:r>
                  <a:rPr lang="fr-FR" sz="2800" dirty="0" smtClean="0">
                    <a:latin typeface="Times New Roman" panose="02020603050405020304" pitchFamily="18" charset="0"/>
                    <a:cs typeface="Times New Roman" panose="02020603050405020304" pitchFamily="18" charset="0"/>
                  </a:rPr>
                  <a:t>Soient :</a:t>
                </a:r>
                <a:endParaRPr lang="fr-FR" sz="2800" dirty="0" smtClean="0">
                  <a:latin typeface="Times New Roman" panose="02020603050405020304" pitchFamily="18" charset="0"/>
                  <a:cs typeface="Times New Roman" panose="02020603050405020304" pitchFamily="18" charset="0"/>
                </a:endParaRPr>
              </a:p>
              <a:p>
                <a:pPr lvl="1"/>
                <a:r>
                  <a:rPr lang="fr-FR" sz="2400" dirty="0" smtClean="0">
                    <a:latin typeface="Times New Roman" panose="02020603050405020304" pitchFamily="18" charset="0"/>
                    <a:cs typeface="Times New Roman" panose="02020603050405020304" pitchFamily="18" charset="0"/>
                  </a:rPr>
                  <a:t>N</a:t>
                </a:r>
                <a:r>
                  <a:rPr lang="fr-FR" sz="2400" baseline="-25000" dirty="0" smtClean="0">
                    <a:latin typeface="Times New Roman" panose="02020603050405020304" pitchFamily="18" charset="0"/>
                    <a:cs typeface="Times New Roman" panose="02020603050405020304" pitchFamily="18" charset="0"/>
                  </a:rPr>
                  <a:t>1</a:t>
                </a:r>
                <a:r>
                  <a:rPr lang="fr-FR" sz="2400" dirty="0" smtClean="0">
                    <a:latin typeface="Times New Roman" panose="02020603050405020304" pitchFamily="18" charset="0"/>
                    <a:cs typeface="Times New Roman" panose="02020603050405020304" pitchFamily="18" charset="0"/>
                  </a:rPr>
                  <a:t> l’ensemble </a:t>
                </a:r>
                <a:r>
                  <a:rPr lang="fr-FR" sz="2400" dirty="0" smtClean="0">
                    <a:latin typeface="Times New Roman" panose="02020603050405020304" pitchFamily="18" charset="0"/>
                    <a:cs typeface="Times New Roman" panose="02020603050405020304" pitchFamily="18" charset="0"/>
                  </a:rPr>
                  <a:t>des enregistrements </a:t>
                </a:r>
                <a:r>
                  <a:rPr lang="fr-FR" sz="2400" dirty="0" smtClean="0">
                    <a:latin typeface="Times New Roman" panose="02020603050405020304" pitchFamily="18" charset="0"/>
                    <a:cs typeface="Times New Roman" panose="02020603050405020304" pitchFamily="18" charset="0"/>
                  </a:rPr>
                  <a:t>possibles de </a:t>
                </a:r>
                <a:r>
                  <a:rPr lang="fr-FR" sz="2400" dirty="0">
                    <a:latin typeface="Times New Roman" panose="02020603050405020304" pitchFamily="18" charset="0"/>
                    <a:cs typeface="Times New Roman" panose="02020603050405020304" pitchFamily="18" charset="0"/>
                  </a:rPr>
                  <a:t>E</a:t>
                </a:r>
                <a:r>
                  <a:rPr lang="fr-FR" sz="2400" baseline="-25000" dirty="0">
                    <a:latin typeface="Times New Roman" panose="02020603050405020304" pitchFamily="18" charset="0"/>
                    <a:cs typeface="Times New Roman" panose="02020603050405020304" pitchFamily="18" charset="0"/>
                  </a:rPr>
                  <a:t>1</a:t>
                </a:r>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a:t>
                </a:r>
              </a:p>
              <a:p>
                <a:pPr lvl="1"/>
                <a:r>
                  <a:rPr lang="fr-FR" sz="2400" dirty="0" smtClean="0">
                    <a:latin typeface="Times New Roman" panose="02020603050405020304" pitchFamily="18" charset="0"/>
                    <a:cs typeface="Times New Roman" panose="02020603050405020304" pitchFamily="18" charset="0"/>
                  </a:rPr>
                  <a:t>N</a:t>
                </a:r>
                <a:r>
                  <a:rPr lang="fr-FR" sz="2400" baseline="-25000" dirty="0" smtClean="0">
                    <a:latin typeface="Times New Roman" panose="02020603050405020304" pitchFamily="18" charset="0"/>
                    <a:cs typeface="Times New Roman" panose="02020603050405020304" pitchFamily="18" charset="0"/>
                  </a:rPr>
                  <a:t>2</a:t>
                </a:r>
                <a:r>
                  <a:rPr lang="fr-FR" sz="2400" dirty="0" smtClean="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l’ensemble </a:t>
                </a:r>
                <a:r>
                  <a:rPr lang="fr-FR" sz="2400" dirty="0">
                    <a:latin typeface="Times New Roman" panose="02020603050405020304" pitchFamily="18" charset="0"/>
                    <a:cs typeface="Times New Roman" panose="02020603050405020304" pitchFamily="18" charset="0"/>
                  </a:rPr>
                  <a:t>des enregistrements </a:t>
                </a:r>
                <a:r>
                  <a:rPr lang="fr-FR" sz="2400" dirty="0" smtClean="0">
                    <a:latin typeface="Times New Roman" panose="02020603050405020304" pitchFamily="18" charset="0"/>
                    <a:cs typeface="Times New Roman" panose="02020603050405020304" pitchFamily="18" charset="0"/>
                  </a:rPr>
                  <a:t>possibles de </a:t>
                </a:r>
                <a:r>
                  <a:rPr lang="fr-FR" sz="2400" dirty="0" smtClean="0">
                    <a:latin typeface="Times New Roman" panose="02020603050405020304" pitchFamily="18" charset="0"/>
                    <a:cs typeface="Times New Roman" panose="02020603050405020304" pitchFamily="18" charset="0"/>
                  </a:rPr>
                  <a:t>E</a:t>
                </a:r>
                <a:r>
                  <a:rPr lang="fr-FR" sz="2400" baseline="-25000" dirty="0" smtClean="0">
                    <a:latin typeface="Times New Roman" panose="02020603050405020304" pitchFamily="18" charset="0"/>
                    <a:cs typeface="Times New Roman" panose="02020603050405020304" pitchFamily="18" charset="0"/>
                  </a:rPr>
                  <a:t>2</a:t>
                </a:r>
                <a:r>
                  <a:rPr lang="fr-FR" sz="2400" dirty="0" smtClean="0">
                    <a:latin typeface="Times New Roman" panose="02020603050405020304" pitchFamily="18" charset="0"/>
                    <a:cs typeface="Times New Roman" panose="02020603050405020304" pitchFamily="18" charset="0"/>
                  </a:rPr>
                  <a:t> ;</a:t>
                </a:r>
              </a:p>
              <a:p>
                <a:pPr lvl="1"/>
                <a:r>
                  <a:rPr lang="fr-FR" sz="2400" dirty="0" smtClean="0">
                    <a:latin typeface="Times New Roman" panose="02020603050405020304" pitchFamily="18" charset="0"/>
                    <a:cs typeface="Times New Roman" panose="02020603050405020304" pitchFamily="18" charset="0"/>
                  </a:rPr>
                  <a:t>N </a:t>
                </a:r>
                <a:r>
                  <a:rPr lang="fr-FR" sz="2400" dirty="0" smtClean="0">
                    <a:latin typeface="Times New Roman" panose="02020603050405020304" pitchFamily="18" charset="0"/>
                    <a:cs typeface="Times New Roman" panose="02020603050405020304" pitchFamily="18" charset="0"/>
                  </a:rPr>
                  <a:t>l’ensemble </a:t>
                </a:r>
                <a:r>
                  <a:rPr lang="fr-FR" sz="2400" dirty="0">
                    <a:latin typeface="Times New Roman" panose="02020603050405020304" pitchFamily="18" charset="0"/>
                    <a:cs typeface="Times New Roman" panose="02020603050405020304" pitchFamily="18" charset="0"/>
                  </a:rPr>
                  <a:t>des enregistrements </a:t>
                </a:r>
                <a:r>
                  <a:rPr lang="fr-FR" sz="2400" dirty="0" smtClean="0">
                    <a:latin typeface="Times New Roman" panose="02020603050405020304" pitchFamily="18" charset="0"/>
                    <a:cs typeface="Times New Roman" panose="02020603050405020304" pitchFamily="18" charset="0"/>
                  </a:rPr>
                  <a:t>possibles de </a:t>
                </a:r>
                <a:r>
                  <a:rPr lang="fr-FR" sz="2400" dirty="0" smtClean="0">
                    <a:latin typeface="Times New Roman" panose="02020603050405020304" pitchFamily="18" charset="0"/>
                    <a:cs typeface="Times New Roman" panose="02020603050405020304" pitchFamily="18" charset="0"/>
                  </a:rPr>
                  <a:t>E.</a:t>
                </a:r>
                <a:endParaRPr lang="fr-FR" sz="2400" dirty="0" smtClean="0">
                  <a:solidFill>
                    <a:schemeClr val="bg1"/>
                  </a:solidFill>
                  <a:latin typeface="Times New Roman" panose="02020603050405020304" pitchFamily="18" charset="0"/>
                  <a:cs typeface="Times New Roman" panose="02020603050405020304" pitchFamily="18" charset="0"/>
                </a:endParaRPr>
              </a:p>
              <a:p>
                <a:pPr marL="0" lvl="0" indent="0">
                  <a:buNone/>
                </a:pPr>
                <a:r>
                  <a:rPr lang="fr-FR" dirty="0" smtClean="0">
                    <a:solidFill>
                      <a:schemeClr val="bg1"/>
                    </a:solidFill>
                    <a:latin typeface="Times New Roman" panose="02020603050405020304" pitchFamily="18" charset="0"/>
                    <a:cs typeface="Times New Roman" panose="02020603050405020304" pitchFamily="18" charset="0"/>
                  </a:rPr>
                  <a:t>Spécialisation complète : </a:t>
                </a:r>
                <a:r>
                  <a:rPr lang="fr-FR" dirty="0" smtClean="0">
                    <a:latin typeface="Times New Roman" panose="02020603050405020304" pitchFamily="18" charset="0"/>
                    <a:cs typeface="Times New Roman" panose="02020603050405020304" pitchFamily="18" charset="0"/>
                  </a:rPr>
                  <a:t>Si </a:t>
                </a:r>
                <a:r>
                  <a:rPr lang="fr-FR" dirty="0">
                    <a:latin typeface="Times New Roman" panose="02020603050405020304" pitchFamily="18" charset="0"/>
                    <a:cs typeface="Times New Roman" panose="02020603050405020304" pitchFamily="18" charset="0"/>
                  </a:rPr>
                  <a:t>N</a:t>
                </a:r>
                <a:r>
                  <a:rPr lang="fr-FR" baseline="-25000" dirty="0">
                    <a:latin typeface="Times New Roman" panose="02020603050405020304" pitchFamily="18" charset="0"/>
                    <a:cs typeface="Times New Roman" panose="02020603050405020304" pitchFamily="18" charset="0"/>
                  </a:rPr>
                  <a:t>1</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a:latin typeface="Cambria Math" panose="02040503050406030204" pitchFamily="18" charset="0"/>
                      </a:rPr>
                      <m:t>∪</m:t>
                    </m:r>
                  </m:oMath>
                </a14:m>
                <a:r>
                  <a:rPr lang="fr-FR" dirty="0">
                    <a:latin typeface="Times New Roman" panose="02020603050405020304" pitchFamily="18" charset="0"/>
                    <a:cs typeface="Times New Roman" panose="02020603050405020304" pitchFamily="18" charset="0"/>
                  </a:rPr>
                  <a:t> N</a:t>
                </a:r>
                <a:r>
                  <a:rPr lang="fr-FR" baseline="-25000" dirty="0">
                    <a:latin typeface="Times New Roman" panose="02020603050405020304" pitchFamily="18" charset="0"/>
                    <a:cs typeface="Times New Roman" panose="02020603050405020304" pitchFamily="18" charset="0"/>
                  </a:rPr>
                  <a:t>2</a:t>
                </a:r>
                <a:r>
                  <a:rPr lang="fr-FR" dirty="0">
                    <a:latin typeface="Times New Roman" panose="02020603050405020304" pitchFamily="18" charset="0"/>
                    <a:cs typeface="Times New Roman" panose="02020603050405020304" pitchFamily="18" charset="0"/>
                  </a:rPr>
                  <a:t> = </a:t>
                </a:r>
                <a:r>
                  <a:rPr lang="fr-FR" dirty="0" smtClean="0">
                    <a:latin typeface="Times New Roman" panose="02020603050405020304" pitchFamily="18" charset="0"/>
                    <a:cs typeface="Times New Roman" panose="02020603050405020304" pitchFamily="18" charset="0"/>
                  </a:rPr>
                  <a:t>N, alors la spécialisation est complète.</a:t>
                </a:r>
                <a:endParaRPr lang="fr-FR" dirty="0">
                  <a:latin typeface="Times New Roman" panose="02020603050405020304" pitchFamily="18" charset="0"/>
                  <a:cs typeface="Times New Roman" panose="02020603050405020304" pitchFamily="18" charset="0"/>
                </a:endParaRPr>
              </a:p>
              <a:p>
                <a:pPr marL="0" lvl="0" indent="0">
                  <a:buNone/>
                </a:pPr>
                <a:r>
                  <a:rPr lang="fr-FR" dirty="0">
                    <a:solidFill>
                      <a:schemeClr val="bg1"/>
                    </a:solidFill>
                    <a:latin typeface="Times New Roman" panose="02020603050405020304" pitchFamily="18" charset="0"/>
                    <a:cs typeface="Times New Roman" panose="02020603050405020304" pitchFamily="18" charset="0"/>
                  </a:rPr>
                  <a:t>Spécialisation incomplète : </a:t>
                </a:r>
                <a:r>
                  <a:rPr lang="fr-FR" dirty="0" smtClean="0">
                    <a:latin typeface="Times New Roman" panose="02020603050405020304" pitchFamily="18" charset="0"/>
                    <a:cs typeface="Times New Roman" panose="02020603050405020304" pitchFamily="18" charset="0"/>
                  </a:rPr>
                  <a:t>Si </a:t>
                </a:r>
                <a:r>
                  <a:rPr lang="fr-FR" dirty="0">
                    <a:latin typeface="Times New Roman" panose="02020603050405020304" pitchFamily="18" charset="0"/>
                    <a:cs typeface="Times New Roman" panose="02020603050405020304" pitchFamily="18" charset="0"/>
                  </a:rPr>
                  <a:t>N</a:t>
                </a:r>
                <a:r>
                  <a:rPr lang="fr-FR" baseline="-25000" dirty="0">
                    <a:latin typeface="Times New Roman" panose="02020603050405020304" pitchFamily="18" charset="0"/>
                    <a:cs typeface="Times New Roman" panose="02020603050405020304" pitchFamily="18" charset="0"/>
                  </a:rPr>
                  <a:t>1</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a:latin typeface="Cambria Math" panose="02040503050406030204" pitchFamily="18" charset="0"/>
                      </a:rPr>
                      <m:t>∪</m:t>
                    </m:r>
                  </m:oMath>
                </a14:m>
                <a:r>
                  <a:rPr lang="fr-FR" dirty="0">
                    <a:latin typeface="Times New Roman" panose="02020603050405020304" pitchFamily="18" charset="0"/>
                    <a:cs typeface="Times New Roman" panose="02020603050405020304" pitchFamily="18" charset="0"/>
                  </a:rPr>
                  <a:t> N</a:t>
                </a:r>
                <a:r>
                  <a:rPr lang="fr-FR" baseline="-25000" dirty="0">
                    <a:latin typeface="Times New Roman" panose="02020603050405020304" pitchFamily="18" charset="0"/>
                    <a:cs typeface="Times New Roman" panose="02020603050405020304" pitchFamily="18" charset="0"/>
                  </a:rPr>
                  <a:t>2</a:t>
                </a:r>
                <a:r>
                  <a:rPr lang="fr-FR" dirty="0">
                    <a:latin typeface="Times New Roman" panose="02020603050405020304" pitchFamily="18" charset="0"/>
                    <a:cs typeface="Times New Roman" panose="02020603050405020304" pitchFamily="18" charset="0"/>
                  </a:rPr>
                  <a:t> ⸦ N</a:t>
                </a:r>
                <a:r>
                  <a:rPr lang="fr-FR" dirty="0" smtClean="0">
                    <a:latin typeface="Times New Roman" panose="02020603050405020304" pitchFamily="18" charset="0"/>
                    <a:cs typeface="Times New Roman" panose="02020603050405020304" pitchFamily="18" charset="0"/>
                  </a:rPr>
                  <a:t>, alors la </a:t>
                </a:r>
                <a:r>
                  <a:rPr lang="fr-FR" dirty="0">
                    <a:latin typeface="Times New Roman" panose="02020603050405020304" pitchFamily="18" charset="0"/>
                    <a:cs typeface="Times New Roman" panose="02020603050405020304" pitchFamily="18" charset="0"/>
                  </a:rPr>
                  <a:t>spécialisation est incomplète</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1141411" y="1584101"/>
                <a:ext cx="10823062" cy="5273899"/>
              </a:xfrm>
              <a:blipFill rotWithShape="0">
                <a:blip r:embed="rId2"/>
                <a:stretch>
                  <a:fillRect l="-1745" t="-694"/>
                </a:stretch>
              </a:blipFill>
            </p:spPr>
            <p:txBody>
              <a:bodyPr/>
              <a:lstStyle/>
              <a:p>
                <a:r>
                  <a:rPr lang="fr-FR">
                    <a:noFill/>
                  </a:rPr>
                  <a:t> </a:t>
                </a:r>
              </a:p>
            </p:txBody>
          </p:sp>
        </mc:Fallback>
      </mc:AlternateContent>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18</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78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a:bodyPr>
          <a:lstStyle/>
          <a:p>
            <a:pPr marL="0" indent="0">
              <a:buNone/>
            </a:pPr>
            <a:r>
              <a:rPr lang="fr-FR" sz="2800" dirty="0">
                <a:solidFill>
                  <a:schemeClr val="bg1"/>
                </a:solidFill>
                <a:latin typeface="Times New Roman" panose="02020603050405020304" pitchFamily="18" charset="0"/>
                <a:cs typeface="Times New Roman" panose="02020603050405020304" pitchFamily="18" charset="0"/>
              </a:rPr>
              <a:t>I. 2. 2. Les associations spécifiques</a:t>
            </a:r>
          </a:p>
          <a:p>
            <a:pPr marL="0" indent="0">
              <a:buNone/>
            </a:pPr>
            <a:r>
              <a:rPr lang="fr-FR" sz="2800" dirty="0" smtClean="0">
                <a:solidFill>
                  <a:schemeClr val="bg1"/>
                </a:solidFill>
                <a:latin typeface="Times New Roman" panose="02020603050405020304" pitchFamily="18" charset="0"/>
                <a:cs typeface="Times New Roman" panose="02020603050405020304" pitchFamily="18" charset="0"/>
              </a:rPr>
              <a:t>I</a:t>
            </a:r>
            <a:r>
              <a:rPr lang="fr-FR" sz="2800" dirty="0">
                <a:solidFill>
                  <a:schemeClr val="bg1"/>
                </a:solidFill>
                <a:latin typeface="Times New Roman" panose="02020603050405020304" pitchFamily="18" charset="0"/>
                <a:cs typeface="Times New Roman" panose="02020603050405020304" pitchFamily="18" charset="0"/>
              </a:rPr>
              <a:t>. 2. 2. 1. La généralisation/spécialisation</a:t>
            </a:r>
          </a:p>
          <a:p>
            <a:endParaRPr lang="fr-FR" sz="32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19</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pic>
        <p:nvPicPr>
          <p:cNvPr id="7" name="Image 6" descr="Generalisation"/>
          <p:cNvPicPr/>
          <p:nvPr/>
        </p:nvPicPr>
        <p:blipFill>
          <a:blip r:embed="rId2">
            <a:extLst>
              <a:ext uri="{28A0092B-C50C-407E-A947-70E740481C1C}">
                <a14:useLocalDpi xmlns:a14="http://schemas.microsoft.com/office/drawing/2010/main" val="0"/>
              </a:ext>
            </a:extLst>
          </a:blip>
          <a:srcRect/>
          <a:stretch>
            <a:fillRect/>
          </a:stretch>
        </p:blipFill>
        <p:spPr bwMode="auto">
          <a:xfrm>
            <a:off x="4238813" y="2846232"/>
            <a:ext cx="3711195" cy="3827170"/>
          </a:xfrm>
          <a:prstGeom prst="rect">
            <a:avLst/>
          </a:prstGeom>
          <a:noFill/>
          <a:ln>
            <a:noFill/>
          </a:ln>
        </p:spPr>
      </p:pic>
    </p:spTree>
    <p:extLst>
      <p:ext uri="{BB962C8B-B14F-4D97-AF65-F5344CB8AC3E}">
        <p14:creationId xmlns:p14="http://schemas.microsoft.com/office/powerpoint/2010/main" val="220737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709684"/>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Plan du cours</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880315" y="579548"/>
            <a:ext cx="9167096" cy="6278451"/>
          </a:xfrm>
        </p:spPr>
        <p:txBody>
          <a:bodyPr>
            <a:normAutofit fontScale="85000" lnSpcReduction="20000"/>
          </a:bodyPr>
          <a:lstStyle/>
          <a:p>
            <a:pPr marL="0" indent="0">
              <a:buNone/>
            </a:pPr>
            <a:r>
              <a:rPr lang="fr-FR" sz="2600" dirty="0" smtClean="0">
                <a:latin typeface="Times New Roman" panose="02020603050405020304" pitchFamily="18" charset="0"/>
                <a:cs typeface="Times New Roman" panose="02020603050405020304" pitchFamily="18" charset="0"/>
              </a:rPr>
              <a:t>Introduction</a:t>
            </a:r>
          </a:p>
          <a:p>
            <a:pPr marL="514350" indent="-514350">
              <a:buFont typeface="+mj-lt"/>
              <a:buAutoNum type="romanUcPeriod"/>
            </a:pPr>
            <a:r>
              <a:rPr lang="fr-FR" sz="2600" dirty="0" smtClean="0">
                <a:latin typeface="Times New Roman" panose="02020603050405020304" pitchFamily="18" charset="0"/>
                <a:cs typeface="Times New Roman" panose="02020603050405020304" pitchFamily="18" charset="0"/>
              </a:rPr>
              <a:t>Concepts généraux</a:t>
            </a:r>
          </a:p>
          <a:p>
            <a:pPr marL="971550" lvl="1" indent="-514350">
              <a:buFont typeface="+mj-lt"/>
              <a:buAutoNum type="arabicPeriod"/>
            </a:pPr>
            <a:r>
              <a:rPr lang="fr-FR" sz="2300" dirty="0" smtClean="0">
                <a:latin typeface="Times New Roman" panose="02020603050405020304" pitchFamily="18" charset="0"/>
                <a:cs typeface="Times New Roman" panose="02020603050405020304" pitchFamily="18" charset="0"/>
              </a:rPr>
              <a:t>Notion d’entité</a:t>
            </a:r>
          </a:p>
          <a:p>
            <a:pPr marL="1428750" lvl="2" indent="-514350">
              <a:buFont typeface="+mj-lt"/>
              <a:buAutoNum type="alphaLcPeriod"/>
            </a:pPr>
            <a:r>
              <a:rPr lang="fr-FR" sz="2100" dirty="0" smtClean="0">
                <a:latin typeface="Times New Roman" panose="02020603050405020304" pitchFamily="18" charset="0"/>
                <a:cs typeface="Times New Roman" panose="02020603050405020304" pitchFamily="18" charset="0"/>
              </a:rPr>
              <a:t>Attribut</a:t>
            </a:r>
          </a:p>
          <a:p>
            <a:pPr marL="1428750" lvl="2" indent="-514350">
              <a:buFont typeface="+mj-lt"/>
              <a:buAutoNum type="alphaLcPeriod"/>
            </a:pPr>
            <a:r>
              <a:rPr lang="fr-FR" sz="2100" dirty="0" smtClean="0">
                <a:latin typeface="Times New Roman" panose="02020603050405020304" pitchFamily="18" charset="0"/>
                <a:cs typeface="Times New Roman" panose="02020603050405020304" pitchFamily="18" charset="0"/>
              </a:rPr>
              <a:t>Domaine</a:t>
            </a:r>
          </a:p>
          <a:p>
            <a:pPr marL="1428750" lvl="2" indent="-514350">
              <a:buFont typeface="+mj-lt"/>
              <a:buAutoNum type="alphaLcPeriod"/>
            </a:pPr>
            <a:r>
              <a:rPr lang="fr-FR" sz="2100" dirty="0" smtClean="0">
                <a:latin typeface="Times New Roman" panose="02020603050405020304" pitchFamily="18" charset="0"/>
                <a:cs typeface="Times New Roman" panose="02020603050405020304" pitchFamily="18" charset="0"/>
              </a:rPr>
              <a:t>Identifiant</a:t>
            </a:r>
          </a:p>
          <a:p>
            <a:pPr marL="971550" lvl="1" indent="-514350">
              <a:buFont typeface="+mj-lt"/>
              <a:buAutoNum type="arabicPeriod"/>
            </a:pPr>
            <a:r>
              <a:rPr lang="fr-FR" sz="2300" dirty="0" smtClean="0">
                <a:latin typeface="Times New Roman" panose="02020603050405020304" pitchFamily="18" charset="0"/>
                <a:cs typeface="Times New Roman" panose="02020603050405020304" pitchFamily="18" charset="0"/>
              </a:rPr>
              <a:t>Notion d’association</a:t>
            </a:r>
          </a:p>
          <a:p>
            <a:pPr marL="1428750" lvl="2" indent="-514350">
              <a:buFont typeface="+mj-lt"/>
              <a:buAutoNum type="alphaLcPeriod"/>
            </a:pPr>
            <a:r>
              <a:rPr lang="fr-FR" sz="2100" dirty="0" smtClean="0">
                <a:latin typeface="Times New Roman" panose="02020603050405020304" pitchFamily="18" charset="0"/>
                <a:cs typeface="Times New Roman" panose="02020603050405020304" pitchFamily="18" charset="0"/>
              </a:rPr>
              <a:t>Cardinalité</a:t>
            </a:r>
          </a:p>
          <a:p>
            <a:pPr marL="1428750" lvl="2" indent="-514350">
              <a:buFont typeface="+mj-lt"/>
              <a:buAutoNum type="alphaLcPeriod"/>
            </a:pPr>
            <a:r>
              <a:rPr lang="fr-FR" sz="2100" dirty="0" smtClean="0">
                <a:latin typeface="Times New Roman" panose="02020603050405020304" pitchFamily="18" charset="0"/>
                <a:cs typeface="Times New Roman" panose="02020603050405020304" pitchFamily="18" charset="0"/>
              </a:rPr>
              <a:t>Associations spécifiques</a:t>
            </a:r>
          </a:p>
          <a:p>
            <a:pPr marL="514350" indent="-514350">
              <a:buFont typeface="+mj-lt"/>
              <a:buAutoNum type="romanUcPeriod"/>
            </a:pPr>
            <a:r>
              <a:rPr lang="fr-FR" sz="2600" dirty="0" smtClean="0">
                <a:latin typeface="Times New Roman" panose="02020603050405020304" pitchFamily="18" charset="0"/>
                <a:cs typeface="Times New Roman" panose="02020603050405020304" pitchFamily="18" charset="0"/>
              </a:rPr>
              <a:t>Représentation d’un modèle entité-association</a:t>
            </a:r>
          </a:p>
          <a:p>
            <a:pPr marL="514350" indent="-514350">
              <a:buFont typeface="+mj-lt"/>
              <a:buAutoNum type="romanUcPeriod"/>
            </a:pPr>
            <a:r>
              <a:rPr lang="fr-FR" sz="2600" dirty="0" smtClean="0">
                <a:latin typeface="Times New Roman" panose="02020603050405020304" pitchFamily="18" charset="0"/>
                <a:cs typeface="Times New Roman" panose="02020603050405020304" pitchFamily="18" charset="0"/>
              </a:rPr>
              <a:t>Contraintes d’intégrité</a:t>
            </a:r>
          </a:p>
          <a:p>
            <a:pPr marL="971550" lvl="1" indent="-514350">
              <a:buFont typeface="+mj-lt"/>
              <a:buAutoNum type="arabicPeriod"/>
            </a:pPr>
            <a:r>
              <a:rPr lang="fr-FR" sz="2300" dirty="0" smtClean="0">
                <a:latin typeface="Times New Roman" panose="02020603050405020304" pitchFamily="18" charset="0"/>
                <a:cs typeface="Times New Roman" panose="02020603050405020304" pitchFamily="18" charset="0"/>
              </a:rPr>
              <a:t>Contrainte d’entité</a:t>
            </a:r>
          </a:p>
          <a:p>
            <a:pPr marL="971550" lvl="1" indent="-514350">
              <a:buFont typeface="+mj-lt"/>
              <a:buAutoNum type="arabicPeriod"/>
            </a:pPr>
            <a:r>
              <a:rPr lang="fr-FR" sz="2300" dirty="0" smtClean="0">
                <a:latin typeface="Times New Roman" panose="02020603050405020304" pitchFamily="18" charset="0"/>
                <a:cs typeface="Times New Roman" panose="02020603050405020304" pitchFamily="18" charset="0"/>
              </a:rPr>
              <a:t>Contrainte de domaine</a:t>
            </a:r>
          </a:p>
          <a:p>
            <a:pPr marL="971550" lvl="1" indent="-514350">
              <a:buFont typeface="+mj-lt"/>
              <a:buAutoNum type="arabicPeriod"/>
            </a:pPr>
            <a:r>
              <a:rPr lang="fr-FR" sz="2300" dirty="0" smtClean="0">
                <a:latin typeface="Times New Roman" panose="02020603050405020304" pitchFamily="18" charset="0"/>
                <a:cs typeface="Times New Roman" panose="02020603050405020304" pitchFamily="18" charset="0"/>
              </a:rPr>
              <a:t>Contrainte d’unicité</a:t>
            </a:r>
          </a:p>
          <a:p>
            <a:pPr marL="971550" lvl="1" indent="-514350">
              <a:buFont typeface="+mj-lt"/>
              <a:buAutoNum type="arabicPeriod"/>
            </a:pPr>
            <a:r>
              <a:rPr lang="fr-FR" sz="2300" dirty="0" smtClean="0">
                <a:latin typeface="Times New Roman" panose="02020603050405020304" pitchFamily="18" charset="0"/>
                <a:cs typeface="Times New Roman" panose="02020603050405020304" pitchFamily="18" charset="0"/>
              </a:rPr>
              <a:t>Contrainte générale</a:t>
            </a:r>
          </a:p>
          <a:p>
            <a:pPr marL="514350" lvl="0" indent="-514350">
              <a:buFont typeface="+mj-lt"/>
              <a:buAutoNum type="romanUcPeriod"/>
            </a:pPr>
            <a:r>
              <a:rPr lang="fr-FR" sz="2600" dirty="0" smtClean="0">
                <a:latin typeface="Times New Roman" panose="02020603050405020304" pitchFamily="18" charset="0"/>
                <a:cs typeface="Times New Roman" panose="02020603050405020304" pitchFamily="18" charset="0"/>
              </a:rPr>
              <a:t>Comment modéliser ?</a:t>
            </a:r>
            <a:endParaRPr lang="fr-FR" dirty="0" smtClean="0">
              <a:solidFill>
                <a:schemeClr val="bg1"/>
              </a:solidFill>
              <a:latin typeface="Times New Roman" panose="02020603050405020304" pitchFamily="18" charset="0"/>
              <a:cs typeface="Times New Roman" panose="02020603050405020304" pitchFamily="18" charset="0"/>
            </a:endParaRPr>
          </a:p>
          <a:p>
            <a:pPr marL="514350" indent="-514350">
              <a:buFont typeface="+mj-lt"/>
              <a:buAutoNum type="romanUcPeriod"/>
            </a:pPr>
            <a:endParaRPr lang="fr-FR" dirty="0"/>
          </a:p>
        </p:txBody>
      </p:sp>
      <p:sp>
        <p:nvSpPr>
          <p:cNvPr id="5" name="Espace réservé du numéro de diapositive 4"/>
          <p:cNvSpPr>
            <a:spLocks noGrp="1"/>
          </p:cNvSpPr>
          <p:nvPr>
            <p:ph type="sldNum" sz="quarter" idx="12"/>
          </p:nvPr>
        </p:nvSpPr>
        <p:spPr>
          <a:xfrm>
            <a:off x="11047411" y="6372671"/>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a:t>
            </a:fld>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02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fontScale="77500" lnSpcReduction="20000"/>
          </a:bodyPr>
          <a:lstStyle/>
          <a:p>
            <a:pPr marL="0" indent="0">
              <a:buNone/>
            </a:pPr>
            <a:r>
              <a:rPr lang="fr-FR" sz="3600" dirty="0">
                <a:solidFill>
                  <a:schemeClr val="bg1"/>
                </a:solidFill>
                <a:latin typeface="Times New Roman" panose="02020603050405020304" pitchFamily="18" charset="0"/>
                <a:cs typeface="Times New Roman" panose="02020603050405020304" pitchFamily="18" charset="0"/>
              </a:rPr>
              <a:t>I. 2. 2. Les associations spécifiques</a:t>
            </a:r>
          </a:p>
          <a:p>
            <a:pPr marL="0" indent="0">
              <a:buNone/>
            </a:pPr>
            <a:r>
              <a:rPr lang="fr-FR" sz="3600" dirty="0">
                <a:solidFill>
                  <a:schemeClr val="bg1"/>
                </a:solidFill>
                <a:latin typeface="Times New Roman" panose="02020603050405020304" pitchFamily="18" charset="0"/>
                <a:cs typeface="Times New Roman" panose="02020603050405020304" pitchFamily="18" charset="0"/>
              </a:rPr>
              <a:t>I. 2. 2. 2. L’agrégation</a:t>
            </a:r>
          </a:p>
          <a:p>
            <a:pPr>
              <a:buFont typeface="Wingdings" panose="05000000000000000000" pitchFamily="2" charset="2"/>
              <a:buChar char="ü"/>
            </a:pPr>
            <a:r>
              <a:rPr lang="fr-FR" sz="3300" dirty="0">
                <a:latin typeface="Times New Roman" panose="02020603050405020304" pitchFamily="18" charset="0"/>
                <a:cs typeface="Times New Roman" panose="02020603050405020304" pitchFamily="18" charset="0"/>
              </a:rPr>
              <a:t>Si dans un système, les occurrences d’une entité ne peuvent être distinguées que dans une partie de ce système, on parle alors d’agrégation entre cette entité et ce sous système. </a:t>
            </a:r>
            <a:endParaRPr lang="fr-FR" sz="3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3300" dirty="0" smtClean="0">
                <a:latin typeface="Times New Roman" panose="02020603050405020304" pitchFamily="18" charset="0"/>
                <a:cs typeface="Times New Roman" panose="02020603050405020304" pitchFamily="18" charset="0"/>
              </a:rPr>
              <a:t>L’agrégation </a:t>
            </a:r>
            <a:r>
              <a:rPr lang="fr-FR" sz="3300" dirty="0">
                <a:latin typeface="Times New Roman" panose="02020603050405020304" pitchFamily="18" charset="0"/>
                <a:cs typeface="Times New Roman" panose="02020603050405020304" pitchFamily="18" charset="0"/>
              </a:rPr>
              <a:t>permet </a:t>
            </a:r>
            <a:r>
              <a:rPr lang="fr-FR" sz="3300" dirty="0" smtClean="0">
                <a:latin typeface="Times New Roman" panose="02020603050405020304" pitchFamily="18" charset="0"/>
                <a:cs typeface="Times New Roman" panose="02020603050405020304" pitchFamily="18" charset="0"/>
              </a:rPr>
              <a:t>de </a:t>
            </a:r>
            <a:r>
              <a:rPr lang="fr-FR" sz="3300" dirty="0">
                <a:latin typeface="Times New Roman" panose="02020603050405020304" pitchFamily="18" charset="0"/>
                <a:cs typeface="Times New Roman" panose="02020603050405020304" pitchFamily="18" charset="0"/>
              </a:rPr>
              <a:t>matérialiser le fait qu’une </a:t>
            </a:r>
            <a:r>
              <a:rPr lang="fr-FR" sz="3300" dirty="0" smtClean="0">
                <a:latin typeface="Times New Roman" panose="02020603050405020304" pitchFamily="18" charset="0"/>
                <a:cs typeface="Times New Roman" panose="02020603050405020304" pitchFamily="18" charset="0"/>
              </a:rPr>
              <a:t>entité (sous-système) </a:t>
            </a:r>
            <a:r>
              <a:rPr lang="fr-FR" sz="3300" dirty="0">
                <a:latin typeface="Times New Roman" panose="02020603050405020304" pitchFamily="18" charset="0"/>
                <a:cs typeface="Times New Roman" panose="02020603050405020304" pitchFamily="18" charset="0"/>
              </a:rPr>
              <a:t>soit nécessaire pour en identifier une autre. </a:t>
            </a:r>
            <a:endParaRPr lang="fr-FR" sz="3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3300" dirty="0" smtClean="0">
                <a:latin typeface="Times New Roman" panose="02020603050405020304" pitchFamily="18" charset="0"/>
                <a:cs typeface="Times New Roman" panose="02020603050405020304" pitchFamily="18" charset="0"/>
              </a:rPr>
              <a:t>L’entité </a:t>
            </a:r>
            <a:r>
              <a:rPr lang="fr-FR" sz="3300" dirty="0">
                <a:latin typeface="Times New Roman" panose="02020603050405020304" pitchFamily="18" charset="0"/>
                <a:cs typeface="Times New Roman" panose="02020603050405020304" pitchFamily="18" charset="0"/>
              </a:rPr>
              <a:t>représentant le sous-système est appelée </a:t>
            </a:r>
            <a:r>
              <a:rPr lang="fr-FR" sz="3300" dirty="0">
                <a:solidFill>
                  <a:srgbClr val="FF0000"/>
                </a:solidFill>
                <a:latin typeface="Times New Roman" panose="02020603050405020304" pitchFamily="18" charset="0"/>
                <a:cs typeface="Times New Roman" panose="02020603050405020304" pitchFamily="18" charset="0"/>
              </a:rPr>
              <a:t>entité </a:t>
            </a:r>
            <a:r>
              <a:rPr lang="fr-FR" sz="3300" b="1" i="1" dirty="0">
                <a:solidFill>
                  <a:srgbClr val="FF0000"/>
                </a:solidFill>
                <a:latin typeface="Times New Roman" panose="02020603050405020304" pitchFamily="18" charset="0"/>
                <a:cs typeface="Times New Roman" panose="02020603050405020304" pitchFamily="18" charset="0"/>
              </a:rPr>
              <a:t>forte</a:t>
            </a:r>
            <a:r>
              <a:rPr lang="fr-FR" sz="3300" dirty="0">
                <a:solidFill>
                  <a:srgbClr val="FF0000"/>
                </a:solidFill>
                <a:latin typeface="Times New Roman" panose="02020603050405020304" pitchFamily="18" charset="0"/>
                <a:cs typeface="Times New Roman" panose="02020603050405020304" pitchFamily="18" charset="0"/>
              </a:rPr>
              <a:t> </a:t>
            </a:r>
            <a:r>
              <a:rPr lang="fr-FR" sz="3300" dirty="0">
                <a:latin typeface="Times New Roman" panose="02020603050405020304" pitchFamily="18" charset="0"/>
                <a:cs typeface="Times New Roman" panose="02020603050405020304" pitchFamily="18" charset="0"/>
              </a:rPr>
              <a:t>et celle dont les occurrences sont identifiées dans ce sous-système est appelée </a:t>
            </a:r>
            <a:r>
              <a:rPr lang="fr-FR" sz="3300" dirty="0">
                <a:solidFill>
                  <a:srgbClr val="FF0000"/>
                </a:solidFill>
                <a:latin typeface="Times New Roman" panose="02020603050405020304" pitchFamily="18" charset="0"/>
                <a:cs typeface="Times New Roman" panose="02020603050405020304" pitchFamily="18" charset="0"/>
              </a:rPr>
              <a:t>entité </a:t>
            </a:r>
            <a:r>
              <a:rPr lang="fr-FR" sz="3300" b="1" i="1" dirty="0">
                <a:solidFill>
                  <a:srgbClr val="FF0000"/>
                </a:solidFill>
                <a:latin typeface="Times New Roman" panose="02020603050405020304" pitchFamily="18" charset="0"/>
                <a:cs typeface="Times New Roman" panose="02020603050405020304" pitchFamily="18" charset="0"/>
              </a:rPr>
              <a:t>faible</a:t>
            </a:r>
            <a:r>
              <a:rPr lang="fr-FR" sz="3300" dirty="0">
                <a:latin typeface="Times New Roman" panose="02020603050405020304" pitchFamily="18" charset="0"/>
                <a:cs typeface="Times New Roman" panose="02020603050405020304" pitchFamily="18" charset="0"/>
              </a:rPr>
              <a:t>. </a:t>
            </a:r>
            <a:endParaRPr lang="fr-FR" sz="33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3300" dirty="0" smtClean="0">
                <a:latin typeface="Times New Roman" panose="02020603050405020304" pitchFamily="18" charset="0"/>
                <a:cs typeface="Times New Roman" panose="02020603050405020304" pitchFamily="18" charset="0"/>
              </a:rPr>
              <a:t>L'identifiant </a:t>
            </a:r>
            <a:r>
              <a:rPr lang="fr-FR" sz="3300" dirty="0">
                <a:latin typeface="Times New Roman" panose="02020603050405020304" pitchFamily="18" charset="0"/>
                <a:cs typeface="Times New Roman" panose="02020603050405020304" pitchFamily="18" charset="0"/>
              </a:rPr>
              <a:t>de l'entité </a:t>
            </a:r>
            <a:r>
              <a:rPr lang="fr-FR" sz="3300" b="1" i="1" dirty="0">
                <a:latin typeface="Times New Roman" panose="02020603050405020304" pitchFamily="18" charset="0"/>
                <a:cs typeface="Times New Roman" panose="02020603050405020304" pitchFamily="18" charset="0"/>
              </a:rPr>
              <a:t>faible</a:t>
            </a:r>
            <a:r>
              <a:rPr lang="fr-FR" sz="3300" dirty="0">
                <a:latin typeface="Times New Roman" panose="02020603050405020304" pitchFamily="18" charset="0"/>
                <a:cs typeface="Times New Roman" panose="02020603050405020304" pitchFamily="18" charset="0"/>
              </a:rPr>
              <a:t> est appelé </a:t>
            </a:r>
            <a:r>
              <a:rPr lang="fr-FR" sz="3300" i="1" dirty="0">
                <a:solidFill>
                  <a:srgbClr val="FF0000"/>
                </a:solidFill>
                <a:latin typeface="Times New Roman" panose="02020603050405020304" pitchFamily="18" charset="0"/>
                <a:cs typeface="Times New Roman" panose="02020603050405020304" pitchFamily="18" charset="0"/>
              </a:rPr>
              <a:t>identifiant relatif</a:t>
            </a:r>
            <a:r>
              <a:rPr lang="fr-FR" sz="3300" dirty="0">
                <a:solidFill>
                  <a:srgbClr val="FF0000"/>
                </a:solidFill>
                <a:latin typeface="Times New Roman" panose="02020603050405020304" pitchFamily="18" charset="0"/>
                <a:cs typeface="Times New Roman" panose="02020603050405020304" pitchFamily="18" charset="0"/>
              </a:rPr>
              <a:t> </a:t>
            </a:r>
            <a:r>
              <a:rPr lang="fr-FR" sz="3300" dirty="0">
                <a:latin typeface="Times New Roman" panose="02020603050405020304" pitchFamily="18" charset="0"/>
                <a:cs typeface="Times New Roman" panose="02020603050405020304" pitchFamily="18" charset="0"/>
              </a:rPr>
              <a:t>et celui de l’entité forte est appelé </a:t>
            </a:r>
            <a:r>
              <a:rPr lang="fr-FR" sz="3300" i="1" dirty="0">
                <a:solidFill>
                  <a:srgbClr val="FF0000"/>
                </a:solidFill>
                <a:latin typeface="Times New Roman" panose="02020603050405020304" pitchFamily="18" charset="0"/>
                <a:cs typeface="Times New Roman" panose="02020603050405020304" pitchFamily="18" charset="0"/>
              </a:rPr>
              <a:t>identifiant absolu</a:t>
            </a:r>
            <a:r>
              <a:rPr lang="fr-FR" sz="3300" dirty="0">
                <a:latin typeface="Times New Roman" panose="02020603050405020304" pitchFamily="18" charset="0"/>
                <a:cs typeface="Times New Roman" panose="02020603050405020304" pitchFamily="18" charset="0"/>
              </a:rPr>
              <a:t>.</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20</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795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a:bodyPr>
          <a:lstStyle/>
          <a:p>
            <a:pPr marL="0" indent="0">
              <a:buNone/>
            </a:pPr>
            <a:r>
              <a:rPr lang="fr-FR" sz="2800" dirty="0">
                <a:solidFill>
                  <a:schemeClr val="bg1"/>
                </a:solidFill>
                <a:latin typeface="Times New Roman" panose="02020603050405020304" pitchFamily="18" charset="0"/>
                <a:cs typeface="Times New Roman" panose="02020603050405020304" pitchFamily="18" charset="0"/>
              </a:rPr>
              <a:t>I. 2. 2. Les associations spécifiques</a:t>
            </a:r>
          </a:p>
          <a:p>
            <a:pPr marL="0" indent="0">
              <a:buNone/>
            </a:pPr>
            <a:r>
              <a:rPr lang="fr-FR" sz="2800" dirty="0">
                <a:solidFill>
                  <a:schemeClr val="bg1"/>
                </a:solidFill>
                <a:latin typeface="Times New Roman" panose="02020603050405020304" pitchFamily="18" charset="0"/>
                <a:cs typeface="Times New Roman" panose="02020603050405020304" pitchFamily="18" charset="0"/>
              </a:rPr>
              <a:t>I. 2. 2. 2. </a:t>
            </a:r>
            <a:r>
              <a:rPr lang="fr-FR" sz="2800" dirty="0" smtClean="0">
                <a:solidFill>
                  <a:schemeClr val="bg1"/>
                </a:solidFill>
                <a:latin typeface="Times New Roman" panose="02020603050405020304" pitchFamily="18" charset="0"/>
                <a:cs typeface="Times New Roman" panose="02020603050405020304" pitchFamily="18" charset="0"/>
              </a:rPr>
              <a:t>L’agrégation</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21</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I.2. Notion d’association</a:t>
            </a:r>
            <a:endParaRPr lang="fr-FR" sz="3200" dirty="0">
              <a:solidFill>
                <a:schemeClr val="bg1"/>
              </a:solidFill>
              <a:latin typeface="Times New Roman" panose="02020603050405020304" pitchFamily="18" charset="0"/>
              <a:cs typeface="Times New Roman" panose="02020603050405020304" pitchFamily="18" charset="0"/>
            </a:endParaRPr>
          </a:p>
        </p:txBody>
      </p:sp>
      <p:pic>
        <p:nvPicPr>
          <p:cNvPr id="7" name="Image 6" descr="Aggregation"/>
          <p:cNvPicPr/>
          <p:nvPr/>
        </p:nvPicPr>
        <p:blipFill>
          <a:blip r:embed="rId2">
            <a:extLst>
              <a:ext uri="{28A0092B-C50C-407E-A947-70E740481C1C}">
                <a14:useLocalDpi xmlns:a14="http://schemas.microsoft.com/office/drawing/2010/main" val="0"/>
              </a:ext>
            </a:extLst>
          </a:blip>
          <a:srcRect/>
          <a:stretch>
            <a:fillRect/>
          </a:stretch>
        </p:blipFill>
        <p:spPr bwMode="auto">
          <a:xfrm>
            <a:off x="3500280" y="3263720"/>
            <a:ext cx="5188260" cy="1914659"/>
          </a:xfrm>
          <a:prstGeom prst="rect">
            <a:avLst/>
          </a:prstGeom>
          <a:noFill/>
          <a:ln>
            <a:noFill/>
          </a:ln>
        </p:spPr>
      </p:pic>
    </p:spTree>
    <p:extLst>
      <p:ext uri="{BB962C8B-B14F-4D97-AF65-F5344CB8AC3E}">
        <p14:creationId xmlns:p14="http://schemas.microsoft.com/office/powerpoint/2010/main" val="184159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II</a:t>
            </a:r>
            <a:r>
              <a:rPr lang="fr-FR" dirty="0">
                <a:solidFill>
                  <a:schemeClr val="bg1"/>
                </a:solidFill>
                <a:latin typeface="Times New Roman" panose="02020603050405020304" pitchFamily="18" charset="0"/>
                <a:cs typeface="Times New Roman" panose="02020603050405020304" pitchFamily="18" charset="0"/>
              </a:rPr>
              <a:t>. Représentation d'un modèle entité/association</a:t>
            </a:r>
          </a:p>
        </p:txBody>
      </p:sp>
      <p:sp>
        <p:nvSpPr>
          <p:cNvPr id="3" name="Espace réservé du contenu 2"/>
          <p:cNvSpPr>
            <a:spLocks noGrp="1"/>
          </p:cNvSpPr>
          <p:nvPr>
            <p:ph idx="1"/>
          </p:nvPr>
        </p:nvSpPr>
        <p:spPr>
          <a:xfrm>
            <a:off x="1141411" y="2306472"/>
            <a:ext cx="10823062" cy="4551528"/>
          </a:xfrm>
        </p:spPr>
        <p:txBody>
          <a:bodyPr>
            <a:normAutofit/>
          </a:bodyPr>
          <a:lstStyle/>
          <a:p>
            <a:pPr marL="0" indent="0">
              <a:buNone/>
            </a:pPr>
            <a:r>
              <a:rPr lang="fr-FR" sz="2800" dirty="0">
                <a:latin typeface="Times New Roman" panose="02020603050405020304" pitchFamily="18" charset="0"/>
                <a:cs typeface="Times New Roman" panose="02020603050405020304" pitchFamily="18" charset="0"/>
              </a:rPr>
              <a:t>Les éléments utilisés pour la représentation standard des entités et des associations sont </a:t>
            </a:r>
            <a:r>
              <a:rPr lang="fr-FR" sz="2800" dirty="0" smtClean="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22</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1167924"/>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a:solidFill>
                  <a:schemeClr val="bg1"/>
                </a:solidFill>
                <a:latin typeface="Times New Roman" panose="02020603050405020304" pitchFamily="18" charset="0"/>
                <a:cs typeface="Times New Roman" panose="02020603050405020304" pitchFamily="18" charset="0"/>
              </a:rPr>
              <a:t>II. 1. Représentation standard</a:t>
            </a:r>
          </a:p>
        </p:txBody>
      </p:sp>
      <p:grpSp>
        <p:nvGrpSpPr>
          <p:cNvPr id="7" name="Group 79"/>
          <p:cNvGrpSpPr>
            <a:grpSpLocks/>
          </p:cNvGrpSpPr>
          <p:nvPr/>
        </p:nvGrpSpPr>
        <p:grpSpPr bwMode="auto">
          <a:xfrm>
            <a:off x="1764405" y="3623829"/>
            <a:ext cx="9736429" cy="2499850"/>
            <a:chOff x="440" y="36"/>
            <a:chExt cx="10016" cy="2093"/>
          </a:xfrm>
        </p:grpSpPr>
        <p:grpSp>
          <p:nvGrpSpPr>
            <p:cNvPr id="8" name="Group 80"/>
            <p:cNvGrpSpPr>
              <a:grpSpLocks/>
            </p:cNvGrpSpPr>
            <p:nvPr/>
          </p:nvGrpSpPr>
          <p:grpSpPr bwMode="auto">
            <a:xfrm>
              <a:off x="440" y="36"/>
              <a:ext cx="6772" cy="498"/>
              <a:chOff x="440" y="36"/>
              <a:chExt cx="6772" cy="498"/>
            </a:xfrm>
          </p:grpSpPr>
          <p:sp>
            <p:nvSpPr>
              <p:cNvPr id="18" name="Rectangle 17"/>
              <p:cNvSpPr>
                <a:spLocks noChangeArrowheads="1"/>
              </p:cNvSpPr>
              <p:nvPr/>
            </p:nvSpPr>
            <p:spPr bwMode="auto">
              <a:xfrm>
                <a:off x="440" y="101"/>
                <a:ext cx="1008" cy="328"/>
              </a:xfrm>
              <a:prstGeom prst="rect">
                <a:avLst/>
              </a:prstGeom>
              <a:noFill/>
              <a:ln w="108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none" lIns="91440" tIns="45720" rIns="91440" bIns="45720" anchor="ctr" anchorCtr="0" upright="1">
                <a:noAutofit/>
              </a:bodyPr>
              <a:lstStyle/>
              <a:p>
                <a:endParaRPr lang="fr-FR"/>
              </a:p>
            </p:txBody>
          </p:sp>
          <p:sp>
            <p:nvSpPr>
              <p:cNvPr id="19" name="Text Box 82"/>
              <p:cNvSpPr txBox="1">
                <a:spLocks noChangeArrowheads="1"/>
              </p:cNvSpPr>
              <p:nvPr/>
            </p:nvSpPr>
            <p:spPr bwMode="auto">
              <a:xfrm>
                <a:off x="1795" y="36"/>
                <a:ext cx="5417"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14:hiddenEffects>
                </a:ext>
              </a:extLst>
            </p:spPr>
            <p:txBody>
              <a:bodyPr rot="0" vert="horz" wrap="square" lIns="90000" tIns="45000" rIns="90000" bIns="45000" anchor="ctr" anchorCtr="0">
                <a:noAutofit/>
              </a:bodyPr>
              <a:lstStyle/>
              <a:p>
                <a:pPr algn="just">
                  <a:spcAft>
                    <a:spcPts val="0"/>
                  </a:spcAft>
                  <a:tabLst>
                    <a:tab pos="1390650" algn="l"/>
                  </a:tabLst>
                </a:pPr>
                <a:r>
                  <a:rPr lang="fr-FR" sz="2000" kern="50" dirty="0">
                    <a:effectLst/>
                    <a:latin typeface="Times New Roman" panose="02020603050405020304" pitchFamily="18" charset="0"/>
                    <a:ea typeface="Arial Unicode MS" panose="020B0604020202020204" pitchFamily="34" charset="-128"/>
                    <a:cs typeface="Arial Unicode MS" panose="020B0604020202020204" pitchFamily="34" charset="-128"/>
                  </a:rPr>
                  <a:t>Représentation d’un ensemble d’entités ;</a:t>
                </a:r>
                <a:endParaRPr lang="fr-FR" sz="2000" dirty="0">
                  <a:effectLst/>
                  <a:latin typeface="Times New Roman" panose="02020603050405020304" pitchFamily="18" charset="0"/>
                  <a:ea typeface="Times New Roman" panose="02020603050405020304" pitchFamily="18" charset="0"/>
                </a:endParaRPr>
              </a:p>
            </p:txBody>
          </p:sp>
        </p:grpSp>
        <p:grpSp>
          <p:nvGrpSpPr>
            <p:cNvPr id="9" name="Group 83"/>
            <p:cNvGrpSpPr>
              <a:grpSpLocks/>
            </p:cNvGrpSpPr>
            <p:nvPr/>
          </p:nvGrpSpPr>
          <p:grpSpPr bwMode="auto">
            <a:xfrm>
              <a:off x="440" y="547"/>
              <a:ext cx="8715" cy="498"/>
              <a:chOff x="440" y="547"/>
              <a:chExt cx="8715" cy="498"/>
            </a:xfrm>
          </p:grpSpPr>
          <p:sp>
            <p:nvSpPr>
              <p:cNvPr id="16" name="AutoShape 84"/>
              <p:cNvSpPr>
                <a:spLocks noChangeArrowheads="1"/>
              </p:cNvSpPr>
              <p:nvPr/>
            </p:nvSpPr>
            <p:spPr bwMode="auto">
              <a:xfrm>
                <a:off x="440" y="608"/>
                <a:ext cx="1008" cy="385"/>
              </a:xfrm>
              <a:prstGeom prst="diamond">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none" lIns="91440" tIns="45720" rIns="91440" bIns="45720" anchor="ctr" anchorCtr="0" upright="1">
                <a:noAutofit/>
              </a:bodyPr>
              <a:lstStyle/>
              <a:p>
                <a:endParaRPr lang="fr-FR"/>
              </a:p>
            </p:txBody>
          </p:sp>
          <p:sp>
            <p:nvSpPr>
              <p:cNvPr id="17" name="Text Box 85"/>
              <p:cNvSpPr txBox="1">
                <a:spLocks noChangeArrowheads="1"/>
              </p:cNvSpPr>
              <p:nvPr/>
            </p:nvSpPr>
            <p:spPr bwMode="auto">
              <a:xfrm>
                <a:off x="1794" y="547"/>
                <a:ext cx="7361"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14:hiddenEffects>
                </a:ext>
              </a:extLst>
            </p:spPr>
            <p:txBody>
              <a:bodyPr rot="0" vert="horz" wrap="square" lIns="90000" tIns="45000" rIns="90000" bIns="45000" anchor="ctr" anchorCtr="0">
                <a:noAutofit/>
              </a:bodyPr>
              <a:lstStyle/>
              <a:p>
                <a:pPr algn="just">
                  <a:spcAft>
                    <a:spcPts val="0"/>
                  </a:spcAft>
                </a:pPr>
                <a:r>
                  <a:rPr lang="fr-FR" sz="2000" kern="50" dirty="0">
                    <a:effectLst/>
                    <a:latin typeface="Times New Roman" panose="02020603050405020304" pitchFamily="18" charset="0"/>
                    <a:ea typeface="Arial Unicode MS" panose="020B0604020202020204" pitchFamily="34" charset="-128"/>
                    <a:cs typeface="Arial Unicode MS" panose="020B0604020202020204" pitchFamily="34" charset="-128"/>
                  </a:rPr>
                  <a:t>Représentation d’un ensemble d’associations ;</a:t>
                </a:r>
                <a:endParaRPr lang="fr-FR" sz="2000" dirty="0">
                  <a:effectLst/>
                  <a:latin typeface="Times New Roman" panose="02020603050405020304" pitchFamily="18" charset="0"/>
                  <a:ea typeface="Times New Roman" panose="02020603050405020304" pitchFamily="18" charset="0"/>
                </a:endParaRPr>
              </a:p>
            </p:txBody>
          </p:sp>
        </p:grpSp>
        <p:grpSp>
          <p:nvGrpSpPr>
            <p:cNvPr id="10" name="Group 86"/>
            <p:cNvGrpSpPr>
              <a:grpSpLocks/>
            </p:cNvGrpSpPr>
            <p:nvPr/>
          </p:nvGrpSpPr>
          <p:grpSpPr bwMode="auto">
            <a:xfrm>
              <a:off x="440" y="1056"/>
              <a:ext cx="6104" cy="505"/>
              <a:chOff x="440" y="1056"/>
              <a:chExt cx="6104" cy="505"/>
            </a:xfrm>
          </p:grpSpPr>
          <p:sp>
            <p:nvSpPr>
              <p:cNvPr id="14" name="Oval 87"/>
              <p:cNvSpPr>
                <a:spLocks noChangeArrowheads="1"/>
              </p:cNvSpPr>
              <p:nvPr/>
            </p:nvSpPr>
            <p:spPr bwMode="auto">
              <a:xfrm>
                <a:off x="440" y="1119"/>
                <a:ext cx="1008" cy="442"/>
              </a:xfrm>
              <a:prstGeom prst="ellipse">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none" lIns="91440" tIns="45720" rIns="91440" bIns="45720" anchor="ctr" anchorCtr="0" upright="1">
                <a:noAutofit/>
              </a:bodyPr>
              <a:lstStyle/>
              <a:p>
                <a:endParaRPr lang="fr-FR"/>
              </a:p>
            </p:txBody>
          </p:sp>
          <p:sp>
            <p:nvSpPr>
              <p:cNvPr id="15" name="Text Box 88"/>
              <p:cNvSpPr txBox="1">
                <a:spLocks noChangeArrowheads="1"/>
              </p:cNvSpPr>
              <p:nvPr/>
            </p:nvSpPr>
            <p:spPr bwMode="auto">
              <a:xfrm>
                <a:off x="1794" y="1056"/>
                <a:ext cx="4750"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14:hiddenEffects>
                </a:ext>
              </a:extLst>
            </p:spPr>
            <p:txBody>
              <a:bodyPr rot="0" vert="horz" wrap="square" lIns="90000" tIns="45000" rIns="90000" bIns="45000" anchor="ctr" anchorCtr="0">
                <a:noAutofit/>
              </a:bodyPr>
              <a:lstStyle/>
              <a:p>
                <a:pPr algn="just">
                  <a:spcAft>
                    <a:spcPts val="0"/>
                  </a:spcAft>
                </a:pPr>
                <a:r>
                  <a:rPr lang="fr-FR" sz="2000" kern="50" dirty="0">
                    <a:effectLst/>
                    <a:latin typeface="Times New Roman" panose="02020603050405020304" pitchFamily="18" charset="0"/>
                    <a:ea typeface="Arial Unicode MS" panose="020B0604020202020204" pitchFamily="34" charset="-128"/>
                    <a:cs typeface="Arial Unicode MS" panose="020B0604020202020204" pitchFamily="34" charset="-128"/>
                  </a:rPr>
                  <a:t>Représentation d’un attribut ;</a:t>
                </a:r>
                <a:endParaRPr lang="fr-FR" sz="2000" dirty="0">
                  <a:effectLst/>
                  <a:latin typeface="Times New Roman" panose="02020603050405020304" pitchFamily="18" charset="0"/>
                  <a:ea typeface="Times New Roman" panose="02020603050405020304" pitchFamily="18" charset="0"/>
                </a:endParaRPr>
              </a:p>
            </p:txBody>
          </p:sp>
        </p:grpSp>
        <p:grpSp>
          <p:nvGrpSpPr>
            <p:cNvPr id="11" name="Group 89"/>
            <p:cNvGrpSpPr>
              <a:grpSpLocks/>
            </p:cNvGrpSpPr>
            <p:nvPr/>
          </p:nvGrpSpPr>
          <p:grpSpPr bwMode="auto">
            <a:xfrm>
              <a:off x="440" y="1630"/>
              <a:ext cx="10016" cy="499"/>
              <a:chOff x="440" y="1630"/>
              <a:chExt cx="10016" cy="499"/>
            </a:xfrm>
          </p:grpSpPr>
          <p:cxnSp>
            <p:nvCxnSpPr>
              <p:cNvPr id="12" name="Line 90"/>
              <p:cNvCxnSpPr>
                <a:cxnSpLocks noChangeShapeType="1"/>
              </p:cNvCxnSpPr>
              <p:nvPr/>
            </p:nvCxnSpPr>
            <p:spPr bwMode="auto">
              <a:xfrm>
                <a:off x="440" y="1630"/>
                <a:ext cx="1008" cy="499"/>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 name="Text Box 91"/>
              <p:cNvSpPr txBox="1">
                <a:spLocks noChangeArrowheads="1"/>
              </p:cNvSpPr>
              <p:nvPr/>
            </p:nvSpPr>
            <p:spPr bwMode="auto">
              <a:xfrm>
                <a:off x="1794" y="1631"/>
                <a:ext cx="8662"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14:hiddenEffects>
                </a:ext>
              </a:extLst>
            </p:spPr>
            <p:txBody>
              <a:bodyPr rot="0" vert="horz" wrap="square" lIns="90000" tIns="45000" rIns="90000" bIns="45000" anchor="ctr" anchorCtr="0">
                <a:noAutofit/>
              </a:bodyPr>
              <a:lstStyle/>
              <a:p>
                <a:pPr algn="just">
                  <a:lnSpc>
                    <a:spcPct val="150000"/>
                  </a:lnSpc>
                  <a:spcAft>
                    <a:spcPts val="0"/>
                  </a:spcAft>
                </a:pPr>
                <a:r>
                  <a:rPr lang="fr-FR" sz="2000" kern="50" dirty="0">
                    <a:effectLst/>
                    <a:latin typeface="Times New Roman" panose="02020603050405020304" pitchFamily="18" charset="0"/>
                    <a:ea typeface="Arial Unicode MS" panose="020B0604020202020204" pitchFamily="34" charset="-128"/>
                    <a:cs typeface="Arial Unicode MS" panose="020B0604020202020204" pitchFamily="34" charset="-128"/>
                  </a:rPr>
                  <a:t>Représentation d’une liaison entre attribut et entité ou entre entité et association.</a:t>
                </a:r>
                <a:endParaRPr lang="fr-FR" sz="2000" dirty="0">
                  <a:effectLst/>
                  <a:latin typeface="Times New Roman" panose="02020603050405020304" pitchFamily="18" charset="0"/>
                  <a:ea typeface="Times New Roman" panose="02020603050405020304" pitchFamily="18" charset="0"/>
                </a:endParaRPr>
              </a:p>
            </p:txBody>
          </p:sp>
        </p:grpSp>
      </p:grpSp>
    </p:spTree>
    <p:extLst>
      <p:ext uri="{BB962C8B-B14F-4D97-AF65-F5344CB8AC3E}">
        <p14:creationId xmlns:p14="http://schemas.microsoft.com/office/powerpoint/2010/main" val="338037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II</a:t>
            </a:r>
            <a:r>
              <a:rPr lang="fr-FR" dirty="0">
                <a:solidFill>
                  <a:schemeClr val="bg1"/>
                </a:solidFill>
                <a:latin typeface="Times New Roman" panose="02020603050405020304" pitchFamily="18" charset="0"/>
                <a:cs typeface="Times New Roman" panose="02020603050405020304" pitchFamily="18" charset="0"/>
              </a:rPr>
              <a:t>. Représentation d'un modèle entité/association</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23</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1167575"/>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a:solidFill>
                  <a:schemeClr val="bg1"/>
                </a:solidFill>
                <a:latin typeface="Times New Roman" panose="02020603050405020304" pitchFamily="18" charset="0"/>
                <a:cs typeface="Times New Roman" panose="02020603050405020304" pitchFamily="18" charset="0"/>
              </a:rPr>
              <a:t>II. 1. Représentation standard</a:t>
            </a:r>
          </a:p>
        </p:txBody>
      </p:sp>
      <p:pic>
        <p:nvPicPr>
          <p:cNvPr id="20" name="Image 19" descr="Rep standard"/>
          <p:cNvPicPr/>
          <p:nvPr/>
        </p:nvPicPr>
        <p:blipFill>
          <a:blip r:embed="rId2">
            <a:extLst>
              <a:ext uri="{28A0092B-C50C-407E-A947-70E740481C1C}">
                <a14:useLocalDpi xmlns:a14="http://schemas.microsoft.com/office/drawing/2010/main" val="0"/>
              </a:ext>
            </a:extLst>
          </a:blip>
          <a:srcRect/>
          <a:stretch>
            <a:fillRect/>
          </a:stretch>
        </p:blipFill>
        <p:spPr bwMode="auto">
          <a:xfrm>
            <a:off x="3245476" y="3807724"/>
            <a:ext cx="5898524" cy="2865677"/>
          </a:xfrm>
          <a:prstGeom prst="rect">
            <a:avLst/>
          </a:prstGeom>
          <a:noFill/>
          <a:ln>
            <a:noFill/>
          </a:ln>
        </p:spPr>
      </p:pic>
      <p:sp>
        <p:nvSpPr>
          <p:cNvPr id="4" name="Rectangle 3"/>
          <p:cNvSpPr/>
          <p:nvPr/>
        </p:nvSpPr>
        <p:spPr>
          <a:xfrm>
            <a:off x="888642" y="1863034"/>
            <a:ext cx="11088710" cy="1815882"/>
          </a:xfrm>
          <a:prstGeom prst="rect">
            <a:avLst/>
          </a:prstGeom>
        </p:spPr>
        <p:txBody>
          <a:bodyPr wrap="square">
            <a:spAutoFit/>
          </a:bodyPr>
          <a:lstStyle/>
          <a:p>
            <a:r>
              <a:rPr lang="fr-FR" sz="2800" dirty="0">
                <a:latin typeface="Times New Roman" panose="02020603050405020304" pitchFamily="18" charset="0"/>
                <a:ea typeface="Times New Roman" panose="02020603050405020304" pitchFamily="18" charset="0"/>
              </a:rPr>
              <a:t>D</a:t>
            </a:r>
            <a:r>
              <a:rPr lang="fr-FR" sz="2800" dirty="0" smtClean="0">
                <a:latin typeface="Times New Roman" panose="02020603050405020304" pitchFamily="18" charset="0"/>
                <a:ea typeface="Times New Roman" panose="02020603050405020304" pitchFamily="18" charset="0"/>
              </a:rPr>
              <a:t>es </a:t>
            </a:r>
            <a:r>
              <a:rPr lang="fr-FR" sz="2800" dirty="0">
                <a:latin typeface="Times New Roman" panose="02020603050405020304" pitchFamily="18" charset="0"/>
                <a:ea typeface="Times New Roman" panose="02020603050405020304" pitchFamily="18" charset="0"/>
              </a:rPr>
              <a:t>nageurs caractérisés par les informations suivantes : nom, prénom et </a:t>
            </a:r>
            <a:r>
              <a:rPr lang="fr-FR" sz="2800" dirty="0" smtClean="0">
                <a:latin typeface="Times New Roman" panose="02020603050405020304" pitchFamily="18" charset="0"/>
                <a:ea typeface="Times New Roman" panose="02020603050405020304" pitchFamily="18" charset="0"/>
              </a:rPr>
              <a:t>qualité </a:t>
            </a:r>
            <a:r>
              <a:rPr lang="fr-FR" sz="2800" dirty="0">
                <a:latin typeface="Times New Roman" panose="02020603050405020304" pitchFamily="18" charset="0"/>
                <a:ea typeface="Times New Roman" panose="02020603050405020304" pitchFamily="18" charset="0"/>
              </a:rPr>
              <a:t>prennent des bains d’une certaine durée à une certaine date, sur des plages caractérisées par leur nom, la région où ils se trouvent et la pollution de l’eau. Le modèle entité/association correspondant est le suivant :</a:t>
            </a:r>
            <a:endParaRPr lang="fr-FR" sz="2800" dirty="0"/>
          </a:p>
        </p:txBody>
      </p:sp>
    </p:spTree>
    <p:extLst>
      <p:ext uri="{BB962C8B-B14F-4D97-AF65-F5344CB8AC3E}">
        <p14:creationId xmlns:p14="http://schemas.microsoft.com/office/powerpoint/2010/main" val="3977436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II</a:t>
            </a:r>
            <a:r>
              <a:rPr lang="fr-FR" dirty="0">
                <a:solidFill>
                  <a:schemeClr val="bg1"/>
                </a:solidFill>
                <a:latin typeface="Times New Roman" panose="02020603050405020304" pitchFamily="18" charset="0"/>
                <a:cs typeface="Times New Roman" panose="02020603050405020304" pitchFamily="18" charset="0"/>
              </a:rPr>
              <a:t>. Représentation d'un modèle entité/association</a:t>
            </a:r>
          </a:p>
        </p:txBody>
      </p:sp>
      <p:sp>
        <p:nvSpPr>
          <p:cNvPr id="3" name="Espace réservé du contenu 2"/>
          <p:cNvSpPr>
            <a:spLocks noGrp="1"/>
          </p:cNvSpPr>
          <p:nvPr>
            <p:ph idx="1"/>
          </p:nvPr>
        </p:nvSpPr>
        <p:spPr>
          <a:xfrm>
            <a:off x="1141411" y="1906073"/>
            <a:ext cx="10823062" cy="4951927"/>
          </a:xfrm>
        </p:spPr>
        <p:txBody>
          <a:bodyPr>
            <a:normAutofit/>
          </a:bodyPr>
          <a:lstStyle/>
          <a:p>
            <a:pPr marL="0" indent="0">
              <a:buNone/>
            </a:pPr>
            <a:r>
              <a:rPr lang="fr-FR" sz="2800" dirty="0" smtClean="0">
                <a:latin typeface="Times New Roman" panose="02020603050405020304" pitchFamily="18" charset="0"/>
                <a:cs typeface="Times New Roman" panose="02020603050405020304" pitchFamily="18" charset="0"/>
              </a:rPr>
              <a:t>En représentation Merise</a:t>
            </a:r>
            <a:r>
              <a:rPr lang="fr-FR" sz="2800" dirty="0">
                <a:latin typeface="Times New Roman" panose="02020603050405020304" pitchFamily="18" charset="0"/>
                <a:cs typeface="Times New Roman" panose="02020603050405020304" pitchFamily="18" charset="0"/>
              </a:rPr>
              <a:t> :</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une entité est représentée par un rectangle ;</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une association est représentée par une ellipse ;</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les entités et les associations sont reliées par des lignes pleines ;</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pour chaque entité l’identifiant est souligné ;</a:t>
            </a:r>
          </a:p>
          <a:p>
            <a:pPr>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les cardinalités sont mises sur les extrémités des associations sous forme de couple.</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24</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1191295"/>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a:solidFill>
                  <a:schemeClr val="bg1"/>
                </a:solidFill>
                <a:latin typeface="Times New Roman" panose="02020603050405020304" pitchFamily="18" charset="0"/>
                <a:cs typeface="Times New Roman" panose="02020603050405020304" pitchFamily="18" charset="0"/>
              </a:rPr>
              <a:t>II</a:t>
            </a:r>
            <a:r>
              <a:rPr lang="fr-FR" sz="3200" dirty="0" smtClean="0">
                <a:solidFill>
                  <a:schemeClr val="bg1"/>
                </a:solidFill>
                <a:latin typeface="Times New Roman" panose="02020603050405020304" pitchFamily="18" charset="0"/>
                <a:cs typeface="Times New Roman" panose="02020603050405020304" pitchFamily="18" charset="0"/>
              </a:rPr>
              <a:t>. </a:t>
            </a:r>
            <a:r>
              <a:rPr lang="fr-FR" sz="3200" dirty="0">
                <a:solidFill>
                  <a:schemeClr val="bg1"/>
                </a:solidFill>
                <a:latin typeface="Times New Roman" panose="02020603050405020304" pitchFamily="18" charset="0"/>
                <a:cs typeface="Times New Roman" panose="02020603050405020304" pitchFamily="18" charset="0"/>
              </a:rPr>
              <a:t>2. Représentation Merise</a:t>
            </a:r>
          </a:p>
        </p:txBody>
      </p:sp>
    </p:spTree>
    <p:extLst>
      <p:ext uri="{BB962C8B-B14F-4D97-AF65-F5344CB8AC3E}">
        <p14:creationId xmlns:p14="http://schemas.microsoft.com/office/powerpoint/2010/main" val="1075288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II</a:t>
            </a:r>
            <a:r>
              <a:rPr lang="fr-FR" dirty="0">
                <a:solidFill>
                  <a:schemeClr val="bg1"/>
                </a:solidFill>
                <a:latin typeface="Times New Roman" panose="02020603050405020304" pitchFamily="18" charset="0"/>
                <a:cs typeface="Times New Roman" panose="02020603050405020304" pitchFamily="18" charset="0"/>
              </a:rPr>
              <a:t>. Représentation d'un modèle entité/association</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25</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120038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a:solidFill>
                  <a:schemeClr val="bg1"/>
                </a:solidFill>
                <a:latin typeface="Times New Roman" panose="02020603050405020304" pitchFamily="18" charset="0"/>
                <a:cs typeface="Times New Roman" panose="02020603050405020304" pitchFamily="18" charset="0"/>
              </a:rPr>
              <a:t>II</a:t>
            </a:r>
            <a:r>
              <a:rPr lang="fr-FR" sz="3200" dirty="0" smtClean="0">
                <a:solidFill>
                  <a:schemeClr val="bg1"/>
                </a:solidFill>
                <a:latin typeface="Times New Roman" panose="02020603050405020304" pitchFamily="18" charset="0"/>
                <a:cs typeface="Times New Roman" panose="02020603050405020304" pitchFamily="18" charset="0"/>
              </a:rPr>
              <a:t>. </a:t>
            </a:r>
            <a:r>
              <a:rPr lang="fr-FR" sz="3200" dirty="0">
                <a:solidFill>
                  <a:schemeClr val="bg1"/>
                </a:solidFill>
                <a:latin typeface="Times New Roman" panose="02020603050405020304" pitchFamily="18" charset="0"/>
                <a:cs typeface="Times New Roman" panose="02020603050405020304" pitchFamily="18" charset="0"/>
              </a:rPr>
              <a:t>2. Représentation Merise</a:t>
            </a:r>
          </a:p>
        </p:txBody>
      </p:sp>
      <p:pic>
        <p:nvPicPr>
          <p:cNvPr id="7" name="Espace réservé du contenu 6" descr="Rep MERIS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2218" y="2774250"/>
            <a:ext cx="5104384" cy="2343877"/>
          </a:xfrm>
          <a:prstGeom prst="rect">
            <a:avLst/>
          </a:prstGeom>
          <a:noFill/>
          <a:ln>
            <a:noFill/>
          </a:ln>
        </p:spPr>
      </p:pic>
    </p:spTree>
    <p:extLst>
      <p:ext uri="{BB962C8B-B14F-4D97-AF65-F5344CB8AC3E}">
        <p14:creationId xmlns:p14="http://schemas.microsoft.com/office/powerpoint/2010/main" val="254307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III. Les contraintes d’intégrité</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26</a:t>
            </a:fld>
            <a:endParaRPr lang="en-US"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141412" y="2305318"/>
            <a:ext cx="10677087" cy="3485883"/>
          </a:xfrm>
        </p:spPr>
        <p:txBody>
          <a:bodyPr/>
          <a:lstStyle/>
          <a:p>
            <a:pPr>
              <a:buFont typeface="Wingdings" panose="05000000000000000000" pitchFamily="2" charset="2"/>
              <a:buChar char="ü"/>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On appelle contrainte d’intégrité toute règle implicite ou explicite que doivent respecter les données. </a:t>
            </a:r>
            <a:endParaRPr lang="fr-FR"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ea typeface="Times New Roman" panose="02020603050405020304" pitchFamily="18" charset="0"/>
                <a:cs typeface="Times New Roman" panose="02020603050405020304" pitchFamily="18" charset="0"/>
              </a:rPr>
              <a:t>Pour </a:t>
            </a:r>
            <a:r>
              <a:rPr lang="fr-FR" sz="2800" dirty="0">
                <a:latin typeface="Times New Roman" panose="02020603050405020304" pitchFamily="18" charset="0"/>
                <a:ea typeface="Times New Roman" panose="02020603050405020304" pitchFamily="18" charset="0"/>
                <a:cs typeface="Times New Roman" panose="02020603050405020304" pitchFamily="18" charset="0"/>
              </a:rPr>
              <a:t>obtenir un bon modèle, il faut respecter toutes ces contraintes. </a:t>
            </a:r>
            <a:endParaRPr lang="fr-FR" sz="2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ea typeface="Times New Roman" panose="02020603050405020304" pitchFamily="18" charset="0"/>
                <a:cs typeface="Times New Roman" panose="02020603050405020304" pitchFamily="18" charset="0"/>
              </a:rPr>
              <a:t>Il existe des </a:t>
            </a:r>
            <a:r>
              <a:rPr lang="fr-FR" sz="2800" dirty="0">
                <a:latin typeface="Times New Roman" panose="02020603050405020304" pitchFamily="18" charset="0"/>
                <a:ea typeface="Times New Roman" panose="02020603050405020304" pitchFamily="18" charset="0"/>
                <a:cs typeface="Times New Roman" panose="02020603050405020304" pitchFamily="18" charset="0"/>
              </a:rPr>
              <a:t>contraintes </a:t>
            </a:r>
            <a:r>
              <a:rPr lang="fr-FR" sz="2800" dirty="0" smtClean="0">
                <a:latin typeface="Times New Roman" panose="02020603050405020304" pitchFamily="18" charset="0"/>
                <a:ea typeface="Times New Roman" panose="02020603050405020304" pitchFamily="18" charset="0"/>
                <a:cs typeface="Times New Roman" panose="02020603050405020304" pitchFamily="18" charset="0"/>
              </a:rPr>
              <a:t>propres au </a:t>
            </a:r>
            <a:r>
              <a:rPr lang="fr-FR" sz="2800" dirty="0">
                <a:latin typeface="Times New Roman" panose="02020603050405020304" pitchFamily="18" charset="0"/>
                <a:ea typeface="Times New Roman" panose="02020603050405020304" pitchFamily="18" charset="0"/>
                <a:cs typeface="Times New Roman" panose="02020603050405020304" pitchFamily="18" charset="0"/>
              </a:rPr>
              <a:t>modèle entité/association et </a:t>
            </a:r>
            <a:r>
              <a:rPr lang="fr-FR" sz="2800" dirty="0" smtClean="0">
                <a:latin typeface="Times New Roman" panose="02020603050405020304" pitchFamily="18" charset="0"/>
                <a:ea typeface="Times New Roman" panose="02020603050405020304" pitchFamily="18" charset="0"/>
                <a:cs typeface="Times New Roman" panose="02020603050405020304" pitchFamily="18" charset="0"/>
              </a:rPr>
              <a:t>des </a:t>
            </a:r>
            <a:r>
              <a:rPr lang="fr-FR" sz="2800" dirty="0">
                <a:latin typeface="Times New Roman" panose="02020603050405020304" pitchFamily="18" charset="0"/>
                <a:ea typeface="Times New Roman" panose="02020603050405020304" pitchFamily="18" charset="0"/>
                <a:cs typeface="Times New Roman" panose="02020603050405020304" pitchFamily="18" charset="0"/>
              </a:rPr>
              <a:t>contraintes dictées par les règles de gestion dans le cahier des charges. </a:t>
            </a:r>
            <a:endParaRPr lang="fr-FR" dirty="0"/>
          </a:p>
        </p:txBody>
      </p:sp>
      <p:sp>
        <p:nvSpPr>
          <p:cNvPr id="8" name="Espace réservé du contenu 2"/>
          <p:cNvSpPr txBox="1">
            <a:spLocks/>
          </p:cNvSpPr>
          <p:nvPr/>
        </p:nvSpPr>
        <p:spPr>
          <a:xfrm>
            <a:off x="1141411" y="888642"/>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Introduction</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408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III. Les contraintes d’intégrité</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27</a:t>
            </a:fld>
            <a:endParaRPr lang="en-US"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141411" y="1906073"/>
            <a:ext cx="10677087" cy="4767329"/>
          </a:xfrm>
        </p:spPr>
        <p:txBody>
          <a:bodyPr>
            <a:normAutofit lnSpcReduction="10000"/>
          </a:bodyPr>
          <a:lstStyle/>
          <a:p>
            <a:pPr marL="0" indent="0">
              <a:buNone/>
            </a:pPr>
            <a:r>
              <a:rPr lang="fr-FR" sz="2800" dirty="0">
                <a:solidFill>
                  <a:schemeClr val="bg1"/>
                </a:solidFill>
                <a:latin typeface="Times New Roman" panose="02020603050405020304" pitchFamily="18" charset="0"/>
                <a:cs typeface="Times New Roman" panose="02020603050405020304" pitchFamily="18" charset="0"/>
              </a:rPr>
              <a:t>III. 1</a:t>
            </a:r>
            <a:r>
              <a:rPr lang="fr-FR" sz="2800" dirty="0" smtClean="0">
                <a:solidFill>
                  <a:schemeClr val="bg1"/>
                </a:solidFill>
                <a:latin typeface="Times New Roman" panose="02020603050405020304" pitchFamily="18" charset="0"/>
                <a:cs typeface="Times New Roman" panose="02020603050405020304" pitchFamily="18" charset="0"/>
              </a:rPr>
              <a:t>. 1. </a:t>
            </a:r>
            <a:r>
              <a:rPr lang="fr-FR" sz="2800" dirty="0">
                <a:solidFill>
                  <a:schemeClr val="bg1"/>
                </a:solidFill>
                <a:latin typeface="Times New Roman" panose="02020603050405020304" pitchFamily="18" charset="0"/>
                <a:cs typeface="Times New Roman" panose="02020603050405020304" pitchFamily="18" charset="0"/>
              </a:rPr>
              <a:t>Contrainte d’entité</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Chaque entité doit avoir un identifiant et un seul ;</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Deux entités différentes ne peuvent pas avoir le même nom ;</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Deux attributs d'une même entité ne peuvent pas avoir le même </a:t>
            </a:r>
            <a:r>
              <a:rPr lang="fr-FR" sz="2800" dirty="0" smtClean="0">
                <a:latin typeface="Times New Roman" panose="02020603050405020304" pitchFamily="18" charset="0"/>
                <a:cs typeface="Times New Roman" panose="02020603050405020304" pitchFamily="18" charset="0"/>
              </a:rPr>
              <a:t>nom.</a:t>
            </a:r>
            <a:endParaRPr lang="fr-FR" sz="2800" dirty="0">
              <a:latin typeface="Times New Roman" panose="02020603050405020304" pitchFamily="18" charset="0"/>
              <a:cs typeface="Times New Roman" panose="02020603050405020304" pitchFamily="18" charset="0"/>
            </a:endParaRPr>
          </a:p>
          <a:p>
            <a:pPr marL="0" indent="0">
              <a:buNone/>
            </a:pPr>
            <a:r>
              <a:rPr lang="fr-FR" sz="2800" dirty="0">
                <a:solidFill>
                  <a:schemeClr val="bg1"/>
                </a:solidFill>
                <a:latin typeface="Times New Roman" panose="02020603050405020304" pitchFamily="18" charset="0"/>
                <a:cs typeface="Times New Roman" panose="02020603050405020304" pitchFamily="18" charset="0"/>
              </a:rPr>
              <a:t>III. </a:t>
            </a:r>
            <a:r>
              <a:rPr lang="fr-FR" sz="2800" dirty="0" smtClean="0">
                <a:solidFill>
                  <a:schemeClr val="bg1"/>
                </a:solidFill>
                <a:latin typeface="Times New Roman" panose="02020603050405020304" pitchFamily="18" charset="0"/>
                <a:cs typeface="Times New Roman" panose="02020603050405020304" pitchFamily="18" charset="0"/>
              </a:rPr>
              <a:t>1. 2</a:t>
            </a:r>
            <a:r>
              <a:rPr lang="fr-FR" sz="2800" dirty="0">
                <a:solidFill>
                  <a:schemeClr val="bg1"/>
                </a:solidFill>
                <a:latin typeface="Times New Roman" panose="02020603050405020304" pitchFamily="18" charset="0"/>
                <a:cs typeface="Times New Roman" panose="02020603050405020304" pitchFamily="18" charset="0"/>
              </a:rPr>
              <a:t>. Contrainte de domaine</a:t>
            </a:r>
          </a:p>
          <a:p>
            <a:pPr>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Chaque attribut doit avoir un domaine de </a:t>
            </a:r>
            <a:r>
              <a:rPr lang="fr-FR" sz="2800" dirty="0" smtClean="0">
                <a:latin typeface="Times New Roman" panose="02020603050405020304" pitchFamily="18" charset="0"/>
                <a:cs typeface="Times New Roman" panose="02020603050405020304" pitchFamily="18" charset="0"/>
              </a:rPr>
              <a:t>valeurs</a:t>
            </a:r>
            <a:r>
              <a:rPr lang="fr-FR" sz="2800" dirty="0">
                <a:latin typeface="Times New Roman" panose="02020603050405020304" pitchFamily="18" charset="0"/>
                <a:cs typeface="Times New Roman" panose="02020603050405020304" pitchFamily="18" charset="0"/>
              </a:rPr>
              <a:t> </a:t>
            </a:r>
            <a:r>
              <a:rPr lang="fr-FR"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Les </a:t>
            </a:r>
            <a:r>
              <a:rPr lang="fr-FR" sz="2800" dirty="0">
                <a:latin typeface="Times New Roman" panose="02020603050405020304" pitchFamily="18" charset="0"/>
                <a:cs typeface="Times New Roman" panose="02020603050405020304" pitchFamily="18" charset="0"/>
              </a:rPr>
              <a:t>valeurs prises par les enregistrements pour cet attribut doivent appartenir à ce domaine.</a:t>
            </a:r>
            <a:r>
              <a:rPr lang="fr-FR" sz="28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888642"/>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III. 1. Contrainte d’entité et Contrainte de domaine</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77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III. Les contraintes d’intégrité</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28</a:t>
            </a:fld>
            <a:endParaRPr lang="en-US"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141411" y="1584101"/>
            <a:ext cx="11050589" cy="5273899"/>
          </a:xfrm>
        </p:spPr>
        <p:txBody>
          <a:bodyPr>
            <a:normAutofit fontScale="77500" lnSpcReduction="20000"/>
          </a:bodyPr>
          <a:lstStyle/>
          <a:p>
            <a:pPr marL="0" indent="0">
              <a:buNone/>
            </a:pPr>
            <a:r>
              <a:rPr lang="fr-FR" sz="3600" dirty="0">
                <a:solidFill>
                  <a:schemeClr val="bg1"/>
                </a:solidFill>
                <a:latin typeface="Times New Roman" panose="02020603050405020304" pitchFamily="18" charset="0"/>
                <a:cs typeface="Times New Roman" panose="02020603050405020304" pitchFamily="18" charset="0"/>
              </a:rPr>
              <a:t>III. </a:t>
            </a:r>
            <a:r>
              <a:rPr lang="fr-FR" sz="3600" dirty="0" smtClean="0">
                <a:solidFill>
                  <a:schemeClr val="bg1"/>
                </a:solidFill>
                <a:latin typeface="Times New Roman" panose="02020603050405020304" pitchFamily="18" charset="0"/>
                <a:cs typeface="Times New Roman" panose="02020603050405020304" pitchFamily="18" charset="0"/>
              </a:rPr>
              <a:t>2. </a:t>
            </a:r>
            <a:r>
              <a:rPr lang="fr-FR" sz="3600" dirty="0">
                <a:solidFill>
                  <a:schemeClr val="bg1"/>
                </a:solidFill>
                <a:latin typeface="Times New Roman" panose="02020603050405020304" pitchFamily="18" charset="0"/>
                <a:cs typeface="Times New Roman" panose="02020603050405020304" pitchFamily="18" charset="0"/>
              </a:rPr>
              <a:t>1</a:t>
            </a:r>
            <a:r>
              <a:rPr lang="fr-FR" sz="3600" dirty="0" smtClean="0">
                <a:solidFill>
                  <a:schemeClr val="bg1"/>
                </a:solidFill>
                <a:latin typeface="Times New Roman" panose="02020603050405020304" pitchFamily="18" charset="0"/>
                <a:cs typeface="Times New Roman" panose="02020603050405020304" pitchFamily="18" charset="0"/>
              </a:rPr>
              <a:t>. </a:t>
            </a:r>
            <a:r>
              <a:rPr lang="fr-FR" sz="3600" dirty="0">
                <a:solidFill>
                  <a:schemeClr val="bg1"/>
                </a:solidFill>
                <a:latin typeface="Times New Roman" panose="02020603050405020304" pitchFamily="18" charset="0"/>
                <a:cs typeface="Times New Roman" panose="02020603050405020304" pitchFamily="18" charset="0"/>
              </a:rPr>
              <a:t>Contrainte d’unicité</a:t>
            </a:r>
          </a:p>
          <a:p>
            <a:pPr lvl="0">
              <a:buFont typeface="Wingdings" panose="05000000000000000000" pitchFamily="2" charset="2"/>
              <a:buChar char="ü"/>
            </a:pPr>
            <a:r>
              <a:rPr lang="fr-FR" sz="3300" dirty="0">
                <a:latin typeface="Times New Roman" panose="02020603050405020304" pitchFamily="18" charset="0"/>
                <a:cs typeface="Times New Roman" panose="02020603050405020304" pitchFamily="18" charset="0"/>
              </a:rPr>
              <a:t>La valeur prise par un enregistrement au niveau de l’identifiant ne peut pas être prise par un autre ;</a:t>
            </a:r>
          </a:p>
          <a:p>
            <a:pPr lvl="0">
              <a:buFont typeface="Wingdings" panose="05000000000000000000" pitchFamily="2" charset="2"/>
              <a:buChar char="ü"/>
            </a:pPr>
            <a:r>
              <a:rPr lang="fr-FR" sz="3300" dirty="0">
                <a:latin typeface="Times New Roman" panose="02020603050405020304" pitchFamily="18" charset="0"/>
                <a:cs typeface="Times New Roman" panose="02020603050405020304" pitchFamily="18" charset="0"/>
              </a:rPr>
              <a:t>Si un attribut est unique deux enregistrements ne peuvent pas avoir la même valeur pour cet attribut.</a:t>
            </a:r>
          </a:p>
          <a:p>
            <a:pPr marL="0" indent="0">
              <a:buNone/>
            </a:pPr>
            <a:r>
              <a:rPr lang="fr-FR" sz="3600" dirty="0">
                <a:solidFill>
                  <a:schemeClr val="bg1"/>
                </a:solidFill>
                <a:latin typeface="Times New Roman" panose="02020603050405020304" pitchFamily="18" charset="0"/>
                <a:cs typeface="Times New Roman" panose="02020603050405020304" pitchFamily="18" charset="0"/>
              </a:rPr>
              <a:t>III. </a:t>
            </a:r>
            <a:r>
              <a:rPr lang="fr-FR" sz="3600" dirty="0" smtClean="0">
                <a:solidFill>
                  <a:schemeClr val="bg1"/>
                </a:solidFill>
                <a:latin typeface="Times New Roman" panose="02020603050405020304" pitchFamily="18" charset="0"/>
                <a:cs typeface="Times New Roman" panose="02020603050405020304" pitchFamily="18" charset="0"/>
              </a:rPr>
              <a:t>2. 2. </a:t>
            </a:r>
            <a:r>
              <a:rPr lang="fr-FR" sz="3600" dirty="0">
                <a:solidFill>
                  <a:schemeClr val="bg1"/>
                </a:solidFill>
                <a:latin typeface="Times New Roman" panose="02020603050405020304" pitchFamily="18" charset="0"/>
                <a:cs typeface="Times New Roman" panose="02020603050405020304" pitchFamily="18" charset="0"/>
              </a:rPr>
              <a:t>Contraintes générales</a:t>
            </a:r>
          </a:p>
          <a:p>
            <a:pPr>
              <a:buFont typeface="Wingdings" panose="05000000000000000000" pitchFamily="2" charset="2"/>
              <a:buChar char="ü"/>
            </a:pPr>
            <a:r>
              <a:rPr lang="fr-FR" sz="3300" dirty="0" smtClean="0">
                <a:latin typeface="Times New Roman" panose="02020603050405020304" pitchFamily="18" charset="0"/>
                <a:cs typeface="Times New Roman" panose="02020603050405020304" pitchFamily="18" charset="0"/>
              </a:rPr>
              <a:t>Elles permettent </a:t>
            </a:r>
            <a:r>
              <a:rPr lang="fr-FR" sz="3300" dirty="0">
                <a:latin typeface="Times New Roman" panose="02020603050405020304" pitchFamily="18" charset="0"/>
                <a:cs typeface="Times New Roman" panose="02020603050405020304" pitchFamily="18" charset="0"/>
              </a:rPr>
              <a:t>de rendre la base </a:t>
            </a:r>
            <a:r>
              <a:rPr lang="fr-FR" sz="3300" dirty="0" smtClean="0">
                <a:latin typeface="Times New Roman" panose="02020603050405020304" pitchFamily="18" charset="0"/>
                <a:cs typeface="Times New Roman" panose="02020603050405020304" pitchFamily="18" charset="0"/>
              </a:rPr>
              <a:t>cohérente ;</a:t>
            </a:r>
          </a:p>
          <a:p>
            <a:pPr>
              <a:buFont typeface="Wingdings" panose="05000000000000000000" pitchFamily="2" charset="2"/>
              <a:buChar char="ü"/>
            </a:pPr>
            <a:r>
              <a:rPr lang="fr-FR" sz="3300" dirty="0" smtClean="0">
                <a:latin typeface="Times New Roman" panose="02020603050405020304" pitchFamily="18" charset="0"/>
                <a:cs typeface="Times New Roman" panose="02020603050405020304" pitchFamily="18" charset="0"/>
              </a:rPr>
              <a:t>Elles viennent souvent des RG et généralement </a:t>
            </a:r>
            <a:r>
              <a:rPr lang="fr-FR" sz="3300" dirty="0">
                <a:latin typeface="Times New Roman" panose="02020603050405020304" pitchFamily="18" charset="0"/>
                <a:cs typeface="Times New Roman" panose="02020603050405020304" pitchFamily="18" charset="0"/>
              </a:rPr>
              <a:t>décelées par le concepteur </a:t>
            </a:r>
            <a:r>
              <a:rPr lang="fr-FR" sz="3300" dirty="0" smtClean="0">
                <a:latin typeface="Times New Roman" panose="02020603050405020304" pitchFamily="18" charset="0"/>
                <a:cs typeface="Times New Roman" panose="02020603050405020304" pitchFamily="18" charset="0"/>
              </a:rPr>
              <a:t>.</a:t>
            </a:r>
            <a:endParaRPr lang="fr-FR" sz="3300" dirty="0">
              <a:latin typeface="Times New Roman" panose="02020603050405020304" pitchFamily="18" charset="0"/>
              <a:cs typeface="Times New Roman" panose="02020603050405020304" pitchFamily="18" charset="0"/>
            </a:endParaRPr>
          </a:p>
          <a:p>
            <a:pPr marL="0" indent="0">
              <a:buNone/>
            </a:pPr>
            <a:r>
              <a:rPr lang="fr-FR" sz="3600" dirty="0">
                <a:solidFill>
                  <a:schemeClr val="bg1"/>
                </a:solidFill>
                <a:latin typeface="Times New Roman" panose="02020603050405020304" pitchFamily="18" charset="0"/>
                <a:cs typeface="Times New Roman" panose="02020603050405020304" pitchFamily="18" charset="0"/>
              </a:rPr>
              <a:t>Exemple :</a:t>
            </a:r>
          </a:p>
          <a:p>
            <a:pPr lvl="1"/>
            <a:r>
              <a:rPr lang="fr-FR" sz="2600" dirty="0">
                <a:latin typeface="Times New Roman" panose="02020603050405020304" pitchFamily="18" charset="0"/>
                <a:cs typeface="Times New Roman" panose="02020603050405020304" pitchFamily="18" charset="0"/>
              </a:rPr>
              <a:t>On ne peut pas avoir une classe qui fait deux cours dans deux salles différentes en même temps ;</a:t>
            </a:r>
          </a:p>
          <a:p>
            <a:pPr lvl="1"/>
            <a:r>
              <a:rPr lang="fr-FR" sz="2600" dirty="0">
                <a:latin typeface="Times New Roman" panose="02020603050405020304" pitchFamily="18" charset="0"/>
                <a:cs typeface="Times New Roman" panose="02020603050405020304" pitchFamily="18" charset="0"/>
              </a:rPr>
              <a:t>Une classe de 200 étudiants ne peut pas faire cours dans une salle de 50 places.</a:t>
            </a:r>
          </a:p>
        </p:txBody>
      </p:sp>
      <p:sp>
        <p:nvSpPr>
          <p:cNvPr id="6" name="Espace réservé du contenu 2"/>
          <p:cNvSpPr txBox="1">
            <a:spLocks/>
          </p:cNvSpPr>
          <p:nvPr/>
        </p:nvSpPr>
        <p:spPr>
          <a:xfrm>
            <a:off x="1141411" y="888642"/>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III. 2. Contrainte d’unicité et Contraintes générales</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89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IV. Comment modéliser ?</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29</a:t>
            </a:fld>
            <a:endParaRPr lang="en-US"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141411" y="2061772"/>
            <a:ext cx="11050589" cy="3247207"/>
          </a:xfrm>
        </p:spPr>
        <p:txBody>
          <a:bodyPr>
            <a:normAutofit/>
          </a:bodyPr>
          <a:lstStyle/>
          <a:p>
            <a:pPr marL="0" indent="0">
              <a:buNone/>
            </a:pPr>
            <a:r>
              <a:rPr lang="fr-FR" sz="2800" dirty="0" smtClean="0">
                <a:latin typeface="Times New Roman" panose="02020603050405020304" pitchFamily="18" charset="0"/>
                <a:cs typeface="Times New Roman" panose="02020603050405020304" pitchFamily="18" charset="0"/>
              </a:rPr>
              <a:t>1. </a:t>
            </a:r>
            <a:r>
              <a:rPr lang="fr-FR" sz="2800" dirty="0">
                <a:latin typeface="Times New Roman" panose="02020603050405020304" pitchFamily="18" charset="0"/>
                <a:cs typeface="Times New Roman" panose="02020603050405020304" pitchFamily="18" charset="0"/>
              </a:rPr>
              <a:t>Identification des entités : </a:t>
            </a:r>
            <a:endParaRPr lang="fr-FR" sz="2800" dirty="0" smtClean="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anose="02020603050405020304" pitchFamily="18" charset="0"/>
                <a:cs typeface="Times New Roman" panose="02020603050405020304" pitchFamily="18" charset="0"/>
              </a:rPr>
              <a:t>	1. 1. Identification </a:t>
            </a:r>
            <a:r>
              <a:rPr lang="fr-FR" sz="2800" dirty="0">
                <a:latin typeface="Times New Roman" panose="02020603050405020304" pitchFamily="18" charset="0"/>
                <a:cs typeface="Times New Roman" panose="02020603050405020304" pitchFamily="18" charset="0"/>
              </a:rPr>
              <a:t>des Généralisations/Spécialisations </a:t>
            </a:r>
            <a:endParaRPr lang="fr-FR" sz="2800" dirty="0" smtClean="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anose="02020603050405020304" pitchFamily="18" charset="0"/>
                <a:cs typeface="Times New Roman" panose="02020603050405020304" pitchFamily="18" charset="0"/>
              </a:rPr>
              <a:t>	1. 2. Identification </a:t>
            </a:r>
            <a:r>
              <a:rPr lang="fr-FR" sz="2800" dirty="0">
                <a:latin typeface="Times New Roman" panose="02020603050405020304" pitchFamily="18" charset="0"/>
                <a:cs typeface="Times New Roman" panose="02020603050405020304" pitchFamily="18" charset="0"/>
              </a:rPr>
              <a:t>des agrégations </a:t>
            </a:r>
            <a:endParaRPr lang="fr-FR" sz="2800" dirty="0" smtClean="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anose="02020603050405020304" pitchFamily="18" charset="0"/>
                <a:cs typeface="Times New Roman" panose="02020603050405020304" pitchFamily="18" charset="0"/>
              </a:rPr>
              <a:t>2. </a:t>
            </a:r>
            <a:r>
              <a:rPr lang="fr-FR" sz="2800" dirty="0">
                <a:latin typeface="Times New Roman" panose="02020603050405020304" pitchFamily="18" charset="0"/>
                <a:cs typeface="Times New Roman" panose="02020603050405020304" pitchFamily="18" charset="0"/>
              </a:rPr>
              <a:t>Définition des associations </a:t>
            </a:r>
            <a:endParaRPr lang="fr-FR" sz="2800" dirty="0" smtClean="0">
              <a:latin typeface="Times New Roman" panose="02020603050405020304" pitchFamily="18" charset="0"/>
              <a:cs typeface="Times New Roman" panose="02020603050405020304" pitchFamily="18" charset="0"/>
            </a:endParaRPr>
          </a:p>
          <a:p>
            <a:pPr marL="0" indent="0">
              <a:buNone/>
            </a:pPr>
            <a:r>
              <a:rPr lang="fr-FR" sz="2800" dirty="0" smtClean="0">
                <a:latin typeface="Times New Roman" panose="02020603050405020304" pitchFamily="18" charset="0"/>
                <a:cs typeface="Times New Roman" panose="02020603050405020304" pitchFamily="18" charset="0"/>
              </a:rPr>
              <a:t>3. Documentation </a:t>
            </a:r>
            <a:r>
              <a:rPr lang="fr-FR" sz="2800" dirty="0">
                <a:latin typeface="Times New Roman" panose="02020603050405020304" pitchFamily="18" charset="0"/>
                <a:cs typeface="Times New Roman" panose="02020603050405020304" pitchFamily="18" charset="0"/>
              </a:rPr>
              <a:t>du modèle </a:t>
            </a:r>
            <a:endParaRPr lang="fr-FR"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45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Introduction</a:t>
            </a:r>
            <a:endParaRPr lang="fr-FR" dirty="0"/>
          </a:p>
        </p:txBody>
      </p:sp>
      <p:sp>
        <p:nvSpPr>
          <p:cNvPr id="3" name="Espace réservé du contenu 2"/>
          <p:cNvSpPr>
            <a:spLocks noGrp="1"/>
          </p:cNvSpPr>
          <p:nvPr>
            <p:ph idx="1"/>
          </p:nvPr>
        </p:nvSpPr>
        <p:spPr>
          <a:xfrm>
            <a:off x="1141411" y="1159100"/>
            <a:ext cx="9905999" cy="5698900"/>
          </a:xfrm>
        </p:spPr>
        <p:txBody>
          <a:bodyPr>
            <a:normAutofit fontScale="92500"/>
          </a:bodyPr>
          <a:lstStyle/>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La </a:t>
            </a:r>
            <a:r>
              <a:rPr lang="fr-FR" sz="2800" dirty="0">
                <a:latin typeface="Times New Roman" panose="02020603050405020304" pitchFamily="18" charset="0"/>
                <a:cs typeface="Times New Roman" panose="02020603050405020304" pitchFamily="18" charset="0"/>
              </a:rPr>
              <a:t>conception d’une base de données, passe par un certain nombre d’étapes allant du cahier des charges au schéma de base de données.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Plusieurs </a:t>
            </a:r>
            <a:r>
              <a:rPr lang="fr-FR" sz="2800" dirty="0">
                <a:latin typeface="Times New Roman" panose="02020603050405020304" pitchFamily="18" charset="0"/>
                <a:cs typeface="Times New Roman" panose="02020603050405020304" pitchFamily="18" charset="0"/>
              </a:rPr>
              <a:t>formalismes peuvent être utilisés pour concevoir une base de données.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Le </a:t>
            </a:r>
            <a:r>
              <a:rPr lang="fr-FR" sz="2800" dirty="0">
                <a:latin typeface="Times New Roman" panose="02020603050405020304" pitchFamily="18" charset="0"/>
                <a:cs typeface="Times New Roman" panose="02020603050405020304" pitchFamily="18" charset="0"/>
              </a:rPr>
              <a:t>modèle entité/association est un modèle de conception utilisé en mode graphique.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Il </a:t>
            </a:r>
            <a:r>
              <a:rPr lang="fr-FR" sz="2800" dirty="0">
                <a:latin typeface="Times New Roman" panose="02020603050405020304" pitchFamily="18" charset="0"/>
                <a:cs typeface="Times New Roman" panose="02020603050405020304" pitchFamily="18" charset="0"/>
              </a:rPr>
              <a:t>est indépendant des possibilités logiques et physiques de SGBD sur lequel la base sera implémentée.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Il </a:t>
            </a:r>
            <a:r>
              <a:rPr lang="fr-FR" sz="2800" dirty="0">
                <a:latin typeface="Times New Roman" panose="02020603050405020304" pitchFamily="18" charset="0"/>
                <a:cs typeface="Times New Roman" panose="02020603050405020304" pitchFamily="18" charset="0"/>
              </a:rPr>
              <a:t>repose essentiellement sur deux concepts de base que sont : les entités et les associations</a:t>
            </a:r>
            <a:r>
              <a:rPr lang="fr-FR" sz="2800" dirty="0" smtClean="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3640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3</a:t>
            </a:fld>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271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V</a:t>
            </a:r>
            <a:r>
              <a:rPr lang="fr-FR" dirty="0" smtClean="0">
                <a:solidFill>
                  <a:schemeClr val="bg1"/>
                </a:solidFill>
                <a:latin typeface="Times New Roman" panose="02020603050405020304" pitchFamily="18" charset="0"/>
                <a:cs typeface="Times New Roman" panose="02020603050405020304" pitchFamily="18" charset="0"/>
              </a:rPr>
              <a:t>. </a:t>
            </a:r>
            <a:r>
              <a:rPr lang="fr-FR" dirty="0" smtClean="0">
                <a:solidFill>
                  <a:schemeClr val="bg1"/>
                </a:solidFill>
                <a:latin typeface="Times New Roman" panose="02020603050405020304" pitchFamily="18" charset="0"/>
                <a:cs typeface="Times New Roman" panose="02020603050405020304" pitchFamily="18" charset="0"/>
              </a:rPr>
              <a:t>Cas pratique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30</a:t>
            </a:fld>
            <a:endParaRPr lang="en-US"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141411" y="1365161"/>
            <a:ext cx="11050589" cy="5492839"/>
          </a:xfrm>
        </p:spPr>
        <p:txBody>
          <a:bodyPr>
            <a:normAutofit/>
          </a:bodyPr>
          <a:lstStyle/>
          <a:p>
            <a:pPr marL="0" indent="0" algn="just">
              <a:buNone/>
            </a:pPr>
            <a:r>
              <a:rPr lang="fr-FR" dirty="0">
                <a:latin typeface="Times New Roman" panose="02020603050405020304" pitchFamily="18" charset="0"/>
                <a:cs typeface="Times New Roman" panose="02020603050405020304" pitchFamily="18" charset="0"/>
              </a:rPr>
              <a:t>Un GIE de femmes veut mettre en place une base de données pour gérer son fonctionnement. Il est composé d’un ensemble de membres qui doivent acheter, chacune, une carte de membre renouvelable chaque année. Le bureau est composé : d’une présidente, d’une trésorière, d’une secrétaire générale, d’une responsable chargée des ventes et achats. Chacune d’elles est secondée par une adjointe. Les présidentes des équipes sont également membre du bureau ainsi que deux commissaires aux comptes</a:t>
            </a:r>
            <a:r>
              <a:rPr lang="fr-FR" dirty="0" smtClean="0">
                <a:latin typeface="Times New Roman" panose="02020603050405020304" pitchFamily="18" charset="0"/>
                <a:cs typeface="Times New Roman" panose="02020603050405020304" pitchFamily="18" charset="0"/>
              </a:rPr>
              <a:t>.</a:t>
            </a:r>
          </a:p>
          <a:p>
            <a:pPr marL="0" indent="0" algn="just">
              <a:buNone/>
            </a:pPr>
            <a:r>
              <a:rPr lang="fr-FR" dirty="0">
                <a:latin typeface="Times New Roman" panose="02020603050405020304" pitchFamily="18" charset="0"/>
                <a:cs typeface="Times New Roman" panose="02020603050405020304" pitchFamily="18" charset="0"/>
              </a:rPr>
              <a:t>Le GIE veut conserver les informations concernant ses membres, les matières premières utilisées pour la fabrication des produits, les produits fabriqués, les fournisseurs de matières premières, les clients qui achètent les produits qu’il fabrique. Il signe des contrats de partenariat avec des cabinets de formateurs pour former ses membres aux différentes tâches en cas de besoin. </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Cahier des charges</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33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V</a:t>
            </a:r>
            <a:r>
              <a:rPr lang="fr-FR" dirty="0" smtClean="0">
                <a:solidFill>
                  <a:schemeClr val="bg1"/>
                </a:solidFill>
                <a:latin typeface="Times New Roman" panose="02020603050405020304" pitchFamily="18" charset="0"/>
                <a:cs typeface="Times New Roman" panose="02020603050405020304" pitchFamily="18" charset="0"/>
              </a:rPr>
              <a:t>. </a:t>
            </a:r>
            <a:r>
              <a:rPr lang="fr-FR" dirty="0" smtClean="0">
                <a:solidFill>
                  <a:schemeClr val="bg1"/>
                </a:solidFill>
                <a:latin typeface="Times New Roman" panose="02020603050405020304" pitchFamily="18" charset="0"/>
                <a:cs typeface="Times New Roman" panose="02020603050405020304" pitchFamily="18" charset="0"/>
              </a:rPr>
              <a:t>Cas pratique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31</a:t>
            </a:fld>
            <a:endParaRPr lang="en-US"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88642" y="1210614"/>
            <a:ext cx="11303359" cy="5647386"/>
          </a:xfrm>
        </p:spPr>
        <p:txBody>
          <a:bodyPr>
            <a:normAutofit lnSpcReduction="10000"/>
          </a:bodyPr>
          <a:lstStyle/>
          <a:p>
            <a:pPr marL="0" lvl="0" indent="0" algn="just">
              <a:buNone/>
            </a:pPr>
            <a:r>
              <a:rPr lang="fr-FR" dirty="0">
                <a:latin typeface="Times New Roman" panose="02020603050405020304" pitchFamily="18" charset="0"/>
                <a:cs typeface="Times New Roman" panose="02020603050405020304" pitchFamily="18" charset="0"/>
              </a:rPr>
              <a:t>Chaque membre fait partie d’une équipe qui s’active dans la fabrication de produits bien déterminés et dirigée par une présidente et son adjointe qui sont membre de l’équipe. Des jeunes filles de 10 à 17 ans peuvent être prises comme stagiaires non membres du GIE. Elles sont choisies par le bureau pour une durée de 2 ans renouvelable. Chaque membre ou stagiaire possède un numéro de matricule. On doit connaitre à partir de la base :</a:t>
            </a:r>
            <a:endParaRPr lang="fr-FR" dirty="0" smtClean="0">
              <a:latin typeface="Times New Roman" panose="02020603050405020304" pitchFamily="18" charset="0"/>
              <a:cs typeface="Times New Roman" panose="02020603050405020304" pitchFamily="18" charset="0"/>
            </a:endParaRPr>
          </a:p>
          <a:p>
            <a:pPr lvl="0" algn="just"/>
            <a:r>
              <a:rPr lang="fr-FR" dirty="0" smtClean="0">
                <a:latin typeface="Times New Roman" panose="02020603050405020304" pitchFamily="18" charset="0"/>
                <a:cs typeface="Times New Roman" panose="02020603050405020304" pitchFamily="18" charset="0"/>
              </a:rPr>
              <a:t>Les </a:t>
            </a:r>
            <a:r>
              <a:rPr lang="fr-FR" dirty="0">
                <a:latin typeface="Times New Roman" panose="02020603050405020304" pitchFamily="18" charset="0"/>
                <a:cs typeface="Times New Roman" panose="02020603050405020304" pitchFamily="18" charset="0"/>
              </a:rPr>
              <a:t>membres du bureau du GIE, leur poste et leur date de début et de fin de mandat ;</a:t>
            </a:r>
          </a:p>
          <a:p>
            <a:pPr lvl="0" algn="just"/>
            <a:r>
              <a:rPr lang="fr-FR" dirty="0">
                <a:latin typeface="Times New Roman" panose="02020603050405020304" pitchFamily="18" charset="0"/>
                <a:cs typeface="Times New Roman" panose="02020603050405020304" pitchFamily="18" charset="0"/>
              </a:rPr>
              <a:t>Les membres de chaque équipe ainsi que la présidente et son adjointe ;</a:t>
            </a:r>
          </a:p>
          <a:p>
            <a:pPr lvl="0" algn="just"/>
            <a:r>
              <a:rPr lang="fr-FR" dirty="0">
                <a:latin typeface="Times New Roman" panose="02020603050405020304" pitchFamily="18" charset="0"/>
                <a:cs typeface="Times New Roman" panose="02020603050405020304" pitchFamily="18" charset="0"/>
              </a:rPr>
              <a:t>Les matières premières qui entrent dans la fabrication de chaque produit et le pourcentage ;</a:t>
            </a:r>
          </a:p>
          <a:p>
            <a:pPr lvl="0" algn="just"/>
            <a:r>
              <a:rPr lang="fr-FR" dirty="0">
                <a:latin typeface="Times New Roman" panose="02020603050405020304" pitchFamily="18" charset="0"/>
                <a:cs typeface="Times New Roman" panose="02020603050405020304" pitchFamily="18" charset="0"/>
              </a:rPr>
              <a:t>La date d’adhésion de chaque membre ;</a:t>
            </a:r>
          </a:p>
          <a:p>
            <a:pPr algn="just"/>
            <a:r>
              <a:rPr lang="fr-FR" dirty="0">
                <a:latin typeface="Times New Roman" panose="02020603050405020304" pitchFamily="18" charset="0"/>
                <a:cs typeface="Times New Roman" panose="02020603050405020304" pitchFamily="18" charset="0"/>
              </a:rPr>
              <a:t>Pour chaque produit ou matière première on aura besoin du type (alimentaire, vestimentaire, etc.), du nom et du prix</a:t>
            </a:r>
            <a:r>
              <a:rPr lang="fr-FR" dirty="0" smtClean="0">
                <a:latin typeface="Times New Roman" panose="02020603050405020304" pitchFamily="18" charset="0"/>
                <a:cs typeface="Times New Roman" panose="02020603050405020304" pitchFamily="18" charset="0"/>
              </a:rPr>
              <a:t>.</a:t>
            </a:r>
          </a:p>
        </p:txBody>
      </p:sp>
      <p:sp>
        <p:nvSpPr>
          <p:cNvPr id="6" name="Espace réservé du contenu 2"/>
          <p:cNvSpPr txBox="1">
            <a:spLocks/>
          </p:cNvSpPr>
          <p:nvPr/>
        </p:nvSpPr>
        <p:spPr>
          <a:xfrm>
            <a:off x="1141411" y="704045"/>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Cahier des charges</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909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642" y="0"/>
            <a:ext cx="10612192" cy="1017431"/>
          </a:xfrm>
        </p:spPr>
        <p:txBody>
          <a:bodyPr>
            <a:noAutofit/>
          </a:bodyPr>
          <a:lstStyle/>
          <a:p>
            <a:pPr algn="ctr"/>
            <a:r>
              <a:rPr lang="fr-FR" dirty="0" smtClean="0">
                <a:solidFill>
                  <a:schemeClr val="bg1"/>
                </a:solidFill>
                <a:latin typeface="Times New Roman" panose="02020603050405020304" pitchFamily="18" charset="0"/>
                <a:cs typeface="Times New Roman" panose="02020603050405020304" pitchFamily="18" charset="0"/>
              </a:rPr>
              <a:t>V</a:t>
            </a:r>
            <a:r>
              <a:rPr lang="fr-FR" dirty="0" smtClean="0">
                <a:solidFill>
                  <a:schemeClr val="bg1"/>
                </a:solidFill>
                <a:latin typeface="Times New Roman" panose="02020603050405020304" pitchFamily="18" charset="0"/>
                <a:cs typeface="Times New Roman" panose="02020603050405020304" pitchFamily="18" charset="0"/>
              </a:rPr>
              <a:t>. </a:t>
            </a:r>
            <a:r>
              <a:rPr lang="fr-FR" dirty="0" smtClean="0">
                <a:solidFill>
                  <a:schemeClr val="bg1"/>
                </a:solidFill>
                <a:latin typeface="Times New Roman" panose="02020603050405020304" pitchFamily="18" charset="0"/>
                <a:cs typeface="Times New Roman" panose="02020603050405020304" pitchFamily="18" charset="0"/>
              </a:rPr>
              <a:t>Cas pratique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32</a:t>
            </a:fld>
            <a:endParaRPr lang="en-US" sz="2400"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141411" y="1584102"/>
            <a:ext cx="11050590" cy="5273898"/>
          </a:xfrm>
        </p:spPr>
        <p:txBody>
          <a:bodyPr>
            <a:normAutofit/>
          </a:bodyPr>
          <a:lstStyle/>
          <a:p>
            <a:pPr marL="0" indent="0">
              <a:buNone/>
            </a:pPr>
            <a:r>
              <a:rPr lang="fr-FR" dirty="0">
                <a:solidFill>
                  <a:schemeClr val="bg1"/>
                </a:solidFill>
                <a:latin typeface="Times New Roman" panose="02020603050405020304" pitchFamily="18" charset="0"/>
                <a:cs typeface="Times New Roman" panose="02020603050405020304" pitchFamily="18" charset="0"/>
              </a:rPr>
              <a:t>Règles de gestion :</a:t>
            </a:r>
          </a:p>
          <a:p>
            <a:pPr lvl="0" algn="just">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Un membre ne peut appartenir qu’à une seule équipe, mais peut changer d’équipe 2 fois ;</a:t>
            </a:r>
          </a:p>
          <a:p>
            <a:pPr lvl="0" algn="just">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Le GIE n’emploie que ses propres membres ;</a:t>
            </a:r>
          </a:p>
          <a:p>
            <a:pPr lvl="0" algn="just">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Les fournisseurs et les clients sont des personnes morales (nom, adresse, type, téléphone) ;</a:t>
            </a:r>
          </a:p>
          <a:p>
            <a:pPr lvl="0" algn="just">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Seules les personnes majeures ayant une carte d’identité peuvent adhérer au GIE ;</a:t>
            </a:r>
          </a:p>
          <a:p>
            <a:pPr lvl="0" algn="just">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Un stagiaire est affecté à une équipe qu’il peut changer si son contrat est renouvelé ;</a:t>
            </a:r>
          </a:p>
          <a:p>
            <a:pPr algn="just">
              <a:buFont typeface="Wingdings" panose="05000000000000000000" pitchFamily="2" charset="2"/>
              <a:buChar char="ü"/>
            </a:pPr>
            <a:r>
              <a:rPr lang="fr-FR" dirty="0">
                <a:latin typeface="Times New Roman" panose="02020603050405020304" pitchFamily="18" charset="0"/>
                <a:cs typeface="Times New Roman" panose="02020603050405020304" pitchFamily="18" charset="0"/>
              </a:rPr>
              <a:t>Un produit n’est fabriqué que par une seule équipe.</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888642"/>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Cahier des charges</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30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84101"/>
            <a:ext cx="10823062" cy="5273899"/>
          </a:xfrm>
        </p:spPr>
        <p:txBody>
          <a:bodyPr>
            <a:normAutofit fontScale="92500" lnSpcReduction="20000"/>
          </a:bodyPr>
          <a:lstStyle/>
          <a:p>
            <a:pPr marL="0" indent="0">
              <a:buNone/>
            </a:pPr>
            <a:r>
              <a:rPr lang="fr-FR" sz="3300" dirty="0" smtClean="0">
                <a:solidFill>
                  <a:schemeClr val="bg1"/>
                </a:solidFill>
                <a:latin typeface="Times New Roman" panose="02020603050405020304" pitchFamily="18" charset="0"/>
                <a:cs typeface="Times New Roman" panose="02020603050405020304" pitchFamily="18" charset="0"/>
              </a:rPr>
              <a:t>Définition </a:t>
            </a:r>
            <a:r>
              <a:rPr lang="fr-FR" sz="3000" dirty="0" smtClean="0">
                <a:solidFill>
                  <a:schemeClr val="bg1"/>
                </a:solidFill>
                <a:latin typeface="Times New Roman" panose="02020603050405020304" pitchFamily="18" charset="0"/>
                <a:cs typeface="Times New Roman" panose="02020603050405020304" pitchFamily="18" charset="0"/>
              </a:rPr>
              <a:t>: </a:t>
            </a:r>
            <a:r>
              <a:rPr lang="fr-FR" sz="3000" dirty="0">
                <a:latin typeface="Times New Roman" panose="02020603050405020304" pitchFamily="18" charset="0"/>
                <a:cs typeface="Times New Roman" panose="02020603050405020304" pitchFamily="18" charset="0"/>
              </a:rPr>
              <a:t>Une entité est la représentation d’un objet matériel (concret) ou immatériel (abstrait) du monde réel. </a:t>
            </a:r>
            <a:endParaRPr lang="fr-FR" sz="3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3000" dirty="0" smtClean="0">
                <a:latin typeface="Times New Roman" panose="02020603050405020304" pitchFamily="18" charset="0"/>
                <a:cs typeface="Times New Roman" panose="02020603050405020304" pitchFamily="18" charset="0"/>
              </a:rPr>
              <a:t>Elle </a:t>
            </a:r>
            <a:r>
              <a:rPr lang="fr-FR" sz="3000" dirty="0">
                <a:latin typeface="Times New Roman" panose="02020603050405020304" pitchFamily="18" charset="0"/>
                <a:cs typeface="Times New Roman" panose="02020603050405020304" pitchFamily="18" charset="0"/>
              </a:rPr>
              <a:t>permet de caractériser les objets les plus significatifs du système que l’on doit modéliser. </a:t>
            </a:r>
            <a:endParaRPr lang="fr-FR" sz="3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3000" dirty="0" smtClean="0">
                <a:latin typeface="Times New Roman" panose="02020603050405020304" pitchFamily="18" charset="0"/>
                <a:cs typeface="Times New Roman" panose="02020603050405020304" pitchFamily="18" charset="0"/>
              </a:rPr>
              <a:t>Les </a:t>
            </a:r>
            <a:r>
              <a:rPr lang="fr-FR" sz="3000" dirty="0">
                <a:latin typeface="Times New Roman" panose="02020603050405020304" pitchFamily="18" charset="0"/>
                <a:cs typeface="Times New Roman" panose="02020603050405020304" pitchFamily="18" charset="0"/>
              </a:rPr>
              <a:t>entités de même type </a:t>
            </a:r>
            <a:r>
              <a:rPr lang="fr-FR" sz="3000" dirty="0" smtClean="0">
                <a:latin typeface="Times New Roman" panose="02020603050405020304" pitchFamily="18" charset="0"/>
                <a:cs typeface="Times New Roman" panose="02020603050405020304" pitchFamily="18" charset="0"/>
              </a:rPr>
              <a:t>caractérisées </a:t>
            </a:r>
            <a:r>
              <a:rPr lang="fr-FR" sz="3000" dirty="0">
                <a:latin typeface="Times New Roman" panose="02020603050405020304" pitchFamily="18" charset="0"/>
                <a:cs typeface="Times New Roman" panose="02020603050405020304" pitchFamily="18" charset="0"/>
              </a:rPr>
              <a:t>par les mêmes propriétés sont regroupées dans un ensemble d’entités appelé classe d’entités</a:t>
            </a:r>
            <a:r>
              <a:rPr lang="fr-FR" sz="3200" dirty="0">
                <a:latin typeface="Times New Roman" panose="02020603050405020304" pitchFamily="18" charset="0"/>
                <a:cs typeface="Times New Roman" panose="02020603050405020304" pitchFamily="18" charset="0"/>
              </a:rPr>
              <a:t>. </a:t>
            </a:r>
            <a:endParaRPr lang="fr-FR" sz="3200" dirty="0" smtClean="0">
              <a:latin typeface="Times New Roman" panose="02020603050405020304" pitchFamily="18" charset="0"/>
              <a:cs typeface="Times New Roman" panose="02020603050405020304" pitchFamily="18" charset="0"/>
            </a:endParaRPr>
          </a:p>
          <a:p>
            <a:pPr marL="0" indent="0">
              <a:buNone/>
            </a:pPr>
            <a:endParaRPr lang="fr-FR" sz="3200" dirty="0">
              <a:latin typeface="Times New Roman" panose="02020603050405020304" pitchFamily="18" charset="0"/>
              <a:cs typeface="Times New Roman" panose="02020603050405020304" pitchFamily="18" charset="0"/>
            </a:endParaRPr>
          </a:p>
          <a:p>
            <a:pPr marL="0" indent="0">
              <a:buNone/>
            </a:pPr>
            <a:r>
              <a:rPr lang="fr-FR" sz="3200" dirty="0" smtClean="0">
                <a:solidFill>
                  <a:schemeClr val="bg1"/>
                </a:solidFill>
                <a:latin typeface="Times New Roman" panose="02020603050405020304" pitchFamily="18" charset="0"/>
                <a:cs typeface="Times New Roman" panose="02020603050405020304" pitchFamily="18" charset="0"/>
              </a:rPr>
              <a:t>Exemple </a:t>
            </a:r>
            <a:r>
              <a:rPr lang="fr-FR" sz="3200" dirty="0">
                <a:solidFill>
                  <a:schemeClr val="bg1"/>
                </a:solidFill>
                <a:latin typeface="Times New Roman" panose="02020603050405020304" pitchFamily="18" charset="0"/>
                <a:cs typeface="Times New Roman" panose="02020603050405020304" pitchFamily="18" charset="0"/>
              </a:rPr>
              <a:t>:</a:t>
            </a:r>
          </a:p>
          <a:p>
            <a:pPr lvl="1"/>
            <a:r>
              <a:rPr lang="fr-FR" sz="2800" b="1" i="1" dirty="0">
                <a:latin typeface="Times New Roman" panose="02020603050405020304" pitchFamily="18" charset="0"/>
                <a:cs typeface="Times New Roman" panose="02020603050405020304" pitchFamily="18" charset="0"/>
              </a:rPr>
              <a:t>Entités concrètes :</a:t>
            </a:r>
            <a:r>
              <a:rPr lang="fr-FR" sz="2800" dirty="0">
                <a:latin typeface="Times New Roman" panose="02020603050405020304" pitchFamily="18" charset="0"/>
                <a:cs typeface="Times New Roman" panose="02020603050405020304" pitchFamily="18" charset="0"/>
              </a:rPr>
              <a:t> une voiture, un produit (savon, cahier, sac, etc.), etc.</a:t>
            </a:r>
          </a:p>
          <a:p>
            <a:pPr lvl="1"/>
            <a:r>
              <a:rPr lang="fr-FR" sz="2800" b="1" i="1" dirty="0">
                <a:latin typeface="Times New Roman" panose="02020603050405020304" pitchFamily="18" charset="0"/>
                <a:cs typeface="Times New Roman" panose="02020603050405020304" pitchFamily="18" charset="0"/>
              </a:rPr>
              <a:t>Entités abstraites :</a:t>
            </a:r>
            <a:r>
              <a:rPr lang="fr-FR" sz="2800" dirty="0">
                <a:latin typeface="Times New Roman" panose="02020603050405020304" pitchFamily="18" charset="0"/>
                <a:cs typeface="Times New Roman" panose="02020603050405020304" pitchFamily="18" charset="0"/>
              </a:rPr>
              <a:t> une commande, une livraison, un entretien, etc</a:t>
            </a:r>
            <a:r>
              <a:rPr lang="fr-FR" sz="2800" dirty="0" smtClean="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4</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I.1. Notion d’entité</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91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622738"/>
            <a:ext cx="10823062" cy="5235262"/>
          </a:xfrm>
        </p:spPr>
        <p:txBody>
          <a:bodyPr>
            <a:normAutofit/>
          </a:bodyPr>
          <a:lstStyle/>
          <a:p>
            <a:pPr marL="0" indent="0">
              <a:buNone/>
            </a:pPr>
            <a:r>
              <a:rPr lang="fr-FR" sz="3000" dirty="0" smtClean="0">
                <a:solidFill>
                  <a:schemeClr val="bg1"/>
                </a:solidFill>
                <a:latin typeface="Times New Roman" panose="02020603050405020304" pitchFamily="18" charset="0"/>
                <a:cs typeface="Times New Roman" panose="02020603050405020304" pitchFamily="18" charset="0"/>
              </a:rPr>
              <a:t>I.1.1. Attribut d’une entité : </a:t>
            </a: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Chaque entité </a:t>
            </a:r>
            <a:r>
              <a:rPr lang="fr-FR" sz="2800" dirty="0">
                <a:latin typeface="Times New Roman" panose="02020603050405020304" pitchFamily="18" charset="0"/>
                <a:cs typeface="Times New Roman" panose="02020603050405020304" pitchFamily="18" charset="0"/>
              </a:rPr>
              <a:t>possède un certain nombre de propriétés (attributs) permettant de la caractériser.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Chaque </a:t>
            </a:r>
            <a:r>
              <a:rPr lang="fr-FR" sz="2800" dirty="0">
                <a:latin typeface="Times New Roman" panose="02020603050405020304" pitchFamily="18" charset="0"/>
                <a:cs typeface="Times New Roman" panose="02020603050405020304" pitchFamily="18" charset="0"/>
              </a:rPr>
              <a:t>attribut donne une information concrète sur l'entité</a:t>
            </a:r>
            <a:r>
              <a:rPr lang="fr-FR" sz="2800" dirty="0" smtClean="0">
                <a:latin typeface="Times New Roman" panose="02020603050405020304" pitchFamily="18" charset="0"/>
                <a:cs typeface="Times New Roman" panose="02020603050405020304" pitchFamily="18" charset="0"/>
              </a:rPr>
              <a:t>.</a:t>
            </a:r>
          </a:p>
          <a:p>
            <a:pPr marL="0" indent="0">
              <a:buNone/>
            </a:pPr>
            <a:endParaRPr lang="fr-FR" sz="2800" dirty="0">
              <a:latin typeface="Times New Roman" panose="02020603050405020304" pitchFamily="18" charset="0"/>
              <a:cs typeface="Times New Roman" panose="02020603050405020304" pitchFamily="18" charset="0"/>
            </a:endParaRPr>
          </a:p>
          <a:p>
            <a:pPr marL="0" indent="0">
              <a:buNone/>
            </a:pPr>
            <a:r>
              <a:rPr lang="fr-FR" sz="2800" dirty="0" smtClean="0">
                <a:solidFill>
                  <a:schemeClr val="bg1"/>
                </a:solidFill>
                <a:latin typeface="Times New Roman" panose="02020603050405020304" pitchFamily="18" charset="0"/>
                <a:cs typeface="Times New Roman" panose="02020603050405020304" pitchFamily="18" charset="0"/>
              </a:rPr>
              <a:t>Exemple </a:t>
            </a:r>
            <a:r>
              <a:rPr lang="fr-FR" sz="2800" dirty="0">
                <a:solidFill>
                  <a:schemeClr val="bg1"/>
                </a:solidFill>
                <a:latin typeface="Times New Roman" panose="02020603050405020304" pitchFamily="18" charset="0"/>
                <a:cs typeface="Times New Roman" panose="02020603050405020304" pitchFamily="18" charset="0"/>
              </a:rPr>
              <a:t>:</a:t>
            </a:r>
          </a:p>
          <a:p>
            <a:pPr lvl="1"/>
            <a:r>
              <a:rPr lang="fr-FR" sz="2400" dirty="0">
                <a:latin typeface="Times New Roman" panose="02020603050405020304" pitchFamily="18" charset="0"/>
                <a:cs typeface="Times New Roman" panose="02020603050405020304" pitchFamily="18" charset="0"/>
              </a:rPr>
              <a:t>Un arbre peut être défini par : son nom, sa famille, son âge, sa hauteur, etc.</a:t>
            </a:r>
          </a:p>
          <a:p>
            <a:pPr lvl="1"/>
            <a:r>
              <a:rPr lang="fr-FR" sz="2400" dirty="0">
                <a:latin typeface="Times New Roman" panose="02020603050405020304" pitchFamily="18" charset="0"/>
                <a:cs typeface="Times New Roman" panose="02020603050405020304" pitchFamily="18" charset="0"/>
              </a:rPr>
              <a:t>Une personne peut être définie par : son nom, son prénom, son âge, sa taille, etc.</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5</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I.1. Notion d’entité</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92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0" y="1457460"/>
            <a:ext cx="11050589" cy="5400540"/>
          </a:xfrm>
        </p:spPr>
        <p:txBody>
          <a:bodyPr>
            <a:normAutofit fontScale="92500" lnSpcReduction="20000"/>
          </a:bodyPr>
          <a:lstStyle/>
          <a:p>
            <a:pPr marL="0" indent="0">
              <a:buNone/>
            </a:pPr>
            <a:r>
              <a:rPr lang="fr-FR" sz="3000" dirty="0" smtClean="0">
                <a:solidFill>
                  <a:schemeClr val="bg1"/>
                </a:solidFill>
                <a:latin typeface="Times New Roman" panose="02020603050405020304" pitchFamily="18" charset="0"/>
                <a:cs typeface="Times New Roman" panose="02020603050405020304" pitchFamily="18" charset="0"/>
              </a:rPr>
              <a:t>I.1.2. Domaine d’un attribut : </a:t>
            </a:r>
          </a:p>
          <a:p>
            <a:pPr>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Pour chaque attribut, il y a un ensemble de valeurs que les occurrences peuvent prendre. Cet ensemble est appelé domaine de l’attribut.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Le </a:t>
            </a:r>
            <a:r>
              <a:rPr lang="fr-FR" sz="2800" dirty="0">
                <a:latin typeface="Times New Roman" panose="02020603050405020304" pitchFamily="18" charset="0"/>
                <a:cs typeface="Times New Roman" panose="02020603050405020304" pitchFamily="18" charset="0"/>
              </a:rPr>
              <a:t>domaine d'un attribut est un type de données (type de base) auquel s’ajoute éventuellement une ou plusieurs contraintes </a:t>
            </a:r>
            <a:r>
              <a:rPr lang="fr-FR" sz="2800" dirty="0" smtClean="0">
                <a:latin typeface="Times New Roman" panose="02020603050405020304" pitchFamily="18" charset="0"/>
                <a:cs typeface="Times New Roman" panose="02020603050405020304" pitchFamily="18" charset="0"/>
              </a:rPr>
              <a:t>supplémentaires</a:t>
            </a:r>
            <a:endParaRPr lang="fr-FR" sz="2800" dirty="0">
              <a:latin typeface="Times New Roman" panose="02020603050405020304" pitchFamily="18" charset="0"/>
              <a:cs typeface="Times New Roman" panose="02020603050405020304" pitchFamily="18" charset="0"/>
            </a:endParaRPr>
          </a:p>
          <a:p>
            <a:pPr marL="0" indent="0">
              <a:buNone/>
            </a:pPr>
            <a:r>
              <a:rPr lang="fr-FR" sz="3000" dirty="0" smtClean="0">
                <a:solidFill>
                  <a:schemeClr val="bg1"/>
                </a:solidFill>
                <a:latin typeface="Times New Roman" panose="02020603050405020304" pitchFamily="18" charset="0"/>
                <a:cs typeface="Times New Roman" panose="02020603050405020304" pitchFamily="18" charset="0"/>
              </a:rPr>
              <a:t>Exemple </a:t>
            </a:r>
            <a:r>
              <a:rPr lang="fr-FR" sz="3000" dirty="0">
                <a:solidFill>
                  <a:schemeClr val="bg1"/>
                </a:solidFill>
                <a:latin typeface="Times New Roman" panose="02020603050405020304" pitchFamily="18" charset="0"/>
                <a:cs typeface="Times New Roman" panose="02020603050405020304" pitchFamily="18" charset="0"/>
              </a:rPr>
              <a:t>:</a:t>
            </a:r>
          </a:p>
          <a:p>
            <a:pPr lvl="1"/>
            <a:r>
              <a:rPr lang="fr-FR" sz="2600" dirty="0">
                <a:latin typeface="Times New Roman" panose="02020603050405020304" pitchFamily="18" charset="0"/>
                <a:cs typeface="Times New Roman" panose="02020603050405020304" pitchFamily="18" charset="0"/>
              </a:rPr>
              <a:t>La note d’un étudiant est un réel appartenant à l’intervalle [0, 20] ;</a:t>
            </a:r>
          </a:p>
          <a:p>
            <a:pPr lvl="1"/>
            <a:r>
              <a:rPr lang="fr-FR" sz="2600" dirty="0">
                <a:latin typeface="Times New Roman" panose="02020603050405020304" pitchFamily="18" charset="0"/>
                <a:cs typeface="Times New Roman" panose="02020603050405020304" pitchFamily="18" charset="0"/>
              </a:rPr>
              <a:t>Le jour d’un entretien est une chaine de caractères de taille maximum 8 et appartenant à la liste (Lundi, Mardi, Mercredi, Jeudi, Vendredi) ;</a:t>
            </a:r>
          </a:p>
          <a:p>
            <a:pPr lvl="1"/>
            <a:r>
              <a:rPr lang="fr-FR" sz="2600" dirty="0">
                <a:latin typeface="Times New Roman" panose="02020603050405020304" pitchFamily="18" charset="0"/>
                <a:cs typeface="Times New Roman" panose="02020603050405020304" pitchFamily="18" charset="0"/>
              </a:rPr>
              <a:t>Le nom de famille d’une personne est une chainet6 de 15 caractères au maximum ;</a:t>
            </a:r>
          </a:p>
          <a:p>
            <a:pPr lvl="1"/>
            <a:r>
              <a:rPr lang="fr-FR" sz="2600" dirty="0">
                <a:latin typeface="Times New Roman" panose="02020603050405020304" pitchFamily="18" charset="0"/>
                <a:cs typeface="Times New Roman" panose="02020603050405020304" pitchFamily="18" charset="0"/>
              </a:rPr>
              <a:t>L’âge d'une personne est un entier supérieur ou égal à zéro et inférieur à 150.</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6</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I.1. Notion d’entité</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49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71223"/>
            <a:ext cx="10823062" cy="5286777"/>
          </a:xfrm>
        </p:spPr>
        <p:txBody>
          <a:bodyPr>
            <a:normAutofit/>
          </a:bodyPr>
          <a:lstStyle/>
          <a:p>
            <a:pPr marL="0" indent="0">
              <a:buNone/>
            </a:pPr>
            <a:r>
              <a:rPr lang="fr-FR" sz="3000" dirty="0" smtClean="0">
                <a:solidFill>
                  <a:schemeClr val="bg1"/>
                </a:solidFill>
                <a:latin typeface="Times New Roman" panose="02020603050405020304" pitchFamily="18" charset="0"/>
                <a:cs typeface="Times New Roman" panose="02020603050405020304" pitchFamily="18" charset="0"/>
              </a:rPr>
              <a:t>I.1.2. Domaine d’un attribut : </a:t>
            </a:r>
          </a:p>
          <a:p>
            <a:pPr marL="0" indent="0">
              <a:buNone/>
            </a:pPr>
            <a:r>
              <a:rPr lang="fr-FR" sz="2800" dirty="0">
                <a:solidFill>
                  <a:schemeClr val="bg1"/>
                </a:solidFill>
                <a:latin typeface="Times New Roman" panose="02020603050405020304" pitchFamily="18" charset="0"/>
                <a:cs typeface="Times New Roman" panose="02020603050405020304" pitchFamily="18" charset="0"/>
              </a:rPr>
              <a:t>Remarque :</a:t>
            </a:r>
            <a:r>
              <a:rPr lang="fr-FR" sz="2800" dirty="0">
                <a:latin typeface="Times New Roman" panose="02020603050405020304" pitchFamily="18" charset="0"/>
                <a:cs typeface="Times New Roman" panose="02020603050405020304" pitchFamily="18" charset="0"/>
              </a:rPr>
              <a:t>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Un </a:t>
            </a:r>
            <a:r>
              <a:rPr lang="fr-FR" sz="2800" dirty="0">
                <a:latin typeface="Times New Roman" panose="02020603050405020304" pitchFamily="18" charset="0"/>
                <a:cs typeface="Times New Roman" panose="02020603050405020304" pitchFamily="18" charset="0"/>
              </a:rPr>
              <a:t>attribut dont la valeur peut être obtenue à partir de valeur(s) d'un ou de plusieurs autres attributs est appelé attribut calculé.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Ce </a:t>
            </a:r>
            <a:r>
              <a:rPr lang="fr-FR" sz="2800" dirty="0">
                <a:latin typeface="Times New Roman" panose="02020603050405020304" pitchFamily="18" charset="0"/>
                <a:cs typeface="Times New Roman" panose="02020603050405020304" pitchFamily="18" charset="0"/>
              </a:rPr>
              <a:t>type d’attribut est à éviter dans un modèle entité/association. </a:t>
            </a:r>
            <a:endParaRPr lang="fr-FR" sz="2800" dirty="0" smtClean="0">
              <a:latin typeface="Times New Roman" panose="02020603050405020304" pitchFamily="18" charset="0"/>
              <a:cs typeface="Times New Roman" panose="02020603050405020304" pitchFamily="18" charset="0"/>
            </a:endParaRPr>
          </a:p>
          <a:p>
            <a:pPr marL="0" indent="0">
              <a:buNone/>
            </a:pPr>
            <a:r>
              <a:rPr lang="fr-FR" sz="2800" dirty="0" smtClean="0">
                <a:solidFill>
                  <a:schemeClr val="bg1"/>
                </a:solidFill>
                <a:latin typeface="Times New Roman" panose="02020603050405020304" pitchFamily="18" charset="0"/>
                <a:cs typeface="Times New Roman" panose="02020603050405020304" pitchFamily="18" charset="0"/>
              </a:rPr>
              <a:t>Exemple :</a:t>
            </a:r>
            <a:r>
              <a:rPr lang="fr-FR" sz="2800" dirty="0" smtClean="0">
                <a:latin typeface="Times New Roman" panose="02020603050405020304" pitchFamily="18" charset="0"/>
                <a:cs typeface="Times New Roman" panose="02020603050405020304" pitchFamily="18" charset="0"/>
              </a:rPr>
              <a:t> </a:t>
            </a:r>
          </a:p>
          <a:p>
            <a:pPr marL="0" indent="0">
              <a:buNone/>
            </a:pPr>
            <a:r>
              <a:rPr lang="fr-FR" sz="2800" dirty="0" smtClean="0">
                <a:latin typeface="Times New Roman" panose="02020603050405020304" pitchFamily="18" charset="0"/>
                <a:cs typeface="Times New Roman" panose="02020603050405020304" pitchFamily="18" charset="0"/>
              </a:rPr>
              <a:t>La </a:t>
            </a:r>
            <a:r>
              <a:rPr lang="fr-FR" sz="2800" dirty="0">
                <a:latin typeface="Times New Roman" panose="02020603050405020304" pitchFamily="18" charset="0"/>
                <a:cs typeface="Times New Roman" panose="02020603050405020304" pitchFamily="18" charset="0"/>
              </a:rPr>
              <a:t>moyenne d’un étudiant pour un module donné est obtenue à partir de ses notes de contrôle continu et d’examen.</a:t>
            </a:r>
            <a:endParaRPr lang="fr-FR" sz="22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7</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1"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I.1. Notion d’entité</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83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58344"/>
            <a:ext cx="10823062" cy="5299656"/>
          </a:xfrm>
        </p:spPr>
        <p:txBody>
          <a:bodyPr>
            <a:normAutofit/>
          </a:bodyPr>
          <a:lstStyle/>
          <a:p>
            <a:pPr marL="0" indent="0">
              <a:buNone/>
            </a:pPr>
            <a:r>
              <a:rPr lang="fr-FR" sz="3000" dirty="0" smtClean="0">
                <a:solidFill>
                  <a:schemeClr val="bg1"/>
                </a:solidFill>
                <a:latin typeface="Times New Roman" panose="02020603050405020304" pitchFamily="18" charset="0"/>
                <a:cs typeface="Times New Roman" panose="02020603050405020304" pitchFamily="18" charset="0"/>
              </a:rPr>
              <a:t>I.1.3. Identifiant d’une entité : </a:t>
            </a: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C’est un </a:t>
            </a:r>
            <a:r>
              <a:rPr lang="fr-FR" sz="2800" dirty="0">
                <a:latin typeface="Times New Roman" panose="02020603050405020304" pitchFamily="18" charset="0"/>
                <a:cs typeface="Times New Roman" panose="02020603050405020304" pitchFamily="18" charset="0"/>
              </a:rPr>
              <a:t>sous-ensemble non vide de l'ensemble des attributs d’une entité permet de distinguer ses différentes occurrences. </a:t>
            </a:r>
            <a:endParaRPr lang="fr-FR"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Dès </a:t>
            </a:r>
            <a:r>
              <a:rPr lang="fr-FR" sz="2800" dirty="0">
                <a:latin typeface="Times New Roman" panose="02020603050405020304" pitchFamily="18" charset="0"/>
                <a:cs typeface="Times New Roman" panose="02020603050405020304" pitchFamily="18" charset="0"/>
              </a:rPr>
              <a:t>que l’on connaît la valeur prise par ce sous-ensemble, on peut avoir de manière unique et non ambiguë </a:t>
            </a:r>
            <a:r>
              <a:rPr lang="fr-FR" sz="2800" dirty="0" smtClean="0">
                <a:latin typeface="Times New Roman" panose="02020603050405020304" pitchFamily="18" charset="0"/>
                <a:cs typeface="Times New Roman" panose="02020603050405020304" pitchFamily="18" charset="0"/>
              </a:rPr>
              <a:t>la valeur de chaque attribut </a:t>
            </a:r>
            <a:r>
              <a:rPr lang="fr-FR" sz="2800" dirty="0">
                <a:latin typeface="Times New Roman" panose="02020603050405020304" pitchFamily="18" charset="0"/>
                <a:cs typeface="Times New Roman" panose="02020603050405020304" pitchFamily="18" charset="0"/>
              </a:rPr>
              <a:t>de l’entité </a:t>
            </a:r>
            <a:r>
              <a:rPr lang="fr-FR" sz="2800" dirty="0" smtClean="0">
                <a:latin typeface="Times New Roman" panose="02020603050405020304" pitchFamily="18" charset="0"/>
                <a:cs typeface="Times New Roman" panose="02020603050405020304" pitchFamily="18" charset="0"/>
              </a:rPr>
              <a:t>n’appartenant pas à ce sous-ensemble. </a:t>
            </a:r>
          </a:p>
          <a:p>
            <a:pPr>
              <a:buFont typeface="Wingdings" panose="05000000000000000000" pitchFamily="2" charset="2"/>
              <a:buChar char="ü"/>
            </a:pPr>
            <a:r>
              <a:rPr lang="fr-FR" sz="2800" dirty="0" smtClean="0">
                <a:latin typeface="Times New Roman" panose="02020603050405020304" pitchFamily="18" charset="0"/>
                <a:cs typeface="Times New Roman" panose="02020603050405020304" pitchFamily="18" charset="0"/>
              </a:rPr>
              <a:t>Deux </a:t>
            </a:r>
            <a:r>
              <a:rPr lang="fr-FR" sz="2800" dirty="0">
                <a:latin typeface="Times New Roman" panose="02020603050405020304" pitchFamily="18" charset="0"/>
                <a:cs typeface="Times New Roman" panose="02020603050405020304" pitchFamily="18" charset="0"/>
              </a:rPr>
              <a:t>occurrences distinctes d’une même entité ne peuvent pas prendre la même valeur d'identifiant</a:t>
            </a:r>
            <a:r>
              <a:rPr lang="fr-FR" sz="2800" dirty="0" smtClean="0">
                <a:latin typeface="Times New Roman" panose="02020603050405020304" pitchFamily="18" charset="0"/>
                <a:cs typeface="Times New Roman" panose="02020603050405020304" pitchFamily="18" charset="0"/>
              </a:rPr>
              <a:t>.</a:t>
            </a:r>
          </a:p>
          <a:p>
            <a:pPr marL="0" indent="0">
              <a:buNone/>
            </a:pPr>
            <a:r>
              <a:rPr lang="fr-FR" sz="2800" b="1" dirty="0">
                <a:solidFill>
                  <a:schemeClr val="bg1"/>
                </a:solidFill>
                <a:latin typeface="Times New Roman" panose="02020603050405020304" pitchFamily="18" charset="0"/>
                <a:cs typeface="Times New Roman" panose="02020603050405020304" pitchFamily="18" charset="0"/>
              </a:rPr>
              <a:t>Remarque :</a:t>
            </a:r>
            <a:r>
              <a:rPr lang="fr-FR" dirty="0">
                <a:solidFill>
                  <a:schemeClr val="bg1"/>
                </a:solidFill>
                <a:latin typeface="Times New Roman" panose="02020603050405020304" pitchFamily="18" charset="0"/>
                <a:cs typeface="Times New Roman" panose="02020603050405020304" pitchFamily="18" charset="0"/>
              </a:rPr>
              <a:t> </a:t>
            </a:r>
            <a:r>
              <a:rPr lang="fr-FR" sz="2800" dirty="0">
                <a:solidFill>
                  <a:srgbClr val="FF0000"/>
                </a:solidFill>
                <a:latin typeface="Times New Roman" panose="02020603050405020304" pitchFamily="18" charset="0"/>
                <a:cs typeface="Times New Roman" panose="02020603050405020304" pitchFamily="18" charset="0"/>
              </a:rPr>
              <a:t>L’identifiant d’une entité est unique et obligatoire.</a:t>
            </a: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8</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2"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I.1. Notion d’entité</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76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0"/>
            <a:ext cx="9905998" cy="1017431"/>
          </a:xfrm>
        </p:spPr>
        <p:txBody>
          <a:bodyPr/>
          <a:lstStyle/>
          <a:p>
            <a:pPr algn="ctr"/>
            <a:r>
              <a:rPr lang="fr-FR" dirty="0" smtClean="0">
                <a:solidFill>
                  <a:schemeClr val="bg1"/>
                </a:solidFill>
                <a:latin typeface="Times New Roman" panose="02020603050405020304" pitchFamily="18" charset="0"/>
                <a:cs typeface="Times New Roman" panose="02020603050405020304" pitchFamily="18" charset="0"/>
              </a:rPr>
              <a:t>I. Concepts généraux</a:t>
            </a:r>
            <a:endParaRPr lang="fr-FR" dirty="0">
              <a:solidFill>
                <a:schemeClr val="bg1"/>
              </a:solidFill>
            </a:endParaRPr>
          </a:p>
        </p:txBody>
      </p:sp>
      <p:sp>
        <p:nvSpPr>
          <p:cNvPr id="3" name="Espace réservé du contenu 2"/>
          <p:cNvSpPr>
            <a:spLocks noGrp="1"/>
          </p:cNvSpPr>
          <p:nvPr>
            <p:ph idx="1"/>
          </p:nvPr>
        </p:nvSpPr>
        <p:spPr>
          <a:xfrm>
            <a:off x="1141411" y="1558344"/>
            <a:ext cx="10823062" cy="5299656"/>
          </a:xfrm>
        </p:spPr>
        <p:txBody>
          <a:bodyPr>
            <a:normAutofit/>
          </a:bodyPr>
          <a:lstStyle/>
          <a:p>
            <a:pPr marL="0" indent="0">
              <a:buNone/>
            </a:pPr>
            <a:r>
              <a:rPr lang="fr-FR" sz="3000" dirty="0" smtClean="0">
                <a:solidFill>
                  <a:schemeClr val="bg1"/>
                </a:solidFill>
                <a:latin typeface="Times New Roman" panose="02020603050405020304" pitchFamily="18" charset="0"/>
                <a:cs typeface="Times New Roman" panose="02020603050405020304" pitchFamily="18" charset="0"/>
              </a:rPr>
              <a:t>I.1.3. Identifiant d’une entité : </a:t>
            </a:r>
          </a:p>
          <a:p>
            <a:pPr marL="0" indent="0">
              <a:buNone/>
            </a:pPr>
            <a:r>
              <a:rPr lang="fr-FR" sz="2800" dirty="0" smtClean="0">
                <a:latin typeface="Times New Roman" panose="02020603050405020304" pitchFamily="18" charset="0"/>
                <a:cs typeface="Times New Roman" panose="02020603050405020304" pitchFamily="18" charset="0"/>
              </a:rPr>
              <a:t>Pour </a:t>
            </a:r>
            <a:r>
              <a:rPr lang="fr-FR" sz="2800" dirty="0">
                <a:latin typeface="Times New Roman" panose="02020603050405020304" pitchFamily="18" charset="0"/>
                <a:cs typeface="Times New Roman" panose="02020603050405020304" pitchFamily="18" charset="0"/>
              </a:rPr>
              <a:t>choisir l’identifiant d’une entité on procède comme suit :</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On construit toutes les DF possibles entre les attributs de cette entité ;</a:t>
            </a:r>
          </a:p>
          <a:p>
            <a:pPr lvl="0">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On élimine les DF dans lesquelles il y a des attributs manquants ;</a:t>
            </a:r>
          </a:p>
          <a:p>
            <a:pPr>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On élimine les DF dont la source contient plus d'attributs que celle d’un autre DF </a:t>
            </a:r>
            <a:r>
              <a:rPr lang="fr-FR"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fr-FR" sz="2800" dirty="0">
                <a:latin typeface="Times New Roman" panose="02020603050405020304" pitchFamily="18" charset="0"/>
                <a:cs typeface="Times New Roman" panose="02020603050405020304" pitchFamily="18" charset="0"/>
              </a:rPr>
              <a:t>Enfin, la source d'une des DF restantes peut être choisie comme identifiant de l'entité.</a:t>
            </a:r>
            <a:endParaRPr lang="fr-FR" sz="2800" dirty="0">
              <a:solidFill>
                <a:srgbClr val="FF0000"/>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a:xfrm>
            <a:off x="11047410" y="6308277"/>
            <a:ext cx="771089" cy="365125"/>
          </a:xfrm>
        </p:spPr>
        <p:txBody>
          <a:bodyPr/>
          <a:lstStyle/>
          <a:p>
            <a:fld id="{6D22F896-40B5-4ADD-8801-0D06FADFA095}" type="slidenum">
              <a:rPr lang="en-US" sz="2400" smtClean="0">
                <a:latin typeface="Times New Roman" panose="02020603050405020304" pitchFamily="18" charset="0"/>
                <a:cs typeface="Times New Roman" panose="02020603050405020304" pitchFamily="18" charset="0"/>
              </a:rPr>
              <a:t>9</a:t>
            </a:fld>
            <a:endParaRPr lang="en-US" sz="2400" dirty="0">
              <a:latin typeface="Times New Roman" panose="02020603050405020304" pitchFamily="18" charset="0"/>
              <a:cs typeface="Times New Roman" panose="02020603050405020304" pitchFamily="18" charset="0"/>
            </a:endParaRPr>
          </a:p>
        </p:txBody>
      </p:sp>
      <p:sp>
        <p:nvSpPr>
          <p:cNvPr id="6" name="Espace réservé du contenu 2"/>
          <p:cNvSpPr txBox="1">
            <a:spLocks/>
          </p:cNvSpPr>
          <p:nvPr/>
        </p:nvSpPr>
        <p:spPr>
          <a:xfrm>
            <a:off x="1141412" y="762001"/>
            <a:ext cx="9905999" cy="6954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fr-FR" sz="3200" dirty="0" smtClean="0">
                <a:solidFill>
                  <a:schemeClr val="bg1"/>
                </a:solidFill>
                <a:latin typeface="Times New Roman" panose="02020603050405020304" pitchFamily="18" charset="0"/>
                <a:cs typeface="Times New Roman" panose="02020603050405020304" pitchFamily="18" charset="0"/>
              </a:rPr>
              <a:t>I.1. Notion d’entité</a:t>
            </a:r>
            <a:endParaRPr lang="fr-F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840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769</TotalTime>
  <Words>2048</Words>
  <Application>Microsoft Office PowerPoint</Application>
  <PresentationFormat>Grand écran</PresentationFormat>
  <Paragraphs>276</Paragraphs>
  <Slides>32</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 Unicode MS</vt:lpstr>
      <vt:lpstr>Arial</vt:lpstr>
      <vt:lpstr>Calibri</vt:lpstr>
      <vt:lpstr>Cambria Math</vt:lpstr>
      <vt:lpstr>Times New Roman</vt:lpstr>
      <vt:lpstr>Trebuchet MS</vt:lpstr>
      <vt:lpstr>Tw Cen MT</vt:lpstr>
      <vt:lpstr>Wingdings</vt:lpstr>
      <vt:lpstr>Circuit</vt:lpstr>
      <vt:lpstr>Chapitre II Le modèle entité-association</vt:lpstr>
      <vt:lpstr>Plan du cours</vt:lpstr>
      <vt:lpstr>Introduction</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 Concepts généraux</vt:lpstr>
      <vt:lpstr>II. Représentation d'un modèle entité/association</vt:lpstr>
      <vt:lpstr>II. Représentation d'un modèle entité/association</vt:lpstr>
      <vt:lpstr>II. Représentation d'un modèle entité/association</vt:lpstr>
      <vt:lpstr>II. Représentation d'un modèle entité/association</vt:lpstr>
      <vt:lpstr>III. Les contraintes d’intégrité</vt:lpstr>
      <vt:lpstr>III. Les contraintes d’intégrité</vt:lpstr>
      <vt:lpstr>III. Les contraintes d’intégrité</vt:lpstr>
      <vt:lpstr>IV. Comment modéliser ?</vt:lpstr>
      <vt:lpstr>V. Cas pratique</vt:lpstr>
      <vt:lpstr>V. Cas pratique</vt:lpstr>
      <vt:lpstr>V. Cas pratique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II  Optimisation de schémas relationnels</dc:title>
  <dc:creator>HP PC</dc:creator>
  <cp:lastModifiedBy>HP PC</cp:lastModifiedBy>
  <cp:revision>177</cp:revision>
  <dcterms:created xsi:type="dcterms:W3CDTF">2021-12-17T14:41:09Z</dcterms:created>
  <dcterms:modified xsi:type="dcterms:W3CDTF">2022-05-27T08:07:45Z</dcterms:modified>
</cp:coreProperties>
</file>