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18" r:id="rId5"/>
    <p:sldId id="271" r:id="rId6"/>
    <p:sldId id="309" r:id="rId7"/>
    <p:sldId id="284" r:id="rId8"/>
    <p:sldId id="310" r:id="rId9"/>
    <p:sldId id="285" r:id="rId10"/>
    <p:sldId id="311" r:id="rId11"/>
    <p:sldId id="312" r:id="rId12"/>
    <p:sldId id="286" r:id="rId13"/>
    <p:sldId id="313" r:id="rId14"/>
    <p:sldId id="314" r:id="rId15"/>
    <p:sldId id="287" r:id="rId16"/>
    <p:sldId id="288" r:id="rId17"/>
    <p:sldId id="289" r:id="rId18"/>
    <p:sldId id="290" r:id="rId19"/>
    <p:sldId id="315" r:id="rId20"/>
    <p:sldId id="291" r:id="rId21"/>
    <p:sldId id="292" r:id="rId22"/>
    <p:sldId id="293" r:id="rId23"/>
    <p:sldId id="316" r:id="rId24"/>
    <p:sldId id="294" r:id="rId25"/>
    <p:sldId id="31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1143" y="1122363"/>
            <a:ext cx="10354614" cy="151780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Chapitre III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Relationnel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93960" y="3041315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3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61338" y="5499279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3038" y="1957590"/>
            <a:ext cx="11238962" cy="490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I.3.2. Clé primaire 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clé primaire d’une relation est choisie parmi ses clés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candidate choisie doit être parmi celles composées du plus petit nombre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d'attributs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clé primaire permet de différentier les enregistrements d'une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permet aussi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d'éviter qu'un enregistrement puisse être dupliqué.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I.3. Notion de clé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4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3038" y="1457460"/>
            <a:ext cx="11238962" cy="5400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I.3.3. Clé étrangère 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clé étrangère d’une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la clé primaire d’une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a migré vers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lors du passage du modèle entité/association au modèle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d'établir les liaisons entre leurs enregistrements et particulièrement le fait qu'un enregistrement de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fils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dépend d'un enregistrement de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père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étrangère doit avoir le même domaine que la clé primaire dont elle fait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référence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liées par la </a:t>
            </a:r>
            <a:r>
              <a:rPr lang="fr-F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 d’intégrité référentielle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I.3. Notion de clé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99256"/>
            <a:ext cx="11050589" cy="475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I.4.1. La première forme normale (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1FN</a:t>
            </a: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respecte la première forme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 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attributs sont atomiques (non décomposables)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attributs sont simples (nom simple et valeur unique pour chaque enregistrement).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I.4. Les Formes Normales (FN)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3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498500"/>
            <a:ext cx="11050589" cy="435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I.4.2. La deuxième forme normale (</a:t>
            </a:r>
            <a:r>
              <a:rPr lang="fr-FR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respecte la deuxième forme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la première forme normale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DF entre la clé primaire et les autres attributs sont élémentaires.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I.4. Les Formes Normales (FN)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0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498500"/>
            <a:ext cx="11050589" cy="435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I.4.3. La troisième forme normale (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3FN</a:t>
            </a: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respecte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troisième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: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respect la deuxième forme normale ;</a:t>
            </a:r>
          </a:p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DF entre la clé primaire et les autres attributs sont directes.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I.4. Les Formes Normales (FN)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6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58344"/>
            <a:ext cx="11050589" cy="529965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normalisation du schéma relationnel d’une base de données permet de l’optimiser pour réduire les temps de réponse.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est normalisée si toutes ses relations sont normalisées.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est normalisée si elle respecte la troisième forme normale.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 d'une base de données a pour but de :</a:t>
            </a:r>
          </a:p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limiter les redondances de données ;</a:t>
            </a:r>
          </a:p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limiter les pertes de données ;</a:t>
            </a:r>
          </a:p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éliminer les incohérences ;</a:t>
            </a:r>
          </a:p>
          <a:p>
            <a:pPr lvl="1"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améliorer les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performances.</a:t>
            </a:r>
            <a:endParaRPr lang="fr-F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I.5. Normalisation d’une base de données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6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219461"/>
            <a:ext cx="11050589" cy="46385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passage du modèle entité/association au modèle relationnel suit un certain nombre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règles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 règles portent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plupart sur les cardinalités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sur les entités elles-mêmes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faut,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entité/association soit validé avant de passer au modèle relationnel.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4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1" y="1457460"/>
            <a:ext cx="10823062" cy="5400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II.1.1. Règle N 1 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entité indépendante E est représentée par une relation R dont le schéma est celui de l'entité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L’identifiant de E devient la clé primaire de R.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II.1.2. Règle N 2 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Agrégation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 faible E est représentée par une relation R qui regroupe tous ses attributs ainsi que la clé primaire de la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représente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l'entité forte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associée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clé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étrangère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clé étrangère participe à la clé primaire de la relation R représentant l'entité faible.</a:t>
            </a:r>
            <a:endParaRPr lang="fr-F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Règles portant sur les entités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5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II.1.3 Règle N 3 :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Généralisation/Spécialisation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cas d'une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spécialisation incomplète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l'entité générale E est représentée par une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 spécialisée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représentée par une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représentant les entités spécialisées prennent tous les attributs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qui représente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l'entité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générale en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 leurs attributs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spécifiques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primaire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 sert aussi de clé primaire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Règles portant sur les entités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II.1.3 Règle N 3 : 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Généralisation/Spécialisation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cas d'une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spécialisation complète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les entités spécialisées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représentées chacune par une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 relations prennent chacune tous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attributs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l’entité générale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Chacune d’entre elles gardent les attributs spécifiques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l'entité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qu’elle représente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L'identifiant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l'entité générale devient la clé primaire de chaque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cas, l'entité générale ne sera pas représentée par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Règles portant sur les entités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0315" y="579548"/>
            <a:ext cx="9167096" cy="6278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Notion fondamentales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ou n-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uplet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Formes normales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 d’une base de données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Passage du modèle entité-association au modèle relationnel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Règles portant sur les entités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Règles portant sur les associations</a:t>
            </a:r>
          </a:p>
          <a:p>
            <a:pPr marL="514350" lvl="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Règles d’intégrité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Règles d’intégrité structurelles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Règles provenant du cahier des charges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1" y="637267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1370" y="1584101"/>
            <a:ext cx="11380630" cy="5273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II.2.1. Règle N 1 :</a:t>
            </a:r>
          </a:p>
          <a:p>
            <a:pPr marL="0" indent="0" algn="just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association binaire A entre les entités E et F (représentées par les relations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respectivement) avec des cardinalités (1, 1) dans les deux sens, il existe deux manières de procéder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entité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représentée par une relation ainsi que l'association A qui les relie. Dans ce cas, la relation représentant l'association A prend les clés primaires des deux relations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 clés étrangères en plus de ses propres attributs éventuels. Ces clés étrangères composent sa clé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primaire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des deux relations représentant les entités reliées (R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 l'association prend la clé primaire de l’autre comme clé étrangère et les attributs éventuels de l'association. Alors, l'association ne sera pas représentée par une relation.</a:t>
            </a:r>
            <a:endParaRPr lang="fr-F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Règles portant sur les associations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79432"/>
            <a:ext cx="11050589" cy="5078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II.2.2. Règle N 2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binaire A entre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entités 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F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représentées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respectivement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coté 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celle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coté F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différente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(1, 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alors :</a:t>
            </a:r>
          </a:p>
          <a:p>
            <a:pPr lvl="1" algn="just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primaire de la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migre dans la relation 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devient clé étrangère ;</a:t>
            </a:r>
          </a:p>
          <a:p>
            <a:pPr lvl="1" algn="just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éventuels de l’association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migre dans le même sens (vers la relation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Règles portant sur les associations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II.2.3. Règle N 3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une association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binaire A entre E et F avec des cardinalités différentes de (1, 1) des deux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côtés :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l’association 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représentée par une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plus des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représentent respectivement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entités 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F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R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garde les attributs éventuels de l’association A ;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clés primaires des relations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migrent vers la relation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primaire de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la concaténation des clés étrangères venant des relations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R</a:t>
            </a:r>
            <a:r>
              <a:rPr lang="fr-F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appelée relation d'association.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Règles portant sur les associations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0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034862"/>
            <a:ext cx="11050589" cy="4823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II.2.3. Règle N 3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association porteuse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est représentée par une relation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arrive souvent qu'un ou plusieurs de ses attributs participent à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primaire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des clés étrangères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provenant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qui représentent les entités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qu'elle relie.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Règles portant sur les associations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7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associations récursives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récursive (réflexive) est une association binaire particulière. Cependant, sa transformation se fait en utilisant les mêmes règles que les associations binaires simples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associations </a:t>
            </a:r>
            <a:r>
              <a:rPr lang="fr-FR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n-aires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association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n-aire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&gt;= 3) est souvent représentée par une relation dans le modèle relationnel. Cependant, dans le cadre général, la transformation d'une telle association se fait de la même manière que les associations binaires.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Passage du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fr-F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41412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Règles portant sur les associations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794716"/>
            <a:ext cx="10449573" cy="1545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Donnez le modèle relationnel correspondant au modèle entité- association du cas pratique du chapitre 2.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Cas pratique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1" y="901521"/>
            <a:ext cx="11277600" cy="595647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relationnel est créé au début des années 70 par Edgar Frank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produits utilisant ce modèle ont commencé à être commercialisés vers les années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 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s’est imposé dans les entreprises avec l'adoption de ses concepts par les systèmes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commerciaux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principaux concepts sont les relations, leurs attributs, les domaines des attributs, les enregistrements, etc.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ses principaux avantages est la manipulation ensembliste des relations par les opérations de l’algèbre relationnelle sur lesquelles sont construits des langages non procéduraux tels 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3640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1" y="1815921"/>
            <a:ext cx="11277600" cy="50420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relationnel ne manipule pas des structures de données figées, mais des valeurs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Aucun chemin d’accès n’est préalablement défini, toute manipulation des données est possible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modèle représente les données dans des structures appelées relations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C'est un modèle qui se base sur des fondements mathématiques tels que l'algèbre relationnelle et la logique des prédicats.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3640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est une ligne d’une </a:t>
            </a:r>
            <a:r>
              <a:rPr lang="fr-F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une base de données. Il est aussi appelé </a:t>
            </a:r>
            <a:r>
              <a:rPr lang="fr-F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n_uplet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étant le nombre de colonnes de la table). </a:t>
            </a:r>
            <a:endParaRPr lang="fr-FR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C'est 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ensemble de n valeurs dont chacune appartient au domaine d'un des attributs de la relation.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</a:t>
            </a: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Filiere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AnneeAcad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Effectif)</a:t>
            </a: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('Informatique', 'Licence3', 2018-2019, 20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</a:p>
          <a:p>
            <a:pPr lvl="1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'Géographie', 'Licence1', 2018-2019, 250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('Informatique', 'Licence3', 2019-2020, 25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1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'Tourisme', 'Licence1', 2018-2019, 200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Notion d’enregistrement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l'exception de la clé primaire, si une contrainte sur un attribut ne l'interdit pas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valeur peut être omise pour un enregistrement donné :</a:t>
            </a:r>
          </a:p>
          <a:p>
            <a:pPr marL="0" indent="0" algn="just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('Informatique', 'Licence2', 2018-2019, ) est un enregistrement de la relation </a:t>
            </a:r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dont l’effectif n’est pas connu ;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valeur peut être remplacée par NULL si elle n’est pas connue :</a:t>
            </a:r>
          </a:p>
          <a:p>
            <a:pPr marL="0" indent="0" algn="just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('Informatique', 'Licence2', 2017-2018,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est un enregistrement de la relation </a:t>
            </a:r>
            <a:r>
              <a:rPr lang="fr-F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dont l’effectif est remplacé par la valeur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Notion d’enregistrement (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n_uplets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2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22738"/>
            <a:ext cx="11050589" cy="52352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est un sous-ensemble du produit cartésien d’une liste de domaines ayant un nom unique dans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représentée dans le SGBD par une table sous forme de tableau à deux dimensions dont chaque colonne correspond à un attribut et chaque ligne à un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d’attributs d’une relation est appelé degré de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produit cartésien d’un ensemble de domaines 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noté 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x…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l’ensemble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u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tels que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appartient à D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I.2. Notion de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622738"/>
            <a:ext cx="11050589" cy="523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0" indent="0" algn="just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produit cartésien des deux ensembles E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E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tels que : </a:t>
            </a:r>
          </a:p>
          <a:p>
            <a:pPr algn="just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{A, B, C, D} ;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{α, β, µ}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l’ensemble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{(A, α), (A, β), (A, µ), (B, α), (B, β), (B, µ), (C, α), (C, β), (C, µ), (D, α), (D, β), (D, µ)}.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I.2. Notion de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elation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8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0"/>
            <a:ext cx="11050589" cy="540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I.3.1. Clé candidate 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clé candidate d’une relation est un sous-ensemble de son ensemble d’attributs dont les valeurs identifient de manière unique et sans ambiguïté un enregistrement et un seul.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relation a au moins une clé candidate et peut en avoir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 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clés candidates ne sont pas forcément composées du même nombre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d’attributs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Deux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différents ne peuvent pas avoir les mêmes valeurs d’une clé candidate donnée.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I.3. Notion de clé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Notions fondamentales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9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902</TotalTime>
  <Words>1971</Words>
  <Application>Microsoft Office PowerPoint</Application>
  <PresentationFormat>Grand écran</PresentationFormat>
  <Paragraphs>198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III Le modèle Relationnel</vt:lpstr>
      <vt:lpstr>Plan du cours</vt:lpstr>
      <vt:lpstr>Introduction</vt:lpstr>
      <vt:lpstr>Introduction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I. Notions fondamentales</vt:lpstr>
      <vt:lpstr>II. Passage du meA au mR</vt:lpstr>
      <vt:lpstr>II. Passage du meA au mR</vt:lpstr>
      <vt:lpstr>II. Passage du meA au mR</vt:lpstr>
      <vt:lpstr>II. Passage du meA au mR</vt:lpstr>
      <vt:lpstr>II. Passage du meA au mR</vt:lpstr>
      <vt:lpstr>II. Passage du meA au mR</vt:lpstr>
      <vt:lpstr>II. Passage du meA au mR</vt:lpstr>
      <vt:lpstr>II. Passage du meA au mR</vt:lpstr>
      <vt:lpstr>II. Passage du meA au mR</vt:lpstr>
      <vt:lpstr>III. Cas pratique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219</cp:revision>
  <dcterms:created xsi:type="dcterms:W3CDTF">2021-12-17T14:41:09Z</dcterms:created>
  <dcterms:modified xsi:type="dcterms:W3CDTF">2022-05-27T12:56:54Z</dcterms:modified>
</cp:coreProperties>
</file>