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1" r:id="rId5"/>
    <p:sldId id="318" r:id="rId6"/>
    <p:sldId id="319" r:id="rId7"/>
    <p:sldId id="324" r:id="rId8"/>
    <p:sldId id="320" r:id="rId9"/>
    <p:sldId id="321" r:id="rId10"/>
    <p:sldId id="322" r:id="rId11"/>
    <p:sldId id="325" r:id="rId12"/>
    <p:sldId id="323" r:id="rId13"/>
    <p:sldId id="326" r:id="rId14"/>
    <p:sldId id="327" r:id="rId15"/>
    <p:sldId id="328" r:id="rId16"/>
    <p:sldId id="335" r:id="rId17"/>
    <p:sldId id="329" r:id="rId18"/>
    <p:sldId id="336" r:id="rId19"/>
    <p:sldId id="330" r:id="rId20"/>
    <p:sldId id="337" r:id="rId21"/>
    <p:sldId id="331" r:id="rId22"/>
    <p:sldId id="338" r:id="rId23"/>
    <p:sldId id="332" r:id="rId24"/>
    <p:sldId id="339" r:id="rId25"/>
    <p:sldId id="333" r:id="rId26"/>
    <p:sldId id="340" r:id="rId27"/>
    <p:sldId id="334" r:id="rId28"/>
    <p:sldId id="34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85B5B-03D1-4171-9D1D-EB9907A45893}" type="datetimeFigureOut">
              <a:rPr lang="fr-FR" smtClean="0"/>
              <a:t>27/06/2022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B39D9-EE15-4F1A-AFFA-1E3402E613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48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B39D9-EE15-4F1A-AFFA-1E3402E613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1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9E7DBD-1DB1-4A0F-B4D0-194B172FB395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86F2-01F5-40B1-B930-799CCC82F62E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0D78-B1F0-4AE4-93EB-4FFD2D9D02B0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FA02-B019-4B13-9126-D2CD87514766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2EB0-2E10-4831-B90A-FEBEFEBB0C32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1E38-FB33-45A6-80F7-8C1358C28D8A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0BD3-E44B-4F62-B227-4942E07246C4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571F-AA08-4270-BCCF-BC7764854A77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56CE-F845-4F3F-80AD-A3E0E70AC734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EF5D-837F-4D04-AA7C-E7E6278E615A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0806-D36F-4983-981C-01444258F8AF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5940-DE9B-40F9-987E-1CE5FA57F996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CE1A-6E12-4CF5-BF76-F27D98D0771F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43-7F41-4075-B083-C9F0B43122DF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09A2-61FE-4D70-A56D-88CE421F4301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4E5BA-98EA-4089-B34C-8FB6275687A9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53F5-435E-4308-9ABA-E69710EE9615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1D0A-8112-4991-AC60-D8EE75804BDD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1143" y="1322936"/>
            <a:ext cx="10354614" cy="1517805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Chapitre IV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 Algèbre Relationnelle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193960" y="3378909"/>
            <a:ext cx="6168980" cy="1582201"/>
          </a:xfrm>
        </p:spPr>
        <p:txBody>
          <a:bodyPr>
            <a:no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Licence </a:t>
            </a:r>
            <a:r>
              <a:rPr 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ingénierie Informatique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2021 – 2022</a:t>
            </a:r>
          </a:p>
          <a:p>
            <a:pPr algn="ctr"/>
            <a:r>
              <a:rPr lang="fr-F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Semestre 3</a:t>
            </a:r>
            <a:endParaRPr lang="fr-F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212169" y="0"/>
            <a:ext cx="4979831" cy="112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Université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ASSane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Seck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fr-FR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ziguinchor</a:t>
            </a:r>
            <a:r>
              <a:rPr lang="fr-FR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UFR des sciences et technologies département d’informatique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4061338" y="5499279"/>
            <a:ext cx="4434224" cy="476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diagne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3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Les opérations unaires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457461"/>
            <a:ext cx="11050589" cy="54005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I.1.2. La projection :</a:t>
            </a:r>
            <a:r>
              <a:rPr lang="fr-FR" sz="3200" b="1" dirty="0"/>
              <a:t> </a:t>
            </a:r>
            <a:endParaRPr lang="fr-FR" sz="3200" b="1" dirty="0" smtClean="0"/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possible de renommer un attribut lors d’une projection en donnant le nouveau nom suivi du caractère "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et de son ancien nom 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possible d’afficher une colonne obtenue à partir d’un calcul portant sur des valeurs d’autres attributs de la relation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graphique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60000"/>
              </a:lnSpc>
              <a:buNone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C</a:t>
            </a:r>
            <a:r>
              <a:rPr lang="fr-FR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</a:t>
            </a:r>
            <a:r>
              <a:rPr lang="fr-FR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sont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attributs à afficher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Relation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 Les opérations unaires fondamentales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4997003" y="5285423"/>
            <a:ext cx="1867436" cy="906944"/>
            <a:chOff x="900" y="146"/>
            <a:chExt cx="1436" cy="1073"/>
          </a:xfrm>
        </p:grpSpPr>
        <p:cxnSp>
          <p:nvCxnSpPr>
            <p:cNvPr id="15" name="Line 11"/>
            <p:cNvCxnSpPr>
              <a:cxnSpLocks noChangeShapeType="1"/>
            </p:cNvCxnSpPr>
            <p:nvPr/>
          </p:nvCxnSpPr>
          <p:spPr bwMode="auto">
            <a:xfrm>
              <a:off x="1267" y="460"/>
              <a:ext cx="70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Line 12"/>
            <p:cNvCxnSpPr>
              <a:cxnSpLocks noChangeShapeType="1"/>
            </p:cNvCxnSpPr>
            <p:nvPr/>
          </p:nvCxnSpPr>
          <p:spPr bwMode="auto">
            <a:xfrm>
              <a:off x="907" y="922"/>
              <a:ext cx="1429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Line 13"/>
            <p:cNvCxnSpPr>
              <a:cxnSpLocks noChangeShapeType="1"/>
            </p:cNvCxnSpPr>
            <p:nvPr/>
          </p:nvCxnSpPr>
          <p:spPr bwMode="auto">
            <a:xfrm flipH="1">
              <a:off x="900" y="460"/>
              <a:ext cx="349" cy="45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Line 14"/>
            <p:cNvCxnSpPr>
              <a:cxnSpLocks noChangeShapeType="1"/>
            </p:cNvCxnSpPr>
            <p:nvPr/>
          </p:nvCxnSpPr>
          <p:spPr bwMode="auto">
            <a:xfrm>
              <a:off x="1987" y="460"/>
              <a:ext cx="349" cy="45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Line 15"/>
            <p:cNvCxnSpPr>
              <a:cxnSpLocks noChangeShapeType="1"/>
            </p:cNvCxnSpPr>
            <p:nvPr/>
          </p:nvCxnSpPr>
          <p:spPr bwMode="auto">
            <a:xfrm flipV="1">
              <a:off x="1627" y="146"/>
              <a:ext cx="0" cy="29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Line 16"/>
            <p:cNvCxnSpPr>
              <a:cxnSpLocks noChangeShapeType="1"/>
            </p:cNvCxnSpPr>
            <p:nvPr/>
          </p:nvCxnSpPr>
          <p:spPr bwMode="auto">
            <a:xfrm>
              <a:off x="1627" y="922"/>
              <a:ext cx="0" cy="29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7034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Les opérations unaires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6712" y="1558344"/>
            <a:ext cx="11295287" cy="5299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I.1.2. La projection :</a:t>
            </a:r>
            <a:r>
              <a:rPr lang="fr-FR" sz="3200" b="1" dirty="0"/>
              <a:t> </a:t>
            </a:r>
            <a:endParaRPr lang="fr-FR" sz="3200" b="1" dirty="0" smtClean="0"/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Salle(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Batiment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Climatise, Type)</a:t>
            </a:r>
          </a:p>
          <a:p>
            <a:pPr marL="971550" lvl="1" indent="-514350">
              <a:buAutoNum type="alphaL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Donner la liste des salles (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Batiment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971550" lvl="1" indent="-514350">
              <a:buAutoNum type="alphaL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Afficher la capacité de chaque salle ;</a:t>
            </a:r>
          </a:p>
          <a:p>
            <a:pPr marL="971550" lvl="1" indent="-514350">
              <a:buAutoNum type="alphaL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Donner le type chaque salle.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possible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combiner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sélection et une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projection.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</a:p>
          <a:p>
            <a:pPr marL="971550" lvl="1" indent="-514350">
              <a:buAutoNum type="alphaL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Afficher la capacité de chaque salle (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Batiment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de cours et chaque salle de TD ;</a:t>
            </a:r>
          </a:p>
          <a:p>
            <a:pPr marL="971550" lvl="1" indent="-514350">
              <a:buAutoNum type="alphaL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Donner le numéro, le bâtiment et le type des salles de plus de 150 places.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 Les opérations unaires fondamentales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7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Les opérations unaires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944709"/>
            <a:ext cx="11050589" cy="4913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I.1.2. La projection :</a:t>
            </a:r>
            <a:r>
              <a:rPr lang="fr-FR" sz="2800" b="1" dirty="0"/>
              <a:t> </a:t>
            </a:r>
            <a:endParaRPr lang="fr-FR" sz="2800" b="1" dirty="0" smtClean="0"/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: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doit porter sur le résultat de la sélection pour éviter qu'elle ne supprime les attributs sur lesquels porte la condition de sélection avant l'exécution de celle-ci.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même table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Salle (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Batiment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Capacite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Climatise, Type)</a:t>
            </a:r>
          </a:p>
          <a:p>
            <a:pPr marL="0" indent="0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Quelles sont les salles climatisées de plus 100 places ?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 Les opérations unaires fondamentales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8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Les opérations unaires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779431"/>
            <a:ext cx="11050589" cy="50785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complément est une opération unaire qui permet d’avoir tous les enregistrements possibles de la relation qui n'appartiennent pas à son instance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ce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précis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résultat obtenu est une nouvelle relation ayant le même schéma que la relation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départ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complément d’une relation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regroupe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tous 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 n’appartiennent pas à son instance et dont toutes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valeurs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déjà prises par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 enregistrements dans l’instance.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I.2. L’opération unaire simple : le complément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7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Les opérations unaires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457461"/>
            <a:ext cx="11050589" cy="54005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yntaxe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en algèbre relationnelle :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 :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-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=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I.2. L’opération unaire simple : le complément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65011"/>
              </p:ext>
            </p:extLst>
          </p:nvPr>
        </p:nvGraphicFramePr>
        <p:xfrm>
          <a:off x="2756078" y="5560882"/>
          <a:ext cx="32068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947"/>
                <a:gridCol w="1068947"/>
                <a:gridCol w="10689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Numero</a:t>
                      </a:r>
                      <a:endParaRPr lang="fr-FR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fr-FR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Sexe</a:t>
                      </a:r>
                      <a:endParaRPr lang="fr-FR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Masculin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Féminin</a:t>
                      </a:r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Espace réservé du contenu 2"/>
          <p:cNvSpPr txBox="1">
            <a:spLocks/>
          </p:cNvSpPr>
          <p:nvPr/>
        </p:nvSpPr>
        <p:spPr>
          <a:xfrm>
            <a:off x="6130344" y="5917504"/>
            <a:ext cx="6061655" cy="5127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Donner le complément de la table ci-contre.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48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opérations Binaires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779432"/>
            <a:ext cx="11050589" cy="5078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II.1.1. L’UNION de deux relations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L’union est une opération binaire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commutative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deux relations doivent avoir le même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schéma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relation résultat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même schéma que les relations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L’instance du résultat contient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tous les enregistrements dans les instances des deux relations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unies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doublons éventuels sont éliminés.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 Les opérations binaires fondamentales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17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opérations Binaires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58344"/>
            <a:ext cx="11050589" cy="529965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II.1.1. L’UNION de deux relations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(Relation1, Relation2)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en algèbre relationnelle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Relation1 </a:t>
            </a:r>
            <a:r>
              <a:rPr lang="fr-FR" sz="2800" dirty="0">
                <a:latin typeface="Antique Olive" panose="020B0603020204030204" pitchFamily="34" charset="0"/>
                <a:cs typeface="Times New Roman" panose="02020603050405020304" pitchFamily="18" charset="0"/>
              </a:rPr>
              <a:t>U</a:t>
            </a:r>
            <a:r>
              <a:rPr lang="ar-S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Relation2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graphique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 Les opérations binaires fondamentales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6055773" y="5103888"/>
            <a:ext cx="1218189" cy="1366885"/>
            <a:chOff x="259" y="-33"/>
            <a:chExt cx="958" cy="1185"/>
          </a:xfrm>
        </p:grpSpPr>
        <p:sp>
          <p:nvSpPr>
            <p:cNvPr id="10" name="Oval 18"/>
            <p:cNvSpPr>
              <a:spLocks noChangeArrowheads="1"/>
            </p:cNvSpPr>
            <p:nvPr/>
          </p:nvSpPr>
          <p:spPr bwMode="auto">
            <a:xfrm>
              <a:off x="386" y="235"/>
              <a:ext cx="711" cy="652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11" name="Line 19"/>
            <p:cNvCxnSpPr>
              <a:cxnSpLocks noChangeShapeType="1"/>
            </p:cNvCxnSpPr>
            <p:nvPr/>
          </p:nvCxnSpPr>
          <p:spPr bwMode="auto">
            <a:xfrm flipV="1">
              <a:off x="745" y="-33"/>
              <a:ext cx="0" cy="25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Line 20"/>
            <p:cNvCxnSpPr>
              <a:cxnSpLocks noChangeShapeType="1"/>
            </p:cNvCxnSpPr>
            <p:nvPr/>
          </p:nvCxnSpPr>
          <p:spPr bwMode="auto">
            <a:xfrm flipH="1">
              <a:off x="259" y="897"/>
              <a:ext cx="232" cy="25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Line 21"/>
            <p:cNvCxnSpPr>
              <a:cxnSpLocks noChangeShapeType="1"/>
            </p:cNvCxnSpPr>
            <p:nvPr/>
          </p:nvCxnSpPr>
          <p:spPr bwMode="auto">
            <a:xfrm>
              <a:off x="985" y="897"/>
              <a:ext cx="232" cy="25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499" y="362"/>
              <a:ext cx="472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2800" dirty="0" smtClean="0">
                  <a:effectLst/>
                  <a:latin typeface="Antique Olive" panose="020B0603020204030204" pitchFamily="34" charset="0"/>
                  <a:ea typeface="Source Code Pro Light" panose="020B0409030403020204" pitchFamily="49" charset="0"/>
                  <a:cs typeface="Times New Roman" panose="02020603050405020304" pitchFamily="18" charset="0"/>
                </a:rPr>
                <a:t>U</a:t>
              </a:r>
              <a:endParaRPr lang="fr-FR" sz="2800" dirty="0">
                <a:effectLst/>
                <a:latin typeface="Antique Olive" panose="020B0603020204030204" pitchFamily="34" charset="0"/>
                <a:ea typeface="Source Code Pro Light" panose="020B040903040302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628067" y="4657843"/>
            <a:ext cx="2099258" cy="46877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2400" dirty="0" smtClean="0">
                <a:latin typeface="Times New Roman" panose="02020603050405020304" pitchFamily="18" charset="0"/>
                <a:ea typeface="Source Code Pro Light" panose="020B0409030403020204" pitchFamily="49" charset="0"/>
                <a:cs typeface="Times New Roman" panose="02020603050405020304" pitchFamily="18" charset="0"/>
              </a:rPr>
              <a:t>Résultat</a:t>
            </a:r>
            <a:endParaRPr lang="fr-FR" sz="2400" dirty="0">
              <a:effectLst/>
              <a:latin typeface="Times New Roman" panose="02020603050405020304" pitchFamily="18" charset="0"/>
              <a:ea typeface="Source Code Pro Light" panose="020B04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4949791" y="6448042"/>
            <a:ext cx="1723978" cy="40995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2400" dirty="0" smtClean="0">
                <a:latin typeface="Times New Roman" panose="02020603050405020304" pitchFamily="18" charset="0"/>
                <a:ea typeface="Source Code Pro Light" panose="020B0409030403020204" pitchFamily="49" charset="0"/>
                <a:cs typeface="Times New Roman" panose="02020603050405020304" pitchFamily="18" charset="0"/>
              </a:rPr>
              <a:t>Relation1</a:t>
            </a:r>
            <a:endParaRPr lang="fr-FR" sz="2400" dirty="0">
              <a:effectLst/>
              <a:latin typeface="Times New Roman" panose="02020603050405020304" pitchFamily="18" charset="0"/>
              <a:ea typeface="Source Code Pro Light" panose="020B04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6465199" y="6448042"/>
            <a:ext cx="2021984" cy="409958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2400" dirty="0" smtClean="0">
                <a:latin typeface="Times New Roman" panose="02020603050405020304" pitchFamily="18" charset="0"/>
                <a:ea typeface="Source Code Pro Light" panose="020B0409030403020204" pitchFamily="49" charset="0"/>
                <a:cs typeface="Times New Roman" panose="02020603050405020304" pitchFamily="18" charset="0"/>
              </a:rPr>
              <a:t>Relation2</a:t>
            </a:r>
            <a:endParaRPr lang="fr-FR" sz="2400" dirty="0">
              <a:effectLst/>
              <a:latin typeface="Times New Roman" panose="02020603050405020304" pitchFamily="18" charset="0"/>
              <a:ea typeface="Source Code Pro Light" panose="020B0409030403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39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opérations Binaires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2219461"/>
            <a:ext cx="11050589" cy="46385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II.1.2. La Différence de deux relations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différence est une opération binaire non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commutative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porte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deux relations de même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schéma ;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résultat aura le même schéma que les relations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opérandes ;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L’instance du résultat contient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enregistrements de la première relation qui ne figurent pas dans la deuxième.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 Les opérations binaires fondamentales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7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opérations Binaires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457461"/>
            <a:ext cx="11050589" cy="54005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II.1.2. La Différence de deux relations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yntaxe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(Relation1, Relation2)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en algèbre relationnelle : 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Relation1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Relation2</a:t>
            </a:r>
          </a:p>
          <a:p>
            <a:pPr marL="0" indent="0" algn="just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graphique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 Les opérations binaires fondamentales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6107289" y="4941392"/>
            <a:ext cx="1272305" cy="1366885"/>
            <a:chOff x="259" y="-33"/>
            <a:chExt cx="958" cy="1185"/>
          </a:xfrm>
        </p:grpSpPr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386" y="235"/>
              <a:ext cx="711" cy="652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9" name="Line 19"/>
            <p:cNvCxnSpPr>
              <a:cxnSpLocks noChangeShapeType="1"/>
            </p:cNvCxnSpPr>
            <p:nvPr/>
          </p:nvCxnSpPr>
          <p:spPr bwMode="auto">
            <a:xfrm flipV="1">
              <a:off x="745" y="-33"/>
              <a:ext cx="0" cy="25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Line 20"/>
            <p:cNvCxnSpPr>
              <a:cxnSpLocks noChangeShapeType="1"/>
            </p:cNvCxnSpPr>
            <p:nvPr/>
          </p:nvCxnSpPr>
          <p:spPr bwMode="auto">
            <a:xfrm flipH="1">
              <a:off x="259" y="897"/>
              <a:ext cx="232" cy="25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Line 21"/>
            <p:cNvCxnSpPr>
              <a:cxnSpLocks noChangeShapeType="1"/>
            </p:cNvCxnSpPr>
            <p:nvPr/>
          </p:nvCxnSpPr>
          <p:spPr bwMode="auto">
            <a:xfrm>
              <a:off x="985" y="897"/>
              <a:ext cx="232" cy="25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491" y="362"/>
              <a:ext cx="48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2800" dirty="0" smtClean="0">
                  <a:latin typeface="Antique Olive" panose="020B0603020204030204" pitchFamily="34" charset="0"/>
                  <a:ea typeface="Source Code Pro Light" panose="020B0409030403020204" pitchFamily="49" charset="0"/>
                  <a:cs typeface="Times New Roman" panose="02020603050405020304" pitchFamily="18" charset="0"/>
                </a:rPr>
                <a:t>-</a:t>
              </a:r>
              <a:endParaRPr lang="fr-FR" sz="2800" dirty="0">
                <a:effectLst/>
                <a:latin typeface="Antique Olive" panose="020B0603020204030204" pitchFamily="34" charset="0"/>
                <a:ea typeface="Source Code Pro Light" panose="020B040903040302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640948" y="4495347"/>
            <a:ext cx="2240922" cy="46877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2400" dirty="0" smtClean="0">
                <a:latin typeface="Times New Roman" panose="02020603050405020304" pitchFamily="18" charset="0"/>
                <a:ea typeface="Source Code Pro Light" panose="020B0409030403020204" pitchFamily="49" charset="0"/>
                <a:cs typeface="Times New Roman" panose="02020603050405020304" pitchFamily="18" charset="0"/>
              </a:rPr>
              <a:t>Résultat</a:t>
            </a:r>
            <a:endParaRPr lang="fr-FR" sz="2400" dirty="0">
              <a:effectLst/>
              <a:latin typeface="Times New Roman" panose="02020603050405020304" pitchFamily="18" charset="0"/>
              <a:ea typeface="Source Code Pro Light" panose="020B04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900529" y="6311467"/>
            <a:ext cx="2021984" cy="46877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2400" dirty="0" smtClean="0">
                <a:latin typeface="Times New Roman" panose="02020603050405020304" pitchFamily="18" charset="0"/>
                <a:ea typeface="Source Code Pro Light" panose="020B0409030403020204" pitchFamily="49" charset="0"/>
                <a:cs typeface="Times New Roman" panose="02020603050405020304" pitchFamily="18" charset="0"/>
              </a:rPr>
              <a:t>Relation1</a:t>
            </a:r>
            <a:endParaRPr lang="fr-FR" sz="2400" dirty="0">
              <a:effectLst/>
              <a:latin typeface="Times New Roman" panose="02020603050405020304" pitchFamily="18" charset="0"/>
              <a:ea typeface="Source Code Pro Light" panose="020B04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6568774" y="6315861"/>
            <a:ext cx="2021984" cy="46877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2400" dirty="0" smtClean="0">
                <a:latin typeface="Times New Roman" panose="02020603050405020304" pitchFamily="18" charset="0"/>
                <a:ea typeface="Source Code Pro Light" panose="020B0409030403020204" pitchFamily="49" charset="0"/>
                <a:cs typeface="Times New Roman" panose="02020603050405020304" pitchFamily="18" charset="0"/>
              </a:rPr>
              <a:t>Relation2</a:t>
            </a:r>
            <a:endParaRPr lang="fr-FR" sz="2400" dirty="0">
              <a:effectLst/>
              <a:latin typeface="Times New Roman" panose="02020603050405020304" pitchFamily="18" charset="0"/>
              <a:ea typeface="Source Code Pro Light" panose="020B0409030403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12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opérations Binaires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0158" y="1457461"/>
            <a:ext cx="11251841" cy="5400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II.1.3. Le Produit cartésien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produit cartésien est une opération binaire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commutative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deux relations ne doivent pas avoir le même schéma, en plus elles ne doivent avoir aucun attribut en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résultat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nouvelle relation ayant comme schéma la concaténation des schémas des deux relations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opérandes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L’instance du résultat contient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obtenus en complétant chaque enregistrement de la première relation par tous les enregistrements de la deuxième.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 Les opérations binaires fondamentales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17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09684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du cours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80315" y="579548"/>
            <a:ext cx="9167096" cy="62784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opérations unaires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pérations unaires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ondamentales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sélection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projection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L’opération unaire simple : Le complément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opérations binaires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opérations binaires fondamentales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L’Union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différence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produit cartésien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D’autres opérations binaires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L’intersection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division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romanUcPeriod"/>
            </a:pPr>
            <a:r>
              <a:rPr lang="fr-F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jointures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jointure naturelle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Théta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-Jointure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1" y="637267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2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opérations Binaires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457461"/>
            <a:ext cx="11050589" cy="54005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II.1.3. Le Produit cartésien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 :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nombre d’enregistrements du résultat est le produit des nombres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d’enregistrements des deux relations.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 :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PRODUIT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(Relation1, Relation2)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en algèbre relationnelle :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Relation1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Relation2</a:t>
            </a:r>
          </a:p>
          <a:p>
            <a:pPr marL="0" indent="0" algn="just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graphique :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II.1. Les opérations binaires fondamentales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5872766" y="5306096"/>
            <a:ext cx="978795" cy="1075545"/>
            <a:chOff x="259" y="-33"/>
            <a:chExt cx="958" cy="1185"/>
          </a:xfrm>
        </p:grpSpPr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386" y="235"/>
              <a:ext cx="711" cy="652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9" name="Line 19"/>
            <p:cNvCxnSpPr>
              <a:cxnSpLocks noChangeShapeType="1"/>
            </p:cNvCxnSpPr>
            <p:nvPr/>
          </p:nvCxnSpPr>
          <p:spPr bwMode="auto">
            <a:xfrm flipV="1">
              <a:off x="745" y="-33"/>
              <a:ext cx="0" cy="25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Line 20"/>
            <p:cNvCxnSpPr>
              <a:cxnSpLocks noChangeShapeType="1"/>
            </p:cNvCxnSpPr>
            <p:nvPr/>
          </p:nvCxnSpPr>
          <p:spPr bwMode="auto">
            <a:xfrm flipH="1">
              <a:off x="259" y="897"/>
              <a:ext cx="232" cy="25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Line 21"/>
            <p:cNvCxnSpPr>
              <a:cxnSpLocks noChangeShapeType="1"/>
            </p:cNvCxnSpPr>
            <p:nvPr/>
          </p:nvCxnSpPr>
          <p:spPr bwMode="auto">
            <a:xfrm>
              <a:off x="985" y="897"/>
              <a:ext cx="232" cy="25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522" y="285"/>
              <a:ext cx="48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2800" dirty="0">
                  <a:latin typeface="Antique Olive" panose="020B0603020204030204" pitchFamily="34" charset="0"/>
                  <a:ea typeface="Source Code Pro Light" panose="020B0409030403020204" pitchFamily="49" charset="0"/>
                  <a:cs typeface="Times New Roman" panose="02020603050405020304" pitchFamily="18" charset="0"/>
                </a:rPr>
                <a:t>X</a:t>
              </a:r>
              <a:endParaRPr lang="fr-FR" sz="2800" dirty="0">
                <a:effectLst/>
                <a:latin typeface="Antique Olive" panose="020B0603020204030204" pitchFamily="34" charset="0"/>
                <a:ea typeface="Source Code Pro Light" panose="020B040903040302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243155" y="4893447"/>
            <a:ext cx="2240922" cy="46877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2400" dirty="0" smtClean="0">
                <a:latin typeface="Times New Roman" panose="02020603050405020304" pitchFamily="18" charset="0"/>
                <a:ea typeface="Source Code Pro Light" panose="020B0409030403020204" pitchFamily="49" charset="0"/>
                <a:cs typeface="Times New Roman" panose="02020603050405020304" pitchFamily="18" charset="0"/>
              </a:rPr>
              <a:t>Résultat</a:t>
            </a:r>
            <a:endParaRPr lang="fr-FR" sz="2400" dirty="0">
              <a:effectLst/>
              <a:latin typeface="Times New Roman" panose="02020603050405020304" pitchFamily="18" charset="0"/>
              <a:ea typeface="Source Code Pro Light" panose="020B04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609453" y="6384831"/>
            <a:ext cx="2021984" cy="46877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2400" dirty="0" smtClean="0">
                <a:latin typeface="Times New Roman" panose="02020603050405020304" pitchFamily="18" charset="0"/>
                <a:ea typeface="Source Code Pro Light" panose="020B0409030403020204" pitchFamily="49" charset="0"/>
                <a:cs typeface="Times New Roman" panose="02020603050405020304" pitchFamily="18" charset="0"/>
              </a:rPr>
              <a:t>Relation1</a:t>
            </a:r>
            <a:endParaRPr lang="fr-FR" sz="2400" dirty="0">
              <a:effectLst/>
              <a:latin typeface="Times New Roman" panose="02020603050405020304" pitchFamily="18" charset="0"/>
              <a:ea typeface="Source Code Pro Light" panose="020B04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6277698" y="6389225"/>
            <a:ext cx="1771598" cy="46877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2400" dirty="0" smtClean="0">
                <a:latin typeface="Times New Roman" panose="02020603050405020304" pitchFamily="18" charset="0"/>
                <a:ea typeface="Source Code Pro Light" panose="020B0409030403020204" pitchFamily="49" charset="0"/>
                <a:cs typeface="Times New Roman" panose="02020603050405020304" pitchFamily="18" charset="0"/>
              </a:rPr>
              <a:t>Relation2</a:t>
            </a:r>
            <a:endParaRPr lang="fr-FR" sz="2400" dirty="0">
              <a:effectLst/>
              <a:latin typeface="Times New Roman" panose="02020603050405020304" pitchFamily="18" charset="0"/>
              <a:ea typeface="Source Code Pro Light" panose="020B0409030403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161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opérations Binaires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906073"/>
            <a:ext cx="11050589" cy="49519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II.2.1. L’intersection de deux relations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L’intersection est une opération binaire ensembliste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commutative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porte sur deux relations de même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schéma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résultat est une nouvelle relation ayant le même schéma que les deux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L’instance du résultat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regroupe l’ensemble des enregistrements contenus dans les deux relations à la fois.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 D’autres opérations binaires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5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opérations Binaires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457461"/>
            <a:ext cx="11050589" cy="5400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II.2.1. L’intersection de deux relations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yntaxe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(Relation1, Relation2)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en algèbre relationnelle : 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Relation1 </a:t>
            </a:r>
            <a:r>
              <a:rPr lang="fr-FR" sz="2800" dirty="0" smtClean="0"/>
              <a:t>∩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Relation2</a:t>
            </a:r>
          </a:p>
          <a:p>
            <a:pPr marL="0" indent="0" algn="just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graphique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 D’autres opérations binaires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6107289" y="4941392"/>
            <a:ext cx="1272305" cy="1366885"/>
            <a:chOff x="259" y="-33"/>
            <a:chExt cx="958" cy="1185"/>
          </a:xfrm>
        </p:grpSpPr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386" y="235"/>
              <a:ext cx="711" cy="652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9" name="Line 19"/>
            <p:cNvCxnSpPr>
              <a:cxnSpLocks noChangeShapeType="1"/>
            </p:cNvCxnSpPr>
            <p:nvPr/>
          </p:nvCxnSpPr>
          <p:spPr bwMode="auto">
            <a:xfrm flipV="1">
              <a:off x="745" y="-33"/>
              <a:ext cx="0" cy="25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Line 20"/>
            <p:cNvCxnSpPr>
              <a:cxnSpLocks noChangeShapeType="1"/>
            </p:cNvCxnSpPr>
            <p:nvPr/>
          </p:nvCxnSpPr>
          <p:spPr bwMode="auto">
            <a:xfrm flipH="1">
              <a:off x="259" y="897"/>
              <a:ext cx="232" cy="25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Line 21"/>
            <p:cNvCxnSpPr>
              <a:cxnSpLocks noChangeShapeType="1"/>
            </p:cNvCxnSpPr>
            <p:nvPr/>
          </p:nvCxnSpPr>
          <p:spPr bwMode="auto">
            <a:xfrm>
              <a:off x="985" y="897"/>
              <a:ext cx="232" cy="25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491" y="362"/>
              <a:ext cx="48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2800" dirty="0"/>
                <a:t>∩</a:t>
              </a:r>
              <a:endParaRPr lang="fr-FR" sz="2800" dirty="0">
                <a:effectLst/>
                <a:latin typeface="Antique Olive" panose="020B0603020204030204" pitchFamily="34" charset="0"/>
                <a:ea typeface="Source Code Pro Light" panose="020B040903040302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640948" y="4495347"/>
            <a:ext cx="2240922" cy="46877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2400" dirty="0" smtClean="0">
                <a:latin typeface="Times New Roman" panose="02020603050405020304" pitchFamily="18" charset="0"/>
                <a:ea typeface="Source Code Pro Light" panose="020B0409030403020204" pitchFamily="49" charset="0"/>
                <a:cs typeface="Times New Roman" panose="02020603050405020304" pitchFamily="18" charset="0"/>
              </a:rPr>
              <a:t>Résultat</a:t>
            </a:r>
            <a:endParaRPr lang="fr-FR" sz="2400" dirty="0">
              <a:effectLst/>
              <a:latin typeface="Times New Roman" panose="02020603050405020304" pitchFamily="18" charset="0"/>
              <a:ea typeface="Source Code Pro Light" panose="020B04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900529" y="6311467"/>
            <a:ext cx="2021984" cy="46877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2400" dirty="0" smtClean="0">
                <a:latin typeface="Times New Roman" panose="02020603050405020304" pitchFamily="18" charset="0"/>
                <a:ea typeface="Source Code Pro Light" panose="020B0409030403020204" pitchFamily="49" charset="0"/>
                <a:cs typeface="Times New Roman" panose="02020603050405020304" pitchFamily="18" charset="0"/>
              </a:rPr>
              <a:t>Relation1</a:t>
            </a:r>
            <a:endParaRPr lang="fr-FR" sz="2400" dirty="0">
              <a:effectLst/>
              <a:latin typeface="Times New Roman" panose="02020603050405020304" pitchFamily="18" charset="0"/>
              <a:ea typeface="Source Code Pro Light" panose="020B04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6568774" y="6315861"/>
            <a:ext cx="2021984" cy="46877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2400" dirty="0" smtClean="0">
                <a:latin typeface="Times New Roman" panose="02020603050405020304" pitchFamily="18" charset="0"/>
                <a:ea typeface="Source Code Pro Light" panose="020B0409030403020204" pitchFamily="49" charset="0"/>
                <a:cs typeface="Times New Roman" panose="02020603050405020304" pitchFamily="18" charset="0"/>
              </a:rPr>
              <a:t>Relation2</a:t>
            </a:r>
            <a:endParaRPr lang="fr-FR" sz="2400" dirty="0">
              <a:effectLst/>
              <a:latin typeface="Times New Roman" panose="02020603050405020304" pitchFamily="18" charset="0"/>
              <a:ea typeface="Source Code Pro Light" panose="020B0409030403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507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opérations Binaires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457461"/>
            <a:ext cx="11050589" cy="5400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II.2.2. La division de deux relations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division est une opération binaire non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commutative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diviser une relation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 une relation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tous les attributs de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doivent aussi être des attributs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doit avoir au moins un attribut de plus que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L’instance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relation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doit pas être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résultat est une nouvelle relation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dons le schéma est composé de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tous les attributs de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ne sont pas des attributs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 D’autres opérations binaires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76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Les opérations Binaires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457461"/>
            <a:ext cx="11050589" cy="54005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II.2.2. La division de deux relations 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L’instance du résultat contient les valeurs des attributs du résultat qui sont composées avec toutes les valeurs existantes dans R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yntaxe :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(Relation1, Relation2)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en algèbre relationnelle : </a:t>
            </a: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Relation1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÷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Relation2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graphique : 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II.2. D’autres opérations binaires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5579257" y="5186277"/>
            <a:ext cx="1079122" cy="1195364"/>
            <a:chOff x="259" y="-33"/>
            <a:chExt cx="958" cy="1185"/>
          </a:xfrm>
        </p:grpSpPr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386" y="235"/>
              <a:ext cx="711" cy="652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fr-FR"/>
            </a:p>
          </p:txBody>
        </p:sp>
        <p:cxnSp>
          <p:nvCxnSpPr>
            <p:cNvPr id="9" name="Line 19"/>
            <p:cNvCxnSpPr>
              <a:cxnSpLocks noChangeShapeType="1"/>
            </p:cNvCxnSpPr>
            <p:nvPr/>
          </p:nvCxnSpPr>
          <p:spPr bwMode="auto">
            <a:xfrm flipV="1">
              <a:off x="745" y="-33"/>
              <a:ext cx="0" cy="25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Line 20"/>
            <p:cNvCxnSpPr>
              <a:cxnSpLocks noChangeShapeType="1"/>
            </p:cNvCxnSpPr>
            <p:nvPr/>
          </p:nvCxnSpPr>
          <p:spPr bwMode="auto">
            <a:xfrm flipH="1">
              <a:off x="259" y="897"/>
              <a:ext cx="232" cy="25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Line 21"/>
            <p:cNvCxnSpPr>
              <a:cxnSpLocks noChangeShapeType="1"/>
            </p:cNvCxnSpPr>
            <p:nvPr/>
          </p:nvCxnSpPr>
          <p:spPr bwMode="auto">
            <a:xfrm>
              <a:off x="985" y="897"/>
              <a:ext cx="232" cy="25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491" y="229"/>
              <a:ext cx="480" cy="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÷</a:t>
              </a:r>
              <a:endParaRPr lang="fr-FR" sz="4000" dirty="0">
                <a:effectLst/>
                <a:latin typeface="Antique Olive" panose="020B0603020204030204" pitchFamily="34" charset="0"/>
                <a:ea typeface="Source Code Pro Light" panose="020B040903040302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006242" y="4731434"/>
            <a:ext cx="2240922" cy="46877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2400" dirty="0" smtClean="0">
                <a:latin typeface="Times New Roman" panose="02020603050405020304" pitchFamily="18" charset="0"/>
                <a:ea typeface="Source Code Pro Light" panose="020B0409030403020204" pitchFamily="49" charset="0"/>
                <a:cs typeface="Times New Roman" panose="02020603050405020304" pitchFamily="18" charset="0"/>
              </a:rPr>
              <a:t>Résultat</a:t>
            </a:r>
            <a:endParaRPr lang="fr-FR" sz="2400" dirty="0">
              <a:effectLst/>
              <a:latin typeface="Times New Roman" panose="02020603050405020304" pitchFamily="18" charset="0"/>
              <a:ea typeface="Source Code Pro Light" panose="020B04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372496" y="6384831"/>
            <a:ext cx="2021984" cy="46877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2400" dirty="0" smtClean="0">
                <a:latin typeface="Times New Roman" panose="02020603050405020304" pitchFamily="18" charset="0"/>
                <a:ea typeface="Source Code Pro Light" panose="020B0409030403020204" pitchFamily="49" charset="0"/>
                <a:cs typeface="Times New Roman" panose="02020603050405020304" pitchFamily="18" charset="0"/>
              </a:rPr>
              <a:t>Relation1</a:t>
            </a:r>
            <a:endParaRPr lang="fr-FR" sz="2400" dirty="0">
              <a:effectLst/>
              <a:latin typeface="Times New Roman" panose="02020603050405020304" pitchFamily="18" charset="0"/>
              <a:ea typeface="Source Code Pro Light" panose="020B0409030403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6040741" y="6389225"/>
            <a:ext cx="2021984" cy="468776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2400" dirty="0" smtClean="0">
                <a:latin typeface="Times New Roman" panose="02020603050405020304" pitchFamily="18" charset="0"/>
                <a:ea typeface="Source Code Pro Light" panose="020B0409030403020204" pitchFamily="49" charset="0"/>
                <a:cs typeface="Times New Roman" panose="02020603050405020304" pitchFamily="18" charset="0"/>
              </a:rPr>
              <a:t>Relation2</a:t>
            </a:r>
            <a:endParaRPr lang="fr-FR" sz="2400" dirty="0">
              <a:effectLst/>
              <a:latin typeface="Times New Roman" panose="02020603050405020304" pitchFamily="18" charset="0"/>
              <a:ea typeface="Source Code Pro Light" panose="020B0409030403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70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Jointures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779431"/>
            <a:ext cx="11050589" cy="50785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jointure naturelle est une opération binaire commutative. Elle porte sur deux relations liées par la contrainte d’intégrité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référentielle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résultat est une nouvelle relation qui a tous les attributs des deux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instance est composée d’enregistrements issus de la concaténation de ceux des relations d’origines qui vérifient la condition de jointure.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III.1. La jointure naturelle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17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Jointures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779431"/>
            <a:ext cx="11050589" cy="50785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 :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JOINTURE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(Relation1, Relation2, condition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en algèbre relationnelle :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Relation1       </a:t>
            </a:r>
            <a:r>
              <a:rPr lang="fr-FR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Relation2 </a:t>
            </a:r>
          </a:p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graphique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Relation1          Relation2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III.1. La jointure naturelle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135"/>
          <p:cNvGrpSpPr>
            <a:grpSpLocks/>
          </p:cNvGrpSpPr>
          <p:nvPr/>
        </p:nvGrpSpPr>
        <p:grpSpPr bwMode="auto">
          <a:xfrm>
            <a:off x="8497271" y="3168203"/>
            <a:ext cx="504191" cy="386367"/>
            <a:chOff x="5293" y="-63"/>
            <a:chExt cx="793" cy="343"/>
          </a:xfrm>
        </p:grpSpPr>
        <p:cxnSp>
          <p:nvCxnSpPr>
            <p:cNvPr id="8" name="Line 136"/>
            <p:cNvCxnSpPr>
              <a:cxnSpLocks noChangeShapeType="1"/>
            </p:cNvCxnSpPr>
            <p:nvPr/>
          </p:nvCxnSpPr>
          <p:spPr bwMode="auto">
            <a:xfrm>
              <a:off x="5293" y="-49"/>
              <a:ext cx="782" cy="329"/>
            </a:xfrm>
            <a:prstGeom prst="line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Line 137"/>
            <p:cNvCxnSpPr>
              <a:cxnSpLocks noChangeShapeType="1"/>
            </p:cNvCxnSpPr>
            <p:nvPr/>
          </p:nvCxnSpPr>
          <p:spPr bwMode="auto">
            <a:xfrm flipV="1">
              <a:off x="5293" y="-63"/>
              <a:ext cx="782" cy="329"/>
            </a:xfrm>
            <a:prstGeom prst="line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Line 138"/>
            <p:cNvCxnSpPr>
              <a:cxnSpLocks noChangeShapeType="1"/>
            </p:cNvCxnSpPr>
            <p:nvPr/>
          </p:nvCxnSpPr>
          <p:spPr bwMode="auto">
            <a:xfrm flipV="1">
              <a:off x="5293" y="-63"/>
              <a:ext cx="0" cy="329"/>
            </a:xfrm>
            <a:prstGeom prst="line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Line 139"/>
            <p:cNvCxnSpPr>
              <a:cxnSpLocks noChangeShapeType="1"/>
            </p:cNvCxnSpPr>
            <p:nvPr/>
          </p:nvCxnSpPr>
          <p:spPr bwMode="auto">
            <a:xfrm flipV="1">
              <a:off x="6086" y="-63"/>
              <a:ext cx="0" cy="329"/>
            </a:xfrm>
            <a:prstGeom prst="line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e 11"/>
          <p:cNvGrpSpPr/>
          <p:nvPr/>
        </p:nvGrpSpPr>
        <p:grpSpPr>
          <a:xfrm>
            <a:off x="5533224" y="4803820"/>
            <a:ext cx="2266959" cy="1286278"/>
            <a:chOff x="0" y="0"/>
            <a:chExt cx="1143000" cy="685800"/>
          </a:xfrm>
        </p:grpSpPr>
        <p:cxnSp>
          <p:nvCxnSpPr>
            <p:cNvPr id="13" name="Line 128"/>
            <p:cNvCxnSpPr>
              <a:cxnSpLocks noChangeShapeType="1"/>
            </p:cNvCxnSpPr>
            <p:nvPr/>
          </p:nvCxnSpPr>
          <p:spPr bwMode="auto">
            <a:xfrm>
              <a:off x="114300" y="114300"/>
              <a:ext cx="0" cy="3429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Line 129"/>
            <p:cNvCxnSpPr>
              <a:cxnSpLocks noChangeShapeType="1"/>
            </p:cNvCxnSpPr>
            <p:nvPr/>
          </p:nvCxnSpPr>
          <p:spPr bwMode="auto">
            <a:xfrm>
              <a:off x="114300" y="114300"/>
              <a:ext cx="914400" cy="3429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Line 130"/>
            <p:cNvCxnSpPr>
              <a:cxnSpLocks noChangeShapeType="1"/>
            </p:cNvCxnSpPr>
            <p:nvPr/>
          </p:nvCxnSpPr>
          <p:spPr bwMode="auto">
            <a:xfrm flipV="1">
              <a:off x="1028700" y="114300"/>
              <a:ext cx="0" cy="3429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Line 131"/>
            <p:cNvCxnSpPr>
              <a:cxnSpLocks noChangeShapeType="1"/>
            </p:cNvCxnSpPr>
            <p:nvPr/>
          </p:nvCxnSpPr>
          <p:spPr bwMode="auto">
            <a:xfrm flipV="1">
              <a:off x="114300" y="114300"/>
              <a:ext cx="914400" cy="3429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Line 132"/>
            <p:cNvCxnSpPr>
              <a:cxnSpLocks noChangeShapeType="1"/>
            </p:cNvCxnSpPr>
            <p:nvPr/>
          </p:nvCxnSpPr>
          <p:spPr bwMode="auto">
            <a:xfrm flipV="1">
              <a:off x="571500" y="0"/>
              <a:ext cx="0" cy="2286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Line 133"/>
            <p:cNvCxnSpPr>
              <a:cxnSpLocks noChangeShapeType="1"/>
            </p:cNvCxnSpPr>
            <p:nvPr/>
          </p:nvCxnSpPr>
          <p:spPr bwMode="auto">
            <a:xfrm flipH="1">
              <a:off x="0" y="457200"/>
              <a:ext cx="114300" cy="2286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Line 134"/>
            <p:cNvCxnSpPr>
              <a:cxnSpLocks noChangeShapeType="1"/>
            </p:cNvCxnSpPr>
            <p:nvPr/>
          </p:nvCxnSpPr>
          <p:spPr bwMode="auto">
            <a:xfrm>
              <a:off x="1028700" y="457200"/>
              <a:ext cx="114300" cy="22860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21637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Jointures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779431"/>
            <a:ext cx="11050589" cy="50785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théta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-jointure est une opération binaire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commutative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de joindre deux relations selon une condition booléenne (généralement une comparaison de valeurs d’attributs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résultat est une nouvelle relation ayant tous les attributs des deux relations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jointes 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instance regroupe toutes les possibilités de combinaison des enregistrements des relations jointes qui satisfont la condition.</a:t>
            </a:r>
            <a:endParaRPr lang="fr-F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III.2. Le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Théta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-jointure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0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Les Jointures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457461"/>
            <a:ext cx="11050589" cy="5400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 </a:t>
            </a: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THETA-JOINTURE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(Relation1, Relation2, condition) 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en algèbre relationnelle :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Relation1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fr-FR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Relation2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graphique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</a:p>
          <a:p>
            <a:pPr marL="0" indent="0" algn="ctr"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</a:p>
          <a:p>
            <a:pPr marL="0" indent="0" algn="ctr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marL="0" indent="0" algn="ctr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Relation1   Relation2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III.2. Le </a:t>
            </a:r>
            <a:r>
              <a:rPr lang="fr-FR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Théta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-jointure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5921834" y="4523783"/>
            <a:ext cx="1489740" cy="1818066"/>
            <a:chOff x="-209" y="0"/>
            <a:chExt cx="911435" cy="1405255"/>
          </a:xfrm>
        </p:grpSpPr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1" y="548927"/>
              <a:ext cx="911225" cy="856328"/>
              <a:chOff x="3596" y="24"/>
              <a:chExt cx="1434" cy="1164"/>
            </a:xfrm>
          </p:grpSpPr>
          <p:sp>
            <p:nvSpPr>
              <p:cNvPr id="17" name="Oval 49"/>
              <p:cNvSpPr>
                <a:spLocks noChangeArrowheads="1"/>
              </p:cNvSpPr>
              <p:nvPr/>
            </p:nvSpPr>
            <p:spPr bwMode="auto">
              <a:xfrm>
                <a:off x="3956" y="252"/>
                <a:ext cx="725" cy="667"/>
              </a:xfrm>
              <a:prstGeom prst="ellips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none" lIns="91440" tIns="45720" rIns="91440" bIns="45720" anchor="ctr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8" name="Line 50"/>
              <p:cNvCxnSpPr>
                <a:cxnSpLocks noChangeShapeType="1"/>
                <a:stCxn id="17" idx="0"/>
              </p:cNvCxnSpPr>
              <p:nvPr/>
            </p:nvCxnSpPr>
            <p:spPr bwMode="auto">
              <a:xfrm flipH="1" flipV="1">
                <a:off x="4317" y="24"/>
                <a:ext cx="1" cy="22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Line 51"/>
              <p:cNvCxnSpPr>
                <a:cxnSpLocks noChangeShapeType="1"/>
              </p:cNvCxnSpPr>
              <p:nvPr/>
            </p:nvCxnSpPr>
            <p:spPr bwMode="auto">
              <a:xfrm flipH="1">
                <a:off x="3596" y="778"/>
                <a:ext cx="360" cy="41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Line 52"/>
              <p:cNvCxnSpPr>
                <a:cxnSpLocks noChangeShapeType="1"/>
              </p:cNvCxnSpPr>
              <p:nvPr/>
            </p:nvCxnSpPr>
            <p:spPr bwMode="auto">
              <a:xfrm>
                <a:off x="4681" y="778"/>
                <a:ext cx="349" cy="41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 Box 53"/>
              <p:cNvSpPr txBox="1">
                <a:spLocks noChangeArrowheads="1"/>
              </p:cNvSpPr>
              <p:nvPr/>
            </p:nvSpPr>
            <p:spPr bwMode="auto">
              <a:xfrm>
                <a:off x="3956" y="242"/>
                <a:ext cx="709" cy="5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endParaRPr kumimoji="0" lang="fr-FR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-209" y="0"/>
              <a:ext cx="907632" cy="640063"/>
              <a:chOff x="3600" y="274"/>
              <a:chExt cx="1428" cy="1007"/>
            </a:xfrm>
          </p:grpSpPr>
          <p:grpSp>
            <p:nvGrpSpPr>
              <p:cNvPr id="10" name="Group 55"/>
              <p:cNvGrpSpPr>
                <a:grpSpLocks/>
              </p:cNvGrpSpPr>
              <p:nvPr/>
            </p:nvGrpSpPr>
            <p:grpSpPr bwMode="auto">
              <a:xfrm>
                <a:off x="3600" y="432"/>
                <a:ext cx="1428" cy="849"/>
                <a:chOff x="3600" y="432"/>
                <a:chExt cx="1428" cy="849"/>
              </a:xfrm>
            </p:grpSpPr>
            <p:cxnSp>
              <p:nvCxnSpPr>
                <p:cNvPr id="13" name="Line 56"/>
                <p:cNvCxnSpPr>
                  <a:cxnSpLocks noChangeShapeType="1"/>
                </p:cNvCxnSpPr>
                <p:nvPr/>
              </p:nvCxnSpPr>
              <p:spPr bwMode="auto">
                <a:xfrm>
                  <a:off x="3600" y="432"/>
                  <a:ext cx="0" cy="849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" name="Line 57"/>
                <p:cNvCxnSpPr>
                  <a:cxnSpLocks noChangeShapeType="1"/>
                </p:cNvCxnSpPr>
                <p:nvPr/>
              </p:nvCxnSpPr>
              <p:spPr bwMode="auto">
                <a:xfrm>
                  <a:off x="5028" y="626"/>
                  <a:ext cx="0" cy="335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" name="Line 58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00" y="967"/>
                  <a:ext cx="1417" cy="314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Line 59"/>
                <p:cNvCxnSpPr>
                  <a:cxnSpLocks noChangeShapeType="1"/>
                </p:cNvCxnSpPr>
                <p:nvPr/>
              </p:nvCxnSpPr>
              <p:spPr bwMode="auto">
                <a:xfrm>
                  <a:off x="3600" y="432"/>
                  <a:ext cx="1417" cy="183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1" name="Line 60"/>
              <p:cNvCxnSpPr>
                <a:cxnSpLocks noChangeShapeType="1"/>
              </p:cNvCxnSpPr>
              <p:nvPr/>
            </p:nvCxnSpPr>
            <p:spPr bwMode="auto">
              <a:xfrm flipV="1">
                <a:off x="4319" y="274"/>
                <a:ext cx="0" cy="22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1194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4401" y="901521"/>
            <a:ext cx="11277600" cy="59564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L’algèbre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relationnelle fournit les opérations permettant d’interroger les bases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C’est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support mathématique cohérent sur lequel repose le modèle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relationnel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algèbre relationnelle, on dit comment obtenir un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une algèbre qui applique des opérations sur un ensemble de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relations. Le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 de chaque opération est une nouvelle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opérations de l’algèbre relationnelle sont des opérations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ensemblistes 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Certaines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opérations portent sur une seule relation (opérations unaires), d'autres portent sur deux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(opérations binaires).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3640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7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Les opérations unaires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84101"/>
            <a:ext cx="11050589" cy="52738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I.1.1. La sélection :</a:t>
            </a:r>
            <a:endParaRPr lang="fr-FR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permet d'extraire des enregistrements spécifiques dans l'instance d'une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enregistrements extraits répondent à une condition booléenne qui est le critère de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 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Cette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est généralement le regroupement d'un ensemble de sous-conditions booléennes et qui doit être évaluée à </a:t>
            </a:r>
            <a:r>
              <a:rPr lang="fr-F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Vrai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fr-FR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Faux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utilise les opérateurs suivants : </a:t>
            </a:r>
          </a:p>
          <a:p>
            <a:pPr lvl="1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Opérateurs arithmétiques : =, &gt;, &lt;, &gt;=, &lt;=, &lt;&gt;, +, -, /, * ; </a:t>
            </a:r>
          </a:p>
          <a:p>
            <a:pPr lvl="1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Opérateurs logiques : ET, OU,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 Les opérations unaires fondamentales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91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Les opérations unaires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84101"/>
            <a:ext cx="11050589" cy="5273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I.1.1. La sélection :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résultat obtenu est une nouvelle relation ayant le même schéma que la relation sur laquelle porte la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instance contient tous les enregistrements qui répondent au critère de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sélection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 :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Sélection fait un partitionnement horizontal de la relation sur laquelle elle porte.</a:t>
            </a:r>
          </a:p>
          <a:p>
            <a:pPr marL="0" indent="0">
              <a:buNone/>
            </a:pPr>
            <a:r>
              <a:rPr lang="fr-FR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yntaxe :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(Relation, Condition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fr-FR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en algèbre relationnelle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 Les opérations unaires fondamentales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62"/>
          <p:cNvGrpSpPr>
            <a:grpSpLocks/>
          </p:cNvGrpSpPr>
          <p:nvPr/>
        </p:nvGrpSpPr>
        <p:grpSpPr bwMode="auto">
          <a:xfrm>
            <a:off x="7264047" y="5904157"/>
            <a:ext cx="2755716" cy="808239"/>
            <a:chOff x="4310" y="-32"/>
            <a:chExt cx="2648" cy="500"/>
          </a:xfrm>
        </p:grpSpPr>
        <p:sp>
          <p:nvSpPr>
            <p:cNvPr id="18" name="Text Box 63"/>
            <p:cNvSpPr txBox="1">
              <a:spLocks noChangeArrowheads="1"/>
            </p:cNvSpPr>
            <p:nvPr/>
          </p:nvSpPr>
          <p:spPr bwMode="auto">
            <a:xfrm>
              <a:off x="4361" y="195"/>
              <a:ext cx="1010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5400" tIns="50040" rIns="95400" bIns="50040" anchor="ctr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1400" kern="50" dirty="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Condition</a:t>
              </a:r>
              <a:endParaRPr lang="fr-F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64"/>
            <p:cNvSpPr txBox="1">
              <a:spLocks noChangeArrowheads="1"/>
            </p:cNvSpPr>
            <p:nvPr/>
          </p:nvSpPr>
          <p:spPr bwMode="auto">
            <a:xfrm>
              <a:off x="4985" y="-23"/>
              <a:ext cx="1973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5400" tIns="50040" rIns="95400" bIns="50040" anchor="ctr" anchorCtr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FR" sz="2400" kern="50" dirty="0">
                  <a:effectLst/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(Relation)</a:t>
              </a:r>
              <a:endParaRPr lang="fr-F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0" name="Group 65"/>
            <p:cNvGrpSpPr>
              <a:grpSpLocks/>
            </p:cNvGrpSpPr>
            <p:nvPr/>
          </p:nvGrpSpPr>
          <p:grpSpPr bwMode="auto">
            <a:xfrm>
              <a:off x="4310" y="-32"/>
              <a:ext cx="2427" cy="335"/>
              <a:chOff x="4310" y="-32"/>
              <a:chExt cx="2427" cy="335"/>
            </a:xfrm>
          </p:grpSpPr>
          <p:sp>
            <p:nvSpPr>
              <p:cNvPr id="21" name="Oval 66"/>
              <p:cNvSpPr>
                <a:spLocks noChangeArrowheads="1"/>
              </p:cNvSpPr>
              <p:nvPr/>
            </p:nvSpPr>
            <p:spPr bwMode="auto">
              <a:xfrm>
                <a:off x="4310" y="30"/>
                <a:ext cx="262" cy="273"/>
              </a:xfrm>
              <a:prstGeom prst="ellipse">
                <a:avLst/>
              </a:prstGeom>
              <a:noFill/>
              <a:ln w="108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none" lIns="91440" tIns="45720" rIns="91440" bIns="45720" anchor="ctr" anchorCtr="0" upright="1">
                <a:noAutofit/>
              </a:bodyPr>
              <a:lstStyle/>
              <a:p>
                <a:endParaRPr lang="fr-FR"/>
              </a:p>
            </p:txBody>
          </p:sp>
          <p:cxnSp>
            <p:nvCxnSpPr>
              <p:cNvPr id="22" name="Line 67"/>
              <p:cNvCxnSpPr>
                <a:cxnSpLocks noChangeShapeType="1"/>
              </p:cNvCxnSpPr>
              <p:nvPr/>
            </p:nvCxnSpPr>
            <p:spPr bwMode="auto">
              <a:xfrm>
                <a:off x="4470" y="-24"/>
                <a:ext cx="2246" cy="0"/>
              </a:xfrm>
              <a:prstGeom prst="line">
                <a:avLst/>
              </a:prstGeom>
              <a:noFill/>
              <a:ln w="108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Line 68"/>
              <p:cNvCxnSpPr>
                <a:cxnSpLocks noChangeShapeType="1"/>
              </p:cNvCxnSpPr>
              <p:nvPr/>
            </p:nvCxnSpPr>
            <p:spPr bwMode="auto">
              <a:xfrm flipV="1">
                <a:off x="4356" y="-32"/>
                <a:ext cx="93" cy="44"/>
              </a:xfrm>
              <a:prstGeom prst="line">
                <a:avLst/>
              </a:prstGeom>
              <a:noFill/>
              <a:ln w="108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Line 69"/>
              <p:cNvCxnSpPr>
                <a:cxnSpLocks noChangeShapeType="1"/>
              </p:cNvCxnSpPr>
              <p:nvPr/>
            </p:nvCxnSpPr>
            <p:spPr bwMode="auto">
              <a:xfrm flipV="1">
                <a:off x="6737" y="-27"/>
                <a:ext cx="0" cy="101"/>
              </a:xfrm>
              <a:prstGeom prst="line">
                <a:avLst/>
              </a:prstGeom>
              <a:noFill/>
              <a:ln w="108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99412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Les opérations unaires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84101"/>
            <a:ext cx="11050589" cy="5273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I.1.1. La sélection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graphique </a:t>
            </a: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booléenne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pérmettant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selectionner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 Les opérations unaires fondamentales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1416675" y="3508267"/>
            <a:ext cx="811371" cy="2514371"/>
            <a:chOff x="4500" y="216"/>
            <a:chExt cx="531" cy="1253"/>
          </a:xfrm>
        </p:grpSpPr>
        <p:grpSp>
          <p:nvGrpSpPr>
            <p:cNvPr id="15" name="Group 3"/>
            <p:cNvGrpSpPr>
              <a:grpSpLocks/>
            </p:cNvGrpSpPr>
            <p:nvPr/>
          </p:nvGrpSpPr>
          <p:grpSpPr bwMode="auto">
            <a:xfrm>
              <a:off x="4500" y="451"/>
              <a:ext cx="531" cy="789"/>
              <a:chOff x="4500" y="451"/>
              <a:chExt cx="531" cy="789"/>
            </a:xfrm>
          </p:grpSpPr>
          <p:cxnSp>
            <p:nvCxnSpPr>
              <p:cNvPr id="26" name="Line 4"/>
              <p:cNvCxnSpPr>
                <a:cxnSpLocks noChangeShapeType="1"/>
              </p:cNvCxnSpPr>
              <p:nvPr/>
            </p:nvCxnSpPr>
            <p:spPr bwMode="auto">
              <a:xfrm>
                <a:off x="4500" y="451"/>
                <a:ext cx="0" cy="78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Line 5"/>
              <p:cNvCxnSpPr>
                <a:cxnSpLocks noChangeShapeType="1"/>
              </p:cNvCxnSpPr>
              <p:nvPr/>
            </p:nvCxnSpPr>
            <p:spPr bwMode="auto">
              <a:xfrm>
                <a:off x="5031" y="611"/>
                <a:ext cx="0" cy="46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Line 6"/>
              <p:cNvCxnSpPr>
                <a:cxnSpLocks noChangeShapeType="1"/>
              </p:cNvCxnSpPr>
              <p:nvPr/>
            </p:nvCxnSpPr>
            <p:spPr bwMode="auto">
              <a:xfrm flipV="1">
                <a:off x="4500" y="1086"/>
                <a:ext cx="519" cy="14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Line 7"/>
              <p:cNvCxnSpPr>
                <a:cxnSpLocks noChangeShapeType="1"/>
              </p:cNvCxnSpPr>
              <p:nvPr/>
            </p:nvCxnSpPr>
            <p:spPr bwMode="auto">
              <a:xfrm>
                <a:off x="4500" y="451"/>
                <a:ext cx="519" cy="149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6" name="Line 8"/>
            <p:cNvCxnSpPr>
              <a:cxnSpLocks noChangeShapeType="1"/>
            </p:cNvCxnSpPr>
            <p:nvPr/>
          </p:nvCxnSpPr>
          <p:spPr bwMode="auto">
            <a:xfrm flipV="1">
              <a:off x="4757" y="216"/>
              <a:ext cx="0" cy="30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Line 9"/>
            <p:cNvCxnSpPr>
              <a:cxnSpLocks noChangeShapeType="1"/>
            </p:cNvCxnSpPr>
            <p:nvPr/>
          </p:nvCxnSpPr>
          <p:spPr bwMode="auto">
            <a:xfrm>
              <a:off x="4757" y="1160"/>
              <a:ext cx="0" cy="30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3431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Les opérations unaires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893194"/>
            <a:ext cx="11050589" cy="4964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I.1.1. La sélection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Soit la relation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Personne (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Nom, </a:t>
            </a:r>
            <a:r>
              <a:rPr lang="fr-F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Age, Adresse, Sexe)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Donner la liste des femmes ;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Afficher la listes des personnes majeurs ;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Quels sont les hommes qui sont nés à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Diouloulou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Quelles personnes résident à Kaolack sont âgées entre 18 et 45 ans ?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Quelles personnes sont nées ou résident à Ziguinchor et ayant pour nom Cheikh NDOYE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 Les opérations unaires fondamentales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9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Les opérations unaires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84101"/>
            <a:ext cx="11050589" cy="52738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I.1.2. La projection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projection permet d'afficher certains attributs d'une relation pour en cacher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d’autres 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Ainsi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pour chaque enregistrement appartenant à l’instance de la relation seules les valeurs des attributs choisis sont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affichées ; 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résultat obtenu est une nouvelle relation dont le schéma contient les attributs cités dans la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requête ; 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instance a le même nombre d’enregistrements que la relation sur laquelle porte la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Chaque 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 sera donc représenté dans le résultat.</a:t>
            </a:r>
            <a:endParaRPr lang="fr-FR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 Les opérations unaires fondamentales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17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7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Les opérations unaires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0" y="1584101"/>
            <a:ext cx="11050589" cy="5273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I.1.2. La projection :</a:t>
            </a:r>
          </a:p>
          <a:p>
            <a:pPr marL="0" indent="0">
              <a:buNone/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permet de faire un partitionnement vertical d'une relation. </a:t>
            </a:r>
          </a:p>
          <a:p>
            <a:pPr marL="0" indent="0">
              <a:buNone/>
            </a:pP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yntaxe :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 ; Liste attributs) </a:t>
            </a:r>
          </a:p>
          <a:p>
            <a:pPr marL="0" indent="0">
              <a:buNone/>
            </a:pPr>
            <a:r>
              <a:rPr lang="fr-FR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en algèbre relationnelle :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∏</a:t>
            </a:r>
            <a:r>
              <a:rPr lang="fr-FR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Liste, attribut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(Relation)</a:t>
            </a:r>
            <a:endParaRPr lang="fr-FR" sz="3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47410" y="630827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41411" y="762001"/>
            <a:ext cx="9905999" cy="69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I.1. Les opérations unaires fondamentales</a:t>
            </a:r>
            <a:endParaRPr lang="fr-FR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35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1380</TotalTime>
  <Words>1776</Words>
  <Application>Microsoft Office PowerPoint</Application>
  <PresentationFormat>Grand écran</PresentationFormat>
  <Paragraphs>296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8" baseType="lpstr">
      <vt:lpstr>Arial Unicode MS</vt:lpstr>
      <vt:lpstr>Antique Olive</vt:lpstr>
      <vt:lpstr>Arial</vt:lpstr>
      <vt:lpstr>Calibri</vt:lpstr>
      <vt:lpstr>Source Code Pro Light</vt:lpstr>
      <vt:lpstr>Times New Roman</vt:lpstr>
      <vt:lpstr>Trebuchet MS</vt:lpstr>
      <vt:lpstr>Tw Cen MT</vt:lpstr>
      <vt:lpstr>Wingdings</vt:lpstr>
      <vt:lpstr>Circuit</vt:lpstr>
      <vt:lpstr>Chapitre IV L’ Algèbre Relationnelle</vt:lpstr>
      <vt:lpstr>Plan du cours</vt:lpstr>
      <vt:lpstr>Introduction</vt:lpstr>
      <vt:lpstr>I. Les opérations unaires</vt:lpstr>
      <vt:lpstr>I. Les opérations unaires</vt:lpstr>
      <vt:lpstr>I. Les opérations unaires</vt:lpstr>
      <vt:lpstr>I. Les opérations unaires</vt:lpstr>
      <vt:lpstr>I. Les opérations unaires</vt:lpstr>
      <vt:lpstr>I. Les opérations unaires</vt:lpstr>
      <vt:lpstr>I. Les opérations unaires</vt:lpstr>
      <vt:lpstr>I. Les opérations unaires</vt:lpstr>
      <vt:lpstr>I. Les opérations unaires</vt:lpstr>
      <vt:lpstr>I. Les opérations unaires</vt:lpstr>
      <vt:lpstr>I. Les opérations unaires</vt:lpstr>
      <vt:lpstr>II. Les opérations Binaires</vt:lpstr>
      <vt:lpstr>II. Les opérations Binaires</vt:lpstr>
      <vt:lpstr>II. Les opérations Binaires</vt:lpstr>
      <vt:lpstr>II. Les opérations Binaires</vt:lpstr>
      <vt:lpstr>II. Les opérations Binaires</vt:lpstr>
      <vt:lpstr>II. Les opérations Binaires</vt:lpstr>
      <vt:lpstr>II. Les opérations Binaires</vt:lpstr>
      <vt:lpstr>II. Les opérations Binaires</vt:lpstr>
      <vt:lpstr>II. Les opérations Binaires</vt:lpstr>
      <vt:lpstr>II. Les opérations Binaires</vt:lpstr>
      <vt:lpstr>III. Les Jointures</vt:lpstr>
      <vt:lpstr>III. Les Jointures</vt:lpstr>
      <vt:lpstr>III. Les Jointures</vt:lpstr>
      <vt:lpstr>III. Les Jointures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II  Optimisation de schémas relationnels</dc:title>
  <dc:creator>HP PC</dc:creator>
  <cp:lastModifiedBy>HP PC</cp:lastModifiedBy>
  <cp:revision>317</cp:revision>
  <dcterms:created xsi:type="dcterms:W3CDTF">2021-12-17T14:41:09Z</dcterms:created>
  <dcterms:modified xsi:type="dcterms:W3CDTF">2022-06-27T20:01:54Z</dcterms:modified>
</cp:coreProperties>
</file>