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06" r:id="rId5"/>
    <p:sldId id="271" r:id="rId6"/>
    <p:sldId id="307" r:id="rId7"/>
    <p:sldId id="308" r:id="rId8"/>
    <p:sldId id="309" r:id="rId9"/>
    <p:sldId id="272" r:id="rId10"/>
    <p:sldId id="310" r:id="rId11"/>
    <p:sldId id="311" r:id="rId12"/>
    <p:sldId id="312" r:id="rId13"/>
    <p:sldId id="313" r:id="rId14"/>
    <p:sldId id="317" r:id="rId15"/>
    <p:sldId id="314" r:id="rId16"/>
    <p:sldId id="315" r:id="rId17"/>
    <p:sldId id="316" r:id="rId18"/>
    <p:sldId id="319" r:id="rId19"/>
    <p:sldId id="318" r:id="rId20"/>
    <p:sldId id="320" r:id="rId21"/>
    <p:sldId id="321" r:id="rId22"/>
    <p:sldId id="284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0" r:id="rId31"/>
    <p:sldId id="331" r:id="rId32"/>
    <p:sldId id="332" r:id="rId33"/>
    <p:sldId id="341" r:id="rId34"/>
    <p:sldId id="333" r:id="rId35"/>
    <p:sldId id="334" r:id="rId36"/>
    <p:sldId id="335" r:id="rId37"/>
    <p:sldId id="336" r:id="rId38"/>
    <p:sldId id="337" r:id="rId39"/>
    <p:sldId id="339" r:id="rId40"/>
    <p:sldId id="342" r:id="rId41"/>
    <p:sldId id="343" r:id="rId42"/>
    <p:sldId id="344" r:id="rId43"/>
    <p:sldId id="340" r:id="rId44"/>
    <p:sldId id="34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7279" y="1481071"/>
            <a:ext cx="11264721" cy="1586002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PL-SQL sous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68203" y="3633743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4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55099" y="5782614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" y="101566"/>
            <a:ext cx="1102941" cy="113480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386885"/>
            <a:ext cx="11050589" cy="262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integer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Matricule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'MA00254' ;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L’Affectation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910626"/>
            <a:ext cx="11050589" cy="20606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ensemblistes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; Is Null ; Like ; Between ; In ; 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booléens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And ; Or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athmetiques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+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 ; @ 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&gt;=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Les opérateurs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2502795"/>
            <a:ext cx="11050589" cy="2687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Commentaires sur une ligne 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une seule ligne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Commentaires sur plusieurs lignes : 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plusieurs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ligne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II.3. Les commentaires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 IF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;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Instruction(s) ;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275008"/>
            <a:ext cx="11050589" cy="5582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integer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5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'Il y a cinq étudiants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ayant 22 ans'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 </a:t>
            </a: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/>
              <a:t>		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'Il y a dix étudiants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ayant 22 ans'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1410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48495"/>
            <a:ext cx="11050589" cy="520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GB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Valeur_1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Valeur_2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-      -       -         -         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                                         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Valeur_n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        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Instruction(s)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GB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Condition_1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Condition_2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 -  -   -    -     -      -       -        -          -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Case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Label :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Instruction(s) ;                                           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While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               Leave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Repeat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13645"/>
            <a:ext cx="11050589" cy="554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integer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False ;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Bignona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5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 + 1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b = True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b ;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3409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223493"/>
            <a:ext cx="11050589" cy="56345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integer Default 0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Bignona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;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Iterloop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35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 + 5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c = c + 1 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 ;</a:t>
            </a: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9713" y="709684"/>
            <a:ext cx="8677698" cy="6148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structure d’un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 serveur de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L’implémentation de bases de données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bases du PLSQL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et commentaires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conditionnelles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itératives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triggers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routines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Procédure stockée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curseurs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69618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331076"/>
            <a:ext cx="11050589" cy="3116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d’arrêter l'exécution de la boucle dans laquelle elle est placée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d'arrêter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l'exécution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cours et de  passer à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nouvelle.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163651"/>
            <a:ext cx="11050589" cy="36318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globale est une variable dont l’identificateur est précédé du caractère '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visible dans le trigger ou la routine dans lequel elle est déclarée et dans les autres qui seront créées par la suite.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qui n'est pas précédée de ce signe est donc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locale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II.6. Variable globale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665927"/>
            <a:ext cx="11050589" cy="26144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trigger est un objet de base de données associé à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appelé lorsqu'un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 particulier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survient 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exécution est déclenchée par la survenance d’une action bien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déterminée (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Evénement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à un moment bien déterminé (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1. Qu’est-ce qu’un trigger ?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2"/>
            <a:ext cx="11050589" cy="53168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triggers doivent respecter les conditions suivantes 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trigger ne peut être placé sur une vue ou une table temporaire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triggers de même moment et même événement ne peuvent pas porter sur la même table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nécessaire d’être super-utilisateur pour créer, modifier ou supprimer un trigger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 trigger échoue et que son instant d’exécution est BEFORE, l’action qui suit ne sera pas exécutée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seule manière d’interrompre un trigger est de provoquer une erreur en son sein.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1. Qu’est-ce qu’un trigger ?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61375"/>
            <a:ext cx="11050589" cy="519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syntaxe de la création d'un trigger est :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Nom_Trigger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Moment_Trigger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Evenement_Trigger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Nom_Tabble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;</a:t>
            </a: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35617"/>
            <a:ext cx="11050589" cy="522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Temps_Trigger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soit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Evenement_Trigger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soit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corps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faire référence aux colonnes dans la table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utilisant les mots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OLD.</a:t>
            </a:r>
            <a:r>
              <a:rPr lang="fr-FR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 référence à une colonne d'une ligne existante avant sa modification ou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suppression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NEW.</a:t>
            </a:r>
            <a:r>
              <a:rPr lang="fr-FR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 référence à une colonne d'une ligne après insertion ou modification.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2137893"/>
            <a:ext cx="11050589" cy="379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</a:t>
            </a:r>
            <a:r>
              <a:rPr lang="fr-F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requiert le droit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la colonne.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</a:t>
            </a:r>
            <a:r>
              <a:rPr lang="fr-F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requiert le droit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la colonne.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requiert le droit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2"/>
            <a:ext cx="11050589" cy="53168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ControleAge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Insert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Row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integer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&gt; 50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&lt; 15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‘Mon Age' 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253803"/>
            <a:ext cx="11050589" cy="4604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routines servent essentiellement à créer de petits programmes dont on a souvent besoin dans les tâches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d’administration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 sont stockés dans la base et évitent les envois de messages entre les utilisateurs et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permettent donc de rendre le serveur plus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performant ;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ce chapitre, nous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arlerons des fonctions et des procédures.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28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Qu’est-ce qu’une routine ?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0158" y="1541172"/>
            <a:ext cx="11251841" cy="531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Qu’est-ce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qu’une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stockée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procédure stockée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</a:t>
            </a:r>
            <a:r>
              <a:rPr lang="fr-F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anglais) est un ensemble d'instructions SQL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pré-compilées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stockées sur le serveur, directement dans la base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peut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demande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lancée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un utilisateur, un administrateur DBA ou encore de façon automatisée par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déclencheur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envoyées à un serveur SQL font l'objet d'une 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syntaxique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 d'une 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interprétation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 d'être 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Ces étapes sont très lourdes si l'on envoie plusieurs requêtes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complexes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29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Les procédures stockées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888642"/>
            <a:ext cx="11050589" cy="596935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SQL n’est pas un langage procédural. Il ne permet, donc pas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déclarer des variables 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créer des sous-programmes 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l'exécution d'une action suivant 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répéter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l'exécution d'une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plusieurs instructions.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langage procédural, repose sur des procédures,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sous-routines, etc.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spécifie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toutes les étapes que l'ordinateur doit suivre pour atteindre l'état ou la sortie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souhaité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sépare un programme au sein de variables, fonctions, instructions et opérateurs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conditionnels.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51527"/>
            <a:ext cx="11050589" cy="510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Qu’est-ce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qu’une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stockée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dans le corps d’une procédure ns sont envoyées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qu'une seule fois sur le réseau puis analysée, interprétée et stockée sur le serveur sous forme exécutable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pré-compilée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qu'elles soient exécutées, on fait appel à la procédure avec son nom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ainsi passer des paramètres à une procédure stockée lors de son appel, et recevoir le résultat de ses opérations comme celui de toute requête SQL.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30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Les procédures stockées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2"/>
            <a:ext cx="11050589" cy="5316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stockée</a:t>
            </a:r>
            <a:endParaRPr lang="fr-F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syntaxe de création d’une procédure stockée est :</a:t>
            </a:r>
          </a:p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Nom_Procedure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id_argument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fr-F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 ;]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0" indent="0">
              <a:buNone/>
            </a:pPr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fr-F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procédure est appelée avec la commande </a:t>
            </a:r>
            <a:r>
              <a:rPr lang="fr-F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 syntaxe est :</a:t>
            </a:r>
          </a:p>
          <a:p>
            <a:pPr marL="0" indent="0" algn="ctr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Nom_Procedure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Valeur_Arguments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31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Les procédures stockées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21983"/>
            <a:ext cx="11050589" cy="48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Qu’est-ce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qu’une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est un ensemble d’instructions regroupées dans un module qui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près exécution renvoie une valeur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peut prendre des arguments comme les procédures stockées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différence entre une fonction et une procédure est que la première renvoie un résultat, alors la dernière exécute une ou des opérations et ne renvoie pas de valeur.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03798"/>
            <a:ext cx="11050589" cy="54542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syntaxe de création de fonction est :</a:t>
            </a:r>
          </a:p>
          <a:p>
            <a:pPr marL="0" indent="0">
              <a:buNone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Nom_Fonction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(arg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type)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Type_Retour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 ;]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fonction est appelée comme suit :</a:t>
            </a:r>
          </a:p>
          <a:p>
            <a:pPr marL="0" indent="0" algn="ctr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Nom_Fonction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(Arg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03798"/>
            <a:ext cx="11050589" cy="54542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Quelques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utiles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des fonctions très utiles permettant de résoudre des problèmes rencontrés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pendant la programmation sous MySQL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fr-F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fr-F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Elle permet de concaténer deux ou plusieurs chaines de caractères. Elle permet aussi de concaténer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chaines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valeurs numériques.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 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‘Base de données relationnelle'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@x =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oncat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 de ',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@b) ;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@x contient :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fait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 de Base de données relationnelle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29555"/>
            <a:ext cx="11050589" cy="5428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Quelques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utiles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nb_caracteres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Elle permet d'extraire une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sous-chaine dans une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 de caractères.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syntaxe,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la variable contenant la chaine dans laquelle on veut extraire la sous-chaine,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la position du premier caractère à extraire et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nb_caracteres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le nombre de caractères à extraire.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extraire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 variable @x ci-dessus on fait :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@y = </a:t>
            </a: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2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variable @y contient :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90918"/>
            <a:ext cx="11050589" cy="546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Quelques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utiles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 startAt="3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(Réel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: Elle arrondit un nombre réel au plus grand entier inférieur à ce réel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LcPeriod" startAt="3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(Réel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: Elle arrondit un nombre réel au plus petit entier supérieur à ce réel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(20.5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20 ;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20.5) = -21 ;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(20.5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21 ;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20.5) = -20 ;</a:t>
            </a:r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 startAt="5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Cette fonction renvoie la date actuelle et l'heure sous le format :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AAAA-MM-JJ 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HH:MM:SS.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; /* Affiche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2022-12-08 11:04:52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1425262"/>
            <a:ext cx="11050589" cy="5432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Quelques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utiles</a:t>
            </a:r>
            <a:endParaRPr lang="fr-F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 startAt="6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(Date, '%Partie') 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Elle permet d'afficher la date sous le format voulu par l'utilisateur. Elle prend en paramètre une date et la partie de cette date à afficher.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 Donne l'année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 Donne l'année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AAAA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: Donne le mois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: Donne le mois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texte en anglais (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: Donne le jour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JJ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: Donne le jour sous le format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JJth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Jjrd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%h : Donne l'heure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12h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Donne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l'heure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24h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et %S : Donnes les secondes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: Donne l'heure au complet sous le format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HH:MM:SS.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Routines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2"/>
            <a:ext cx="11050589" cy="531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@d = '2022-12-08' ;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(@d,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'%y') ; -- Affiche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(@d,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'%Y') ; -- Affiche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(@d,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'%m') ; -- Affiche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'%M') ; --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Affiche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(@d,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'%d') ; -- Affiche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(@d,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'%D') ; -- Affiche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8th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'%T')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-- Affiche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11:26:25th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38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fonctions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Les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73499"/>
            <a:ext cx="11050589" cy="3992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curseur est un objet temporaire d’une base de données permettant de récupérer le résultat d’une requête qui renvoie une ou plusieurs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sous la forme d’un tableau avec des lignes (enregistrements) et des colonnes (attributs)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un curseur,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parcourir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et manipuler chaque enregistrement pour accomplir certaines tâches.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39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Qu’est-ce qu’un curseurs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2253802"/>
            <a:ext cx="11050589" cy="46041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Ainsi, le langage PL/SQL 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/SQL) est créé pour permettre de faire de la programmation procédurale sous MySQL 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basé sur le langage SQL donc il emprunte les types, les opérateurs,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Les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8186" y="1365160"/>
            <a:ext cx="11573813" cy="5492839"/>
          </a:xfrm>
        </p:spPr>
        <p:txBody>
          <a:bodyPr>
            <a:noAutofit/>
          </a:bodyPr>
          <a:lstStyle/>
          <a:p>
            <a:pPr lvl="0" fontAlgn="base"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 qu’un curseur ne puisse être utilisé, il doit être déclaré. Ce processus ne récupère pas les données, il définit simplement la requête qui lui fournit les données :</a:t>
            </a:r>
          </a:p>
          <a:p>
            <a:pPr marL="0" indent="0" algn="ctr" fontAlgn="base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Nom_Curseur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……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Ouverture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la déclaration, le curseur doit être ouvert pour être utilisé. Ce processus récupère les données fournies par la requête définie dans la déclaration du curseur ;</a:t>
            </a:r>
          </a:p>
          <a:p>
            <a:pPr marL="0" indent="0" algn="ctr" fontAlgn="base">
              <a:lnSpc>
                <a:spcPct val="100000"/>
              </a:lnSpc>
              <a:buNone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Nom_Curseur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 :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Maintenant le curseur contient des données, des lignes individuelles peuvent être extraites selon les besoins en utilisant le mot clé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une boucle :</a:t>
            </a:r>
          </a:p>
          <a:p>
            <a:pPr marL="0" indent="0" algn="ctr" fontAlgn="base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Nom_Curseur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Fermeture 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Après parcours du curseur, ce dernier doit être fermé 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Nom_Curseur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40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3" y="734096"/>
            <a:ext cx="9905999" cy="80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Utilisation d’un curseur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Les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7887" y="1313645"/>
            <a:ext cx="10904112" cy="55443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Lorsqu’on travaille avec des curseurs sous MySQL, on doit également déclarer un gestionnaire (</a:t>
            </a: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pour gérer la situation où le curseur ne trouve aucune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ligne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fois que l’on appelle l’instruction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curseur tente de lire la ligne suivante dans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curseur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Lorsque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curseur atteint la fin du résultat, il ne pourra pas obtenir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et une erreur est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rencontrée 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gestionnaire est utilisé pour gérer cette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erreur.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41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59854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gestionnaire Handler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Les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7887" y="1777285"/>
            <a:ext cx="10904112" cy="50807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Décration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Id_Var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variable qui permet de savoir si oui ou non le curseur a atteint la fin du résultat.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du gestionnaire doit apparaître après la déclaration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variable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du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curseur.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59854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gestionnaire Handler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Les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236372"/>
            <a:ext cx="11050589" cy="56216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 Integer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Test_Curseur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vide = 1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Test_Curseur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Boucle_Loop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Loop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Test_Curseur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p, a ;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 = 1 Then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Leave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boucle_Loop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If;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p, a ;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 Loop ;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Test_Curseur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0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Exercice d’application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017432"/>
            <a:ext cx="11050589" cy="5840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NumPermis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Sexe,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Adresse, Age,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Voiture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Marque, Version, Type, Couleur,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Voiture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DateDebut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NbJour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PrixJour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Fidelite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Voiture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TotalNbJour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TotalPrix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Fidelite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une fonction qui renvoie le prix à payer pour un client qui loue une voiture à une date donnée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une procédure qui affiche la liste des clients qui ont loué une voiture donnée pour une durée dépassant 7 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jours ou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"Cette voiture n’a jamais été louée plus de 7 jours" si personne n’a loué la voiture plus de 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jours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trigger qui remplit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utomatiquement la table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Fidelite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chaque fois qu’un client loue une voiture. Un client est fidèle à une voiture s’il l’a louée pour une durée cumulée dépassant 100 jours.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26524"/>
            <a:ext cx="11050589" cy="553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PL/SQL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constitué de 3 composants dans deux parties 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composants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L’entête 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déclarations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parties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L’entête 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programme.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176530"/>
            <a:ext cx="11050589" cy="46814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L’entête d’un module PL/SQL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éventuels (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et procédure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 de la valeur de retour (fonction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et l’évènement ainsi que la table sur laquelle elle porte (trigger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L’entête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970468"/>
            <a:ext cx="11050589" cy="4887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déclarations sont faites dans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corps du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Begin et End 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cette partie que toutes les déclarations sont faites 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curseur,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gestionnaire,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 ligne de déclaration est ouverte par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mot clé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eclare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Les déclarations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35617"/>
            <a:ext cx="11050589" cy="52223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sont écrites dans le corps du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PL/SQL qui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ouvert par le mot-clé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fermé par le mot-clé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à exécuter dans le programme doivent être écrites entre ces deux mots-clés. 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Instruction_1 ;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Instruction_2 ;</a:t>
            </a: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LES Instructions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863144"/>
            <a:ext cx="11050589" cy="499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trois types d’affectation sous PL-SQL 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pendant la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d’une valeur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scalaire dans le programme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valeur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du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condition(s) ;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L’Affectation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2802</TotalTime>
  <Words>2427</Words>
  <Application>Microsoft Office PowerPoint</Application>
  <PresentationFormat>Grand écran</PresentationFormat>
  <Paragraphs>423</Paragraphs>
  <Slides>44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1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II  PL-SQL sous Mysql</vt:lpstr>
      <vt:lpstr>Plan du cours</vt:lpstr>
      <vt:lpstr>Introduction</vt:lpstr>
      <vt:lpstr>Introduction</vt:lpstr>
      <vt:lpstr>I. Structure d’un Programme PLSQL</vt:lpstr>
      <vt:lpstr>I. Structure d’un Programme PLSQL</vt:lpstr>
      <vt:lpstr>I. Structure d’un Programme PLSQL</vt:lpstr>
      <vt:lpstr>I. Structure d’un Programme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III. Les triggers</vt:lpstr>
      <vt:lpstr>III. Les triggers</vt:lpstr>
      <vt:lpstr>III. Les triggers</vt:lpstr>
      <vt:lpstr>III. Les triggers</vt:lpstr>
      <vt:lpstr>III. Les triggers</vt:lpstr>
      <vt:lpstr>III. Les triggers</vt:lpstr>
      <vt:lpstr>IV. Les Routines</vt:lpstr>
      <vt:lpstr>IV. Les Routines</vt:lpstr>
      <vt:lpstr>IV. Les Routines</vt:lpstr>
      <vt:lpstr>IV. Les Routines</vt:lpstr>
      <vt:lpstr>IV. Les Routines</vt:lpstr>
      <vt:lpstr>IV. Les Routines</vt:lpstr>
      <vt:lpstr>IV. Les Routines</vt:lpstr>
      <vt:lpstr>IV. Les Routines</vt:lpstr>
      <vt:lpstr>IV. Les Routines</vt:lpstr>
      <vt:lpstr>IV. Les Routines</vt:lpstr>
      <vt:lpstr>IV. Les Routines</vt:lpstr>
      <vt:lpstr>V. Les CuRseurs</vt:lpstr>
      <vt:lpstr>V. Les CuRseurs</vt:lpstr>
      <vt:lpstr>V. Les CuRseurs</vt:lpstr>
      <vt:lpstr>V. Les CuRseurs</vt:lpstr>
      <vt:lpstr>V. Les CuRseurs</vt:lpstr>
      <vt:lpstr>VI. Exercice d’application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312</cp:revision>
  <dcterms:created xsi:type="dcterms:W3CDTF">2021-12-17T14:41:09Z</dcterms:created>
  <dcterms:modified xsi:type="dcterms:W3CDTF">2022-12-09T10:02:34Z</dcterms:modified>
</cp:coreProperties>
</file>