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0"/>
  </p:notesMasterIdLst>
  <p:sldIdLst>
    <p:sldId id="256" r:id="rId2"/>
    <p:sldId id="257" r:id="rId3"/>
    <p:sldId id="258" r:id="rId4"/>
    <p:sldId id="346" r:id="rId5"/>
    <p:sldId id="306" r:id="rId6"/>
    <p:sldId id="271" r:id="rId7"/>
    <p:sldId id="347" r:id="rId8"/>
    <p:sldId id="307" r:id="rId9"/>
    <p:sldId id="355" r:id="rId10"/>
    <p:sldId id="352" r:id="rId11"/>
    <p:sldId id="356" r:id="rId12"/>
    <p:sldId id="354" r:id="rId13"/>
    <p:sldId id="357" r:id="rId14"/>
    <p:sldId id="350" r:id="rId15"/>
    <p:sldId id="351" r:id="rId16"/>
    <p:sldId id="348" r:id="rId17"/>
    <p:sldId id="359" r:id="rId18"/>
    <p:sldId id="360" r:id="rId19"/>
    <p:sldId id="361" r:id="rId20"/>
    <p:sldId id="349" r:id="rId21"/>
    <p:sldId id="358" r:id="rId22"/>
    <p:sldId id="353" r:id="rId23"/>
    <p:sldId id="362" r:id="rId24"/>
    <p:sldId id="308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407" r:id="rId33"/>
    <p:sldId id="408" r:id="rId34"/>
    <p:sldId id="409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36" r:id="rId50"/>
    <p:sldId id="412" r:id="rId51"/>
    <p:sldId id="413" r:id="rId52"/>
    <p:sldId id="410" r:id="rId53"/>
    <p:sldId id="414" r:id="rId54"/>
    <p:sldId id="434" r:id="rId55"/>
    <p:sldId id="415" r:id="rId56"/>
    <p:sldId id="416" r:id="rId57"/>
    <p:sldId id="435" r:id="rId58"/>
    <p:sldId id="417" r:id="rId59"/>
    <p:sldId id="411" r:id="rId60"/>
    <p:sldId id="418" r:id="rId61"/>
    <p:sldId id="419" r:id="rId62"/>
    <p:sldId id="379" r:id="rId63"/>
    <p:sldId id="373" r:id="rId64"/>
    <p:sldId id="377" r:id="rId65"/>
    <p:sldId id="378" r:id="rId66"/>
    <p:sldId id="374" r:id="rId67"/>
    <p:sldId id="380" r:id="rId68"/>
    <p:sldId id="375" r:id="rId69"/>
    <p:sldId id="381" r:id="rId70"/>
    <p:sldId id="376" r:id="rId71"/>
    <p:sldId id="382" r:id="rId72"/>
    <p:sldId id="371" r:id="rId73"/>
    <p:sldId id="402" r:id="rId74"/>
    <p:sldId id="383" r:id="rId75"/>
    <p:sldId id="384" r:id="rId76"/>
    <p:sldId id="385" r:id="rId77"/>
    <p:sldId id="386" r:id="rId78"/>
    <p:sldId id="387" r:id="rId79"/>
    <p:sldId id="388" r:id="rId80"/>
    <p:sldId id="389" r:id="rId81"/>
    <p:sldId id="390" r:id="rId82"/>
    <p:sldId id="391" r:id="rId83"/>
    <p:sldId id="392" r:id="rId84"/>
    <p:sldId id="393" r:id="rId85"/>
    <p:sldId id="394" r:id="rId86"/>
    <p:sldId id="395" r:id="rId87"/>
    <p:sldId id="396" r:id="rId88"/>
    <p:sldId id="397" r:id="rId89"/>
    <p:sldId id="398" r:id="rId90"/>
    <p:sldId id="399" r:id="rId91"/>
    <p:sldId id="400" r:id="rId92"/>
    <p:sldId id="401" r:id="rId93"/>
    <p:sldId id="372" r:id="rId94"/>
    <p:sldId id="403" r:id="rId95"/>
    <p:sldId id="404" r:id="rId96"/>
    <p:sldId id="405" r:id="rId97"/>
    <p:sldId id="420" r:id="rId98"/>
    <p:sldId id="424" r:id="rId99"/>
    <p:sldId id="421" r:id="rId100"/>
    <p:sldId id="422" r:id="rId101"/>
    <p:sldId id="425" r:id="rId102"/>
    <p:sldId id="423" r:id="rId103"/>
    <p:sldId id="426" r:id="rId104"/>
    <p:sldId id="427" r:id="rId105"/>
    <p:sldId id="430" r:id="rId106"/>
    <p:sldId id="429" r:id="rId107"/>
    <p:sldId id="431" r:id="rId108"/>
    <p:sldId id="433" r:id="rId10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B5B-03D1-4171-9D1D-EB9907A45893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39D9-EE15-4F1A-AFFA-1E3402E61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39D9-EE15-4F1A-AFFA-1E3402E6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E7DBD-1DB1-4A0F-B4D0-194B172FB39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6F2-01F5-40B1-B930-799CCC82F62E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0D78-B1F0-4AE4-93EB-4FFD2D9D02B0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A02-B019-4B13-9126-D2CD87514766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EB0-2E10-4831-B90A-FEBEFEBB0C32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E38-FB33-45A6-80F7-8C1358C28D8A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BD3-E44B-4F62-B227-4942E07246C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71F-AA08-4270-BCCF-BC7764854A77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6CE-F845-4F3F-80AD-A3E0E70AC73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EF5D-837F-4D04-AA7C-E7E6278E615A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806-D36F-4983-981C-01444258F8AF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5940-DE9B-40F9-987E-1CE5FA57F996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E1A-6E12-4CF5-BF76-F27D98D0771F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43-7F41-4075-B083-C9F0B43122DF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9A2-61FE-4D70-A56D-88CE421F4301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5BA-98EA-4089-B34C-8FB6275687A9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3F5-435E-4308-9ABA-E69710EE961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D0A-8112-4991-AC60-D8EE75804BD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4574" y="1236370"/>
            <a:ext cx="11316237" cy="211213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du SGBD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68203" y="3633743"/>
            <a:ext cx="6168980" cy="1582201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Ingénierie 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2021 – 2022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4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UFR des sciences et technologies département d’informatique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35581" y="5782614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" y="101566"/>
            <a:ext cx="1102941" cy="113480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4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26525"/>
            <a:ext cx="11050589" cy="5531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spécifier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explicitement le moteur de stockage que l’on souhaite utiliser, on l'indique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l'option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création de la table, comme suit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Nom_Table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Att1	Domaine1,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Att2	Domaine2 </a:t>
            </a:r>
          </a:p>
          <a:p>
            <a:pPr marL="0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)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fr-F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MoteurDeStockage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après création de la table avec un Alter Table comme suit :</a:t>
            </a:r>
          </a:p>
          <a:p>
            <a:pPr marL="457200" lvl="1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Alter Table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Nom_Table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MoteurDeStockage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Définition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85080" y="1132155"/>
            <a:ext cx="6218656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table USER_SUMMARY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75" y="2026570"/>
            <a:ext cx="7152266" cy="45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85080" y="1132155"/>
            <a:ext cx="6218656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table USER_SUMMARY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8" y="1690760"/>
            <a:ext cx="7964011" cy="17897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3" y="3480515"/>
            <a:ext cx="7859222" cy="33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85080" y="1132155"/>
            <a:ext cx="6218656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table HOST_SUMMARY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97" y="2026570"/>
            <a:ext cx="7406022" cy="44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85080" y="1132155"/>
            <a:ext cx="6218656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table HOST_SUMMARY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88" y="2231503"/>
            <a:ext cx="9386840" cy="38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85080" y="1132155"/>
            <a:ext cx="6218656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5. La table METRICS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21" y="1848346"/>
            <a:ext cx="5586173" cy="27902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21" y="4638574"/>
            <a:ext cx="6096571" cy="17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85080" y="1132155"/>
            <a:ext cx="6218656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5. La table METRICS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5" y="1625114"/>
            <a:ext cx="5306165" cy="10840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6" y="3862390"/>
            <a:ext cx="5306164" cy="29956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4" y="2723063"/>
            <a:ext cx="5306165" cy="11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85080" y="1132155"/>
            <a:ext cx="6218656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table SYS_CONFIG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78" y="1848346"/>
            <a:ext cx="7874860" cy="473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85080" y="1132155"/>
            <a:ext cx="6218656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7. La table PROCESSLIST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60" y="1647098"/>
            <a:ext cx="766869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15113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07133"/>
            <a:ext cx="9905998" cy="57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85079" y="716191"/>
            <a:ext cx="6218656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7. La table PROCESSLIST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86" y="1233233"/>
            <a:ext cx="7649643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52282"/>
            <a:ext cx="11050589" cy="550571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de définir un moteur par défaut pour les nouvelles tables en le spécifiant dans le fichier de configuration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définitivement, soit pour la session active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seulement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session active seulement, il faudra utiliser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Storage_engine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MoteurDeStockage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 faire définitivement, cela se fait au moyen de la directive suivante du fichier de configuration :</a:t>
            </a:r>
            <a:endParaRPr lang="fr-F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Default-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MoteurDeStockage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versions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inférieures à MySQL 5.5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moteur par défaut est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versions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supérieures ou égales à 5.5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moteur par défaut est </a:t>
            </a:r>
            <a:r>
              <a:rPr lang="fr-FR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Définition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26525"/>
            <a:ext cx="11050589" cy="55314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moteur par défaut des tables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depuis la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3.23.0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stockée en trois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fichiers portent le nom de la table, et ont une extension qui spécifie le type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stocke la définition de la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L'index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stocké dans un fichier avec l'extension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.MYI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MYIndex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sont stockées dans un fichier avec l'extension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.MYD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de vérifier ou réparer une table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l'utilitaire </a:t>
            </a:r>
            <a:r>
              <a:rPr lang="fr-FR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myisamchk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aussi compresser les tables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l'utilitaire </a:t>
            </a:r>
            <a:r>
              <a:rPr lang="fr-FR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myisampack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réduire leur taille sur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disque ;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2.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26525"/>
            <a:ext cx="11050589" cy="553147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un moteur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transactionnel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assez rapide en écriture et très rapide en lecture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supporte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 les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contraintes d’intégrité référentielle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(clés étrangères)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gérant pas les transactions ni les clés étrangères il n’y a donc pas beaucoup de contrôles qui sont généralement gourmands en ressources et prennent du temps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gère l’indexation des attributs et même l’index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FULLTEXT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 les attributs de type TEXT et le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verrouillage des données au niveau table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plus,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garde en cache des métadonnées sur la table et ses index, comme le nombre de lignes, la taille perdue à cause de la fragmentation, etc.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2.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90" y="1326525"/>
            <a:ext cx="11420910" cy="5531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stockage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transactionnel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(compatible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avec validation (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annulation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et capacités de restauration après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 ;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 un </a:t>
            </a: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verrouillage de lignes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fournit des lectures cohérentes comme Oracle, sans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verrous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 fonctionnalités accroissent les possibilités d'utilisation simultanées des tables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mais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est plus lent que 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à cause des intégrités référentielles et des transactions 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n'y a pas de problème de queue de verrous avec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 les verrous de lignes utilisent très peu de place. Les tables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les premières tables MySQL qui </a:t>
            </a: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supportent les contraintes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d’intégrité référentielle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(clés étrangères) ;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été conçu pour maximiser les performances lors du traitement de grandes quantités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gère les index mais pas les index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FULLTEXT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90" y="1455313"/>
            <a:ext cx="11420910" cy="540268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dispose de son propre buffer pour mettre en cache les données et les index en mémoire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stocke les tables et index dans un espace de table, qui peut être réparti dans plusieurs fichiers. Ceci diffère des tables comme, par exemple,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où chaque table est stockée dans un fichier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différent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crée un fichier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frm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la structure de la table et un fichier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ibd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données et les index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peuvent prendre n'importe quelle taille, même sur les systèmes d'exploitation dont la limite est de 2 Go par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utilisé en production dans plusieurs sites où de grandes capacités de stockages et des performances accrues sont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nécessaires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sous licence GNU GPL License Version 2 (de Juin 1991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26525"/>
            <a:ext cx="11050589" cy="55314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table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 groupe de tables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identiques et utilisées comme 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manière transparente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 crée,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crée deux fichiers sur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disque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fichiers ont pour nom celui de la table, et ont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extensions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frm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fichier qui stocke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définition de la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.MRG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fichier qui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contient les noms des tables qui doivent être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utilisées 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outes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tables utilisées dans la même table 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devaient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dans la même base que cette dernière. Cette restriction a été levée dans MySQL 4.1.1.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simplement besoin des droits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les tables que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l’on 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rassemblées dans la table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MRG_Myisam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0158" y="1326525"/>
            <a:ext cx="11251841" cy="55314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contente de fournir une interface unique pour accéder en lecture à toutes les tables simultanément, et en écriture selon des règles que l'on aura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fixé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peuvent provenir de plusieurs bases de données,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elles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sur le même serveur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physique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gère les index de la même manière que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sauf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Fulltext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gère pas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tables fusionnées doivent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respecter les critères suivants 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sur le même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serveur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Mêmes noms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d’attributs et mêmes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pour ces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deux à deux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Mêmes index (sauf FULLTEXT qui sera ignoré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Même ordre de déclaration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table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disponible,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modifications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répercuteront sur la table fusionnée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MRG_Myisam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0158" y="1326525"/>
            <a:ext cx="11251841" cy="55314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créant une table avec MERGE, on ajoute deux paramètres à la syntaxe générique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(Table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Table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Permet de donner la liste des tables à fusionner 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Insert_Method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Valeur : Permet de définir où seront insérées les nouvelles lignes. Valeur prend les valeur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</a:p>
          <a:p>
            <a:pPr marL="0" indent="0">
              <a:buNone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Nom_Table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Domaine1,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Att2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Domaine2 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  Union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(Table1, Table2)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Insert_Method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Last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MRG_Myisam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0158" y="2251657"/>
            <a:ext cx="11251841" cy="46063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ajouter une nouvelle table à la fusion, il existe trois méthodes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Supprimer dans laquelle on a fait la fusion et la recréer avec la nouvelle table dans UNION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Modifier la table avec la syntaxe :</a:t>
            </a:r>
          </a:p>
          <a:p>
            <a:pPr marL="457200" lvl="1" indent="0" algn="ctr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Nom_Table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(Table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Table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à la main le fichier .MRG créé dans le dossier de données de MySQL puis faire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Flush Tables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le SGBD pour le forcer à relire les définitions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MRG_Myisam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9713" y="811368"/>
            <a:ext cx="8677698" cy="604663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Qu’est-ce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MySQL ?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Historique des différentes versions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avantages de MySQL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moteurs de stockage de données sous MySQL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 types de données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types numériques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chaines de caractères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Autres types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 bases de données natives de MySQL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Performance_Schema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69618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26525"/>
            <a:ext cx="11050589" cy="55314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moteur de stockage permettant de créer des tables directement dans la mémoire vive, sans passer par le disque dur pour stocker 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Ceci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fait le moteur de stockage le plus rapide que propose MySQL, mais aussi le plus dangereux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moteur de stockage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crée des tables dont le contenu est stocké en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4.1, les tables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étaient appelées des tables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table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associée à un fichier sur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disque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fichier a le nom de la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 a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extension 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frm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indiquer la définition de la table.</a:t>
            </a:r>
            <a:endParaRPr lang="fr-F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365161"/>
            <a:ext cx="11050589" cy="54928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ne gère pas les champs TEXT ni BLOB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ne gère les transactions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ne gère pas les contraintes d’intégrité référentielles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ne gère pas les champs TEXT, il ne gère pas non plus les index FULLTEXT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est parfait pour stocker des données purement temporaires qui ont besoin d'être traitées rapidement et surtout dont la perte n'est pas significative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arrêt anormal du serveur engendre une perte des données.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90" y="1455313"/>
            <a:ext cx="11420910" cy="54026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moteur CSV a été ajouté en MySQL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4.1.4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moteur stocke les données dans un fichier texte, avec le format valeurs séparées par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virgules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Lorsque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vous créez une table CSV, le serveur créé un fichier de définition de table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fichier de données qui porte le nom de 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définition de table a même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de table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l'extension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a aussi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nom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l'extension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de données est un fichier texte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Lorsque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vous stockez des données dans la table, le moteur les écrit au format CSV dans le fichier de données.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CSV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90" y="1326524"/>
            <a:ext cx="11420910" cy="553147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valeurs sont stockées dans un fichier texte, séparées par des virgules, les lignes sont séparées par des sauts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ligne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moteur ne gère ni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l’intégrité référentielles,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transactions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index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permet une grande interopérabilité entre des systèmes externes à MySQL,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le format CSV 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pratiquement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universel et 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reconnu par tous les tableurs et de nombreux logiciels qui importent et exportent des données dans ce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en outre extrêmement pratique lorsqu'on désire exporter une table au format CSV compatible avec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suffit de faire une copie de la table avec ce moteur pour la nouvelle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Tous les attributs doivent être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pas de contrainte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CSV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types de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types numériques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85881"/>
              </p:ext>
            </p:extLst>
          </p:nvPr>
        </p:nvGraphicFramePr>
        <p:xfrm>
          <a:off x="771089" y="2299080"/>
          <a:ext cx="11158975" cy="4300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8823"/>
                <a:gridCol w="1121398"/>
                <a:gridCol w="3125087"/>
                <a:gridCol w="3183667"/>
              </a:tblGrid>
              <a:tr h="3757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Taille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Borne inferieure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Borne supérieure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56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56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TINYINT UNSIGNED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56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SMALLINT 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32767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56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SMALLINT UNSIGNED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65535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56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MEDIUMINT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-8388608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8388607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56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MEDIUMINT UNSIGNED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16777215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56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-2147483648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214748647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56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UNSIGNED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4294967295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312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BIGINT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-9223372036854775808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9223372036854775807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644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BIGINT UNSIGNED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18446744073709551615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479526" y="1552165"/>
            <a:ext cx="322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Les types entiers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types de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types numériques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72802" y="1552165"/>
            <a:ext cx="2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Les types réels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48855"/>
              </p:ext>
            </p:extLst>
          </p:nvPr>
        </p:nvGraphicFramePr>
        <p:xfrm>
          <a:off x="1528762" y="2986087"/>
          <a:ext cx="9204320" cy="2195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088"/>
                <a:gridCol w="3604827"/>
                <a:gridCol w="3756405"/>
              </a:tblGrid>
              <a:tr h="474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Borne inferieure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Borne supérieure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907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-3.402823466E+38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-1.175494351E-38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1.175494351E-38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3.402823466E+38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813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DOUBLE(</a:t>
                      </a:r>
                      <a:r>
                        <a:rPr lang="fr-FR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k,n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-1.7976931348623157E+308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-2.2250738585072014E-308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2.2250738585072014E-308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1.7976931348623157E+308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4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types de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types numériques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93751" y="1666465"/>
            <a:ext cx="420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Les chaines de caractères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49005"/>
              </p:ext>
            </p:extLst>
          </p:nvPr>
        </p:nvGraphicFramePr>
        <p:xfrm>
          <a:off x="771089" y="2359185"/>
          <a:ext cx="11396882" cy="426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1385"/>
                <a:gridCol w="8415497"/>
              </a:tblGrid>
              <a:tr h="276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Longueur 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4748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CHAR(M)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Chaîne de taille fixée à M, où 1&lt;M&lt;255, complétée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</a:t>
                      </a:r>
                      <a:r>
                        <a:rPr lang="fr-FR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 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espaces si nécessaire.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9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CHAR(M) BINARY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Idem, mais insensible à la casse lors des tris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fr-FR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recherches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748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VARCHAR(M)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Chaîne de taille variable, de taille maximum M,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où</a:t>
                      </a:r>
                      <a:r>
                        <a:rPr lang="fr-FR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1&lt;M&lt;255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complété avec des espaces si nécessaire.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95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VARCHAR(M) BINARY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Idem, mais insensible à la casse lors des tris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fr-FR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recherches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7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TINYTEXT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Longueur maximale de 255 caractères.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7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Longueur maximale de 65535 caractères.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7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TEXT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Longueur maximale de 16777215 caractères.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7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LONGTEXT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Longueur maximale de 4294967295 caractères.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673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(k, n)*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flottant de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chiffres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dont n après 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virgule. 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Chaque chiffre ainsi que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</a:t>
                      </a:r>
                      <a:r>
                        <a:rPr lang="fr-FR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virgule 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le signe moins (pas le plus) occupe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r>
                        <a:rPr lang="fr-FR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caractère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types de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101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types numériques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93751" y="1666465"/>
            <a:ext cx="420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Les types dates et heures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86633"/>
              </p:ext>
            </p:extLst>
          </p:nvPr>
        </p:nvGraphicFramePr>
        <p:xfrm>
          <a:off x="1285876" y="2528889"/>
          <a:ext cx="10086974" cy="3144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6423"/>
                <a:gridCol w="7590551"/>
              </a:tblGrid>
              <a:tr h="479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fr-FR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41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au format anglophone AAAA-MM-JJ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41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et heure au format anglophone AAAA-MM-JJ HH:MM:SS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1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Affiche la date et l’heure sans séparateur  AAAAMMJJHHMMSS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729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 (M)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Idem, mais M vaut un entier pair entre 2 et 14. Affiche les M premiers caractères de TIMESTAMP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1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Heure au format HH:MM:SS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1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Année au format AAAA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9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types de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types numériques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93751" y="1414463"/>
            <a:ext cx="420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Le type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71090" y="1937683"/>
            <a:ext cx="11420910" cy="49203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attribut de type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prendre pour valeur la chaîne vide,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combinaison de chaînes contenues dans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liste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 dans sa déclaration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pendant la création de la table.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SET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('Voiture', 'Moto', 'Vélo') NOT NULL ;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prendre les valeurs suivantes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''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(chaîne vide)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Voiture,Moto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Vélo,Voiture,Moto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tout autre combinaison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listes des trois valeurs définies plus haut.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SET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('Voiture', 'Moto', 'Vélo') ;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peut prendre la valeur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 plus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autres.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peut donner que 64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valeurs au maximum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8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types de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types numériques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93751" y="1414463"/>
            <a:ext cx="420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Le type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71090" y="1937683"/>
            <a:ext cx="11420910" cy="4920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attribut de type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peut prendre une valeur parmi celles définies lors de la création de la table plus la chaîne vide ainsi que NULL si la définition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valeurs sont exclusivement des chaînes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caractères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énumération peut contenir 65535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valeurs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Nom_Attribut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ENUM('valeur 1', 'valeur 2', …) NOT NULL ;</a:t>
            </a:r>
          </a:p>
          <a:p>
            <a:pPr marL="0" indent="0">
              <a:buNone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Nom_Attribut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ENUM('valeur 1', 'valeur 2', …) ;</a:t>
            </a:r>
          </a:p>
        </p:txBody>
      </p:sp>
    </p:spTree>
    <p:extLst>
      <p:ext uri="{BB962C8B-B14F-4D97-AF65-F5344CB8AC3E}">
        <p14:creationId xmlns:p14="http://schemas.microsoft.com/office/powerpoint/2010/main" val="35955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888642"/>
            <a:ext cx="11050589" cy="596935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Système de Gestion de Bases de Données Relationnelles (SGBDR)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implémente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langage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propose 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open source gratuite (version communautaire :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à l’utilisateur d’accéder au code source et de le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disponible sur plus de 20 plateformes dont Linux, Unix, Mac Os, Windows, etc.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version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commerciale (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Entreprise Edition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permet un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aux dernières fonctionnalités du logiciel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permet un accès au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fourni par Oracle, propriétaire et développeur actuel de MySQL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types de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types numériques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93751" y="1414463"/>
            <a:ext cx="420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Le type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71090" y="1937683"/>
            <a:ext cx="11420910" cy="4920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chaque valeur est associée un index allant de 0 à n si n valeurs ont été définies.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L’index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est associé à la chaîne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l’index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à la première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valeur 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L’index à la nième valeur 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L’index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est associé à la valeur NULL.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sélection (SELECT ou WHERE) est faite dans un contexte numérique, l‘index est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renvoyé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c’est la valeur qui est retournée.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types de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Les types numériques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93751" y="1414463"/>
            <a:ext cx="420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Le type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953036" y="1937683"/>
            <a:ext cx="11238963" cy="492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Jour_Ouvrable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('Lundi', 'Mardi', 'Mercredi', 'Jeudi', 'Vendredi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62405"/>
              </p:ext>
            </p:extLst>
          </p:nvPr>
        </p:nvGraphicFramePr>
        <p:xfrm>
          <a:off x="4816699" y="2818103"/>
          <a:ext cx="2596198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60"/>
                <a:gridCol w="118213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</a:t>
                      </a:r>
                      <a:endParaRPr lang="fr-FR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fr-FR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fr-FR" sz="2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''</a:t>
                      </a:r>
                      <a:endParaRPr lang="fr-FR" sz="2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'Lundi'</a:t>
                      </a:r>
                      <a:endParaRPr lang="fr-FR" sz="2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'Mardi'</a:t>
                      </a:r>
                      <a:endParaRPr lang="fr-FR" sz="2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'Mercredi'</a:t>
                      </a:r>
                      <a:endParaRPr lang="fr-FR" sz="2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'Jeudi'</a:t>
                      </a:r>
                      <a:endParaRPr lang="fr-FR" sz="2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'Vendredi'</a:t>
                      </a:r>
                      <a:endParaRPr lang="fr-FR" sz="2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71090" y="1552611"/>
            <a:ext cx="11420910" cy="53053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la variable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 mise à 0 :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;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 de MAJ (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ou de DDL (</a:t>
            </a:r>
            <a:r>
              <a:rPr lang="fr-F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doivent être validées par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 annulées par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 requête non validée est annulée si :</a:t>
            </a:r>
          </a:p>
          <a:p>
            <a:pPr lvl="2"/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serveur s’éteint accidentellement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’utilisateur se déconnecte sans passer par la procédure normale.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la variable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mise à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: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;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requêtes de MAJ (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de DDL (</a:t>
            </a:r>
            <a:r>
              <a:rPr lang="fr-F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sont automatiquement validées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est impossible d’annuler une requête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sauf si elle dans une transaction non validée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737005" y="2773028"/>
            <a:ext cx="3968335" cy="3857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 ;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;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;	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-- -- -- -- --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;</a:t>
            </a:r>
          </a:p>
          <a:p>
            <a:pPr marL="0" indent="0">
              <a:buNone/>
            </a:pP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199291" y="2773027"/>
            <a:ext cx="3848120" cy="385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-- -- -- -- 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 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Syntaxe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65915" y="1552611"/>
            <a:ext cx="11226085" cy="126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transaction commence par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se termine par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(validation) ou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(annulation) ;</a:t>
            </a:r>
          </a:p>
        </p:txBody>
      </p:sp>
    </p:spTree>
    <p:extLst>
      <p:ext uri="{BB962C8B-B14F-4D97-AF65-F5344CB8AC3E}">
        <p14:creationId xmlns:p14="http://schemas.microsoft.com/office/powerpoint/2010/main" val="14134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043189" y="1690759"/>
            <a:ext cx="11148811" cy="516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l’illustration, on ouvre deux consoles et on se connecte avec l’administrateur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 les deux. Ensuite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première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met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à 0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lance les requêtes suivantes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Scolarite.Departement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('Chimie', 'ST',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Diabir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2007)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Puis on ferme la console sans se 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deconnecter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98" y="2238554"/>
            <a:ext cx="8822028" cy="4406945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4948192" y="1552611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1 </a:t>
            </a:r>
          </a:p>
        </p:txBody>
      </p:sp>
    </p:spTree>
    <p:extLst>
      <p:ext uri="{BB962C8B-B14F-4D97-AF65-F5344CB8AC3E}">
        <p14:creationId xmlns:p14="http://schemas.microsoft.com/office/powerpoint/2010/main" val="200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47" y="2601532"/>
            <a:ext cx="7142929" cy="3657600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948191" y="1787296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1 </a:t>
            </a:r>
          </a:p>
        </p:txBody>
      </p:sp>
    </p:spTree>
    <p:extLst>
      <p:ext uri="{BB962C8B-B14F-4D97-AF65-F5344CB8AC3E}">
        <p14:creationId xmlns:p14="http://schemas.microsoft.com/office/powerpoint/2010/main" val="25854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043189" y="2818103"/>
            <a:ext cx="11148811" cy="22501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deuxième :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lance les requêtes suivantes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-- avant commit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-- après commit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54" y="2818103"/>
            <a:ext cx="6452315" cy="346441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4948191" y="1910208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2 </a:t>
            </a:r>
          </a:p>
        </p:txBody>
      </p:sp>
    </p:spTree>
    <p:extLst>
      <p:ext uri="{BB962C8B-B14F-4D97-AF65-F5344CB8AC3E}">
        <p14:creationId xmlns:p14="http://schemas.microsoft.com/office/powerpoint/2010/main" val="31550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38" y="2144029"/>
            <a:ext cx="4275943" cy="7835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12" y="3518992"/>
            <a:ext cx="6325197" cy="3242417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4948190" y="1455009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1 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948190" y="2927573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2 </a:t>
            </a:r>
          </a:p>
        </p:txBody>
      </p:sp>
    </p:spTree>
    <p:extLst>
      <p:ext uri="{BB962C8B-B14F-4D97-AF65-F5344CB8AC3E}">
        <p14:creationId xmlns:p14="http://schemas.microsoft.com/office/powerpoint/2010/main" val="2860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772732"/>
            <a:ext cx="11050589" cy="60852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délivre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hautes performances dans le stockage de larges volumes de données (notamment dans le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ou la Business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est fondé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1994,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racheté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Sun Microsystems en 2008 et appartient à Oracle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depuis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utilisé par de nombreuses entreprises dans le monde, dont 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Google, Yahoo!, YouTube, et Adobe, dans le digital 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Airbus, Alstom, et Alcatel-Lucent dans l’industrie 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Crédit agricole, dans le secteur de la banque et de l’assurance 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AFP, Reuters, BBC News, Ernst &amp; Young dans le secteur des médias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fonctionne en mode client/serveur et en mode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embarqué.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043189" y="2318197"/>
            <a:ext cx="11148811" cy="45398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première console On lance les requêtes suivantes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Scolarite.Departement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('Langues E. Appliquées', 'LASHU', 'Elevage', 2008)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Puis on ferme la console sans se déconnecter ;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05" y="2015053"/>
            <a:ext cx="9686213" cy="45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83346" y="2818103"/>
            <a:ext cx="10208654" cy="2397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ouvre une nouvelle console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se connecte avec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lance la requête </a:t>
            </a:r>
          </a:p>
          <a:p>
            <a:pPr marL="1371600" lvl="3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625431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4" y="1133341"/>
            <a:ext cx="9208394" cy="57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043189" y="2253803"/>
            <a:ext cx="11148811" cy="3618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première console On lance les requêtes suivantes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Scolarite.Departement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('Langues E. Appliquées', 'LASHU', 'Elevage', 2008)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se déconnecte avec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ferme la console ;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625431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43" y="1170781"/>
            <a:ext cx="7792537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50" y="2454386"/>
            <a:ext cx="5898524" cy="194708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83346" y="2818103"/>
            <a:ext cx="10208654" cy="2397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ouvre une nouvelle console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se connecte avec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lance la requête </a:t>
            </a:r>
          </a:p>
          <a:p>
            <a:pPr marL="1371600" lvl="3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41413" y="625431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43" y="1243550"/>
            <a:ext cx="7554738" cy="56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043189" y="1690759"/>
            <a:ext cx="11148811" cy="516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l’illustration, on ouvre deux consoles et on se connecte avec l’administrateur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 les deux. Ensuite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première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met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à 1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démarre une transaction T1 dans laquelle il y a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Scolarite.Departement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('Economie Gestion', 'SES', '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Diabir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2007)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Enfin on annule l’insertion avec </a:t>
            </a:r>
            <a:r>
              <a:rPr lang="fr-FR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004" y="0"/>
            <a:ext cx="11307650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2. Historique des différentes versions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1673" y="1017431"/>
            <a:ext cx="11200327" cy="55121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première version de MySQL est apparue le 23 mai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5.0 : première version en décembre 2003, stable depuis octobre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5.1 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novembre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5.2 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 février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5.5 : Version stable depuis octobre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5.6 : Version stable depuis février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 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5.7 : Version stable depuis octobre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6.0 : première version alpha en avril 2007, abandonnée depuis le rachat de MySQL par Oracle en décembre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 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8.0 : Version stable depuis avril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46" y="1848346"/>
            <a:ext cx="7014330" cy="4392103"/>
          </a:xfrm>
          <a:prstGeom prst="rect">
            <a:avLst/>
          </a:prstGeom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515155" y="3652532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1 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85" y="1569043"/>
            <a:ext cx="7182852" cy="5287113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515155" y="3652532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1 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300766" y="2818104"/>
            <a:ext cx="10891234" cy="19470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deuxième on lance la requête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-- avant l’annulation dans l’autre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-- après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l’annulation dans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l’autre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15155" y="3652532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2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6" y="4177194"/>
            <a:ext cx="5303391" cy="26259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6" y="1459012"/>
            <a:ext cx="5303391" cy="2718182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8255357" y="1324092"/>
            <a:ext cx="302117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Avant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8255357" y="4232082"/>
            <a:ext cx="302117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Après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28034" y="2240924"/>
            <a:ext cx="11663966" cy="33742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première on démarre une transaction T2 avec les mêmes opérations que T1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Scolarite.Departement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('Economie Gestion', 'SES', '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Diabir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2007)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Enfin on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l’insertion avec un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46" y="1848346"/>
            <a:ext cx="7014330" cy="4392103"/>
          </a:xfrm>
          <a:prstGeom prst="rect">
            <a:avLst/>
          </a:prstGeom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515155" y="3652532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1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48" y="1389887"/>
            <a:ext cx="7173326" cy="5468113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515155" y="3652532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1 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300766" y="2818104"/>
            <a:ext cx="10891234" cy="19470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deuxième on lance la requête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-- avant l’annulation dans l’autre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-- après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l’annulation dans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l’autre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15155" y="3652532"/>
            <a:ext cx="229244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2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6" y="1429554"/>
            <a:ext cx="5303391" cy="2640909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8255356" y="1468123"/>
            <a:ext cx="302117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Avant Commit 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8255357" y="4232082"/>
            <a:ext cx="302117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Après Commit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5" y="4070464"/>
            <a:ext cx="5303391" cy="2787536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141414" y="2434107"/>
            <a:ext cx="11050586" cy="4423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première on lance une requête d’insertion sans transaction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Scolarite.Departement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('Histoire', 'LASHU', 'Elevage', 2012)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la deuxième on lance encore la requête d’affichage de la table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Scoalrite.Departement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résultats obtenus sont donnés sur les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slites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suivants :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901522"/>
            <a:ext cx="11050589" cy="5956478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Portabilité 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développé avec les langages C et C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tourne sur de nombreuses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plates-formes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outils qui font sa force est son système d’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pplication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rogramming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nterface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dispose d’API pour C, C++, Java, Eiffel, Perl, PHP, Python,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Ruby,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etc. 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être utilisé sur un serveur avec plusieurs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processeurs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fournit des moteurs de tables transactionnels et non transactionnels.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de colonnes :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SMALLINT,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DOUBLE, etc.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VARCHAR, TEXT,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TIME, DATETIME,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ENUM.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55" y="2221445"/>
            <a:ext cx="9134856" cy="4488448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2633214" y="1597253"/>
            <a:ext cx="6922394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1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3449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transactions sous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52" y="2511380"/>
            <a:ext cx="6648718" cy="3921778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2633214" y="1597253"/>
            <a:ext cx="6922394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2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9170830" y="2511380"/>
            <a:ext cx="3021170" cy="579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Après Insertion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141413" y="93449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Exemple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287886" y="2588654"/>
            <a:ext cx="10904113" cy="2678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base de données a plusieurs tables parmi lesquelles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InnoDB_Table_Stats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InnoDB_Index_Stats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09" y="527449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1532586"/>
            <a:ext cx="8744755" cy="5325414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3" y="1024845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1. 1. La table USER</a:t>
            </a:r>
          </a:p>
        </p:txBody>
      </p:sp>
    </p:spTree>
    <p:extLst>
      <p:ext uri="{BB962C8B-B14F-4D97-AF65-F5344CB8AC3E}">
        <p14:creationId xmlns:p14="http://schemas.microsoft.com/office/powerpoint/2010/main" val="26518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09" y="527449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3" y="1091322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1. 1. La table USER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8" y="2387790"/>
            <a:ext cx="11420911" cy="28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09" y="527449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3" y="1091322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1. 1. La table USER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9" y="2066734"/>
            <a:ext cx="11420911" cy="38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2" y="1317350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1. 2. La table PROC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80" y="1813774"/>
            <a:ext cx="5617655" cy="50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4" y="1396771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1. 2. La table PROC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2" y="2334716"/>
            <a:ext cx="11116112" cy="34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142924" y="1396771"/>
            <a:ext cx="79029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1. 3. La table INNODB_TABLE_STATS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79" y="2334716"/>
            <a:ext cx="11050590" cy="32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381182" y="1414463"/>
            <a:ext cx="742644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1. 3. La table INNODB_TABLE_STATS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51" y="2047741"/>
            <a:ext cx="8684713" cy="46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3.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901522"/>
            <a:ext cx="11050589" cy="5956478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Commandes 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fonctions :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 les commandes et fonctions du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et colonnes peuvent porter des noms de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d’utiliser deux tables se situant dans deux bases de données différentes.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Sécurité 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droits et de mots de passe est très souple et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sécuritaire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mots de passe sont chiffrés à chaque fois qu’ils doivent être envoyés, même lors des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connexions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fr-F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communautaire, est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gratuit et open source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de fonctionnement lui offre d’excellentes performances 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permettent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accès multi-utilisateurs très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sécurisé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 open source permet une amélioration constante, et une personnalisation aux besoins des utilisateurs et des entreprises. 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437729" y="1396771"/>
            <a:ext cx="7313357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1. 4. La table INNODB_INDEX_STATS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55" y="2334716"/>
            <a:ext cx="10168506" cy="34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-25758"/>
            <a:ext cx="9905998" cy="695459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525661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13705" y="1049838"/>
            <a:ext cx="6761408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1. 4. La table INNODB_INDEX_STATS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1514501"/>
            <a:ext cx="11560935" cy="53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71090" y="1661375"/>
            <a:ext cx="11420910" cy="5196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une base de données incluse dans le SGBD dans laquelle il y a toutes les informations concernant les bases de données du SGBD. C’est ainsi qu’on peut y trouver entre autres 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noms de toutes les bases de données se trouvant dans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serveur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noms de toutes les tables dans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serveur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type de chaque attribut dans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serveur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privilèges qui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existent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le "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dictionnaire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données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ou "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catalogue système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71090" y="1414463"/>
            <a:ext cx="11420910" cy="5443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contient beaucoup de tables parmi lesquelles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Schemata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Table_Constraints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Referential_Constraints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User_Privileges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Routines</a:t>
            </a:r>
          </a:p>
        </p:txBody>
      </p:sp>
    </p:spTree>
    <p:extLst>
      <p:ext uri="{BB962C8B-B14F-4D97-AF65-F5344CB8AC3E}">
        <p14:creationId xmlns:p14="http://schemas.microsoft.com/office/powerpoint/2010/main" val="2611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1. La table SCHEMATA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35" y="1393762"/>
            <a:ext cx="7259351" cy="234437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62" y="3830160"/>
            <a:ext cx="8929496" cy="30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5" y="803406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2. La table TABLES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5" y="1333207"/>
            <a:ext cx="8783391" cy="55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2. La table TABLES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7" y="1755060"/>
            <a:ext cx="10951848" cy="44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2. La table TABLES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8" y="2288130"/>
            <a:ext cx="11050587" cy="34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2. La table TABLES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2" y="3398569"/>
            <a:ext cx="9659218" cy="34594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2" y="1537641"/>
            <a:ext cx="9668745" cy="18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2. La table TABLES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" y="1835521"/>
            <a:ext cx="11586693" cy="31409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" y="4976486"/>
            <a:ext cx="11586694" cy="18178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5" y="1413219"/>
            <a:ext cx="11586695" cy="4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0"/>
            <a:ext cx="11050587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stockage de données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5313"/>
            <a:ext cx="11050589" cy="5402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moteur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stockage de données est un ensemble d’algorithmes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utilisés par un SGBDR pour stocker les informations et y accéder au moyen d'une requête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plusieurs moteurs de stockages de données parmi lesquels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1. Définition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3. La table COLUMNS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82" y="1462723"/>
            <a:ext cx="8925058" cy="53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679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3. La table COLUMNS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4" y="1755060"/>
            <a:ext cx="11284676" cy="51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679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4. La table VIEWS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69" y="1860489"/>
            <a:ext cx="7709284" cy="41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137802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69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4. La table VIEWS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317"/>
            <a:ext cx="12192000" cy="25905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49" y="4637995"/>
            <a:ext cx="8153124" cy="177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394782" y="832534"/>
            <a:ext cx="7399253" cy="770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5. La table TABLE_CONSTRAINTS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6" y="1394782"/>
            <a:ext cx="7102349" cy="254260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23" y="3937389"/>
            <a:ext cx="9313773" cy="29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906072" y="904118"/>
            <a:ext cx="81265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6. La table REFERENTIAL_CONSTRAINTS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07" y="1371329"/>
            <a:ext cx="5792008" cy="329996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80" y="4671292"/>
            <a:ext cx="6688261" cy="21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66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7. La table TRIGGERS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50" y="1453267"/>
            <a:ext cx="7713522" cy="54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904118"/>
            <a:ext cx="5503069" cy="71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7. La table TRIGGERS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86" y="2050407"/>
            <a:ext cx="9572250" cy="34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22302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178265" y="963960"/>
            <a:ext cx="5832290" cy="70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8. La table USER_PRIVILEGES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03" y="2450521"/>
            <a:ext cx="6541215" cy="25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372249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004402" y="797666"/>
            <a:ext cx="6180018" cy="704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8. La table USER_PRIVILEGES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12" y="1309440"/>
            <a:ext cx="5715798" cy="55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LES Moteurs de données de 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008" y="1635617"/>
            <a:ext cx="10916991" cy="52223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plupart des SGBDR proposent un moteur unique, créé pour être le plus efficace possible dans tous 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et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par contre, proposent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l'administrateur de la base de choisir pour chaque table de sa base quel moteur il désire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utiliser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retrouve ainsi avec des bases où plusieurs moteurs peuvent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coexister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C'est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choix de conception qui a ses avantages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 aussi ses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4. 1. Définition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372249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6" y="750836"/>
            <a:ext cx="5503069" cy="61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9. La table ENGINES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16" y="1268478"/>
            <a:ext cx="5536788" cy="2512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0" y="3781122"/>
            <a:ext cx="10050320" cy="30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372249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6" y="837127"/>
            <a:ext cx="5503069" cy="618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10. La table ROUTINES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19" y="1595089"/>
            <a:ext cx="5873580" cy="25770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97" y="4311945"/>
            <a:ext cx="7021023" cy="24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1178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463639"/>
            <a:ext cx="9905998" cy="526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6" y="811368"/>
            <a:ext cx="550306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2. 10. La table ROUTINES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7" y="1362617"/>
            <a:ext cx="11066845" cy="55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39402" y="1414463"/>
            <a:ext cx="10852597" cy="5443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contient beaucoup de tables parmi lesquelles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Hosts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Global_Variables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Global_Status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Events_Statement_Current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Events_Statement_History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Events_Transaction_Current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Events_Transaction_History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1123422"/>
            <a:ext cx="5503069" cy="72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3. 1. La table ACCOUNTS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0" y="2305318"/>
            <a:ext cx="6125482" cy="2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1123422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3. 1. La table ACCOUNTS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16" y="1914887"/>
            <a:ext cx="5496078" cy="20856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45" y="4262904"/>
            <a:ext cx="5556971" cy="21636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16" y="4262905"/>
            <a:ext cx="5496078" cy="216365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45" y="1914887"/>
            <a:ext cx="5556971" cy="20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performance_schema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1123422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3. 2. La table HOSTS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70" y="1848346"/>
            <a:ext cx="5732079" cy="249183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90" y="4340180"/>
            <a:ext cx="5139037" cy="22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1123422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table SESSION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89" y="1682027"/>
            <a:ext cx="9543244" cy="50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1123422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table SESSION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40" y="1848346"/>
            <a:ext cx="8152941" cy="46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63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LES bases natives de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3" y="615114"/>
            <a:ext cx="9905998" cy="61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base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342877" y="1123422"/>
            <a:ext cx="5503069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4. 2. La table VERSION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95" y="2009104"/>
            <a:ext cx="4858428" cy="221415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54" y="4486398"/>
            <a:ext cx="5082511" cy="19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5240</TotalTime>
  <Words>5284</Words>
  <Application>Microsoft Office PowerPoint</Application>
  <PresentationFormat>Grand écran</PresentationFormat>
  <Paragraphs>804</Paragraphs>
  <Slides>108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Chapitre III  Architecture du SGBD Mysql</vt:lpstr>
      <vt:lpstr>Plan du cours</vt:lpstr>
      <vt:lpstr>I. 1. Introduction</vt:lpstr>
      <vt:lpstr>I. 1. Introduction</vt:lpstr>
      <vt:lpstr>I. 2. Historique des différentes versions</vt:lpstr>
      <vt:lpstr>I. 3. LeS AvantAges de MySQL</vt:lpstr>
      <vt:lpstr>I. 3. LeS AvantAges de MySQL</vt:lpstr>
      <vt:lpstr>I. 4. LES Moteurs de stockage de données 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I. 4. LES Moteurs de données de MySQL</vt:lpstr>
      <vt:lpstr>II. LES types de données</vt:lpstr>
      <vt:lpstr>II. LES types de données</vt:lpstr>
      <vt:lpstr>II. LES types de données</vt:lpstr>
      <vt:lpstr>II. LES types de données</vt:lpstr>
      <vt:lpstr>II. LES types de données</vt:lpstr>
      <vt:lpstr>II. LES types de données</vt:lpstr>
      <vt:lpstr>II. LES types de données</vt:lpstr>
      <vt:lpstr>II. LES types de données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III. LES transactions sous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  <vt:lpstr>IV. LES bases natives de Mysql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  Optimisation de schémas relationnels</dc:title>
  <dc:creator>HP PC</dc:creator>
  <cp:lastModifiedBy>HP PC</cp:lastModifiedBy>
  <cp:revision>550</cp:revision>
  <dcterms:created xsi:type="dcterms:W3CDTF">2021-12-17T14:41:09Z</dcterms:created>
  <dcterms:modified xsi:type="dcterms:W3CDTF">2023-01-06T09:55:35Z</dcterms:modified>
</cp:coreProperties>
</file>