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346" r:id="rId5"/>
    <p:sldId id="372" r:id="rId6"/>
    <p:sldId id="371" r:id="rId7"/>
    <p:sldId id="306" r:id="rId8"/>
    <p:sldId id="373" r:id="rId9"/>
    <p:sldId id="374" r:id="rId10"/>
    <p:sldId id="375" r:id="rId11"/>
    <p:sldId id="376" r:id="rId12"/>
    <p:sldId id="377" r:id="rId13"/>
    <p:sldId id="378" r:id="rId14"/>
    <p:sldId id="271" r:id="rId15"/>
    <p:sldId id="389" r:id="rId16"/>
    <p:sldId id="387" r:id="rId17"/>
    <p:sldId id="388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90" r:id="rId26"/>
    <p:sldId id="37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85B5B-03D1-4171-9D1D-EB9907A45893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B39D9-EE15-4F1A-AFFA-1E3402E613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489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B39D9-EE15-4F1A-AFFA-1E3402E613A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17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99E7DBD-1DB1-4A0F-B4D0-194B172FB395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86F2-01F5-40B1-B930-799CCC82F62E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0D78-B1F0-4AE4-93EB-4FFD2D9D02B0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FA02-B019-4B13-9126-D2CD87514766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2EB0-2E10-4831-B90A-FEBEFEBB0C32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1E38-FB33-45A6-80F7-8C1358C28D8A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0BD3-E44B-4F62-B227-4942E07246C4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571F-AA08-4270-BCCF-BC7764854A77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56CE-F845-4F3F-80AD-A3E0E70AC734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EF5D-837F-4D04-AA7C-E7E6278E615A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0806-D36F-4983-981C-01444258F8AF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5940-DE9B-40F9-987E-1CE5FA57F996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CE1A-6E12-4CF5-BF76-F27D98D0771F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1743-7F41-4075-B083-C9F0B43122DF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09A2-61FE-4D70-A56D-88CE421F4301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E5BA-98EA-4089-B34C-8FB6275687A9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53F5-435E-4308-9ABA-E69710EE9615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31D0A-8112-4991-AC60-D8EE75804BDD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94574" y="1236370"/>
            <a:ext cx="11316237" cy="2112137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Chapitre 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Sauvegarde et Restauration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168203" y="3633743"/>
            <a:ext cx="6168980" cy="1582201"/>
          </a:xfrm>
        </p:spPr>
        <p:txBody>
          <a:bodyPr>
            <a:no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Licence </a:t>
            </a:r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Ingénierie informatique</a:t>
            </a:r>
          </a:p>
          <a:p>
            <a:pPr algn="ctr"/>
            <a:r>
              <a:rPr lang="fr-F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Année académique 2021 – 2022</a:t>
            </a:r>
          </a:p>
          <a:p>
            <a:pPr algn="ctr"/>
            <a:r>
              <a:rPr lang="fr-F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Semestre 4</a:t>
            </a:r>
            <a:endParaRPr lang="fr-F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7212169" y="0"/>
            <a:ext cx="4979831" cy="1122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Université </a:t>
            </a:r>
            <a:r>
              <a:rPr lang="fr-FR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ASSane</a:t>
            </a:r>
            <a:r>
              <a:rPr lang="fr-FR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Seck</a:t>
            </a:r>
            <a:r>
              <a:rPr lang="fr-FR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fr-FR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ziguinchor</a:t>
            </a:r>
            <a:r>
              <a:rPr lang="fr-FR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UFR des sciences et technologies département d’informatique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4035581" y="5782614"/>
            <a:ext cx="4434224" cy="476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fr-F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Serigne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diagne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4" y="101566"/>
            <a:ext cx="1102941" cy="113480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743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5004" y="0"/>
            <a:ext cx="11307650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sauvegarde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1089" y="1573306"/>
            <a:ext cx="11420911" cy="528469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Remarque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est possible d’ajouter d’autres options dans la syntaxe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--all-</a:t>
            </a:r>
            <a:r>
              <a:rPr lang="fr-FR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  <a:r>
              <a:rPr lang="fr-F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Pour sauvegarder toutes les base de données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fr-FR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  <a:r>
              <a:rPr lang="fr-F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Pour recréer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base de données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automatiquement 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fr-FR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fr-F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-drop-</a:t>
            </a:r>
            <a:r>
              <a:rPr lang="fr-FR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fr-F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Pour supprimer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base de données existante pour qu'elle soit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recréée. Il y aura dans le fichier une ligne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DATABASE IF EXISTS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".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Cette option doit être utilisée conjointement avec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l’option 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fr-FR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mysqldump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-p </a:t>
            </a:r>
            <a:r>
              <a:rPr lang="fr-F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fr-FR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Scolarite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C:\Sauvegarde\Fic1.sql</a:t>
            </a:r>
          </a:p>
          <a:p>
            <a:pPr marL="0" indent="0" algn="ctr">
              <a:buNone/>
            </a:pPr>
            <a:r>
              <a:rPr lang="fr-FR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mysqldump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-p </a:t>
            </a:r>
            <a:r>
              <a:rPr lang="fr-F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fr-FR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Scolarite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fr-FR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fr-F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-drop-</a:t>
            </a:r>
            <a:r>
              <a:rPr lang="fr-FR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C:\Sauvegarde\Fic2.sql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3335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10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58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2. sauvegarde d’une base de données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87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5004" y="0"/>
            <a:ext cx="11307650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sauvegarde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1089" y="2730321"/>
            <a:ext cx="11420911" cy="2498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mysqldump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-p </a:t>
            </a:r>
            <a:r>
              <a:rPr lang="fr-F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fr-FR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  <a:r>
              <a:rPr lang="fr-F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--all-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C:\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Sauvegarde\Fic1.sql</a:t>
            </a:r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mysqldump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-p </a:t>
            </a:r>
            <a:r>
              <a:rPr lang="fr-F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fr-FR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Scolarite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C:\Sauvegarde\Fic1.sql</a:t>
            </a:r>
          </a:p>
          <a:p>
            <a:pPr marL="0" indent="0" algn="ctr">
              <a:buNone/>
            </a:pPr>
            <a:r>
              <a:rPr lang="fr-FR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mysqldump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-p </a:t>
            </a:r>
            <a:r>
              <a:rPr lang="fr-F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fr-FR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Scolarite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fr-FR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fr-F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-drop-</a:t>
            </a:r>
            <a:r>
              <a:rPr lang="fr-FR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C:\Sauvegarde\Fic2.sql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3335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11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58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2. sauvegarde d’une base de données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1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5004" y="0"/>
            <a:ext cx="11307650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sauvegarde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1089" y="1981200"/>
            <a:ext cx="11420911" cy="41877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deux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méthodes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perméttant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d’exporter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résultat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d’une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requete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fichier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Sous la console MySQL après connection :</a:t>
            </a:r>
          </a:p>
          <a:p>
            <a:pPr marL="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OUTFILE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Chemin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\\Fichier.csv'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FIELDS TERMINATED BY ',' ENCLOSED BY '"'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TERMINATED BY '\n' FROM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Sous DOS sans connection :</a:t>
            </a:r>
          </a:p>
          <a:p>
            <a:pPr marL="0" indent="0" algn="ctr">
              <a:buNone/>
            </a:pP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-p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Nom_Base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 "Select *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Table"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 &gt;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Chemin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\Fichier.csv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3335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12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592427" y="796344"/>
            <a:ext cx="11333409" cy="658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3. </a:t>
            </a:r>
            <a:r>
              <a:rPr lang="fr-FR" sz="3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 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données vers un fichier externe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13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5004" y="0"/>
            <a:ext cx="11307650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sauvegarde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1089" y="1648496"/>
            <a:ext cx="11420911" cy="47394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endParaRPr lang="en-US" sz="28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Into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OutFile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'C:\Enseignant1.csv' Fields Terminated BY ',' Enclosed BY '"' Lines Terminated BY '\n' From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Enseignant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Matricule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Nom,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Prenom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OutFile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'C:\Enseignant2.csv'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Fields Terminated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','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Enclosed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'"'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Lines Terminates BY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'\n'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Enseignant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-p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Scolarite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-e "Select *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Enseignant" -B &gt; C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:\Users\SauvegardeMySQL\Enseignant3.csv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-p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Scolarite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-e "Select Matricule, Nom,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Prenom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Enseignant" -B &gt; C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:\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Users\SauvegardeMySQL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\Enseignant4.csv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3335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13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592427" y="796344"/>
            <a:ext cx="11333409" cy="658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3. Export de données vers un fichier externe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65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journalisation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65916" y="2251657"/>
            <a:ext cx="11226084" cy="39044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journalisation de la base de données effectue le suivi des modifications apportées aux tables et aux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attributs 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modifications incluent l’insertion, la mise à jour ou la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suppression 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journalisation de la base de données stocke un enregistrement des modifications apportées aux tables ou aux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dans la table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 le fichier de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de la base de données.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14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58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Introduction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91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journalisation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918953"/>
            <a:ext cx="11050589" cy="4237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existe sous MySQL plusieurs fichiers journaux dont les plus importants sont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journal des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requêtes SQL (transactions)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journal des erreurs ;</a:t>
            </a:r>
            <a:endParaRPr lang="fr-FR" sz="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journal des requêtes lentes 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  <a:p>
            <a:pPr marL="0" indent="0">
              <a:buNone/>
            </a:pP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15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58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Introduction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86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journalisation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64407" y="2251657"/>
            <a:ext cx="10427593" cy="3515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Sous MySQL les fichiers journaux les plus utilisés sont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log général : </a:t>
            </a:r>
            <a:r>
              <a:rPr lang="fr-FR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general_log</a:t>
            </a:r>
            <a:endParaRPr lang="fr-FR" sz="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log binaire : </a:t>
            </a:r>
            <a:r>
              <a:rPr lang="fr-FR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log_bin</a:t>
            </a:r>
            <a:r>
              <a:rPr lang="fr-F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binary_log</a:t>
            </a:r>
            <a:r>
              <a:rPr lang="fr-F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log des erreurs : </a:t>
            </a:r>
            <a:r>
              <a:rPr lang="fr-FR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log_error</a:t>
            </a:r>
            <a:endParaRPr lang="fr-FR" sz="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log des requêtes lentes : </a:t>
            </a:r>
            <a:r>
              <a:rPr lang="fr-FR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slow_query_log</a:t>
            </a:r>
            <a:endParaRPr lang="fr-FR" sz="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16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58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Introduction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03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journalisation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17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58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Introduction</a:t>
            </a:r>
            <a:endParaRPr lang="fr-FR" sz="3200" dirty="0">
              <a:solidFill>
                <a:schemeClr val="bg1"/>
              </a:solidFill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807597"/>
              </p:ext>
            </p:extLst>
          </p:nvPr>
        </p:nvGraphicFramePr>
        <p:xfrm>
          <a:off x="1378039" y="2301003"/>
          <a:ext cx="10058399" cy="3346677"/>
        </p:xfrm>
        <a:graphic>
          <a:graphicData uri="http://schemas.openxmlformats.org/drawingml/2006/table">
            <a:tbl>
              <a:tblPr/>
              <a:tblGrid>
                <a:gridCol w="3026535"/>
                <a:gridCol w="7031864"/>
              </a:tblGrid>
              <a:tr h="289119"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2000" b="1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Fichier</a:t>
                      </a:r>
                      <a:endParaRPr lang="fr-FR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46" marR="37646" marT="36140" marB="361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2000" b="1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fr-FR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646" marR="37646" marT="36140" marB="361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05959">
                <a:tc>
                  <a:txBody>
                    <a:bodyPr/>
                    <a:lstStyle/>
                    <a:p>
                      <a:pPr fontAlgn="base"/>
                      <a:r>
                        <a:rPr lang="fr-FR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 log d'erreurs</a:t>
                      </a:r>
                    </a:p>
                  </a:txBody>
                  <a:tcPr marL="37646" marR="37646" marT="36140" marB="361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2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Problèmes rencontrés lors du démarrage, de l'exécution ou de l'arrêt de mysqld.</a:t>
                      </a:r>
                    </a:p>
                  </a:txBody>
                  <a:tcPr marL="37646" marR="37646" marT="36140" marB="361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9119">
                <a:tc>
                  <a:txBody>
                    <a:bodyPr/>
                    <a:lstStyle/>
                    <a:p>
                      <a:pPr fontAlgn="base"/>
                      <a:r>
                        <a:rPr lang="fr-FR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 log de requêtes</a:t>
                      </a:r>
                    </a:p>
                  </a:txBody>
                  <a:tcPr marL="37646" marR="37646" marT="36140" marB="361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2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Connexions établies et requêtes exécutées.</a:t>
                      </a:r>
                    </a:p>
                  </a:txBody>
                  <a:tcPr marL="37646" marR="37646" marT="36140" marB="361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05959">
                <a:tc>
                  <a:txBody>
                    <a:bodyPr/>
                    <a:lstStyle/>
                    <a:p>
                      <a:pPr fontAlgn="base"/>
                      <a:r>
                        <a:rPr lang="fr-FR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 log de mises à jour</a:t>
                      </a:r>
                    </a:p>
                  </a:txBody>
                  <a:tcPr marL="37646" marR="37646" marT="36140" marB="361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20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Enregistre </a:t>
                      </a:r>
                      <a:r>
                        <a:rPr lang="fr-FR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toutes les commandes qui changent les données.</a:t>
                      </a:r>
                    </a:p>
                  </a:txBody>
                  <a:tcPr marL="37646" marR="37646" marT="36140" marB="361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05959">
                <a:tc>
                  <a:txBody>
                    <a:bodyPr/>
                    <a:lstStyle/>
                    <a:p>
                      <a:pPr fontAlgn="base"/>
                      <a:r>
                        <a:rPr lang="fr-FR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 log binaire</a:t>
                      </a:r>
                    </a:p>
                  </a:txBody>
                  <a:tcPr marL="37646" marR="37646" marT="36140" marB="361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Enregistre toutes les commandes qui changent quelque chose. Utilisé pour la réplication.</a:t>
                      </a:r>
                    </a:p>
                  </a:txBody>
                  <a:tcPr marL="37646" marR="37646" marT="36140" marB="361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22798">
                <a:tc>
                  <a:txBody>
                    <a:bodyPr/>
                    <a:lstStyle/>
                    <a:p>
                      <a:pPr fontAlgn="base"/>
                      <a:r>
                        <a:rPr lang="fr-FR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 log des requêtes lentes</a:t>
                      </a:r>
                    </a:p>
                  </a:txBody>
                  <a:tcPr marL="37646" marR="37646" marT="36140" marB="361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Enregistre toutes les requêtes qui ont pris plus de </a:t>
                      </a:r>
                      <a:r>
                        <a:rPr lang="fr-FR" sz="20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long_query_time</a:t>
                      </a:r>
                      <a:r>
                        <a:rPr lang="fr-FR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à s'exécuter ou celles qui n'ont pas utilisé d'index.</a:t>
                      </a:r>
                    </a:p>
                  </a:txBody>
                  <a:tcPr marL="37646" marR="37646" marT="36140" marB="3614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93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journalisation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1090" y="1339403"/>
            <a:ext cx="11420910" cy="55185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 défaut, sous MySQL, le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general_log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est inactif 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Pour voir sa valeur, on lance la requête :</a:t>
            </a:r>
          </a:p>
          <a:p>
            <a:pPr marL="0" indent="0" algn="ctr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global variables like '%log%'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 défaut une fois activé, le système crée un fichier pour écrire les requêtes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 défaut le fichier qui sera créé si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general_log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est activé porte le nom de la machine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hote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18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006" y="4538825"/>
            <a:ext cx="4435431" cy="58696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318" y="3284113"/>
            <a:ext cx="4439119" cy="62013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732" y="6104586"/>
            <a:ext cx="6382289" cy="680434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1141410" y="796344"/>
            <a:ext cx="9905998" cy="658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Introduction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18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journalisation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28800" y="1801906"/>
            <a:ext cx="10363200" cy="50560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redirige le journal vers une table avec la requête :</a:t>
            </a:r>
          </a:p>
          <a:p>
            <a:pPr marL="0" indent="0" algn="ctr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Global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log_output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'Table' ;</a:t>
            </a:r>
          </a:p>
          <a:p>
            <a:pPr marL="0" indent="0" algn="ctr">
              <a:buNone/>
            </a:pP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active la journalisation avec la requête :</a:t>
            </a:r>
          </a:p>
          <a:p>
            <a:pPr marL="0" indent="0" algn="ctr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Global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general_log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ON ;</a:t>
            </a: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19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210" y="3140117"/>
            <a:ext cx="4916380" cy="60654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329" y="5084877"/>
            <a:ext cx="4512141" cy="606549"/>
          </a:xfrm>
          <a:prstGeom prst="rect">
            <a:avLst/>
          </a:prstGeom>
        </p:spPr>
      </p:pic>
      <p:sp>
        <p:nvSpPr>
          <p:cNvPr id="10" name="Titre 1"/>
          <p:cNvSpPr txBox="1">
            <a:spLocks/>
          </p:cNvSpPr>
          <p:nvPr/>
        </p:nvSpPr>
        <p:spPr>
          <a:xfrm>
            <a:off x="1141410" y="796344"/>
            <a:ext cx="9905998" cy="658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2. Journal redirigé vers une table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4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709684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du cours</a:t>
            </a: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69713" y="553792"/>
            <a:ext cx="8677698" cy="63042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de données dans une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commande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Local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commande Source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Sauvegarde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fichiers logs de MySQL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Sauvegarde d’une base de données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Exportation de données vers un fichier externe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Journalisation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redirigé vers une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redirigé vers un fichier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Restauration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69618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02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journalisation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249251"/>
            <a:ext cx="11050589" cy="56087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affiche le contenu de la table avec la requête :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mysql.General_log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0" indent="0" algn="ctr">
              <a:buNone/>
            </a:pP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20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83" y="2305317"/>
            <a:ext cx="10273552" cy="4552683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58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2. Journal redirigé vers une table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22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journalisation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21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250576"/>
            <a:ext cx="9958094" cy="5607424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1141410" y="796345"/>
            <a:ext cx="9905998" cy="555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2. Journal redirigé vers une table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4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journalisation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71222" y="1371600"/>
            <a:ext cx="10620777" cy="5486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redirige le journal vers un fichier avec la requête :</a:t>
            </a:r>
          </a:p>
          <a:p>
            <a:pPr marL="0" indent="0" algn="ctr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Global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log_output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'FILE' 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choisit le fichier journal avec la requête :</a:t>
            </a:r>
          </a:p>
          <a:p>
            <a:pPr marL="0" indent="0" algn="ctr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Global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general_log_file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'Fichier.log' ;</a:t>
            </a:r>
          </a:p>
          <a:p>
            <a:pPr marL="0" indent="0">
              <a:buNone/>
            </a:pP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endParaRPr lang="en-US" sz="28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Global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general_log_file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'Mysql.log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;</a:t>
            </a: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22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331" y="5419935"/>
            <a:ext cx="5368558" cy="560597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58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Journal redirigé vers un fichier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68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journalisation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547" y="2084292"/>
            <a:ext cx="8323729" cy="4343401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23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771090" y="1277470"/>
            <a:ext cx="11420910" cy="5580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fichier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Mysql.log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contient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les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lignes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suivantes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141410" y="796344"/>
            <a:ext cx="9905998" cy="658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Journal redirigé vers un fichier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7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journalisation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24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565" y="1300766"/>
            <a:ext cx="6091517" cy="5557234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58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Journal redirigé vers un fichier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04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journalisation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25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58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Journal redirigé vers un fichier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1571222" y="2649070"/>
            <a:ext cx="10620777" cy="42089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est possible de finir le nombre de jours de validité d’un journal 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Pour cela, il faut donner le nombre de jour en changeant la valeur de la variable globale </a:t>
            </a:r>
            <a:r>
              <a:rPr lang="fr-FR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expire_logs_days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Global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expire_logs_days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0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Restauration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596980"/>
            <a:ext cx="11050589" cy="5261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restauration d’une base de données se fait avec la commande </a:t>
            </a:r>
            <a:r>
              <a:rPr lang="fr-F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Sa syntaxe est :</a:t>
            </a:r>
          </a:p>
          <a:p>
            <a:pPr marL="0" indent="0" algn="ctr">
              <a:buNone/>
            </a:pPr>
            <a:r>
              <a:rPr lang="fr-F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-h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-u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utilisateur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-p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Nom_Base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"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Chemin\Complet\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fichier.sql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Remarque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Même si on restaure avec un fichier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dans lequel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n’a sauvegardé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 table,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ne spécifie pas le nom de la table lors de la restauration. La restauration se fait alors de la même manière qu’avec un fichier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dans lequel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toute la base est sauvegardée.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1810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26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17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91673" y="888642"/>
            <a:ext cx="11200327" cy="5969358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rôle d'un administrateur de bases de données (DBA) est de veiller au bon fonctionnement du serveur de données et de sa </a:t>
            </a: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sécurité</a:t>
            </a: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arrive très souvent que le serveur tombe en panne ou que le support de stockage soit endommagé et qu'une partie des données soit </a:t>
            </a: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perdue ;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DBA doit prévoir ces pertes de données en sauvegardant le contenu de sa base sur un autre </a:t>
            </a: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sauvegarde peut consister à </a:t>
            </a: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faire 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copie de tout ou partie de la base de données par intervalle de temps 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régulier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écrire </a:t>
            </a:r>
            <a:r>
              <a:rPr lang="fr-F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toutes les requêtes de mise à jour sur un fichier (journal des modifications</a:t>
            </a: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lui suffira alors en cas de perte de données de restaurer sa base avec les fichiers de sauvegarde et les journaux.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3335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3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27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8942" y="0"/>
            <a:ext cx="11771290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Insertion de données a partir d’un fichier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04551" y="1584102"/>
            <a:ext cx="11187449" cy="48295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fichier doit être enregistré dans le dossier </a:t>
            </a:r>
            <a:r>
              <a:rPr lang="fr-F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MySQL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Selon la manière dont les données sont écrites dans le fichier on utilise l’une des instructions suivantes :</a:t>
            </a:r>
          </a:p>
          <a:p>
            <a:pPr marL="0" indent="0" algn="ctr">
              <a:buNone/>
            </a:pPr>
            <a:r>
              <a:rPr lang="en-GB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local </a:t>
            </a:r>
            <a:r>
              <a:rPr lang="en-GB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InFile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Nom_Fichier.sql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Into Table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Nom_Table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Fields Terminated By "," Enclosed By "\"" (</a:t>
            </a: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liste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enregistrements doivent être écrits dans ce fichier comme suit :</a:t>
            </a:r>
          </a:p>
          <a:p>
            <a:pPr marL="0" indent="0" algn="ctr"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DIOP",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Abdou", "25",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Masculin",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Ziguinchor",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Tilène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Kadior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SECK",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Aissatou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28",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Féminin",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Diourbel",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Boucote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Sud",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3335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4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58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1. La commande LOAD Data local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70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8942" y="0"/>
            <a:ext cx="11771290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Insertion de données a partir d’un fichier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04551" y="2691685"/>
            <a:ext cx="11187449" cy="2305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endParaRPr lang="en-US" sz="28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Insertion.sql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 Terminated By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","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Enclosed By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"\"" (Nom,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Prenom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Age,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Sexe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VilleNaissance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Adresse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3335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5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58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1. La commande LOAD Data local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32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8942" y="0"/>
            <a:ext cx="11771290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Insertion de données a partir d’un fichier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04551" y="1532587"/>
            <a:ext cx="11187449" cy="48295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fichier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peut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être enregistré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n’importe dans la machine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enregistrements sont écrits avec des requêtes SQL d’insertion :</a:t>
            </a:r>
          </a:p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Personne Values ('DIOP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'Abdou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'25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'Masculin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'Ziguinchor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Tilène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Kadior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Personne Values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('SECK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'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Aissatou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'28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'Féminin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'Diourbel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Boucote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Sud')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Syntaxe :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Chemin\Complet\Du\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Fichier.sql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3335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6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58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La commande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79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5004" y="0"/>
            <a:ext cx="11307650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sauvegarde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91673" y="1455313"/>
            <a:ext cx="11200327" cy="540268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savoir si les fichiers de journalisation existent et leur emplacement dans la machine, il faut lancer à partir de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requête suivante :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variables like '%log%'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connaître l'emplacement des données de votre serveur, il faut lancer :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variables like '%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datadire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%'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commande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permet de voir certaines informations utiles du serveur comme 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nombre de changements de base de données 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nombre de requêtes Select exécutées 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nombre de commandes Insert, Update et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exécutées 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nombre de commandes Drop (Table, User,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….) exécutées 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nombre de commandes Grant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exécutées 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3335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7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58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1. Les fichiers logs de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80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5004" y="0"/>
            <a:ext cx="11307650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sauvegarde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91673" y="1931831"/>
            <a:ext cx="11200327" cy="41469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sauvegarder une base de données on lance, à partir de la fenêtre DOS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(sans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connecter à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l’une des commandes suivantes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ctr">
              <a:buNone/>
            </a:pPr>
            <a:r>
              <a:rPr lang="fr-FR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mysqldump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-u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utilisateur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-p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r"Chemin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\Complet\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fichier.sql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Nom_base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mysqldump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-h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-u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utilisateur -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Nom_Base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Chemin\Complet\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fichier.sql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mysqldump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-p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r"C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:\Sauvegarde\Scolarite.sql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Scolarite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mysqldump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-h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-p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Scolarite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C:\Sauvegarde\Scolarite2.sql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3335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8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58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2. sauvegarde d’une base de données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72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5004" y="0"/>
            <a:ext cx="11307650" cy="101743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sauvegarde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1089" y="1629179"/>
            <a:ext cx="11420911" cy="52288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est aussi possible de sauvegarder une ou plusieurs tables d’une base de données en laissant d’autres. La syntaxe est :</a:t>
            </a:r>
          </a:p>
          <a:p>
            <a:pPr marL="0" indent="0" algn="ctr">
              <a:buNone/>
            </a:pPr>
            <a:r>
              <a:rPr lang="fr-FR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mysqldump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-h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-u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utilisateur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-p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r"Chemin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\Complet\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fichier.sql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NomBD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Liste Tables</a:t>
            </a:r>
          </a:p>
          <a:p>
            <a:pPr marL="0" indent="0" algn="ctr"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mysqldump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-h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-u utilisateur -p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Nom_Base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Liste Tables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Chemin\Complet\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fichier.sql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Remarque</a:t>
            </a: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Dans la liste de tables, les tables sont séparées par espace sans virgule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mysqldump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-h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-p -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r"C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:\Sauvegarde\Enseignant.sql"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Scolarite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Enseignant</a:t>
            </a:r>
          </a:p>
          <a:p>
            <a:pPr marL="0" indent="0" algn="ctr">
              <a:buNone/>
            </a:pPr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mysqldump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-h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-p -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r"C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:\Sauvegarde\SerChar.sql"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Scolarite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Servir Charger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2833353"/>
            <a:ext cx="771089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9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41410" y="796344"/>
            <a:ext cx="9905998" cy="658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2. sauvegarde d’une base de données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44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6443</TotalTime>
  <Words>1816</Words>
  <Application>Microsoft Office PowerPoint</Application>
  <PresentationFormat>Grand écran</PresentationFormat>
  <Paragraphs>214</Paragraphs>
  <Slides>26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3" baseType="lpstr">
      <vt:lpstr>Arial</vt:lpstr>
      <vt:lpstr>Calibri</vt:lpstr>
      <vt:lpstr>Times New Roman</vt:lpstr>
      <vt:lpstr>Trebuchet MS</vt:lpstr>
      <vt:lpstr>Tw Cen MT</vt:lpstr>
      <vt:lpstr>Wingdings</vt:lpstr>
      <vt:lpstr>Circuit</vt:lpstr>
      <vt:lpstr>Chapitre IV  Sauvegarde et Restauration</vt:lpstr>
      <vt:lpstr>Plan du cours</vt:lpstr>
      <vt:lpstr>Introduction</vt:lpstr>
      <vt:lpstr>I. Insertion de données a partir d’un fichier</vt:lpstr>
      <vt:lpstr>I. Insertion de données a partir d’un fichier</vt:lpstr>
      <vt:lpstr>I. Insertion de données a partir d’un fichier</vt:lpstr>
      <vt:lpstr>II. sauvegarde</vt:lpstr>
      <vt:lpstr>II. sauvegarde</vt:lpstr>
      <vt:lpstr>II. sauvegarde</vt:lpstr>
      <vt:lpstr>II. sauvegarde</vt:lpstr>
      <vt:lpstr>II. sauvegarde</vt:lpstr>
      <vt:lpstr>II. sauvegarde</vt:lpstr>
      <vt:lpstr>II. sauvegarde</vt:lpstr>
      <vt:lpstr>III. journalisation</vt:lpstr>
      <vt:lpstr>III. journalisation</vt:lpstr>
      <vt:lpstr>III. journalisation</vt:lpstr>
      <vt:lpstr>III. journalisation</vt:lpstr>
      <vt:lpstr>III. journalisation</vt:lpstr>
      <vt:lpstr>III. journalisation</vt:lpstr>
      <vt:lpstr>III. journalisation</vt:lpstr>
      <vt:lpstr>III. journalisation</vt:lpstr>
      <vt:lpstr>III. journalisation</vt:lpstr>
      <vt:lpstr>III. journalisation</vt:lpstr>
      <vt:lpstr>III. journalisation</vt:lpstr>
      <vt:lpstr>III. journalisation</vt:lpstr>
      <vt:lpstr>III. Restauration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II  Optimisation de schémas relationnels</dc:title>
  <dc:creator>HP PC</dc:creator>
  <cp:lastModifiedBy>HP PC</cp:lastModifiedBy>
  <cp:revision>531</cp:revision>
  <dcterms:created xsi:type="dcterms:W3CDTF">2021-12-17T14:41:09Z</dcterms:created>
  <dcterms:modified xsi:type="dcterms:W3CDTF">2023-02-07T13:59:22Z</dcterms:modified>
</cp:coreProperties>
</file>