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4" r:id="rId1"/>
  </p:sldMasterIdLst>
  <p:notesMasterIdLst>
    <p:notesMasterId r:id="rId183"/>
  </p:notesMasterIdLst>
  <p:handoutMasterIdLst>
    <p:handoutMasterId r:id="rId184"/>
  </p:handoutMasterIdLst>
  <p:sldIdLst>
    <p:sldId id="344" r:id="rId2"/>
    <p:sldId id="774" r:id="rId3"/>
    <p:sldId id="748" r:id="rId4"/>
    <p:sldId id="749" r:id="rId5"/>
    <p:sldId id="747" r:id="rId6"/>
    <p:sldId id="334" r:id="rId7"/>
    <p:sldId id="504" r:id="rId8"/>
    <p:sldId id="505" r:id="rId9"/>
    <p:sldId id="775" r:id="rId10"/>
    <p:sldId id="506" r:id="rId11"/>
    <p:sldId id="750" r:id="rId12"/>
    <p:sldId id="511" r:id="rId13"/>
    <p:sldId id="622" r:id="rId14"/>
    <p:sldId id="623" r:id="rId15"/>
    <p:sldId id="627" r:id="rId16"/>
    <p:sldId id="628" r:id="rId17"/>
    <p:sldId id="631" r:id="rId18"/>
    <p:sldId id="514" r:id="rId19"/>
    <p:sldId id="632" r:id="rId20"/>
    <p:sldId id="633" r:id="rId21"/>
    <p:sldId id="640" r:id="rId22"/>
    <p:sldId id="641" r:id="rId23"/>
    <p:sldId id="634" r:id="rId24"/>
    <p:sldId id="515" r:id="rId25"/>
    <p:sldId id="560" r:id="rId26"/>
    <p:sldId id="561" r:id="rId27"/>
    <p:sldId id="661" r:id="rId28"/>
    <p:sldId id="559" r:id="rId29"/>
    <p:sldId id="776" r:id="rId30"/>
    <p:sldId id="523" r:id="rId31"/>
    <p:sldId id="636" r:id="rId32"/>
    <p:sldId id="638" r:id="rId33"/>
    <p:sldId id="526" r:id="rId34"/>
    <p:sldId id="639" r:id="rId35"/>
    <p:sldId id="739" r:id="rId36"/>
    <p:sldId id="777" r:id="rId37"/>
    <p:sldId id="681" r:id="rId38"/>
    <p:sldId id="751" r:id="rId39"/>
    <p:sldId id="682" r:id="rId40"/>
    <p:sldId id="683" r:id="rId41"/>
    <p:sldId id="684" r:id="rId42"/>
    <p:sldId id="685" r:id="rId43"/>
    <p:sldId id="686" r:id="rId44"/>
    <p:sldId id="687" r:id="rId45"/>
    <p:sldId id="688" r:id="rId46"/>
    <p:sldId id="689" r:id="rId47"/>
    <p:sldId id="690" r:id="rId48"/>
    <p:sldId id="778" r:id="rId49"/>
    <p:sldId id="691" r:id="rId50"/>
    <p:sldId id="692" r:id="rId51"/>
    <p:sldId id="693" r:id="rId52"/>
    <p:sldId id="694" r:id="rId53"/>
    <p:sldId id="695" r:id="rId54"/>
    <p:sldId id="753" r:id="rId55"/>
    <p:sldId id="696" r:id="rId56"/>
    <p:sldId id="697" r:id="rId57"/>
    <p:sldId id="698" r:id="rId58"/>
    <p:sldId id="699" r:id="rId59"/>
    <p:sldId id="700" r:id="rId60"/>
    <p:sldId id="756" r:id="rId61"/>
    <p:sldId id="758" r:id="rId62"/>
    <p:sldId id="701" r:id="rId63"/>
    <p:sldId id="702" r:id="rId64"/>
    <p:sldId id="703" r:id="rId65"/>
    <p:sldId id="704" r:id="rId66"/>
    <p:sldId id="705" r:id="rId67"/>
    <p:sldId id="779" r:id="rId68"/>
    <p:sldId id="528" r:id="rId69"/>
    <p:sldId id="648" r:id="rId70"/>
    <p:sldId id="517" r:id="rId71"/>
    <p:sldId id="647" r:id="rId72"/>
    <p:sldId id="646" r:id="rId73"/>
    <p:sldId id="518" r:id="rId74"/>
    <p:sldId id="649" r:id="rId75"/>
    <p:sldId id="652" r:id="rId76"/>
    <p:sldId id="650" r:id="rId77"/>
    <p:sldId id="653" r:id="rId78"/>
    <p:sldId id="521" r:id="rId79"/>
    <p:sldId id="520" r:id="rId80"/>
    <p:sldId id="522" r:id="rId81"/>
    <p:sldId id="780" r:id="rId82"/>
    <p:sldId id="706" r:id="rId83"/>
    <p:sldId id="760" r:id="rId84"/>
    <p:sldId id="707" r:id="rId85"/>
    <p:sldId id="708" r:id="rId86"/>
    <p:sldId id="709" r:id="rId87"/>
    <p:sldId id="710" r:id="rId88"/>
    <p:sldId id="761" r:id="rId89"/>
    <p:sldId id="781" r:id="rId90"/>
    <p:sldId id="712" r:id="rId91"/>
    <p:sldId id="762" r:id="rId92"/>
    <p:sldId id="713" r:id="rId93"/>
    <p:sldId id="714" r:id="rId94"/>
    <p:sldId id="715" r:id="rId95"/>
    <p:sldId id="716" r:id="rId96"/>
    <p:sldId id="717" r:id="rId97"/>
    <p:sldId id="718" r:id="rId98"/>
    <p:sldId id="719" r:id="rId99"/>
    <p:sldId id="720" r:id="rId100"/>
    <p:sldId id="721" r:id="rId101"/>
    <p:sldId id="763" r:id="rId102"/>
    <p:sldId id="782" r:id="rId103"/>
    <p:sldId id="557" r:id="rId104"/>
    <p:sldId id="764" r:id="rId105"/>
    <p:sldId id="804" r:id="rId106"/>
    <p:sldId id="805" r:id="rId107"/>
    <p:sldId id="558" r:id="rId108"/>
    <p:sldId id="664" r:id="rId109"/>
    <p:sldId id="663" r:id="rId110"/>
    <p:sldId id="573" r:id="rId111"/>
    <p:sldId id="662" r:id="rId112"/>
    <p:sldId id="568" r:id="rId113"/>
    <p:sldId id="570" r:id="rId114"/>
    <p:sldId id="571" r:id="rId115"/>
    <p:sldId id="572" r:id="rId116"/>
    <p:sldId id="574" r:id="rId117"/>
    <p:sldId id="783" r:id="rId118"/>
    <p:sldId id="665" r:id="rId119"/>
    <p:sldId id="666" r:id="rId120"/>
    <p:sldId id="667" r:id="rId121"/>
    <p:sldId id="668" r:id="rId122"/>
    <p:sldId id="669" r:id="rId123"/>
    <p:sldId id="595" r:id="rId124"/>
    <p:sldId id="670" r:id="rId125"/>
    <p:sldId id="671" r:id="rId126"/>
    <p:sldId id="674" r:id="rId127"/>
    <p:sldId id="673" r:id="rId128"/>
    <p:sldId id="765" r:id="rId129"/>
    <p:sldId id="784" r:id="rId130"/>
    <p:sldId id="603" r:id="rId131"/>
    <p:sldId id="766" r:id="rId132"/>
    <p:sldId id="599" r:id="rId133"/>
    <p:sldId id="722" r:id="rId134"/>
    <p:sldId id="723" r:id="rId135"/>
    <p:sldId id="724" r:id="rId136"/>
    <p:sldId id="725" r:id="rId137"/>
    <p:sldId id="600" r:id="rId138"/>
    <p:sldId id="726" r:id="rId139"/>
    <p:sldId id="604" r:id="rId140"/>
    <p:sldId id="605" r:id="rId141"/>
    <p:sldId id="606" r:id="rId142"/>
    <p:sldId id="729" r:id="rId143"/>
    <p:sldId id="730" r:id="rId144"/>
    <p:sldId id="731" r:id="rId145"/>
    <p:sldId id="732" r:id="rId146"/>
    <p:sldId id="733" r:id="rId147"/>
    <p:sldId id="735" r:id="rId148"/>
    <p:sldId id="734" r:id="rId149"/>
    <p:sldId id="612" r:id="rId150"/>
    <p:sldId id="785" r:id="rId151"/>
    <p:sldId id="767" r:id="rId152"/>
    <p:sldId id="786" r:id="rId153"/>
    <p:sldId id="566" r:id="rId154"/>
    <p:sldId id="768" r:id="rId155"/>
    <p:sldId id="769" r:id="rId156"/>
    <p:sldId id="787" r:id="rId157"/>
    <p:sldId id="770" r:id="rId158"/>
    <p:sldId id="771" r:id="rId159"/>
    <p:sldId id="736" r:id="rId160"/>
    <p:sldId id="737" r:id="rId161"/>
    <p:sldId id="607" r:id="rId162"/>
    <p:sldId id="608" r:id="rId163"/>
    <p:sldId id="609" r:id="rId164"/>
    <p:sldId id="610" r:id="rId165"/>
    <p:sldId id="788" r:id="rId166"/>
    <p:sldId id="789" r:id="rId167"/>
    <p:sldId id="803" r:id="rId168"/>
    <p:sldId id="790" r:id="rId169"/>
    <p:sldId id="791" r:id="rId170"/>
    <p:sldId id="792" r:id="rId171"/>
    <p:sldId id="793" r:id="rId172"/>
    <p:sldId id="794" r:id="rId173"/>
    <p:sldId id="795" r:id="rId174"/>
    <p:sldId id="797" r:id="rId175"/>
    <p:sldId id="796" r:id="rId176"/>
    <p:sldId id="798" r:id="rId177"/>
    <p:sldId id="800" r:id="rId178"/>
    <p:sldId id="799" r:id="rId179"/>
    <p:sldId id="801" r:id="rId180"/>
    <p:sldId id="802" r:id="rId181"/>
    <p:sldId id="738" r:id="rId182"/>
  </p:sldIdLst>
  <p:sldSz cx="9144000" cy="6858000" type="screen4x3"/>
  <p:notesSz cx="6858000" cy="9117013"/>
  <p:defaultTextStyle>
    <a:defPPr>
      <a:defRPr lang="en-GB"/>
    </a:defPPr>
    <a:lvl1pPr algn="l" rtl="0" fontAlgn="base">
      <a:spcBef>
        <a:spcPct val="0"/>
      </a:spcBef>
      <a:spcAft>
        <a:spcPct val="0"/>
      </a:spcAft>
      <a:defRPr sz="2400" kern="1200">
        <a:solidFill>
          <a:schemeClr val="tx1"/>
        </a:solidFill>
        <a:latin typeface="Times New Roman" charset="0"/>
        <a:ea typeface="ＭＳ Ｐゴシック" charset="-128"/>
        <a:cs typeface="+mn-cs"/>
      </a:defRPr>
    </a:lvl1pPr>
    <a:lvl2pPr marL="457200" algn="l" rtl="0" fontAlgn="base">
      <a:spcBef>
        <a:spcPct val="0"/>
      </a:spcBef>
      <a:spcAft>
        <a:spcPct val="0"/>
      </a:spcAft>
      <a:defRPr sz="2400" kern="1200">
        <a:solidFill>
          <a:schemeClr val="tx1"/>
        </a:solidFill>
        <a:latin typeface="Times New Roman" charset="0"/>
        <a:ea typeface="ＭＳ Ｐゴシック" charset="-128"/>
        <a:cs typeface="+mn-cs"/>
      </a:defRPr>
    </a:lvl2pPr>
    <a:lvl3pPr marL="914400" algn="l" rtl="0" fontAlgn="base">
      <a:spcBef>
        <a:spcPct val="0"/>
      </a:spcBef>
      <a:spcAft>
        <a:spcPct val="0"/>
      </a:spcAft>
      <a:defRPr sz="2400" kern="1200">
        <a:solidFill>
          <a:schemeClr val="tx1"/>
        </a:solidFill>
        <a:latin typeface="Times New Roman" charset="0"/>
        <a:ea typeface="ＭＳ Ｐゴシック" charset="-128"/>
        <a:cs typeface="+mn-cs"/>
      </a:defRPr>
    </a:lvl3pPr>
    <a:lvl4pPr marL="1371600" algn="l" rtl="0" fontAlgn="base">
      <a:spcBef>
        <a:spcPct val="0"/>
      </a:spcBef>
      <a:spcAft>
        <a:spcPct val="0"/>
      </a:spcAft>
      <a:defRPr sz="2400" kern="1200">
        <a:solidFill>
          <a:schemeClr val="tx1"/>
        </a:solidFill>
        <a:latin typeface="Times New Roman" charset="0"/>
        <a:ea typeface="ＭＳ Ｐゴシック" charset="-128"/>
        <a:cs typeface="+mn-cs"/>
      </a:defRPr>
    </a:lvl4pPr>
    <a:lvl5pPr marL="1828800" algn="l" rtl="0" fontAlgn="base">
      <a:spcBef>
        <a:spcPct val="0"/>
      </a:spcBef>
      <a:spcAft>
        <a:spcPct val="0"/>
      </a:spcAft>
      <a:defRPr sz="2400" kern="1200">
        <a:solidFill>
          <a:schemeClr val="tx1"/>
        </a:solidFill>
        <a:latin typeface="Times New Roman" charset="0"/>
        <a:ea typeface="ＭＳ Ｐゴシック" charset="-128"/>
        <a:cs typeface="+mn-cs"/>
      </a:defRPr>
    </a:lvl5pPr>
    <a:lvl6pPr marL="2286000" algn="l" defTabSz="914400" rtl="0" eaLnBrk="1" latinLnBrk="0" hangingPunct="1">
      <a:defRPr sz="2400" kern="1200">
        <a:solidFill>
          <a:schemeClr val="tx1"/>
        </a:solidFill>
        <a:latin typeface="Times New Roman" charset="0"/>
        <a:ea typeface="ＭＳ Ｐゴシック" charset="-128"/>
        <a:cs typeface="+mn-cs"/>
      </a:defRPr>
    </a:lvl6pPr>
    <a:lvl7pPr marL="2743200" algn="l" defTabSz="914400" rtl="0" eaLnBrk="1" latinLnBrk="0" hangingPunct="1">
      <a:defRPr sz="2400" kern="1200">
        <a:solidFill>
          <a:schemeClr val="tx1"/>
        </a:solidFill>
        <a:latin typeface="Times New Roman" charset="0"/>
        <a:ea typeface="ＭＳ Ｐゴシック" charset="-128"/>
        <a:cs typeface="+mn-cs"/>
      </a:defRPr>
    </a:lvl7pPr>
    <a:lvl8pPr marL="3200400" algn="l" defTabSz="914400" rtl="0" eaLnBrk="1" latinLnBrk="0" hangingPunct="1">
      <a:defRPr sz="2400" kern="1200">
        <a:solidFill>
          <a:schemeClr val="tx1"/>
        </a:solidFill>
        <a:latin typeface="Times New Roman" charset="0"/>
        <a:ea typeface="ＭＳ Ｐゴシック" charset="-128"/>
        <a:cs typeface="+mn-cs"/>
      </a:defRPr>
    </a:lvl8pPr>
    <a:lvl9pPr marL="3657600" algn="l" defTabSz="914400" rtl="0" eaLnBrk="1" latinLnBrk="0" hangingPunct="1">
      <a:defRPr sz="2400" kern="1200">
        <a:solidFill>
          <a:schemeClr val="tx1"/>
        </a:solidFill>
        <a:latin typeface="Times New Roman"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72">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00CC"/>
    <a:srgbClr val="CCEC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4" d="100"/>
          <a:sy n="44" d="100"/>
        </p:scale>
        <p:origin x="1210"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40" d="100"/>
          <a:sy n="40" d="100"/>
        </p:scale>
        <p:origin x="-1542" y="-108"/>
      </p:cViewPr>
      <p:guideLst>
        <p:guide orient="horz" pos="2872"/>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710737-C257-4818-A57E-23AF1C37BD34}" type="doc">
      <dgm:prSet loTypeId="urn:microsoft.com/office/officeart/2005/8/layout/radial1" loCatId="cycle" qsTypeId="urn:microsoft.com/office/officeart/2005/8/quickstyle/simple1" qsCatId="simple" csTypeId="urn:microsoft.com/office/officeart/2005/8/colors/colorful5" csCatId="colorful" phldr="1"/>
      <dgm:spPr/>
      <dgm:t>
        <a:bodyPr/>
        <a:lstStyle/>
        <a:p>
          <a:endParaRPr lang="fr-FR"/>
        </a:p>
      </dgm:t>
    </dgm:pt>
    <dgm:pt modelId="{794A0DF2-BB06-40DD-949B-96B31C194410}">
      <dgm:prSet phldrT="[Texte]" custT="1"/>
      <dgm:spPr/>
      <dgm:t>
        <a:bodyPr/>
        <a:lstStyle/>
        <a:p>
          <a:r>
            <a:rPr lang="fr-FR" sz="2800" dirty="0">
              <a:latin typeface="Times New Roman" pitchFamily="18" charset="0"/>
              <a:cs typeface="Times New Roman" pitchFamily="18" charset="0"/>
            </a:rPr>
            <a:t>OBJECTIF</a:t>
          </a:r>
        </a:p>
      </dgm:t>
    </dgm:pt>
    <dgm:pt modelId="{A7AF10A5-5552-4BB4-BA67-AD9B9A1625EE}" type="parTrans" cxnId="{8A838C3E-0A2B-4E9A-8BA6-4F8ACA0ED049}">
      <dgm:prSet/>
      <dgm:spPr/>
      <dgm:t>
        <a:bodyPr/>
        <a:lstStyle/>
        <a:p>
          <a:endParaRPr lang="fr-FR"/>
        </a:p>
      </dgm:t>
    </dgm:pt>
    <dgm:pt modelId="{7306D861-5F23-45C5-913D-EC41AAF4C781}" type="sibTrans" cxnId="{8A838C3E-0A2B-4E9A-8BA6-4F8ACA0ED049}">
      <dgm:prSet/>
      <dgm:spPr/>
      <dgm:t>
        <a:bodyPr/>
        <a:lstStyle/>
        <a:p>
          <a:endParaRPr lang="fr-FR"/>
        </a:p>
      </dgm:t>
    </dgm:pt>
    <dgm:pt modelId="{CD3425A3-9134-4D2C-9D7D-44CB262C7311}">
      <dgm:prSet phldrT="[Texte]" custT="1"/>
      <dgm:spPr/>
      <dgm:t>
        <a:bodyPr/>
        <a:lstStyle/>
        <a:p>
          <a:r>
            <a:rPr lang="fr-FR" sz="2800" dirty="0">
              <a:latin typeface="Times New Roman" pitchFamily="18" charset="0"/>
              <a:cs typeface="Times New Roman" pitchFamily="18" charset="0"/>
            </a:rPr>
            <a:t>Acteurs</a:t>
          </a:r>
        </a:p>
      </dgm:t>
    </dgm:pt>
    <dgm:pt modelId="{4B996B87-4E8A-4D84-9364-3C3BA4153FCD}" type="parTrans" cxnId="{042099FB-0BFC-44E3-A0B5-A649AA05F26A}">
      <dgm:prSet custT="1"/>
      <dgm:spPr/>
      <dgm:t>
        <a:bodyPr/>
        <a:lstStyle/>
        <a:p>
          <a:endParaRPr lang="fr-FR" sz="2800">
            <a:latin typeface="Times New Roman" pitchFamily="18" charset="0"/>
            <a:cs typeface="Times New Roman" pitchFamily="18" charset="0"/>
          </a:endParaRPr>
        </a:p>
      </dgm:t>
    </dgm:pt>
    <dgm:pt modelId="{82138B9A-E357-494B-A357-AF3A27B16DC2}" type="sibTrans" cxnId="{042099FB-0BFC-44E3-A0B5-A649AA05F26A}">
      <dgm:prSet/>
      <dgm:spPr/>
      <dgm:t>
        <a:bodyPr/>
        <a:lstStyle/>
        <a:p>
          <a:endParaRPr lang="fr-FR"/>
        </a:p>
      </dgm:t>
    </dgm:pt>
    <dgm:pt modelId="{5D205A03-DA42-4944-BA89-7DAC030AB81E}">
      <dgm:prSet phldrT="[Texte]" custT="1"/>
      <dgm:spPr/>
      <dgm:t>
        <a:bodyPr/>
        <a:lstStyle/>
        <a:p>
          <a:r>
            <a:rPr lang="fr-FR" sz="2800" dirty="0">
              <a:latin typeface="Times New Roman" pitchFamily="18" charset="0"/>
              <a:cs typeface="Times New Roman" pitchFamily="18" charset="0"/>
            </a:rPr>
            <a:t>Délais </a:t>
          </a:r>
        </a:p>
      </dgm:t>
    </dgm:pt>
    <dgm:pt modelId="{17AFDCD2-1AE9-4B20-B846-2E5E6199EA5E}" type="parTrans" cxnId="{B639DDF3-B974-4981-870D-E52BAA7B6D6F}">
      <dgm:prSet custT="1"/>
      <dgm:spPr/>
      <dgm:t>
        <a:bodyPr/>
        <a:lstStyle/>
        <a:p>
          <a:endParaRPr lang="fr-FR" sz="2800">
            <a:latin typeface="Times New Roman" pitchFamily="18" charset="0"/>
            <a:cs typeface="Times New Roman" pitchFamily="18" charset="0"/>
          </a:endParaRPr>
        </a:p>
      </dgm:t>
    </dgm:pt>
    <dgm:pt modelId="{64F40DD3-9594-40BE-97C4-CA6F6D0ADB2E}" type="sibTrans" cxnId="{B639DDF3-B974-4981-870D-E52BAA7B6D6F}">
      <dgm:prSet/>
      <dgm:spPr/>
      <dgm:t>
        <a:bodyPr/>
        <a:lstStyle/>
        <a:p>
          <a:endParaRPr lang="fr-FR"/>
        </a:p>
      </dgm:t>
    </dgm:pt>
    <dgm:pt modelId="{718CE14B-812A-484A-BDED-DB09361F06D6}">
      <dgm:prSet phldrT="[Texte]" custT="1"/>
      <dgm:spPr/>
      <dgm:t>
        <a:bodyPr/>
        <a:lstStyle/>
        <a:p>
          <a:r>
            <a:rPr lang="fr-FR" sz="2800" dirty="0">
              <a:latin typeface="Times New Roman" pitchFamily="18" charset="0"/>
              <a:cs typeface="Times New Roman" pitchFamily="18" charset="0"/>
            </a:rPr>
            <a:t>Activités</a:t>
          </a:r>
        </a:p>
      </dgm:t>
    </dgm:pt>
    <dgm:pt modelId="{10689AC9-C763-46C7-A2AD-411967053310}" type="parTrans" cxnId="{6D27F598-DFCF-468A-92E2-28494492C6F1}">
      <dgm:prSet custT="1"/>
      <dgm:spPr/>
      <dgm:t>
        <a:bodyPr/>
        <a:lstStyle/>
        <a:p>
          <a:endParaRPr lang="fr-FR" sz="2800">
            <a:latin typeface="Times New Roman" pitchFamily="18" charset="0"/>
            <a:cs typeface="Times New Roman" pitchFamily="18" charset="0"/>
          </a:endParaRPr>
        </a:p>
      </dgm:t>
    </dgm:pt>
    <dgm:pt modelId="{928F6C61-26BD-4A8F-82EE-B2EFD7F73555}" type="sibTrans" cxnId="{6D27F598-DFCF-468A-92E2-28494492C6F1}">
      <dgm:prSet/>
      <dgm:spPr/>
      <dgm:t>
        <a:bodyPr/>
        <a:lstStyle/>
        <a:p>
          <a:endParaRPr lang="fr-FR"/>
        </a:p>
      </dgm:t>
    </dgm:pt>
    <dgm:pt modelId="{3A29B49B-89F1-4EE0-903E-021D2BB9FF8F}">
      <dgm:prSet phldrT="[Texte]" custT="1"/>
      <dgm:spPr/>
      <dgm:t>
        <a:bodyPr/>
        <a:lstStyle/>
        <a:p>
          <a:r>
            <a:rPr lang="fr-FR" sz="2800" dirty="0">
              <a:latin typeface="Times New Roman" pitchFamily="18" charset="0"/>
              <a:cs typeface="Times New Roman" pitchFamily="18" charset="0"/>
            </a:rPr>
            <a:t>Ressources</a:t>
          </a:r>
        </a:p>
      </dgm:t>
    </dgm:pt>
    <dgm:pt modelId="{C71E790B-310F-4D36-8423-8387BB6B04B4}" type="parTrans" cxnId="{C3CEC7CD-ADAA-4091-BC4A-AA0269BF7EAA}">
      <dgm:prSet custT="1"/>
      <dgm:spPr/>
      <dgm:t>
        <a:bodyPr/>
        <a:lstStyle/>
        <a:p>
          <a:endParaRPr lang="fr-FR" sz="2800">
            <a:latin typeface="Times New Roman" pitchFamily="18" charset="0"/>
            <a:cs typeface="Times New Roman" pitchFamily="18" charset="0"/>
          </a:endParaRPr>
        </a:p>
      </dgm:t>
    </dgm:pt>
    <dgm:pt modelId="{ADBFE47D-3E54-4FF0-AE99-BAB6401B3BC5}" type="sibTrans" cxnId="{C3CEC7CD-ADAA-4091-BC4A-AA0269BF7EAA}">
      <dgm:prSet/>
      <dgm:spPr/>
      <dgm:t>
        <a:bodyPr/>
        <a:lstStyle/>
        <a:p>
          <a:endParaRPr lang="fr-FR"/>
        </a:p>
      </dgm:t>
    </dgm:pt>
    <dgm:pt modelId="{60E5B732-0ADE-41FC-9F01-6AE51DD2D577}" type="pres">
      <dgm:prSet presAssocID="{1E710737-C257-4818-A57E-23AF1C37BD34}" presName="cycle" presStyleCnt="0">
        <dgm:presLayoutVars>
          <dgm:chMax val="1"/>
          <dgm:dir/>
          <dgm:animLvl val="ctr"/>
          <dgm:resizeHandles val="exact"/>
        </dgm:presLayoutVars>
      </dgm:prSet>
      <dgm:spPr/>
    </dgm:pt>
    <dgm:pt modelId="{ED53A064-266E-40D9-9361-4CA5D6CC9232}" type="pres">
      <dgm:prSet presAssocID="{794A0DF2-BB06-40DD-949B-96B31C194410}" presName="centerShape" presStyleLbl="node0" presStyleIdx="0" presStyleCnt="1" custScaleX="210995" custScaleY="89227"/>
      <dgm:spPr/>
    </dgm:pt>
    <dgm:pt modelId="{5D8752ED-44BF-4D0D-A083-3713B9F694B4}" type="pres">
      <dgm:prSet presAssocID="{4B996B87-4E8A-4D84-9364-3C3BA4153FCD}" presName="Name9" presStyleLbl="parChTrans1D2" presStyleIdx="0" presStyleCnt="4"/>
      <dgm:spPr/>
    </dgm:pt>
    <dgm:pt modelId="{102288C2-A254-41FE-8D34-DEA437D0AA63}" type="pres">
      <dgm:prSet presAssocID="{4B996B87-4E8A-4D84-9364-3C3BA4153FCD}" presName="connTx" presStyleLbl="parChTrans1D2" presStyleIdx="0" presStyleCnt="4"/>
      <dgm:spPr/>
    </dgm:pt>
    <dgm:pt modelId="{ED989E15-C7B0-49BC-8F99-03DAF306C561}" type="pres">
      <dgm:prSet presAssocID="{CD3425A3-9134-4D2C-9D7D-44CB262C7311}" presName="node" presStyleLbl="node1" presStyleIdx="0" presStyleCnt="4" custScaleX="137123" custScaleY="141719">
        <dgm:presLayoutVars>
          <dgm:bulletEnabled val="1"/>
        </dgm:presLayoutVars>
      </dgm:prSet>
      <dgm:spPr/>
    </dgm:pt>
    <dgm:pt modelId="{7D048405-9533-4914-8BF8-CF5BFC8CEA29}" type="pres">
      <dgm:prSet presAssocID="{17AFDCD2-1AE9-4B20-B846-2E5E6199EA5E}" presName="Name9" presStyleLbl="parChTrans1D2" presStyleIdx="1" presStyleCnt="4"/>
      <dgm:spPr/>
    </dgm:pt>
    <dgm:pt modelId="{E35A49B3-5DBE-42D0-AC4F-F722543BC805}" type="pres">
      <dgm:prSet presAssocID="{17AFDCD2-1AE9-4B20-B846-2E5E6199EA5E}" presName="connTx" presStyleLbl="parChTrans1D2" presStyleIdx="1" presStyleCnt="4"/>
      <dgm:spPr/>
    </dgm:pt>
    <dgm:pt modelId="{3B932418-FDC4-4AC1-84E1-A8FC928AC8DF}" type="pres">
      <dgm:prSet presAssocID="{5D205A03-DA42-4944-BA89-7DAC030AB81E}" presName="node" presStyleLbl="node1" presStyleIdx="1" presStyleCnt="4" custScaleX="184110" custScaleY="156292" custRadScaleRad="182652" custRadScaleInc="-1864">
        <dgm:presLayoutVars>
          <dgm:bulletEnabled val="1"/>
        </dgm:presLayoutVars>
      </dgm:prSet>
      <dgm:spPr/>
    </dgm:pt>
    <dgm:pt modelId="{DD6B71D3-E683-4AB0-A454-CEA026D0E235}" type="pres">
      <dgm:prSet presAssocID="{10689AC9-C763-46C7-A2AD-411967053310}" presName="Name9" presStyleLbl="parChTrans1D2" presStyleIdx="2" presStyleCnt="4"/>
      <dgm:spPr/>
    </dgm:pt>
    <dgm:pt modelId="{FEF86529-7C08-4C27-B20D-988EA9C71931}" type="pres">
      <dgm:prSet presAssocID="{10689AC9-C763-46C7-A2AD-411967053310}" presName="connTx" presStyleLbl="parChTrans1D2" presStyleIdx="2" presStyleCnt="4"/>
      <dgm:spPr/>
    </dgm:pt>
    <dgm:pt modelId="{685B1D3F-19C7-442A-A577-63F54A08CD61}" type="pres">
      <dgm:prSet presAssocID="{718CE14B-812A-484A-BDED-DB09361F06D6}" presName="node" presStyleLbl="node1" presStyleIdx="2" presStyleCnt="4" custScaleX="163439" custScaleY="127812" custRadScaleRad="110002" custRadScaleInc="-2490">
        <dgm:presLayoutVars>
          <dgm:bulletEnabled val="1"/>
        </dgm:presLayoutVars>
      </dgm:prSet>
      <dgm:spPr/>
    </dgm:pt>
    <dgm:pt modelId="{DD3038EC-36F3-4371-A194-84159B75673E}" type="pres">
      <dgm:prSet presAssocID="{C71E790B-310F-4D36-8423-8387BB6B04B4}" presName="Name9" presStyleLbl="parChTrans1D2" presStyleIdx="3" presStyleCnt="4"/>
      <dgm:spPr/>
    </dgm:pt>
    <dgm:pt modelId="{F406A44B-036B-44E2-82F9-4E4D44334EDF}" type="pres">
      <dgm:prSet presAssocID="{C71E790B-310F-4D36-8423-8387BB6B04B4}" presName="connTx" presStyleLbl="parChTrans1D2" presStyleIdx="3" presStyleCnt="4"/>
      <dgm:spPr/>
    </dgm:pt>
    <dgm:pt modelId="{926BDB39-66BA-4A7B-BB3B-422AC48E84A4}" type="pres">
      <dgm:prSet presAssocID="{3A29B49B-89F1-4EE0-903E-021D2BB9FF8F}" presName="node" presStyleLbl="node1" presStyleIdx="3" presStyleCnt="4" custScaleX="199239" custScaleY="132248" custRadScaleRad="183063" custRadScaleInc="1860">
        <dgm:presLayoutVars>
          <dgm:bulletEnabled val="1"/>
        </dgm:presLayoutVars>
      </dgm:prSet>
      <dgm:spPr/>
    </dgm:pt>
  </dgm:ptLst>
  <dgm:cxnLst>
    <dgm:cxn modelId="{651D7701-B2B2-4831-A725-F2FA7DA77B84}" type="presOf" srcId="{718CE14B-812A-484A-BDED-DB09361F06D6}" destId="{685B1D3F-19C7-442A-A577-63F54A08CD61}" srcOrd="0" destOrd="0" presId="urn:microsoft.com/office/officeart/2005/8/layout/radial1"/>
    <dgm:cxn modelId="{1678C210-8B35-43F8-B329-8342B7D38EBF}" type="presOf" srcId="{4B996B87-4E8A-4D84-9364-3C3BA4153FCD}" destId="{5D8752ED-44BF-4D0D-A083-3713B9F694B4}" srcOrd="0" destOrd="0" presId="urn:microsoft.com/office/officeart/2005/8/layout/radial1"/>
    <dgm:cxn modelId="{B038C32D-6757-4525-9249-5E940229A89F}" type="presOf" srcId="{10689AC9-C763-46C7-A2AD-411967053310}" destId="{FEF86529-7C08-4C27-B20D-988EA9C71931}" srcOrd="1" destOrd="0" presId="urn:microsoft.com/office/officeart/2005/8/layout/radial1"/>
    <dgm:cxn modelId="{8A838C3E-0A2B-4E9A-8BA6-4F8ACA0ED049}" srcId="{1E710737-C257-4818-A57E-23AF1C37BD34}" destId="{794A0DF2-BB06-40DD-949B-96B31C194410}" srcOrd="0" destOrd="0" parTransId="{A7AF10A5-5552-4BB4-BA67-AD9B9A1625EE}" sibTransId="{7306D861-5F23-45C5-913D-EC41AAF4C781}"/>
    <dgm:cxn modelId="{3BD2655D-6BBA-4F0E-99F2-B612DE7D105E}" type="presOf" srcId="{5D205A03-DA42-4944-BA89-7DAC030AB81E}" destId="{3B932418-FDC4-4AC1-84E1-A8FC928AC8DF}" srcOrd="0" destOrd="0" presId="urn:microsoft.com/office/officeart/2005/8/layout/radial1"/>
    <dgm:cxn modelId="{7C386171-472F-4DC9-92D9-2C4C1CC74D79}" type="presOf" srcId="{CD3425A3-9134-4D2C-9D7D-44CB262C7311}" destId="{ED989E15-C7B0-49BC-8F99-03DAF306C561}" srcOrd="0" destOrd="0" presId="urn:microsoft.com/office/officeart/2005/8/layout/radial1"/>
    <dgm:cxn modelId="{6F089F7A-8606-42A6-95DC-E4E40981E3E8}" type="presOf" srcId="{C71E790B-310F-4D36-8423-8387BB6B04B4}" destId="{F406A44B-036B-44E2-82F9-4E4D44334EDF}" srcOrd="1" destOrd="0" presId="urn:microsoft.com/office/officeart/2005/8/layout/radial1"/>
    <dgm:cxn modelId="{690CD583-33AF-4B9A-A949-5148BE02805E}" type="presOf" srcId="{1E710737-C257-4818-A57E-23AF1C37BD34}" destId="{60E5B732-0ADE-41FC-9F01-6AE51DD2D577}" srcOrd="0" destOrd="0" presId="urn:microsoft.com/office/officeart/2005/8/layout/radial1"/>
    <dgm:cxn modelId="{BE8A588B-2349-40AB-AA75-79D28509182D}" type="presOf" srcId="{17AFDCD2-1AE9-4B20-B846-2E5E6199EA5E}" destId="{E35A49B3-5DBE-42D0-AC4F-F722543BC805}" srcOrd="1" destOrd="0" presId="urn:microsoft.com/office/officeart/2005/8/layout/radial1"/>
    <dgm:cxn modelId="{8CB6BD93-946D-4D1C-9D34-AB11AF41A199}" type="presOf" srcId="{794A0DF2-BB06-40DD-949B-96B31C194410}" destId="{ED53A064-266E-40D9-9361-4CA5D6CC9232}" srcOrd="0" destOrd="0" presId="urn:microsoft.com/office/officeart/2005/8/layout/radial1"/>
    <dgm:cxn modelId="{6D27F598-DFCF-468A-92E2-28494492C6F1}" srcId="{794A0DF2-BB06-40DD-949B-96B31C194410}" destId="{718CE14B-812A-484A-BDED-DB09361F06D6}" srcOrd="2" destOrd="0" parTransId="{10689AC9-C763-46C7-A2AD-411967053310}" sibTransId="{928F6C61-26BD-4A8F-82EE-B2EFD7F73555}"/>
    <dgm:cxn modelId="{498C30A2-9934-458B-977E-758DD4433A14}" type="presOf" srcId="{17AFDCD2-1AE9-4B20-B846-2E5E6199EA5E}" destId="{7D048405-9533-4914-8BF8-CF5BFC8CEA29}" srcOrd="0" destOrd="0" presId="urn:microsoft.com/office/officeart/2005/8/layout/radial1"/>
    <dgm:cxn modelId="{E5CEE0A9-BEF8-4FA6-B609-E80FFAC8B8F7}" type="presOf" srcId="{10689AC9-C763-46C7-A2AD-411967053310}" destId="{DD6B71D3-E683-4AB0-A454-CEA026D0E235}" srcOrd="0" destOrd="0" presId="urn:microsoft.com/office/officeart/2005/8/layout/radial1"/>
    <dgm:cxn modelId="{265823AC-7B56-43C0-996E-102EB2954BB3}" type="presOf" srcId="{C71E790B-310F-4D36-8423-8387BB6B04B4}" destId="{DD3038EC-36F3-4371-A194-84159B75673E}" srcOrd="0" destOrd="0" presId="urn:microsoft.com/office/officeart/2005/8/layout/radial1"/>
    <dgm:cxn modelId="{0D2C02B9-727E-4048-9B32-E8DDD06DE114}" type="presOf" srcId="{4B996B87-4E8A-4D84-9364-3C3BA4153FCD}" destId="{102288C2-A254-41FE-8D34-DEA437D0AA63}" srcOrd="1" destOrd="0" presId="urn:microsoft.com/office/officeart/2005/8/layout/radial1"/>
    <dgm:cxn modelId="{C3CEC7CD-ADAA-4091-BC4A-AA0269BF7EAA}" srcId="{794A0DF2-BB06-40DD-949B-96B31C194410}" destId="{3A29B49B-89F1-4EE0-903E-021D2BB9FF8F}" srcOrd="3" destOrd="0" parTransId="{C71E790B-310F-4D36-8423-8387BB6B04B4}" sibTransId="{ADBFE47D-3E54-4FF0-AE99-BAB6401B3BC5}"/>
    <dgm:cxn modelId="{B639DDF3-B974-4981-870D-E52BAA7B6D6F}" srcId="{794A0DF2-BB06-40DD-949B-96B31C194410}" destId="{5D205A03-DA42-4944-BA89-7DAC030AB81E}" srcOrd="1" destOrd="0" parTransId="{17AFDCD2-1AE9-4B20-B846-2E5E6199EA5E}" sibTransId="{64F40DD3-9594-40BE-97C4-CA6F6D0ADB2E}"/>
    <dgm:cxn modelId="{45E5F4F5-8CA7-4842-8219-7C927492DE22}" type="presOf" srcId="{3A29B49B-89F1-4EE0-903E-021D2BB9FF8F}" destId="{926BDB39-66BA-4A7B-BB3B-422AC48E84A4}" srcOrd="0" destOrd="0" presId="urn:microsoft.com/office/officeart/2005/8/layout/radial1"/>
    <dgm:cxn modelId="{042099FB-0BFC-44E3-A0B5-A649AA05F26A}" srcId="{794A0DF2-BB06-40DD-949B-96B31C194410}" destId="{CD3425A3-9134-4D2C-9D7D-44CB262C7311}" srcOrd="0" destOrd="0" parTransId="{4B996B87-4E8A-4D84-9364-3C3BA4153FCD}" sibTransId="{82138B9A-E357-494B-A357-AF3A27B16DC2}"/>
    <dgm:cxn modelId="{5FEED91B-1568-4404-A480-611A5A9EEB5F}" type="presParOf" srcId="{60E5B732-0ADE-41FC-9F01-6AE51DD2D577}" destId="{ED53A064-266E-40D9-9361-4CA5D6CC9232}" srcOrd="0" destOrd="0" presId="urn:microsoft.com/office/officeart/2005/8/layout/radial1"/>
    <dgm:cxn modelId="{BE494282-6B71-42C7-B939-A655E32A2F05}" type="presParOf" srcId="{60E5B732-0ADE-41FC-9F01-6AE51DD2D577}" destId="{5D8752ED-44BF-4D0D-A083-3713B9F694B4}" srcOrd="1" destOrd="0" presId="urn:microsoft.com/office/officeart/2005/8/layout/radial1"/>
    <dgm:cxn modelId="{CEE30870-2291-4A71-8BE9-CBE0B81F6004}" type="presParOf" srcId="{5D8752ED-44BF-4D0D-A083-3713B9F694B4}" destId="{102288C2-A254-41FE-8D34-DEA437D0AA63}" srcOrd="0" destOrd="0" presId="urn:microsoft.com/office/officeart/2005/8/layout/radial1"/>
    <dgm:cxn modelId="{891478F5-EC96-4CB2-BC11-F31D5463BE06}" type="presParOf" srcId="{60E5B732-0ADE-41FC-9F01-6AE51DD2D577}" destId="{ED989E15-C7B0-49BC-8F99-03DAF306C561}" srcOrd="2" destOrd="0" presId="urn:microsoft.com/office/officeart/2005/8/layout/radial1"/>
    <dgm:cxn modelId="{F70A210B-F846-41D5-A72E-CF8CC82A5711}" type="presParOf" srcId="{60E5B732-0ADE-41FC-9F01-6AE51DD2D577}" destId="{7D048405-9533-4914-8BF8-CF5BFC8CEA29}" srcOrd="3" destOrd="0" presId="urn:microsoft.com/office/officeart/2005/8/layout/radial1"/>
    <dgm:cxn modelId="{E567A967-320C-4870-9B1E-CFF2C5336C3F}" type="presParOf" srcId="{7D048405-9533-4914-8BF8-CF5BFC8CEA29}" destId="{E35A49B3-5DBE-42D0-AC4F-F722543BC805}" srcOrd="0" destOrd="0" presId="urn:microsoft.com/office/officeart/2005/8/layout/radial1"/>
    <dgm:cxn modelId="{BC2A72B8-1914-4752-90A5-299A3D207AC7}" type="presParOf" srcId="{60E5B732-0ADE-41FC-9F01-6AE51DD2D577}" destId="{3B932418-FDC4-4AC1-84E1-A8FC928AC8DF}" srcOrd="4" destOrd="0" presId="urn:microsoft.com/office/officeart/2005/8/layout/radial1"/>
    <dgm:cxn modelId="{46544C36-3AF3-4E9F-9229-B1F566D412AF}" type="presParOf" srcId="{60E5B732-0ADE-41FC-9F01-6AE51DD2D577}" destId="{DD6B71D3-E683-4AB0-A454-CEA026D0E235}" srcOrd="5" destOrd="0" presId="urn:microsoft.com/office/officeart/2005/8/layout/radial1"/>
    <dgm:cxn modelId="{3F3BFC28-ACD7-4BC0-A3EF-71510BA106D9}" type="presParOf" srcId="{DD6B71D3-E683-4AB0-A454-CEA026D0E235}" destId="{FEF86529-7C08-4C27-B20D-988EA9C71931}" srcOrd="0" destOrd="0" presId="urn:microsoft.com/office/officeart/2005/8/layout/radial1"/>
    <dgm:cxn modelId="{32BFCB5F-94F9-4C70-8F8E-04289E5B0C38}" type="presParOf" srcId="{60E5B732-0ADE-41FC-9F01-6AE51DD2D577}" destId="{685B1D3F-19C7-442A-A577-63F54A08CD61}" srcOrd="6" destOrd="0" presId="urn:microsoft.com/office/officeart/2005/8/layout/radial1"/>
    <dgm:cxn modelId="{FF1E16F1-5416-4CF5-96C4-4CF60B06D777}" type="presParOf" srcId="{60E5B732-0ADE-41FC-9F01-6AE51DD2D577}" destId="{DD3038EC-36F3-4371-A194-84159B75673E}" srcOrd="7" destOrd="0" presId="urn:microsoft.com/office/officeart/2005/8/layout/radial1"/>
    <dgm:cxn modelId="{84EA0603-03A7-4D43-AC3C-4DE0AD0FDD0E}" type="presParOf" srcId="{DD3038EC-36F3-4371-A194-84159B75673E}" destId="{F406A44B-036B-44E2-82F9-4E4D44334EDF}" srcOrd="0" destOrd="0" presId="urn:microsoft.com/office/officeart/2005/8/layout/radial1"/>
    <dgm:cxn modelId="{EBB98532-F977-49CF-A883-879CD290CD02}" type="presParOf" srcId="{60E5B732-0ADE-41FC-9F01-6AE51DD2D577}" destId="{926BDB39-66BA-4A7B-BB3B-422AC48E84A4}" srcOrd="8"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4B9A82-35B7-4AE5-8FEE-1A7CCA74F9F6}" type="doc">
      <dgm:prSet loTypeId="urn:microsoft.com/office/officeart/2005/8/layout/chevron2" loCatId="list" qsTypeId="urn:microsoft.com/office/officeart/2005/8/quickstyle/simple1" qsCatId="simple" csTypeId="urn:microsoft.com/office/officeart/2005/8/colors/colorful1#1" csCatId="colorful" phldr="1"/>
      <dgm:spPr/>
      <dgm:t>
        <a:bodyPr/>
        <a:lstStyle/>
        <a:p>
          <a:endParaRPr lang="fr-FR"/>
        </a:p>
      </dgm:t>
    </dgm:pt>
    <dgm:pt modelId="{C91172C4-E813-4B84-A178-99311BF377F9}">
      <dgm:prSet phldrT="[Texte]" custT="1"/>
      <dgm:spPr/>
      <dgm:t>
        <a:bodyPr/>
        <a:lstStyle/>
        <a:p>
          <a:r>
            <a:rPr lang="fr-FR" sz="2400" dirty="0">
              <a:latin typeface="Times New Roman" pitchFamily="18" charset="0"/>
              <a:cs typeface="Times New Roman" pitchFamily="18" charset="0"/>
            </a:rPr>
            <a:t>1. </a:t>
          </a:r>
        </a:p>
      </dgm:t>
    </dgm:pt>
    <dgm:pt modelId="{96C82C0F-BD4A-4E18-9F35-3BCC25AE7681}" type="parTrans" cxnId="{E73F308E-C88A-4D56-81F6-D31ECC513405}">
      <dgm:prSet/>
      <dgm:spPr/>
      <dgm:t>
        <a:bodyPr/>
        <a:lstStyle/>
        <a:p>
          <a:endParaRPr lang="fr-FR"/>
        </a:p>
      </dgm:t>
    </dgm:pt>
    <dgm:pt modelId="{5B89CAFC-7E0C-4B8D-9C25-BC02900CE4C2}" type="sibTrans" cxnId="{E73F308E-C88A-4D56-81F6-D31ECC513405}">
      <dgm:prSet/>
      <dgm:spPr/>
      <dgm:t>
        <a:bodyPr/>
        <a:lstStyle/>
        <a:p>
          <a:endParaRPr lang="fr-FR"/>
        </a:p>
      </dgm:t>
    </dgm:pt>
    <dgm:pt modelId="{B1D2513F-0041-43AC-B928-BF9227D36798}">
      <dgm:prSet phldrT="[Texte]" custT="1"/>
      <dgm:spPr/>
      <dgm:t>
        <a:bodyPr/>
        <a:lstStyle/>
        <a:p>
          <a:r>
            <a:rPr lang="fr-FR" sz="2400" dirty="0">
              <a:latin typeface="Times New Roman" pitchFamily="18" charset="0"/>
              <a:cs typeface="Times New Roman" pitchFamily="18" charset="0"/>
            </a:rPr>
            <a:t>Définition des objectifs et cadrage du système </a:t>
          </a:r>
        </a:p>
      </dgm:t>
    </dgm:pt>
    <dgm:pt modelId="{9B154C84-8374-42F3-ACAF-109CF25B1BD4}" type="parTrans" cxnId="{6A2A2EEE-EB99-4318-9DC0-532C74E9FD4F}">
      <dgm:prSet/>
      <dgm:spPr/>
      <dgm:t>
        <a:bodyPr/>
        <a:lstStyle/>
        <a:p>
          <a:endParaRPr lang="fr-FR"/>
        </a:p>
      </dgm:t>
    </dgm:pt>
    <dgm:pt modelId="{A6535F99-D922-401B-8075-4BB8111CEB48}" type="sibTrans" cxnId="{6A2A2EEE-EB99-4318-9DC0-532C74E9FD4F}">
      <dgm:prSet/>
      <dgm:spPr/>
      <dgm:t>
        <a:bodyPr/>
        <a:lstStyle/>
        <a:p>
          <a:endParaRPr lang="fr-FR"/>
        </a:p>
      </dgm:t>
    </dgm:pt>
    <dgm:pt modelId="{4DE23A1B-F4F5-4690-8362-A5D2584453B4}">
      <dgm:prSet phldrT="[Texte]" custT="1"/>
      <dgm:spPr/>
      <dgm:t>
        <a:bodyPr/>
        <a:lstStyle/>
        <a:p>
          <a:r>
            <a:rPr lang="fr-FR" sz="2400" dirty="0">
              <a:latin typeface="Times New Roman" pitchFamily="18" charset="0"/>
              <a:cs typeface="Times New Roman" pitchFamily="18" charset="0"/>
            </a:rPr>
            <a:t>2. </a:t>
          </a:r>
        </a:p>
      </dgm:t>
    </dgm:pt>
    <dgm:pt modelId="{E79E35E5-41A7-4CD9-8322-5A728428C715}" type="parTrans" cxnId="{58376175-4B2F-4012-B5DB-52DD6E066C59}">
      <dgm:prSet/>
      <dgm:spPr/>
      <dgm:t>
        <a:bodyPr/>
        <a:lstStyle/>
        <a:p>
          <a:endParaRPr lang="fr-FR"/>
        </a:p>
      </dgm:t>
    </dgm:pt>
    <dgm:pt modelId="{1B040306-FCB0-4B55-9EA4-E8E4C0467825}" type="sibTrans" cxnId="{58376175-4B2F-4012-B5DB-52DD6E066C59}">
      <dgm:prSet/>
      <dgm:spPr/>
      <dgm:t>
        <a:bodyPr/>
        <a:lstStyle/>
        <a:p>
          <a:endParaRPr lang="fr-FR"/>
        </a:p>
      </dgm:t>
    </dgm:pt>
    <dgm:pt modelId="{2E830611-FB55-45D1-8918-16FA3B675A35}">
      <dgm:prSet phldrT="[Texte]" custT="1"/>
      <dgm:spPr/>
      <dgm:t>
        <a:bodyPr/>
        <a:lstStyle/>
        <a:p>
          <a:r>
            <a:rPr lang="fr-FR" sz="2400" dirty="0">
              <a:latin typeface="Times New Roman" pitchFamily="18" charset="0"/>
              <a:cs typeface="Times New Roman" pitchFamily="18" charset="0"/>
            </a:rPr>
            <a:t>Identification des questions de SE et des  indicateurs </a:t>
          </a:r>
        </a:p>
      </dgm:t>
    </dgm:pt>
    <dgm:pt modelId="{375D510A-CB08-4058-BC1E-F2858B9372AF}" type="parTrans" cxnId="{36F5C595-931D-40CF-9C76-A0A0DEC72000}">
      <dgm:prSet/>
      <dgm:spPr/>
      <dgm:t>
        <a:bodyPr/>
        <a:lstStyle/>
        <a:p>
          <a:endParaRPr lang="fr-FR"/>
        </a:p>
      </dgm:t>
    </dgm:pt>
    <dgm:pt modelId="{017A7172-31EC-4285-A62F-422F73EFAF81}" type="sibTrans" cxnId="{36F5C595-931D-40CF-9C76-A0A0DEC72000}">
      <dgm:prSet/>
      <dgm:spPr/>
      <dgm:t>
        <a:bodyPr/>
        <a:lstStyle/>
        <a:p>
          <a:endParaRPr lang="fr-FR"/>
        </a:p>
      </dgm:t>
    </dgm:pt>
    <dgm:pt modelId="{5EDA7DA2-361C-4245-8971-7F5EE2D3CF17}">
      <dgm:prSet phldrT="[Texte]" custT="1"/>
      <dgm:spPr/>
      <dgm:t>
        <a:bodyPr/>
        <a:lstStyle/>
        <a:p>
          <a:r>
            <a:rPr lang="fr-FR" sz="2400" dirty="0">
              <a:latin typeface="Times New Roman" pitchFamily="18" charset="0"/>
              <a:cs typeface="Times New Roman" pitchFamily="18" charset="0"/>
            </a:rPr>
            <a:t>3. </a:t>
          </a:r>
        </a:p>
      </dgm:t>
    </dgm:pt>
    <dgm:pt modelId="{F84A1B8F-CC38-4267-8FEE-06A1918EAE78}" type="parTrans" cxnId="{99192C97-1250-4A79-92C9-BCEB3117A780}">
      <dgm:prSet/>
      <dgm:spPr/>
      <dgm:t>
        <a:bodyPr/>
        <a:lstStyle/>
        <a:p>
          <a:endParaRPr lang="fr-FR"/>
        </a:p>
      </dgm:t>
    </dgm:pt>
    <dgm:pt modelId="{D2DE81E5-8160-47FA-ABDE-4877104A6EC6}" type="sibTrans" cxnId="{99192C97-1250-4A79-92C9-BCEB3117A780}">
      <dgm:prSet/>
      <dgm:spPr/>
      <dgm:t>
        <a:bodyPr/>
        <a:lstStyle/>
        <a:p>
          <a:endParaRPr lang="fr-FR"/>
        </a:p>
      </dgm:t>
    </dgm:pt>
    <dgm:pt modelId="{FC89FEB3-967C-4302-8D7A-65EB995DD510}">
      <dgm:prSet phldrT="[Texte]" custT="1"/>
      <dgm:spPr/>
      <dgm:t>
        <a:bodyPr/>
        <a:lstStyle/>
        <a:p>
          <a:r>
            <a:rPr lang="fr-FR" sz="2400" dirty="0">
              <a:latin typeface="Times New Roman" pitchFamily="18" charset="0"/>
              <a:cs typeface="Times New Roman" pitchFamily="18" charset="0"/>
            </a:rPr>
            <a:t>Plan de collecte de données</a:t>
          </a:r>
        </a:p>
      </dgm:t>
    </dgm:pt>
    <dgm:pt modelId="{A35461A9-6B0E-4FF7-9285-B211F9DA89C4}" type="parTrans" cxnId="{C8C09824-FC53-4DAA-B6C0-3C5BA97AD48C}">
      <dgm:prSet/>
      <dgm:spPr/>
      <dgm:t>
        <a:bodyPr/>
        <a:lstStyle/>
        <a:p>
          <a:endParaRPr lang="fr-FR"/>
        </a:p>
      </dgm:t>
    </dgm:pt>
    <dgm:pt modelId="{0E458D39-65C3-4F04-A44D-FDFD4FF791A5}" type="sibTrans" cxnId="{C8C09824-FC53-4DAA-B6C0-3C5BA97AD48C}">
      <dgm:prSet/>
      <dgm:spPr/>
      <dgm:t>
        <a:bodyPr/>
        <a:lstStyle/>
        <a:p>
          <a:endParaRPr lang="fr-FR"/>
        </a:p>
      </dgm:t>
    </dgm:pt>
    <dgm:pt modelId="{7B2E23F0-83C5-4C91-AD1C-513190A05675}">
      <dgm:prSet custT="1"/>
      <dgm:spPr/>
      <dgm:t>
        <a:bodyPr/>
        <a:lstStyle/>
        <a:p>
          <a:r>
            <a:rPr lang="fr-FR" sz="2400" dirty="0">
              <a:latin typeface="Times New Roman" pitchFamily="18" charset="0"/>
              <a:cs typeface="Times New Roman" pitchFamily="18" charset="0"/>
            </a:rPr>
            <a:t>4</a:t>
          </a:r>
        </a:p>
      </dgm:t>
    </dgm:pt>
    <dgm:pt modelId="{16AC5E3B-62A7-4C27-A73D-C7F9253CDEC3}" type="parTrans" cxnId="{DF76640B-1D09-41F5-BECD-59868D3565D1}">
      <dgm:prSet/>
      <dgm:spPr/>
      <dgm:t>
        <a:bodyPr/>
        <a:lstStyle/>
        <a:p>
          <a:endParaRPr lang="fr-FR"/>
        </a:p>
      </dgm:t>
    </dgm:pt>
    <dgm:pt modelId="{AD357457-EF1F-44D1-B858-A447BE064C7E}" type="sibTrans" cxnId="{DF76640B-1D09-41F5-BECD-59868D3565D1}">
      <dgm:prSet/>
      <dgm:spPr/>
      <dgm:t>
        <a:bodyPr/>
        <a:lstStyle/>
        <a:p>
          <a:endParaRPr lang="fr-FR"/>
        </a:p>
      </dgm:t>
    </dgm:pt>
    <dgm:pt modelId="{ADB8F6AF-EFF1-467A-B26F-93A3CCC36112}">
      <dgm:prSet custT="1"/>
      <dgm:spPr/>
      <dgm:t>
        <a:bodyPr/>
        <a:lstStyle/>
        <a:p>
          <a:r>
            <a:rPr lang="fr-FR" sz="2400" dirty="0">
              <a:latin typeface="Times New Roman" pitchFamily="18" charset="0"/>
              <a:cs typeface="Times New Roman" pitchFamily="18" charset="0"/>
            </a:rPr>
            <a:t>Plan de réflexion critique</a:t>
          </a:r>
        </a:p>
      </dgm:t>
    </dgm:pt>
    <dgm:pt modelId="{B5FAC1B6-D893-4FA4-BE3D-7F25981E51E5}" type="parTrans" cxnId="{5B6E4B62-0F1B-4DCB-89BE-8B5025C276C2}">
      <dgm:prSet/>
      <dgm:spPr/>
      <dgm:t>
        <a:bodyPr/>
        <a:lstStyle/>
        <a:p>
          <a:endParaRPr lang="fr-FR"/>
        </a:p>
      </dgm:t>
    </dgm:pt>
    <dgm:pt modelId="{8AF690F8-303A-4030-8414-890592231B5B}" type="sibTrans" cxnId="{5B6E4B62-0F1B-4DCB-89BE-8B5025C276C2}">
      <dgm:prSet/>
      <dgm:spPr/>
      <dgm:t>
        <a:bodyPr/>
        <a:lstStyle/>
        <a:p>
          <a:endParaRPr lang="fr-FR"/>
        </a:p>
      </dgm:t>
    </dgm:pt>
    <dgm:pt modelId="{E63E1683-995F-4278-B7B9-64AC05679DD9}">
      <dgm:prSet custT="1"/>
      <dgm:spPr/>
      <dgm:t>
        <a:bodyPr/>
        <a:lstStyle/>
        <a:p>
          <a:r>
            <a:rPr lang="fr-FR" sz="2400" dirty="0">
              <a:latin typeface="Times New Roman" pitchFamily="18" charset="0"/>
              <a:cs typeface="Times New Roman" pitchFamily="18" charset="0"/>
            </a:rPr>
            <a:t>5</a:t>
          </a:r>
        </a:p>
      </dgm:t>
    </dgm:pt>
    <dgm:pt modelId="{19BB6D6C-48F8-4E67-A9FA-507DE48614EF}" type="parTrans" cxnId="{EBF41391-FA01-4832-939E-4B0AA001EE07}">
      <dgm:prSet/>
      <dgm:spPr/>
      <dgm:t>
        <a:bodyPr/>
        <a:lstStyle/>
        <a:p>
          <a:endParaRPr lang="fr-FR"/>
        </a:p>
      </dgm:t>
    </dgm:pt>
    <dgm:pt modelId="{ABF949D9-9918-4035-93B8-7E635603F34D}" type="sibTrans" cxnId="{EBF41391-FA01-4832-939E-4B0AA001EE07}">
      <dgm:prSet/>
      <dgm:spPr/>
      <dgm:t>
        <a:bodyPr/>
        <a:lstStyle/>
        <a:p>
          <a:endParaRPr lang="fr-FR"/>
        </a:p>
      </dgm:t>
    </dgm:pt>
    <dgm:pt modelId="{30345996-4818-4E8E-8314-C5ECA926DCA6}">
      <dgm:prSet custT="1"/>
      <dgm:spPr/>
      <dgm:t>
        <a:bodyPr/>
        <a:lstStyle/>
        <a:p>
          <a:r>
            <a:rPr lang="fr-FR" sz="2400" dirty="0">
              <a:latin typeface="Times New Roman" pitchFamily="18" charset="0"/>
              <a:cs typeface="Times New Roman" pitchFamily="18" charset="0"/>
            </a:rPr>
            <a:t>Plan de rapportage</a:t>
          </a:r>
        </a:p>
      </dgm:t>
    </dgm:pt>
    <dgm:pt modelId="{264D079A-CEEF-49D5-A4EB-CF1B629747B0}" type="parTrans" cxnId="{43565495-4372-4B78-B24D-5B0340FD8F9C}">
      <dgm:prSet/>
      <dgm:spPr/>
      <dgm:t>
        <a:bodyPr/>
        <a:lstStyle/>
        <a:p>
          <a:endParaRPr lang="fr-FR"/>
        </a:p>
      </dgm:t>
    </dgm:pt>
    <dgm:pt modelId="{4685023E-A473-4FBB-87C0-040A8C8228D3}" type="sibTrans" cxnId="{43565495-4372-4B78-B24D-5B0340FD8F9C}">
      <dgm:prSet/>
      <dgm:spPr/>
      <dgm:t>
        <a:bodyPr/>
        <a:lstStyle/>
        <a:p>
          <a:endParaRPr lang="fr-FR"/>
        </a:p>
      </dgm:t>
    </dgm:pt>
    <dgm:pt modelId="{22D903BD-6EB1-4153-A371-0435B807424D}">
      <dgm:prSet custT="1"/>
      <dgm:spPr/>
      <dgm:t>
        <a:bodyPr/>
        <a:lstStyle/>
        <a:p>
          <a:r>
            <a:rPr lang="fr-FR" sz="2400" dirty="0">
              <a:latin typeface="Times New Roman" pitchFamily="18" charset="0"/>
              <a:cs typeface="Times New Roman" pitchFamily="18" charset="0"/>
            </a:rPr>
            <a:t>6</a:t>
          </a:r>
        </a:p>
      </dgm:t>
    </dgm:pt>
    <dgm:pt modelId="{A7E685EC-9EC9-440E-BA75-E70094302330}" type="parTrans" cxnId="{7219AA5B-552F-4137-83E5-AD9B705EAB66}">
      <dgm:prSet/>
      <dgm:spPr/>
      <dgm:t>
        <a:bodyPr/>
        <a:lstStyle/>
        <a:p>
          <a:endParaRPr lang="fr-FR"/>
        </a:p>
      </dgm:t>
    </dgm:pt>
    <dgm:pt modelId="{E2D0D834-5CF2-4E49-AECA-7A42F79C2C46}" type="sibTrans" cxnId="{7219AA5B-552F-4137-83E5-AD9B705EAB66}">
      <dgm:prSet/>
      <dgm:spPr/>
      <dgm:t>
        <a:bodyPr/>
        <a:lstStyle/>
        <a:p>
          <a:endParaRPr lang="fr-FR"/>
        </a:p>
      </dgm:t>
    </dgm:pt>
    <dgm:pt modelId="{6144BA55-4BB3-4058-8E3D-76A381AFA4C1}">
      <dgm:prSet custT="1"/>
      <dgm:spPr/>
      <dgm:t>
        <a:bodyPr/>
        <a:lstStyle/>
        <a:p>
          <a:r>
            <a:rPr lang="fr-FR" sz="2400" dirty="0">
              <a:latin typeface="Times New Roman" pitchFamily="18" charset="0"/>
              <a:cs typeface="Times New Roman" pitchFamily="18" charset="0"/>
            </a:rPr>
            <a:t>Plan de moyens et compétences nécessaires</a:t>
          </a:r>
        </a:p>
      </dgm:t>
    </dgm:pt>
    <dgm:pt modelId="{EC413422-3140-4FD8-9D4C-2A26850D39FA}" type="parTrans" cxnId="{C988E0C8-B535-452D-BEA2-B30B632D5324}">
      <dgm:prSet/>
      <dgm:spPr/>
      <dgm:t>
        <a:bodyPr/>
        <a:lstStyle/>
        <a:p>
          <a:endParaRPr lang="fr-FR"/>
        </a:p>
      </dgm:t>
    </dgm:pt>
    <dgm:pt modelId="{CE5ACA9B-4E98-4411-9718-AC252666B1CD}" type="sibTrans" cxnId="{C988E0C8-B535-452D-BEA2-B30B632D5324}">
      <dgm:prSet/>
      <dgm:spPr/>
      <dgm:t>
        <a:bodyPr/>
        <a:lstStyle/>
        <a:p>
          <a:endParaRPr lang="fr-FR"/>
        </a:p>
      </dgm:t>
    </dgm:pt>
    <dgm:pt modelId="{E880BEB0-6E17-4CA1-940D-6236A380A93F}" type="pres">
      <dgm:prSet presAssocID="{CB4B9A82-35B7-4AE5-8FEE-1A7CCA74F9F6}" presName="linearFlow" presStyleCnt="0">
        <dgm:presLayoutVars>
          <dgm:dir/>
          <dgm:animLvl val="lvl"/>
          <dgm:resizeHandles val="exact"/>
        </dgm:presLayoutVars>
      </dgm:prSet>
      <dgm:spPr/>
    </dgm:pt>
    <dgm:pt modelId="{1FB644C7-B6FF-4D23-B74B-ABFFEC03756A}" type="pres">
      <dgm:prSet presAssocID="{C91172C4-E813-4B84-A178-99311BF377F9}" presName="composite" presStyleCnt="0"/>
      <dgm:spPr/>
    </dgm:pt>
    <dgm:pt modelId="{46783B31-F8A9-43C9-99C0-F9B4D4270995}" type="pres">
      <dgm:prSet presAssocID="{C91172C4-E813-4B84-A178-99311BF377F9}" presName="parentText" presStyleLbl="alignNode1" presStyleIdx="0" presStyleCnt="6">
        <dgm:presLayoutVars>
          <dgm:chMax val="1"/>
          <dgm:bulletEnabled val="1"/>
        </dgm:presLayoutVars>
      </dgm:prSet>
      <dgm:spPr/>
    </dgm:pt>
    <dgm:pt modelId="{459C3813-5A82-411D-8EE3-CC010110F8A0}" type="pres">
      <dgm:prSet presAssocID="{C91172C4-E813-4B84-A178-99311BF377F9}" presName="descendantText" presStyleLbl="alignAcc1" presStyleIdx="0" presStyleCnt="6">
        <dgm:presLayoutVars>
          <dgm:bulletEnabled val="1"/>
        </dgm:presLayoutVars>
      </dgm:prSet>
      <dgm:spPr/>
    </dgm:pt>
    <dgm:pt modelId="{6C45F00F-4570-4D57-B119-704DB30D83A6}" type="pres">
      <dgm:prSet presAssocID="{5B89CAFC-7E0C-4B8D-9C25-BC02900CE4C2}" presName="sp" presStyleCnt="0"/>
      <dgm:spPr/>
    </dgm:pt>
    <dgm:pt modelId="{725A9F7F-8AE1-44C1-AFD7-B38500FB9E38}" type="pres">
      <dgm:prSet presAssocID="{4DE23A1B-F4F5-4690-8362-A5D2584453B4}" presName="composite" presStyleCnt="0"/>
      <dgm:spPr/>
    </dgm:pt>
    <dgm:pt modelId="{DBFD557E-A1B7-42F5-BDFD-654064FE83AF}" type="pres">
      <dgm:prSet presAssocID="{4DE23A1B-F4F5-4690-8362-A5D2584453B4}" presName="parentText" presStyleLbl="alignNode1" presStyleIdx="1" presStyleCnt="6">
        <dgm:presLayoutVars>
          <dgm:chMax val="1"/>
          <dgm:bulletEnabled val="1"/>
        </dgm:presLayoutVars>
      </dgm:prSet>
      <dgm:spPr/>
    </dgm:pt>
    <dgm:pt modelId="{89D98C1F-73E8-45DC-AAAA-B10F3A2F9E73}" type="pres">
      <dgm:prSet presAssocID="{4DE23A1B-F4F5-4690-8362-A5D2584453B4}" presName="descendantText" presStyleLbl="alignAcc1" presStyleIdx="1" presStyleCnt="6">
        <dgm:presLayoutVars>
          <dgm:bulletEnabled val="1"/>
        </dgm:presLayoutVars>
      </dgm:prSet>
      <dgm:spPr/>
    </dgm:pt>
    <dgm:pt modelId="{86FF374A-B48D-4CAA-964E-4CC16E0B208B}" type="pres">
      <dgm:prSet presAssocID="{1B040306-FCB0-4B55-9EA4-E8E4C0467825}" presName="sp" presStyleCnt="0"/>
      <dgm:spPr/>
    </dgm:pt>
    <dgm:pt modelId="{D45607E3-663A-482E-8209-53D1B73DEC6E}" type="pres">
      <dgm:prSet presAssocID="{5EDA7DA2-361C-4245-8971-7F5EE2D3CF17}" presName="composite" presStyleCnt="0"/>
      <dgm:spPr/>
    </dgm:pt>
    <dgm:pt modelId="{63C610D2-B3B7-4E21-8EEE-C7C5AF8B52A7}" type="pres">
      <dgm:prSet presAssocID="{5EDA7DA2-361C-4245-8971-7F5EE2D3CF17}" presName="parentText" presStyleLbl="alignNode1" presStyleIdx="2" presStyleCnt="6">
        <dgm:presLayoutVars>
          <dgm:chMax val="1"/>
          <dgm:bulletEnabled val="1"/>
        </dgm:presLayoutVars>
      </dgm:prSet>
      <dgm:spPr/>
    </dgm:pt>
    <dgm:pt modelId="{90AD9063-C8B0-475A-9EB2-FBC583B654C2}" type="pres">
      <dgm:prSet presAssocID="{5EDA7DA2-361C-4245-8971-7F5EE2D3CF17}" presName="descendantText" presStyleLbl="alignAcc1" presStyleIdx="2" presStyleCnt="6">
        <dgm:presLayoutVars>
          <dgm:bulletEnabled val="1"/>
        </dgm:presLayoutVars>
      </dgm:prSet>
      <dgm:spPr/>
    </dgm:pt>
    <dgm:pt modelId="{2B3ED42F-635D-4F64-9B17-8DF4180AC4D5}" type="pres">
      <dgm:prSet presAssocID="{D2DE81E5-8160-47FA-ABDE-4877104A6EC6}" presName="sp" presStyleCnt="0"/>
      <dgm:spPr/>
    </dgm:pt>
    <dgm:pt modelId="{51F90216-6E94-4533-9E02-F4337CEA4B6E}" type="pres">
      <dgm:prSet presAssocID="{7B2E23F0-83C5-4C91-AD1C-513190A05675}" presName="composite" presStyleCnt="0"/>
      <dgm:spPr/>
    </dgm:pt>
    <dgm:pt modelId="{C0A32B90-D5AE-4318-A45D-CB9AE04D506F}" type="pres">
      <dgm:prSet presAssocID="{7B2E23F0-83C5-4C91-AD1C-513190A05675}" presName="parentText" presStyleLbl="alignNode1" presStyleIdx="3" presStyleCnt="6">
        <dgm:presLayoutVars>
          <dgm:chMax val="1"/>
          <dgm:bulletEnabled val="1"/>
        </dgm:presLayoutVars>
      </dgm:prSet>
      <dgm:spPr/>
    </dgm:pt>
    <dgm:pt modelId="{8570590B-9875-4032-A819-C7E90C538BA3}" type="pres">
      <dgm:prSet presAssocID="{7B2E23F0-83C5-4C91-AD1C-513190A05675}" presName="descendantText" presStyleLbl="alignAcc1" presStyleIdx="3" presStyleCnt="6">
        <dgm:presLayoutVars>
          <dgm:bulletEnabled val="1"/>
        </dgm:presLayoutVars>
      </dgm:prSet>
      <dgm:spPr/>
    </dgm:pt>
    <dgm:pt modelId="{6DA137EC-515F-455E-8DE7-4D71D3D31A77}" type="pres">
      <dgm:prSet presAssocID="{AD357457-EF1F-44D1-B858-A447BE064C7E}" presName="sp" presStyleCnt="0"/>
      <dgm:spPr/>
    </dgm:pt>
    <dgm:pt modelId="{11D85825-AF1D-4E63-9393-EB37AAB4FA75}" type="pres">
      <dgm:prSet presAssocID="{E63E1683-995F-4278-B7B9-64AC05679DD9}" presName="composite" presStyleCnt="0"/>
      <dgm:spPr/>
    </dgm:pt>
    <dgm:pt modelId="{90FAD47A-D208-47B7-8C41-93D457A5A0F3}" type="pres">
      <dgm:prSet presAssocID="{E63E1683-995F-4278-B7B9-64AC05679DD9}" presName="parentText" presStyleLbl="alignNode1" presStyleIdx="4" presStyleCnt="6">
        <dgm:presLayoutVars>
          <dgm:chMax val="1"/>
          <dgm:bulletEnabled val="1"/>
        </dgm:presLayoutVars>
      </dgm:prSet>
      <dgm:spPr/>
    </dgm:pt>
    <dgm:pt modelId="{429EE43D-861E-44DF-972F-A65D8D9CC5EC}" type="pres">
      <dgm:prSet presAssocID="{E63E1683-995F-4278-B7B9-64AC05679DD9}" presName="descendantText" presStyleLbl="alignAcc1" presStyleIdx="4" presStyleCnt="6">
        <dgm:presLayoutVars>
          <dgm:bulletEnabled val="1"/>
        </dgm:presLayoutVars>
      </dgm:prSet>
      <dgm:spPr/>
    </dgm:pt>
    <dgm:pt modelId="{C1D80A07-FEA2-4FB9-8426-B862FCA53405}" type="pres">
      <dgm:prSet presAssocID="{ABF949D9-9918-4035-93B8-7E635603F34D}" presName="sp" presStyleCnt="0"/>
      <dgm:spPr/>
    </dgm:pt>
    <dgm:pt modelId="{17084A00-AFDB-4805-A0BF-145054CC0F1F}" type="pres">
      <dgm:prSet presAssocID="{22D903BD-6EB1-4153-A371-0435B807424D}" presName="composite" presStyleCnt="0"/>
      <dgm:spPr/>
    </dgm:pt>
    <dgm:pt modelId="{E479589E-0DC0-4F36-88CC-903D12CC298A}" type="pres">
      <dgm:prSet presAssocID="{22D903BD-6EB1-4153-A371-0435B807424D}" presName="parentText" presStyleLbl="alignNode1" presStyleIdx="5" presStyleCnt="6">
        <dgm:presLayoutVars>
          <dgm:chMax val="1"/>
          <dgm:bulletEnabled val="1"/>
        </dgm:presLayoutVars>
      </dgm:prSet>
      <dgm:spPr/>
    </dgm:pt>
    <dgm:pt modelId="{9D145DED-2541-4350-8698-EBF098D19B44}" type="pres">
      <dgm:prSet presAssocID="{22D903BD-6EB1-4153-A371-0435B807424D}" presName="descendantText" presStyleLbl="alignAcc1" presStyleIdx="5" presStyleCnt="6">
        <dgm:presLayoutVars>
          <dgm:bulletEnabled val="1"/>
        </dgm:presLayoutVars>
      </dgm:prSet>
      <dgm:spPr/>
    </dgm:pt>
  </dgm:ptLst>
  <dgm:cxnLst>
    <dgm:cxn modelId="{C428A807-BA1E-43F4-8C65-19E0A08F1C88}" type="presOf" srcId="{6144BA55-4BB3-4058-8E3D-76A381AFA4C1}" destId="{9D145DED-2541-4350-8698-EBF098D19B44}" srcOrd="0" destOrd="0" presId="urn:microsoft.com/office/officeart/2005/8/layout/chevron2"/>
    <dgm:cxn modelId="{14E85C0B-C525-4F54-9444-ADC96FBA8538}" type="presOf" srcId="{30345996-4818-4E8E-8314-C5ECA926DCA6}" destId="{429EE43D-861E-44DF-972F-A65D8D9CC5EC}" srcOrd="0" destOrd="0" presId="urn:microsoft.com/office/officeart/2005/8/layout/chevron2"/>
    <dgm:cxn modelId="{DF76640B-1D09-41F5-BECD-59868D3565D1}" srcId="{CB4B9A82-35B7-4AE5-8FEE-1A7CCA74F9F6}" destId="{7B2E23F0-83C5-4C91-AD1C-513190A05675}" srcOrd="3" destOrd="0" parTransId="{16AC5E3B-62A7-4C27-A73D-C7F9253CDEC3}" sibTransId="{AD357457-EF1F-44D1-B858-A447BE064C7E}"/>
    <dgm:cxn modelId="{02FB8A0D-EE90-475A-B96D-86017F5A33EF}" type="presOf" srcId="{5EDA7DA2-361C-4245-8971-7F5EE2D3CF17}" destId="{63C610D2-B3B7-4E21-8EEE-C7C5AF8B52A7}" srcOrd="0" destOrd="0" presId="urn:microsoft.com/office/officeart/2005/8/layout/chevron2"/>
    <dgm:cxn modelId="{7D66A011-991E-4754-BFC3-1C2E4851CE28}" type="presOf" srcId="{7B2E23F0-83C5-4C91-AD1C-513190A05675}" destId="{C0A32B90-D5AE-4318-A45D-CB9AE04D506F}" srcOrd="0" destOrd="0" presId="urn:microsoft.com/office/officeart/2005/8/layout/chevron2"/>
    <dgm:cxn modelId="{BDC88819-1B19-44CB-BB81-6DE569A8B8D2}" type="presOf" srcId="{C91172C4-E813-4B84-A178-99311BF377F9}" destId="{46783B31-F8A9-43C9-99C0-F9B4D4270995}" srcOrd="0" destOrd="0" presId="urn:microsoft.com/office/officeart/2005/8/layout/chevron2"/>
    <dgm:cxn modelId="{C8C09824-FC53-4DAA-B6C0-3C5BA97AD48C}" srcId="{5EDA7DA2-361C-4245-8971-7F5EE2D3CF17}" destId="{FC89FEB3-967C-4302-8D7A-65EB995DD510}" srcOrd="0" destOrd="0" parTransId="{A35461A9-6B0E-4FF7-9285-B211F9DA89C4}" sibTransId="{0E458D39-65C3-4F04-A44D-FDFD4FF791A5}"/>
    <dgm:cxn modelId="{0FBF1B3B-6913-4993-A807-CF850B1F3E60}" type="presOf" srcId="{B1D2513F-0041-43AC-B928-BF9227D36798}" destId="{459C3813-5A82-411D-8EE3-CC010110F8A0}" srcOrd="0" destOrd="0" presId="urn:microsoft.com/office/officeart/2005/8/layout/chevron2"/>
    <dgm:cxn modelId="{545F353B-46C2-4F0A-BF2E-7255A31A7A59}" type="presOf" srcId="{CB4B9A82-35B7-4AE5-8FEE-1A7CCA74F9F6}" destId="{E880BEB0-6E17-4CA1-940D-6236A380A93F}" srcOrd="0" destOrd="0" presId="urn:microsoft.com/office/officeart/2005/8/layout/chevron2"/>
    <dgm:cxn modelId="{7219AA5B-552F-4137-83E5-AD9B705EAB66}" srcId="{CB4B9A82-35B7-4AE5-8FEE-1A7CCA74F9F6}" destId="{22D903BD-6EB1-4153-A371-0435B807424D}" srcOrd="5" destOrd="0" parTransId="{A7E685EC-9EC9-440E-BA75-E70094302330}" sibTransId="{E2D0D834-5CF2-4E49-AECA-7A42F79C2C46}"/>
    <dgm:cxn modelId="{5B6E4B62-0F1B-4DCB-89BE-8B5025C276C2}" srcId="{7B2E23F0-83C5-4C91-AD1C-513190A05675}" destId="{ADB8F6AF-EFF1-467A-B26F-93A3CCC36112}" srcOrd="0" destOrd="0" parTransId="{B5FAC1B6-D893-4FA4-BE3D-7F25981E51E5}" sibTransId="{8AF690F8-303A-4030-8414-890592231B5B}"/>
    <dgm:cxn modelId="{8C0F0168-5697-4F2F-9A24-223B394799BB}" type="presOf" srcId="{4DE23A1B-F4F5-4690-8362-A5D2584453B4}" destId="{DBFD557E-A1B7-42F5-BDFD-654064FE83AF}" srcOrd="0" destOrd="0" presId="urn:microsoft.com/office/officeart/2005/8/layout/chevron2"/>
    <dgm:cxn modelId="{58376175-4B2F-4012-B5DB-52DD6E066C59}" srcId="{CB4B9A82-35B7-4AE5-8FEE-1A7CCA74F9F6}" destId="{4DE23A1B-F4F5-4690-8362-A5D2584453B4}" srcOrd="1" destOrd="0" parTransId="{E79E35E5-41A7-4CD9-8322-5A728428C715}" sibTransId="{1B040306-FCB0-4B55-9EA4-E8E4C0467825}"/>
    <dgm:cxn modelId="{E73F308E-C88A-4D56-81F6-D31ECC513405}" srcId="{CB4B9A82-35B7-4AE5-8FEE-1A7CCA74F9F6}" destId="{C91172C4-E813-4B84-A178-99311BF377F9}" srcOrd="0" destOrd="0" parTransId="{96C82C0F-BD4A-4E18-9F35-3BCC25AE7681}" sibTransId="{5B89CAFC-7E0C-4B8D-9C25-BC02900CE4C2}"/>
    <dgm:cxn modelId="{EBF41391-FA01-4832-939E-4B0AA001EE07}" srcId="{CB4B9A82-35B7-4AE5-8FEE-1A7CCA74F9F6}" destId="{E63E1683-995F-4278-B7B9-64AC05679DD9}" srcOrd="4" destOrd="0" parTransId="{19BB6D6C-48F8-4E67-A9FA-507DE48614EF}" sibTransId="{ABF949D9-9918-4035-93B8-7E635603F34D}"/>
    <dgm:cxn modelId="{00057591-3389-4EA2-9CCE-291EBDD0D907}" type="presOf" srcId="{2E830611-FB55-45D1-8918-16FA3B675A35}" destId="{89D98C1F-73E8-45DC-AAAA-B10F3A2F9E73}" srcOrd="0" destOrd="0" presId="urn:microsoft.com/office/officeart/2005/8/layout/chevron2"/>
    <dgm:cxn modelId="{43565495-4372-4B78-B24D-5B0340FD8F9C}" srcId="{E63E1683-995F-4278-B7B9-64AC05679DD9}" destId="{30345996-4818-4E8E-8314-C5ECA926DCA6}" srcOrd="0" destOrd="0" parTransId="{264D079A-CEEF-49D5-A4EB-CF1B629747B0}" sibTransId="{4685023E-A473-4FBB-87C0-040A8C8228D3}"/>
    <dgm:cxn modelId="{36F5C595-931D-40CF-9C76-A0A0DEC72000}" srcId="{4DE23A1B-F4F5-4690-8362-A5D2584453B4}" destId="{2E830611-FB55-45D1-8918-16FA3B675A35}" srcOrd="0" destOrd="0" parTransId="{375D510A-CB08-4058-BC1E-F2858B9372AF}" sibTransId="{017A7172-31EC-4285-A62F-422F73EFAF81}"/>
    <dgm:cxn modelId="{99192C97-1250-4A79-92C9-BCEB3117A780}" srcId="{CB4B9A82-35B7-4AE5-8FEE-1A7CCA74F9F6}" destId="{5EDA7DA2-361C-4245-8971-7F5EE2D3CF17}" srcOrd="2" destOrd="0" parTransId="{F84A1B8F-CC38-4267-8FEE-06A1918EAE78}" sibTransId="{D2DE81E5-8160-47FA-ABDE-4877104A6EC6}"/>
    <dgm:cxn modelId="{88CA8B99-E90F-4CFD-8D72-694CB59B1E09}" type="presOf" srcId="{ADB8F6AF-EFF1-467A-B26F-93A3CCC36112}" destId="{8570590B-9875-4032-A819-C7E90C538BA3}" srcOrd="0" destOrd="0" presId="urn:microsoft.com/office/officeart/2005/8/layout/chevron2"/>
    <dgm:cxn modelId="{EE72C1A9-24E3-4A25-89AC-D694EA1ECAF0}" type="presOf" srcId="{E63E1683-995F-4278-B7B9-64AC05679DD9}" destId="{90FAD47A-D208-47B7-8C41-93D457A5A0F3}" srcOrd="0" destOrd="0" presId="urn:microsoft.com/office/officeart/2005/8/layout/chevron2"/>
    <dgm:cxn modelId="{C988E0C8-B535-452D-BEA2-B30B632D5324}" srcId="{22D903BD-6EB1-4153-A371-0435B807424D}" destId="{6144BA55-4BB3-4058-8E3D-76A381AFA4C1}" srcOrd="0" destOrd="0" parTransId="{EC413422-3140-4FD8-9D4C-2A26850D39FA}" sibTransId="{CE5ACA9B-4E98-4411-9718-AC252666B1CD}"/>
    <dgm:cxn modelId="{B21AFCE6-218D-4EC8-9304-2470B3028100}" type="presOf" srcId="{FC89FEB3-967C-4302-8D7A-65EB995DD510}" destId="{90AD9063-C8B0-475A-9EB2-FBC583B654C2}" srcOrd="0" destOrd="0" presId="urn:microsoft.com/office/officeart/2005/8/layout/chevron2"/>
    <dgm:cxn modelId="{74CEADE9-945B-420B-A18F-86022249EC9A}" type="presOf" srcId="{22D903BD-6EB1-4153-A371-0435B807424D}" destId="{E479589E-0DC0-4F36-88CC-903D12CC298A}" srcOrd="0" destOrd="0" presId="urn:microsoft.com/office/officeart/2005/8/layout/chevron2"/>
    <dgm:cxn modelId="{6A2A2EEE-EB99-4318-9DC0-532C74E9FD4F}" srcId="{C91172C4-E813-4B84-A178-99311BF377F9}" destId="{B1D2513F-0041-43AC-B928-BF9227D36798}" srcOrd="0" destOrd="0" parTransId="{9B154C84-8374-42F3-ACAF-109CF25B1BD4}" sibTransId="{A6535F99-D922-401B-8075-4BB8111CEB48}"/>
    <dgm:cxn modelId="{DB4C7474-1C46-435A-A54F-EBF5D264A6F7}" type="presParOf" srcId="{E880BEB0-6E17-4CA1-940D-6236A380A93F}" destId="{1FB644C7-B6FF-4D23-B74B-ABFFEC03756A}" srcOrd="0" destOrd="0" presId="urn:microsoft.com/office/officeart/2005/8/layout/chevron2"/>
    <dgm:cxn modelId="{839A6DF3-23E5-4AD3-8B1F-8B34299F174A}" type="presParOf" srcId="{1FB644C7-B6FF-4D23-B74B-ABFFEC03756A}" destId="{46783B31-F8A9-43C9-99C0-F9B4D4270995}" srcOrd="0" destOrd="0" presId="urn:microsoft.com/office/officeart/2005/8/layout/chevron2"/>
    <dgm:cxn modelId="{AEF59244-7222-4BE0-8744-DDE32DFE2748}" type="presParOf" srcId="{1FB644C7-B6FF-4D23-B74B-ABFFEC03756A}" destId="{459C3813-5A82-411D-8EE3-CC010110F8A0}" srcOrd="1" destOrd="0" presId="urn:microsoft.com/office/officeart/2005/8/layout/chevron2"/>
    <dgm:cxn modelId="{4C71FA9F-347C-487E-8437-F7671C5F285E}" type="presParOf" srcId="{E880BEB0-6E17-4CA1-940D-6236A380A93F}" destId="{6C45F00F-4570-4D57-B119-704DB30D83A6}" srcOrd="1" destOrd="0" presId="urn:microsoft.com/office/officeart/2005/8/layout/chevron2"/>
    <dgm:cxn modelId="{BF66E146-9728-4561-B097-15678276E26F}" type="presParOf" srcId="{E880BEB0-6E17-4CA1-940D-6236A380A93F}" destId="{725A9F7F-8AE1-44C1-AFD7-B38500FB9E38}" srcOrd="2" destOrd="0" presId="urn:microsoft.com/office/officeart/2005/8/layout/chevron2"/>
    <dgm:cxn modelId="{45B22DC2-3717-4387-B649-7B394096E8A8}" type="presParOf" srcId="{725A9F7F-8AE1-44C1-AFD7-B38500FB9E38}" destId="{DBFD557E-A1B7-42F5-BDFD-654064FE83AF}" srcOrd="0" destOrd="0" presId="urn:microsoft.com/office/officeart/2005/8/layout/chevron2"/>
    <dgm:cxn modelId="{7EB8A521-232F-4140-8F2D-763AAFA6B85A}" type="presParOf" srcId="{725A9F7F-8AE1-44C1-AFD7-B38500FB9E38}" destId="{89D98C1F-73E8-45DC-AAAA-B10F3A2F9E73}" srcOrd="1" destOrd="0" presId="urn:microsoft.com/office/officeart/2005/8/layout/chevron2"/>
    <dgm:cxn modelId="{52F40719-7619-4EBF-889F-FC31938890E0}" type="presParOf" srcId="{E880BEB0-6E17-4CA1-940D-6236A380A93F}" destId="{86FF374A-B48D-4CAA-964E-4CC16E0B208B}" srcOrd="3" destOrd="0" presId="urn:microsoft.com/office/officeart/2005/8/layout/chevron2"/>
    <dgm:cxn modelId="{FEEAB8DF-F66B-44CA-99CF-1F5B930049EC}" type="presParOf" srcId="{E880BEB0-6E17-4CA1-940D-6236A380A93F}" destId="{D45607E3-663A-482E-8209-53D1B73DEC6E}" srcOrd="4" destOrd="0" presId="urn:microsoft.com/office/officeart/2005/8/layout/chevron2"/>
    <dgm:cxn modelId="{773E4101-4DA9-4B0C-881D-F9CC578B2C5F}" type="presParOf" srcId="{D45607E3-663A-482E-8209-53D1B73DEC6E}" destId="{63C610D2-B3B7-4E21-8EEE-C7C5AF8B52A7}" srcOrd="0" destOrd="0" presId="urn:microsoft.com/office/officeart/2005/8/layout/chevron2"/>
    <dgm:cxn modelId="{26802510-A40E-48F2-9E19-B22B1D657804}" type="presParOf" srcId="{D45607E3-663A-482E-8209-53D1B73DEC6E}" destId="{90AD9063-C8B0-475A-9EB2-FBC583B654C2}" srcOrd="1" destOrd="0" presId="urn:microsoft.com/office/officeart/2005/8/layout/chevron2"/>
    <dgm:cxn modelId="{0BA62FF6-2612-432C-8597-7F9F87C45B4E}" type="presParOf" srcId="{E880BEB0-6E17-4CA1-940D-6236A380A93F}" destId="{2B3ED42F-635D-4F64-9B17-8DF4180AC4D5}" srcOrd="5" destOrd="0" presId="urn:microsoft.com/office/officeart/2005/8/layout/chevron2"/>
    <dgm:cxn modelId="{E3786666-76AE-4D77-8711-25532C46F826}" type="presParOf" srcId="{E880BEB0-6E17-4CA1-940D-6236A380A93F}" destId="{51F90216-6E94-4533-9E02-F4337CEA4B6E}" srcOrd="6" destOrd="0" presId="urn:microsoft.com/office/officeart/2005/8/layout/chevron2"/>
    <dgm:cxn modelId="{08B33FBA-52F2-4419-ADF6-FF0F9BBDF1D3}" type="presParOf" srcId="{51F90216-6E94-4533-9E02-F4337CEA4B6E}" destId="{C0A32B90-D5AE-4318-A45D-CB9AE04D506F}" srcOrd="0" destOrd="0" presId="urn:microsoft.com/office/officeart/2005/8/layout/chevron2"/>
    <dgm:cxn modelId="{35D1231B-73A1-41A5-B908-3123E908BD84}" type="presParOf" srcId="{51F90216-6E94-4533-9E02-F4337CEA4B6E}" destId="{8570590B-9875-4032-A819-C7E90C538BA3}" srcOrd="1" destOrd="0" presId="urn:microsoft.com/office/officeart/2005/8/layout/chevron2"/>
    <dgm:cxn modelId="{8E1619DE-1C83-4B21-9A1D-0590E391A36F}" type="presParOf" srcId="{E880BEB0-6E17-4CA1-940D-6236A380A93F}" destId="{6DA137EC-515F-455E-8DE7-4D71D3D31A77}" srcOrd="7" destOrd="0" presId="urn:microsoft.com/office/officeart/2005/8/layout/chevron2"/>
    <dgm:cxn modelId="{F103B642-3DC6-4CDA-954D-50E71D79E490}" type="presParOf" srcId="{E880BEB0-6E17-4CA1-940D-6236A380A93F}" destId="{11D85825-AF1D-4E63-9393-EB37AAB4FA75}" srcOrd="8" destOrd="0" presId="urn:microsoft.com/office/officeart/2005/8/layout/chevron2"/>
    <dgm:cxn modelId="{2AE2DA8A-5860-4CE2-BD3E-94C0AB96CDD0}" type="presParOf" srcId="{11D85825-AF1D-4E63-9393-EB37AAB4FA75}" destId="{90FAD47A-D208-47B7-8C41-93D457A5A0F3}" srcOrd="0" destOrd="0" presId="urn:microsoft.com/office/officeart/2005/8/layout/chevron2"/>
    <dgm:cxn modelId="{079DF037-5FAC-48D8-98E4-E75578706E8B}" type="presParOf" srcId="{11D85825-AF1D-4E63-9393-EB37AAB4FA75}" destId="{429EE43D-861E-44DF-972F-A65D8D9CC5EC}" srcOrd="1" destOrd="0" presId="urn:microsoft.com/office/officeart/2005/8/layout/chevron2"/>
    <dgm:cxn modelId="{DFA0CD89-257C-4773-9C39-AF9705B349C3}" type="presParOf" srcId="{E880BEB0-6E17-4CA1-940D-6236A380A93F}" destId="{C1D80A07-FEA2-4FB9-8426-B862FCA53405}" srcOrd="9" destOrd="0" presId="urn:microsoft.com/office/officeart/2005/8/layout/chevron2"/>
    <dgm:cxn modelId="{A8707AF4-49B1-4DA9-834F-E53328DB92D8}" type="presParOf" srcId="{E880BEB0-6E17-4CA1-940D-6236A380A93F}" destId="{17084A00-AFDB-4805-A0BF-145054CC0F1F}" srcOrd="10" destOrd="0" presId="urn:microsoft.com/office/officeart/2005/8/layout/chevron2"/>
    <dgm:cxn modelId="{542AD301-AD75-46A7-AE4E-D794ED9D562A}" type="presParOf" srcId="{17084A00-AFDB-4805-A0BF-145054CC0F1F}" destId="{E479589E-0DC0-4F36-88CC-903D12CC298A}" srcOrd="0" destOrd="0" presId="urn:microsoft.com/office/officeart/2005/8/layout/chevron2"/>
    <dgm:cxn modelId="{96B7A068-21CE-4C13-94E1-4419DFE24273}" type="presParOf" srcId="{17084A00-AFDB-4805-A0BF-145054CC0F1F}" destId="{9D145DED-2541-4350-8698-EBF098D19B44}" srcOrd="1" destOrd="0" presId="urn:microsoft.com/office/officeart/2005/8/layout/chevron2"/>
  </dgm:cxnLst>
  <dgm:bg>
    <a:solidFill>
      <a:schemeClr val="accent6">
        <a:lumMod val="20000"/>
        <a:lumOff val="80000"/>
      </a:schemeClr>
    </a:solidFill>
  </dgm:bg>
  <dgm:whole>
    <a:ln>
      <a:solidFill>
        <a:srgbClr val="FFC000"/>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3A064-266E-40D9-9361-4CA5D6CC9232}">
      <dsp:nvSpPr>
        <dsp:cNvPr id="0" name=""/>
        <dsp:cNvSpPr/>
      </dsp:nvSpPr>
      <dsp:spPr>
        <a:xfrm>
          <a:off x="2827456" y="1654268"/>
          <a:ext cx="2507478" cy="1060379"/>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fr-FR" sz="2800" kern="1200" dirty="0">
              <a:latin typeface="Times New Roman" pitchFamily="18" charset="0"/>
              <a:cs typeface="Times New Roman" pitchFamily="18" charset="0"/>
            </a:rPr>
            <a:t>OBJECTIF</a:t>
          </a:r>
        </a:p>
      </dsp:txBody>
      <dsp:txXfrm>
        <a:off x="3194668" y="1809557"/>
        <a:ext cx="1773054" cy="749801"/>
      </dsp:txXfrm>
    </dsp:sp>
    <dsp:sp modelId="{5D8752ED-44BF-4D0D-A083-3713B9F694B4}">
      <dsp:nvSpPr>
        <dsp:cNvPr id="0" name=""/>
        <dsp:cNvSpPr/>
      </dsp:nvSpPr>
      <dsp:spPr>
        <a:xfrm rot="16200000">
          <a:off x="3994697" y="1554520"/>
          <a:ext cx="172995" cy="26499"/>
        </a:xfrm>
        <a:custGeom>
          <a:avLst/>
          <a:gdLst/>
          <a:ahLst/>
          <a:cxnLst/>
          <a:rect l="0" t="0" r="0" b="0"/>
          <a:pathLst>
            <a:path>
              <a:moveTo>
                <a:pt x="0" y="13249"/>
              </a:moveTo>
              <a:lnTo>
                <a:pt x="172995" y="1324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endParaRPr lang="fr-FR" sz="2800" kern="1200">
            <a:latin typeface="Times New Roman" pitchFamily="18" charset="0"/>
            <a:cs typeface="Times New Roman" pitchFamily="18" charset="0"/>
          </a:endParaRPr>
        </a:p>
      </dsp:txBody>
      <dsp:txXfrm>
        <a:off x="4076870" y="1563445"/>
        <a:ext cx="8649" cy="8649"/>
      </dsp:txXfrm>
    </dsp:sp>
    <dsp:sp modelId="{ED989E15-C7B0-49BC-8F99-03DAF306C561}">
      <dsp:nvSpPr>
        <dsp:cNvPr id="0" name=""/>
        <dsp:cNvSpPr/>
      </dsp:nvSpPr>
      <dsp:spPr>
        <a:xfrm>
          <a:off x="3266406" y="-202925"/>
          <a:ext cx="1629578" cy="1684198"/>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fr-FR" sz="2800" kern="1200" dirty="0">
              <a:latin typeface="Times New Roman" pitchFamily="18" charset="0"/>
              <a:cs typeface="Times New Roman" pitchFamily="18" charset="0"/>
            </a:rPr>
            <a:t>Acteurs</a:t>
          </a:r>
        </a:p>
      </dsp:txBody>
      <dsp:txXfrm>
        <a:off x="3505052" y="43720"/>
        <a:ext cx="1152286" cy="1190908"/>
      </dsp:txXfrm>
    </dsp:sp>
    <dsp:sp modelId="{7D048405-9533-4914-8BF8-CF5BFC8CEA29}">
      <dsp:nvSpPr>
        <dsp:cNvPr id="0" name=""/>
        <dsp:cNvSpPr/>
      </dsp:nvSpPr>
      <dsp:spPr>
        <a:xfrm rot="21549672">
          <a:off x="5334158" y="2149383"/>
          <a:ext cx="475428" cy="26499"/>
        </a:xfrm>
        <a:custGeom>
          <a:avLst/>
          <a:gdLst/>
          <a:ahLst/>
          <a:cxnLst/>
          <a:rect l="0" t="0" r="0" b="0"/>
          <a:pathLst>
            <a:path>
              <a:moveTo>
                <a:pt x="0" y="13249"/>
              </a:moveTo>
              <a:lnTo>
                <a:pt x="475428" y="1324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endParaRPr lang="fr-FR" sz="2800" kern="1200">
            <a:latin typeface="Times New Roman" pitchFamily="18" charset="0"/>
            <a:cs typeface="Times New Roman" pitchFamily="18" charset="0"/>
          </a:endParaRPr>
        </a:p>
      </dsp:txBody>
      <dsp:txXfrm>
        <a:off x="5559987" y="2150747"/>
        <a:ext cx="23771" cy="23771"/>
      </dsp:txXfrm>
    </dsp:sp>
    <dsp:sp modelId="{3B932418-FDC4-4AC1-84E1-A8FC928AC8DF}">
      <dsp:nvSpPr>
        <dsp:cNvPr id="0" name=""/>
        <dsp:cNvSpPr/>
      </dsp:nvSpPr>
      <dsp:spPr>
        <a:xfrm>
          <a:off x="5809398" y="1214446"/>
          <a:ext cx="2187975" cy="1857384"/>
        </a:xfrm>
        <a:prstGeom prst="ellipse">
          <a:avLst/>
        </a:prstGeom>
        <a:solidFill>
          <a:schemeClr val="accent5">
            <a:hueOff val="-612379"/>
            <a:satOff val="90"/>
            <a:lumOff val="-21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fr-FR" sz="2800" kern="1200" dirty="0">
              <a:latin typeface="Times New Roman" pitchFamily="18" charset="0"/>
              <a:cs typeface="Times New Roman" pitchFamily="18" charset="0"/>
            </a:rPr>
            <a:t>Délais </a:t>
          </a:r>
        </a:p>
      </dsp:txBody>
      <dsp:txXfrm>
        <a:off x="6129820" y="1486454"/>
        <a:ext cx="1547131" cy="1313368"/>
      </dsp:txXfrm>
    </dsp:sp>
    <dsp:sp modelId="{DD6B71D3-E683-4AB0-A454-CEA026D0E235}">
      <dsp:nvSpPr>
        <dsp:cNvPr id="0" name=""/>
        <dsp:cNvSpPr/>
      </dsp:nvSpPr>
      <dsp:spPr>
        <a:xfrm rot="5326062">
          <a:off x="3967440" y="2829256"/>
          <a:ext cx="255820" cy="26499"/>
        </a:xfrm>
        <a:custGeom>
          <a:avLst/>
          <a:gdLst/>
          <a:ahLst/>
          <a:cxnLst/>
          <a:rect l="0" t="0" r="0" b="0"/>
          <a:pathLst>
            <a:path>
              <a:moveTo>
                <a:pt x="0" y="13249"/>
              </a:moveTo>
              <a:lnTo>
                <a:pt x="255820" y="1324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endParaRPr lang="fr-FR" sz="2800" kern="1200">
            <a:latin typeface="Times New Roman" pitchFamily="18" charset="0"/>
            <a:cs typeface="Times New Roman" pitchFamily="18" charset="0"/>
          </a:endParaRPr>
        </a:p>
      </dsp:txBody>
      <dsp:txXfrm>
        <a:off x="4088955" y="2836110"/>
        <a:ext cx="12791" cy="12791"/>
      </dsp:txXfrm>
    </dsp:sp>
    <dsp:sp modelId="{685B1D3F-19C7-442A-A577-63F54A08CD61}">
      <dsp:nvSpPr>
        <dsp:cNvPr id="0" name=""/>
        <dsp:cNvSpPr/>
      </dsp:nvSpPr>
      <dsp:spPr>
        <a:xfrm>
          <a:off x="3143276" y="2970279"/>
          <a:ext cx="1942320" cy="1518926"/>
        </a:xfrm>
        <a:prstGeom prst="ellipse">
          <a:avLst/>
        </a:prstGeom>
        <a:solidFill>
          <a:schemeClr val="accent5">
            <a:hueOff val="-1224758"/>
            <a:satOff val="180"/>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fr-FR" sz="2800" kern="1200" dirty="0">
              <a:latin typeface="Times New Roman" pitchFamily="18" charset="0"/>
              <a:cs typeface="Times New Roman" pitchFamily="18" charset="0"/>
            </a:rPr>
            <a:t>Activités</a:t>
          </a:r>
        </a:p>
      </dsp:txBody>
      <dsp:txXfrm>
        <a:off x="3427722" y="3192721"/>
        <a:ext cx="1373428" cy="1074042"/>
      </dsp:txXfrm>
    </dsp:sp>
    <dsp:sp modelId="{DD3038EC-36F3-4371-A194-84159B75673E}">
      <dsp:nvSpPr>
        <dsp:cNvPr id="0" name=""/>
        <dsp:cNvSpPr/>
      </dsp:nvSpPr>
      <dsp:spPr>
        <a:xfrm rot="10850220">
          <a:off x="2436229" y="2150039"/>
          <a:ext cx="391994" cy="26499"/>
        </a:xfrm>
        <a:custGeom>
          <a:avLst/>
          <a:gdLst/>
          <a:ahLst/>
          <a:cxnLst/>
          <a:rect l="0" t="0" r="0" b="0"/>
          <a:pathLst>
            <a:path>
              <a:moveTo>
                <a:pt x="0" y="13249"/>
              </a:moveTo>
              <a:lnTo>
                <a:pt x="391994" y="1324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endParaRPr lang="fr-FR" sz="2800" kern="1200">
            <a:latin typeface="Times New Roman" pitchFamily="18" charset="0"/>
            <a:cs typeface="Times New Roman" pitchFamily="18" charset="0"/>
          </a:endParaRPr>
        </a:p>
      </dsp:txBody>
      <dsp:txXfrm rot="10800000">
        <a:off x="2622427" y="2153489"/>
        <a:ext cx="19599" cy="19599"/>
      </dsp:txXfrm>
    </dsp:sp>
    <dsp:sp modelId="{926BDB39-66BA-4A7B-BB3B-422AC48E84A4}">
      <dsp:nvSpPr>
        <dsp:cNvPr id="0" name=""/>
        <dsp:cNvSpPr/>
      </dsp:nvSpPr>
      <dsp:spPr>
        <a:xfrm>
          <a:off x="68767" y="1357312"/>
          <a:ext cx="2367769" cy="1571644"/>
        </a:xfrm>
        <a:prstGeom prst="ellipse">
          <a:avLst/>
        </a:prstGeom>
        <a:solidFill>
          <a:schemeClr val="accent5">
            <a:hueOff val="-1837137"/>
            <a:satOff val="270"/>
            <a:lumOff val="-6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fr-FR" sz="2800" kern="1200" dirty="0">
              <a:latin typeface="Times New Roman" pitchFamily="18" charset="0"/>
              <a:cs typeface="Times New Roman" pitchFamily="18" charset="0"/>
            </a:rPr>
            <a:t>Ressources</a:t>
          </a:r>
        </a:p>
      </dsp:txBody>
      <dsp:txXfrm>
        <a:off x="415519" y="1587474"/>
        <a:ext cx="1674265" cy="11113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783B31-F8A9-43C9-99C0-F9B4D4270995}">
      <dsp:nvSpPr>
        <dsp:cNvPr id="0" name=""/>
        <dsp:cNvSpPr/>
      </dsp:nvSpPr>
      <dsp:spPr>
        <a:xfrm rot="5400000">
          <a:off x="-121887" y="126779"/>
          <a:ext cx="812580" cy="568806"/>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fr-FR" sz="2400" kern="1200" dirty="0">
              <a:latin typeface="Times New Roman" pitchFamily="18" charset="0"/>
              <a:cs typeface="Times New Roman" pitchFamily="18" charset="0"/>
            </a:rPr>
            <a:t>1. </a:t>
          </a:r>
        </a:p>
      </dsp:txBody>
      <dsp:txXfrm rot="-5400000">
        <a:off x="0" y="289295"/>
        <a:ext cx="568806" cy="243774"/>
      </dsp:txXfrm>
    </dsp:sp>
    <dsp:sp modelId="{459C3813-5A82-411D-8EE3-CC010110F8A0}">
      <dsp:nvSpPr>
        <dsp:cNvPr id="0" name=""/>
        <dsp:cNvSpPr/>
      </dsp:nvSpPr>
      <dsp:spPr>
        <a:xfrm rot="5400000">
          <a:off x="4134975" y="-3561276"/>
          <a:ext cx="528454" cy="7660793"/>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fr-FR" sz="2400" kern="1200" dirty="0">
              <a:latin typeface="Times New Roman" pitchFamily="18" charset="0"/>
              <a:cs typeface="Times New Roman" pitchFamily="18" charset="0"/>
            </a:rPr>
            <a:t>Définition des objectifs et cadrage du système </a:t>
          </a:r>
        </a:p>
      </dsp:txBody>
      <dsp:txXfrm rot="-5400000">
        <a:off x="568806" y="30690"/>
        <a:ext cx="7634996" cy="476860"/>
      </dsp:txXfrm>
    </dsp:sp>
    <dsp:sp modelId="{DBFD557E-A1B7-42F5-BDFD-654064FE83AF}">
      <dsp:nvSpPr>
        <dsp:cNvPr id="0" name=""/>
        <dsp:cNvSpPr/>
      </dsp:nvSpPr>
      <dsp:spPr>
        <a:xfrm rot="5400000">
          <a:off x="-121887" y="840193"/>
          <a:ext cx="812580" cy="568806"/>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fr-FR" sz="2400" kern="1200" dirty="0">
              <a:latin typeface="Times New Roman" pitchFamily="18" charset="0"/>
              <a:cs typeface="Times New Roman" pitchFamily="18" charset="0"/>
            </a:rPr>
            <a:t>2. </a:t>
          </a:r>
        </a:p>
      </dsp:txBody>
      <dsp:txXfrm rot="-5400000">
        <a:off x="0" y="1002709"/>
        <a:ext cx="568806" cy="243774"/>
      </dsp:txXfrm>
    </dsp:sp>
    <dsp:sp modelId="{89D98C1F-73E8-45DC-AAAA-B10F3A2F9E73}">
      <dsp:nvSpPr>
        <dsp:cNvPr id="0" name=""/>
        <dsp:cNvSpPr/>
      </dsp:nvSpPr>
      <dsp:spPr>
        <a:xfrm rot="5400000">
          <a:off x="4135114" y="-2848001"/>
          <a:ext cx="528177" cy="7660793"/>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fr-FR" sz="2400" kern="1200" dirty="0">
              <a:latin typeface="Times New Roman" pitchFamily="18" charset="0"/>
              <a:cs typeface="Times New Roman" pitchFamily="18" charset="0"/>
            </a:rPr>
            <a:t>Identification des questions de SE et des  indicateurs </a:t>
          </a:r>
        </a:p>
      </dsp:txBody>
      <dsp:txXfrm rot="-5400000">
        <a:off x="568807" y="744089"/>
        <a:ext cx="7635010" cy="476611"/>
      </dsp:txXfrm>
    </dsp:sp>
    <dsp:sp modelId="{63C610D2-B3B7-4E21-8EEE-C7C5AF8B52A7}">
      <dsp:nvSpPr>
        <dsp:cNvPr id="0" name=""/>
        <dsp:cNvSpPr/>
      </dsp:nvSpPr>
      <dsp:spPr>
        <a:xfrm rot="5400000">
          <a:off x="-121887" y="1553608"/>
          <a:ext cx="812580" cy="568806"/>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fr-FR" sz="2400" kern="1200" dirty="0">
              <a:latin typeface="Times New Roman" pitchFamily="18" charset="0"/>
              <a:cs typeface="Times New Roman" pitchFamily="18" charset="0"/>
            </a:rPr>
            <a:t>3. </a:t>
          </a:r>
        </a:p>
      </dsp:txBody>
      <dsp:txXfrm rot="-5400000">
        <a:off x="0" y="1716124"/>
        <a:ext cx="568806" cy="243774"/>
      </dsp:txXfrm>
    </dsp:sp>
    <dsp:sp modelId="{90AD9063-C8B0-475A-9EB2-FBC583B654C2}">
      <dsp:nvSpPr>
        <dsp:cNvPr id="0" name=""/>
        <dsp:cNvSpPr/>
      </dsp:nvSpPr>
      <dsp:spPr>
        <a:xfrm rot="5400000">
          <a:off x="4135114" y="-2134587"/>
          <a:ext cx="528177" cy="7660793"/>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fr-FR" sz="2400" kern="1200" dirty="0">
              <a:latin typeface="Times New Roman" pitchFamily="18" charset="0"/>
              <a:cs typeface="Times New Roman" pitchFamily="18" charset="0"/>
            </a:rPr>
            <a:t>Plan de collecte de données</a:t>
          </a:r>
        </a:p>
      </dsp:txBody>
      <dsp:txXfrm rot="-5400000">
        <a:off x="568807" y="1457503"/>
        <a:ext cx="7635010" cy="476611"/>
      </dsp:txXfrm>
    </dsp:sp>
    <dsp:sp modelId="{C0A32B90-D5AE-4318-A45D-CB9AE04D506F}">
      <dsp:nvSpPr>
        <dsp:cNvPr id="0" name=""/>
        <dsp:cNvSpPr/>
      </dsp:nvSpPr>
      <dsp:spPr>
        <a:xfrm rot="5400000">
          <a:off x="-121887" y="2267022"/>
          <a:ext cx="812580" cy="568806"/>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fr-FR" sz="2400" kern="1200" dirty="0">
              <a:latin typeface="Times New Roman" pitchFamily="18" charset="0"/>
              <a:cs typeface="Times New Roman" pitchFamily="18" charset="0"/>
            </a:rPr>
            <a:t>4</a:t>
          </a:r>
        </a:p>
      </dsp:txBody>
      <dsp:txXfrm rot="-5400000">
        <a:off x="0" y="2429538"/>
        <a:ext cx="568806" cy="243774"/>
      </dsp:txXfrm>
    </dsp:sp>
    <dsp:sp modelId="{8570590B-9875-4032-A819-C7E90C538BA3}">
      <dsp:nvSpPr>
        <dsp:cNvPr id="0" name=""/>
        <dsp:cNvSpPr/>
      </dsp:nvSpPr>
      <dsp:spPr>
        <a:xfrm rot="5400000">
          <a:off x="4135114" y="-1421172"/>
          <a:ext cx="528177" cy="7660793"/>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fr-FR" sz="2400" kern="1200" dirty="0">
              <a:latin typeface="Times New Roman" pitchFamily="18" charset="0"/>
              <a:cs typeface="Times New Roman" pitchFamily="18" charset="0"/>
            </a:rPr>
            <a:t>Plan de réflexion critique</a:t>
          </a:r>
        </a:p>
      </dsp:txBody>
      <dsp:txXfrm rot="-5400000">
        <a:off x="568807" y="2170918"/>
        <a:ext cx="7635010" cy="476611"/>
      </dsp:txXfrm>
    </dsp:sp>
    <dsp:sp modelId="{90FAD47A-D208-47B7-8C41-93D457A5A0F3}">
      <dsp:nvSpPr>
        <dsp:cNvPr id="0" name=""/>
        <dsp:cNvSpPr/>
      </dsp:nvSpPr>
      <dsp:spPr>
        <a:xfrm rot="5400000">
          <a:off x="-121887" y="2980436"/>
          <a:ext cx="812580" cy="568806"/>
        </a:xfrm>
        <a:prstGeom prst="chevron">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fr-FR" sz="2400" kern="1200" dirty="0">
              <a:latin typeface="Times New Roman" pitchFamily="18" charset="0"/>
              <a:cs typeface="Times New Roman" pitchFamily="18" charset="0"/>
            </a:rPr>
            <a:t>5</a:t>
          </a:r>
        </a:p>
      </dsp:txBody>
      <dsp:txXfrm rot="-5400000">
        <a:off x="0" y="3142952"/>
        <a:ext cx="568806" cy="243774"/>
      </dsp:txXfrm>
    </dsp:sp>
    <dsp:sp modelId="{429EE43D-861E-44DF-972F-A65D8D9CC5EC}">
      <dsp:nvSpPr>
        <dsp:cNvPr id="0" name=""/>
        <dsp:cNvSpPr/>
      </dsp:nvSpPr>
      <dsp:spPr>
        <a:xfrm rot="5400000">
          <a:off x="4135114" y="-707758"/>
          <a:ext cx="528177" cy="7660793"/>
        </a:xfrm>
        <a:prstGeom prst="round2Same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fr-FR" sz="2400" kern="1200" dirty="0">
              <a:latin typeface="Times New Roman" pitchFamily="18" charset="0"/>
              <a:cs typeface="Times New Roman" pitchFamily="18" charset="0"/>
            </a:rPr>
            <a:t>Plan de rapportage</a:t>
          </a:r>
        </a:p>
      </dsp:txBody>
      <dsp:txXfrm rot="-5400000">
        <a:off x="568807" y="2884332"/>
        <a:ext cx="7635010" cy="476611"/>
      </dsp:txXfrm>
    </dsp:sp>
    <dsp:sp modelId="{E479589E-0DC0-4F36-88CC-903D12CC298A}">
      <dsp:nvSpPr>
        <dsp:cNvPr id="0" name=""/>
        <dsp:cNvSpPr/>
      </dsp:nvSpPr>
      <dsp:spPr>
        <a:xfrm rot="5400000">
          <a:off x="-121887" y="3693851"/>
          <a:ext cx="812580" cy="568806"/>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fr-FR" sz="2400" kern="1200" dirty="0">
              <a:latin typeface="Times New Roman" pitchFamily="18" charset="0"/>
              <a:cs typeface="Times New Roman" pitchFamily="18" charset="0"/>
            </a:rPr>
            <a:t>6</a:t>
          </a:r>
        </a:p>
      </dsp:txBody>
      <dsp:txXfrm rot="-5400000">
        <a:off x="0" y="3856367"/>
        <a:ext cx="568806" cy="243774"/>
      </dsp:txXfrm>
    </dsp:sp>
    <dsp:sp modelId="{9D145DED-2541-4350-8698-EBF098D19B44}">
      <dsp:nvSpPr>
        <dsp:cNvPr id="0" name=""/>
        <dsp:cNvSpPr/>
      </dsp:nvSpPr>
      <dsp:spPr>
        <a:xfrm rot="5400000">
          <a:off x="4135114" y="5655"/>
          <a:ext cx="528177" cy="7660793"/>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fr-FR" sz="2400" kern="1200" dirty="0">
              <a:latin typeface="Times New Roman" pitchFamily="18" charset="0"/>
              <a:cs typeface="Times New Roman" pitchFamily="18" charset="0"/>
            </a:rPr>
            <a:t>Plan de moyens et compétences nécessaires</a:t>
          </a:r>
        </a:p>
      </dsp:txBody>
      <dsp:txXfrm rot="-5400000">
        <a:off x="568807" y="3597746"/>
        <a:ext cx="7635010" cy="476611"/>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27651" name="Rectangle 3"/>
          <p:cNvSpPr>
            <a:spLocks noGrp="1" noChangeArrowheads="1"/>
          </p:cNvSpPr>
          <p:nvPr>
            <p:ph type="dt" sz="quarter" idx="1"/>
          </p:nvPr>
        </p:nvSpPr>
        <p:spPr bwMode="auto">
          <a:xfrm>
            <a:off x="388620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27652" name="Rectangle 4"/>
          <p:cNvSpPr>
            <a:spLocks noGrp="1" noChangeArrowheads="1"/>
          </p:cNvSpPr>
          <p:nvPr>
            <p:ph type="ftr" sz="quarter" idx="2"/>
          </p:nvPr>
        </p:nvSpPr>
        <p:spPr bwMode="auto">
          <a:xfrm>
            <a:off x="0" y="8661400"/>
            <a:ext cx="2971800" cy="4556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27653" name="Rectangle 5"/>
          <p:cNvSpPr>
            <a:spLocks noGrp="1" noChangeArrowheads="1"/>
          </p:cNvSpPr>
          <p:nvPr>
            <p:ph type="sldNum" sz="quarter" idx="3"/>
          </p:nvPr>
        </p:nvSpPr>
        <p:spPr bwMode="auto">
          <a:xfrm>
            <a:off x="3886200" y="8661400"/>
            <a:ext cx="2971800" cy="4556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DBD540DB-1F1E-4E0F-9B75-F3DF600283B3}" type="slidenum">
              <a:rPr lang="en-US"/>
              <a:pPr>
                <a:defRPr/>
              </a:pPr>
              <a:t>‹#›</a:t>
            </a:fld>
            <a:endParaRPr lang="en-US"/>
          </a:p>
        </p:txBody>
      </p:sp>
    </p:spTree>
    <p:extLst>
      <p:ext uri="{BB962C8B-B14F-4D97-AF65-F5344CB8AC3E}">
        <p14:creationId xmlns:p14="http://schemas.microsoft.com/office/powerpoint/2010/main" val="12793398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7171" name="Rectangle 3"/>
          <p:cNvSpPr>
            <a:spLocks noGrp="1" noChangeArrowheads="1"/>
          </p:cNvSpPr>
          <p:nvPr>
            <p:ph type="dt" idx="1"/>
          </p:nvPr>
        </p:nvSpPr>
        <p:spPr bwMode="auto">
          <a:xfrm>
            <a:off x="388620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46084" name="Rectangle 4"/>
          <p:cNvSpPr>
            <a:spLocks noGrp="1" noRot="1" noChangeAspect="1" noChangeArrowheads="1" noTextEdit="1"/>
          </p:cNvSpPr>
          <p:nvPr>
            <p:ph type="sldImg" idx="2"/>
          </p:nvPr>
        </p:nvSpPr>
        <p:spPr bwMode="auto">
          <a:xfrm>
            <a:off x="1574800" y="0"/>
            <a:ext cx="3556000" cy="2667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0" y="2819400"/>
            <a:ext cx="6858000" cy="6297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7174" name="Rectangle 6"/>
          <p:cNvSpPr>
            <a:spLocks noGrp="1" noChangeArrowheads="1"/>
          </p:cNvSpPr>
          <p:nvPr>
            <p:ph type="ftr" sz="quarter" idx="4"/>
          </p:nvPr>
        </p:nvSpPr>
        <p:spPr bwMode="auto">
          <a:xfrm>
            <a:off x="0" y="8661400"/>
            <a:ext cx="2971800" cy="4556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7175" name="Rectangle 7"/>
          <p:cNvSpPr>
            <a:spLocks noGrp="1" noChangeArrowheads="1"/>
          </p:cNvSpPr>
          <p:nvPr>
            <p:ph type="sldNum" sz="quarter" idx="5"/>
          </p:nvPr>
        </p:nvSpPr>
        <p:spPr bwMode="auto">
          <a:xfrm>
            <a:off x="3886200" y="8661400"/>
            <a:ext cx="2971800" cy="4556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E4AED896-C1E8-4282-81E1-99549012E36C}" type="slidenum">
              <a:rPr lang="en-GB"/>
              <a:pPr>
                <a:defRPr/>
              </a:pPr>
              <a:t>‹#›</a:t>
            </a:fld>
            <a:endParaRPr lang="en-GB"/>
          </a:p>
        </p:txBody>
      </p:sp>
    </p:spTree>
    <p:extLst>
      <p:ext uri="{BB962C8B-B14F-4D97-AF65-F5344CB8AC3E}">
        <p14:creationId xmlns:p14="http://schemas.microsoft.com/office/powerpoint/2010/main" val="16174531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Arial" pitchFamily="-112" charset="0"/>
        <a:ea typeface="ＭＳ Ｐゴシック" pitchFamily="-97" charset="-128"/>
        <a:cs typeface="ＭＳ Ｐゴシック" pitchFamily="-97" charset="-128"/>
      </a:defRPr>
    </a:lvl1pPr>
    <a:lvl2pPr marL="457200" algn="l" rtl="0" eaLnBrk="0" fontAlgn="base" hangingPunct="0">
      <a:spcBef>
        <a:spcPct val="30000"/>
      </a:spcBef>
      <a:spcAft>
        <a:spcPct val="0"/>
      </a:spcAft>
      <a:defRPr sz="1400" kern="1200">
        <a:solidFill>
          <a:schemeClr val="tx1"/>
        </a:solidFill>
        <a:latin typeface="Arial" pitchFamily="-112" charset="0"/>
        <a:ea typeface="ＭＳ Ｐゴシック" pitchFamily="-112" charset="-128"/>
        <a:cs typeface="+mn-cs"/>
      </a:defRPr>
    </a:lvl2pPr>
    <a:lvl3pPr marL="914400" algn="l" rtl="0" eaLnBrk="0" fontAlgn="base" hangingPunct="0">
      <a:spcBef>
        <a:spcPct val="30000"/>
      </a:spcBef>
      <a:spcAft>
        <a:spcPct val="0"/>
      </a:spcAft>
      <a:defRPr sz="1400" kern="1200">
        <a:solidFill>
          <a:schemeClr val="tx1"/>
        </a:solidFill>
        <a:latin typeface="Arial" pitchFamily="-112" charset="0"/>
        <a:ea typeface="ＭＳ Ｐゴシック" pitchFamily="-112" charset="-128"/>
        <a:cs typeface="+mn-cs"/>
      </a:defRPr>
    </a:lvl3pPr>
    <a:lvl4pPr marL="1371600" algn="l" rtl="0" eaLnBrk="0" fontAlgn="base" hangingPunct="0">
      <a:spcBef>
        <a:spcPct val="30000"/>
      </a:spcBef>
      <a:spcAft>
        <a:spcPct val="0"/>
      </a:spcAft>
      <a:defRPr sz="1400" kern="1200">
        <a:solidFill>
          <a:schemeClr val="tx1"/>
        </a:solidFill>
        <a:latin typeface="Arial" pitchFamily="-112" charset="0"/>
        <a:ea typeface="ＭＳ Ｐゴシック" pitchFamily="-112" charset="-128"/>
        <a:cs typeface="+mn-cs"/>
      </a:defRPr>
    </a:lvl4pPr>
    <a:lvl5pPr marL="1828800" algn="l" rtl="0" eaLnBrk="0" fontAlgn="base" hangingPunct="0">
      <a:spcBef>
        <a:spcPct val="30000"/>
      </a:spcBef>
      <a:spcAft>
        <a:spcPct val="0"/>
      </a:spcAft>
      <a:defRPr sz="1400" kern="1200">
        <a:solidFill>
          <a:schemeClr val="tx1"/>
        </a:solidFill>
        <a:latin typeface="Arial" pitchFamily="-112" charset="0"/>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endvawnow.org/fr/article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ofarcy.net/" TargetMode="External"/><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memoireonline.com/" TargetMode="External"/><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fr.wikipedia.org/" TargetMode="External"/><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inspq.qc.ca/" TargetMode="External"/><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planzone.fr/blog/mettre-en-place-suivi-avancement-projet"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eval.fr/" TargetMode="External"/><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ifad.org/" TargetMode="External"/><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ics.utc.fr/portail_linios/Linios/LINIO_gpfoad/co/intro.html"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blog-gestion-de-projet.com/quest-ce-quun-programme/"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methodspm.fr/2017/04/12/quelle-sont-les-differences-entre-projet-programme-portfolio-bureau-de-projets-pmo-et-operations/"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574800" y="0"/>
            <a:ext cx="3556000" cy="2667000"/>
          </a:xfrm>
        </p:spPr>
      </p:sp>
      <p:sp>
        <p:nvSpPr>
          <p:cNvPr id="3" name="Espace réservé des commentaires 2"/>
          <p:cNvSpPr>
            <a:spLocks noGrp="1"/>
          </p:cNvSpPr>
          <p:nvPr>
            <p:ph type="body" idx="1"/>
          </p:nvPr>
        </p:nvSpPr>
        <p:spPr/>
        <p:txBody>
          <a:bodyPr>
            <a:normAutofit/>
          </a:bodyPr>
          <a:lstStyle/>
          <a:p>
            <a:r>
              <a:rPr lang="fr-FR" dirty="0"/>
              <a:t>(1).</a:t>
            </a:r>
            <a:r>
              <a:rPr lang="fr-FR" baseline="0" dirty="0"/>
              <a:t> </a:t>
            </a:r>
            <a:r>
              <a:rPr lang="fr-FR" dirty="0">
                <a:hlinkClick r:id="rId3"/>
              </a:rPr>
              <a:t>https://www.endvawnow.org/fr/articles</a:t>
            </a:r>
            <a:endParaRPr lang="fr-FR" dirty="0"/>
          </a:p>
        </p:txBody>
      </p:sp>
      <p:sp>
        <p:nvSpPr>
          <p:cNvPr id="4" name="Espace réservé du numéro de diapositive 3"/>
          <p:cNvSpPr>
            <a:spLocks noGrp="1"/>
          </p:cNvSpPr>
          <p:nvPr>
            <p:ph type="sldNum" sz="quarter" idx="10"/>
          </p:nvPr>
        </p:nvSpPr>
        <p:spPr/>
        <p:txBody>
          <a:bodyPr/>
          <a:lstStyle/>
          <a:p>
            <a:pPr>
              <a:defRPr/>
            </a:pPr>
            <a:fld id="{E4AED896-C1E8-4282-81E1-99549012E36C}" type="slidenum">
              <a:rPr lang="en-GB" smtClean="0"/>
              <a:pPr>
                <a:defRPr/>
              </a:pPr>
              <a:t>12</a:t>
            </a:fld>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E4AED896-C1E8-4282-81E1-99549012E36C}" type="slidenum">
              <a:rPr lang="en-GB" smtClean="0"/>
              <a:pPr>
                <a:defRPr/>
              </a:pPr>
              <a:t>68</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sz="800" dirty="0">
                <a:solidFill>
                  <a:schemeClr val="tx1"/>
                </a:solidFill>
                <a:latin typeface="Times New Roman" pitchFamily="18" charset="0"/>
                <a:cs typeface="Times New Roman" pitchFamily="18" charset="0"/>
              </a:rPr>
              <a:t>(9) Sources : Approche de la programmation, de la gestion et du suivi axés sur les résultats (GAR/RBM) telle qu'elle est appliquée à l'UNESCO,</a:t>
            </a:r>
            <a:r>
              <a:rPr lang="fr-FR" sz="800" baseline="0" dirty="0">
                <a:solidFill>
                  <a:schemeClr val="tx1"/>
                </a:solidFill>
                <a:latin typeface="Times New Roman" pitchFamily="18" charset="0"/>
                <a:cs typeface="Times New Roman" pitchFamily="18" charset="0"/>
              </a:rPr>
              <a:t> in </a:t>
            </a:r>
            <a:r>
              <a:rPr lang="fr-FR" sz="800" dirty="0">
                <a:latin typeface="Times New Roman" pitchFamily="18" charset="0"/>
                <a:cs typeface="Times New Roman" pitchFamily="18" charset="0"/>
                <a:hlinkClick r:id="rId3"/>
              </a:rPr>
              <a:t>http://www.ofarcy.net/</a:t>
            </a:r>
            <a:endParaRPr lang="fr-FR" sz="800" dirty="0">
              <a:solidFill>
                <a:schemeClr val="tx1"/>
              </a:solidFill>
              <a:latin typeface="Times New Roman" pitchFamily="18" charset="0"/>
              <a:cs typeface="Times New Roman" pitchFamily="18" charset="0"/>
            </a:endParaRPr>
          </a:p>
        </p:txBody>
      </p:sp>
      <p:sp>
        <p:nvSpPr>
          <p:cNvPr id="4" name="Espace réservé du numéro de diapositive 3"/>
          <p:cNvSpPr>
            <a:spLocks noGrp="1"/>
          </p:cNvSpPr>
          <p:nvPr>
            <p:ph type="sldNum" sz="quarter" idx="10"/>
          </p:nvPr>
        </p:nvSpPr>
        <p:spPr/>
        <p:txBody>
          <a:bodyPr/>
          <a:lstStyle/>
          <a:p>
            <a:pPr>
              <a:defRPr/>
            </a:pPr>
            <a:fld id="{E4AED896-C1E8-4282-81E1-99549012E36C}" type="slidenum">
              <a:rPr lang="en-GB" smtClean="0"/>
              <a:pPr>
                <a:defRPr/>
              </a:pPr>
              <a:t>72</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E4AED896-C1E8-4282-81E1-99549012E36C}" type="slidenum">
              <a:rPr lang="en-GB" smtClean="0"/>
              <a:pPr>
                <a:defRPr/>
              </a:pPr>
              <a:t>75</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(10) </a:t>
            </a:r>
            <a:r>
              <a:rPr lang="fr-FR" i="1" dirty="0"/>
              <a:t>Ibidem </a:t>
            </a:r>
          </a:p>
        </p:txBody>
      </p:sp>
      <p:sp>
        <p:nvSpPr>
          <p:cNvPr id="4" name="Espace réservé du numéro de diapositive 3"/>
          <p:cNvSpPr>
            <a:spLocks noGrp="1"/>
          </p:cNvSpPr>
          <p:nvPr>
            <p:ph type="sldNum" sz="quarter" idx="10"/>
          </p:nvPr>
        </p:nvSpPr>
        <p:spPr/>
        <p:txBody>
          <a:bodyPr/>
          <a:lstStyle/>
          <a:p>
            <a:pPr>
              <a:defRPr/>
            </a:pPr>
            <a:fld id="{E4AED896-C1E8-4282-81E1-99549012E36C}" type="slidenum">
              <a:rPr lang="en-GB" smtClean="0"/>
              <a:pPr>
                <a:defRPr/>
              </a:pPr>
              <a:t>76</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b="0" dirty="0"/>
              <a:t>(11). </a:t>
            </a:r>
            <a:r>
              <a:rPr lang="fr-FR" sz="1200" b="0" i="0" kern="1200" dirty="0">
                <a:solidFill>
                  <a:schemeClr val="tx1"/>
                </a:solidFill>
                <a:latin typeface="Arial" pitchFamily="-112" charset="0"/>
                <a:ea typeface="ＭＳ Ｐゴシック" pitchFamily="-97" charset="-128"/>
                <a:cs typeface="ＭＳ Ｐゴシック" pitchFamily="-97" charset="-128"/>
              </a:rPr>
              <a:t>La pratique du suivi-évaluation dans les projets de développement au </a:t>
            </a:r>
            <a:r>
              <a:rPr lang="fr-FR" sz="1200" b="0" i="0" kern="1200" dirty="0" err="1">
                <a:solidFill>
                  <a:schemeClr val="tx1"/>
                </a:solidFill>
                <a:latin typeface="Arial" pitchFamily="-112" charset="0"/>
                <a:ea typeface="ＭＳ Ｐゴシック" pitchFamily="-97" charset="-128"/>
                <a:cs typeface="ＭＳ Ｐゴシック" pitchFamily="-97" charset="-128"/>
              </a:rPr>
              <a:t>cameroun</a:t>
            </a:r>
            <a:r>
              <a:rPr lang="fr-FR" sz="1200" b="0" i="0" kern="1200" dirty="0">
                <a:solidFill>
                  <a:schemeClr val="tx1"/>
                </a:solidFill>
                <a:latin typeface="Arial" pitchFamily="-112" charset="0"/>
                <a:ea typeface="ＭＳ Ｐゴシック" pitchFamily="-97" charset="-128"/>
                <a:cs typeface="ＭＳ Ｐゴシック" pitchFamily="-97" charset="-128"/>
              </a:rPr>
              <a:t> in </a:t>
            </a:r>
            <a:r>
              <a:rPr lang="fr-FR" sz="1200" b="0" dirty="0">
                <a:hlinkClick r:id="rId3"/>
              </a:rPr>
              <a:t>https://www.memoireonline.com/</a:t>
            </a:r>
            <a:endParaRPr lang="fr-FR" sz="1200" b="0" dirty="0"/>
          </a:p>
        </p:txBody>
      </p:sp>
      <p:sp>
        <p:nvSpPr>
          <p:cNvPr id="4" name="Espace réservé du numéro de diapositive 3"/>
          <p:cNvSpPr>
            <a:spLocks noGrp="1"/>
          </p:cNvSpPr>
          <p:nvPr>
            <p:ph type="sldNum" sz="quarter" idx="10"/>
          </p:nvPr>
        </p:nvSpPr>
        <p:spPr/>
        <p:txBody>
          <a:bodyPr/>
          <a:lstStyle/>
          <a:p>
            <a:pPr>
              <a:defRPr/>
            </a:pPr>
            <a:fld id="{E4AED896-C1E8-4282-81E1-99549012E36C}" type="slidenum">
              <a:rPr lang="en-GB" smtClean="0"/>
              <a:pPr>
                <a:defRPr/>
              </a:pPr>
              <a:t>92</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000" dirty="0">
                <a:latin typeface="Times New Roman" pitchFamily="18" charset="0"/>
                <a:cs typeface="Times New Roman" pitchFamily="18" charset="0"/>
              </a:rPr>
              <a:t>(12)</a:t>
            </a:r>
            <a:r>
              <a:rPr lang="fr-FR" sz="1000" baseline="0" dirty="0">
                <a:latin typeface="Times New Roman" pitchFamily="18" charset="0"/>
                <a:cs typeface="Times New Roman" pitchFamily="18" charset="0"/>
              </a:rPr>
              <a:t> </a:t>
            </a:r>
            <a:r>
              <a:rPr lang="en-US" sz="1000" b="0" i="0" kern="1200" dirty="0">
                <a:solidFill>
                  <a:schemeClr val="tx1"/>
                </a:solidFill>
                <a:latin typeface="Times New Roman" pitchFamily="18" charset="0"/>
                <a:ea typeface="ＭＳ Ｐゴシック" pitchFamily="-97" charset="-128"/>
                <a:cs typeface="Times New Roman" pitchFamily="18" charset="0"/>
              </a:rPr>
              <a:t> Michael </a:t>
            </a:r>
            <a:r>
              <a:rPr lang="en-US" sz="1000" b="0" i="0" kern="1200" dirty="0" err="1">
                <a:solidFill>
                  <a:schemeClr val="tx1"/>
                </a:solidFill>
                <a:latin typeface="Times New Roman" pitchFamily="18" charset="0"/>
                <a:ea typeface="ＭＳ Ｐゴシック" pitchFamily="-97" charset="-128"/>
                <a:cs typeface="Times New Roman" pitchFamily="18" charset="0"/>
              </a:rPr>
              <a:t>Scriven</a:t>
            </a:r>
            <a:r>
              <a:rPr lang="en-US" sz="1000" b="0" i="0" kern="1200" dirty="0">
                <a:solidFill>
                  <a:schemeClr val="tx1"/>
                </a:solidFill>
                <a:latin typeface="Times New Roman" pitchFamily="18" charset="0"/>
                <a:ea typeface="ＭＳ Ｐゴシック" pitchFamily="-97" charset="-128"/>
                <a:cs typeface="Times New Roman" pitchFamily="18" charset="0"/>
              </a:rPr>
              <a:t>, </a:t>
            </a:r>
            <a:r>
              <a:rPr lang="en-US" sz="1000" b="0" i="1" kern="1200" dirty="0">
                <a:solidFill>
                  <a:schemeClr val="tx1"/>
                </a:solidFill>
                <a:latin typeface="Times New Roman" pitchFamily="18" charset="0"/>
                <a:ea typeface="ＭＳ Ｐゴシック" pitchFamily="-97" charset="-128"/>
                <a:cs typeface="Times New Roman" pitchFamily="18" charset="0"/>
              </a:rPr>
              <a:t>The Methodology of Evaluation</a:t>
            </a:r>
            <a:r>
              <a:rPr lang="en-US" sz="1000" b="0" i="0" kern="1200" dirty="0">
                <a:solidFill>
                  <a:schemeClr val="tx1"/>
                </a:solidFill>
                <a:latin typeface="Times New Roman" pitchFamily="18" charset="0"/>
                <a:ea typeface="ＭＳ Ｐゴシック" pitchFamily="-97" charset="-128"/>
                <a:cs typeface="Times New Roman" pitchFamily="18" charset="0"/>
              </a:rPr>
              <a:t>, Social Science Education Consortium, </a:t>
            </a:r>
            <a:r>
              <a:rPr lang="en-US" sz="1000" dirty="0">
                <a:latin typeface="Times New Roman" pitchFamily="18" charset="0"/>
                <a:cs typeface="Times New Roman" pitchFamily="18" charset="0"/>
              </a:rPr>
              <a:t>1967 in </a:t>
            </a:r>
            <a:r>
              <a:rPr lang="fr-FR" sz="1000" dirty="0">
                <a:latin typeface="Times New Roman" pitchFamily="18" charset="0"/>
                <a:cs typeface="Times New Roman" pitchFamily="18" charset="0"/>
                <a:hlinkClick r:id="rId3"/>
              </a:rPr>
              <a:t>https://fr.wikipedia.org/</a:t>
            </a:r>
            <a:endParaRPr lang="fr-FR" sz="10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0"/>
          </p:nvPr>
        </p:nvSpPr>
        <p:spPr/>
        <p:txBody>
          <a:bodyPr/>
          <a:lstStyle/>
          <a:p>
            <a:pPr>
              <a:defRPr/>
            </a:pPr>
            <a:fld id="{E4AED896-C1E8-4282-81E1-99549012E36C}" type="slidenum">
              <a:rPr lang="en-GB" smtClean="0"/>
              <a:pPr>
                <a:defRPr/>
              </a:pPr>
              <a:t>97</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(13) </a:t>
            </a:r>
            <a:r>
              <a:rPr lang="fr-FR" sz="1400" b="0" i="0" kern="1200" dirty="0" err="1">
                <a:solidFill>
                  <a:schemeClr val="tx1"/>
                </a:solidFill>
                <a:latin typeface="Arial" pitchFamily="-112" charset="0"/>
                <a:ea typeface="ＭＳ Ｐゴシック" pitchFamily="-97" charset="-128"/>
                <a:cs typeface="ＭＳ Ｐゴシック" pitchFamily="-97" charset="-128"/>
              </a:rPr>
              <a:t>Hobivola</a:t>
            </a:r>
            <a:r>
              <a:rPr lang="fr-FR" sz="1400" b="0" i="0" kern="1200" dirty="0">
                <a:solidFill>
                  <a:schemeClr val="tx1"/>
                </a:solidFill>
                <a:latin typeface="Arial" pitchFamily="-112" charset="0"/>
                <a:ea typeface="ＭＳ Ｐゴシック" pitchFamily="-97" charset="-128"/>
                <a:cs typeface="ＭＳ Ｐゴシック" pitchFamily="-97" charset="-128"/>
              </a:rPr>
              <a:t> A. </a:t>
            </a:r>
            <a:r>
              <a:rPr lang="fr-FR" sz="1400" b="0" i="0" kern="1200" dirty="0" err="1">
                <a:solidFill>
                  <a:schemeClr val="tx1"/>
                </a:solidFill>
                <a:latin typeface="Arial" pitchFamily="-112" charset="0"/>
                <a:ea typeface="ＭＳ Ｐゴシック" pitchFamily="-97" charset="-128"/>
                <a:cs typeface="ＭＳ Ｐゴシック" pitchFamily="-97" charset="-128"/>
              </a:rPr>
              <a:t>Rabearivelo</a:t>
            </a:r>
            <a:r>
              <a:rPr lang="fr-FR" sz="1400" b="0" i="0" kern="1200" dirty="0">
                <a:solidFill>
                  <a:schemeClr val="tx1"/>
                </a:solidFill>
                <a:latin typeface="Arial" pitchFamily="-112" charset="0"/>
                <a:ea typeface="ＭＳ Ｐゴシック" pitchFamily="-97" charset="-128"/>
                <a:cs typeface="ＭＳ Ｐゴシック" pitchFamily="-97" charset="-128"/>
              </a:rPr>
              <a:t> &amp; </a:t>
            </a:r>
            <a:r>
              <a:rPr lang="fr-FR" sz="1400" b="0" i="0" kern="1200" dirty="0" err="1">
                <a:solidFill>
                  <a:schemeClr val="tx1"/>
                </a:solidFill>
                <a:latin typeface="Arial" pitchFamily="-112" charset="0"/>
                <a:ea typeface="ＭＳ Ｐゴシック" pitchFamily="-97" charset="-128"/>
                <a:cs typeface="ＭＳ Ｐゴシック" pitchFamily="-97" charset="-128"/>
              </a:rPr>
              <a:t>Jihane</a:t>
            </a:r>
            <a:r>
              <a:rPr lang="fr-FR" sz="1400" b="0" i="0" kern="1200" dirty="0">
                <a:solidFill>
                  <a:schemeClr val="tx1"/>
                </a:solidFill>
                <a:latin typeface="Arial" pitchFamily="-112" charset="0"/>
                <a:ea typeface="ＭＳ Ｐゴシック" pitchFamily="-97" charset="-128"/>
                <a:cs typeface="ＭＳ Ｐゴシック" pitchFamily="-97" charset="-128"/>
              </a:rPr>
              <a:t> </a:t>
            </a:r>
            <a:r>
              <a:rPr lang="fr-FR" sz="1400" b="0" i="0" kern="1200" dirty="0" err="1">
                <a:solidFill>
                  <a:schemeClr val="tx1"/>
                </a:solidFill>
                <a:latin typeface="Arial" pitchFamily="-112" charset="0"/>
                <a:ea typeface="ＭＳ Ｐゴシック" pitchFamily="-97" charset="-128"/>
                <a:cs typeface="ＭＳ Ｐゴシック" pitchFamily="-97" charset="-128"/>
              </a:rPr>
              <a:t>Lamouri</a:t>
            </a:r>
            <a:r>
              <a:rPr lang="fr-FR" sz="1400" b="0" i="0" kern="1200" dirty="0">
                <a:solidFill>
                  <a:schemeClr val="tx1"/>
                </a:solidFill>
                <a:latin typeface="Arial" pitchFamily="-112" charset="0"/>
                <a:ea typeface="ＭＳ Ｐゴシック" pitchFamily="-97" charset="-128"/>
                <a:cs typeface="ＭＳ Ｐゴシック" pitchFamily="-97" charset="-128"/>
              </a:rPr>
              <a:t>, </a:t>
            </a:r>
            <a:r>
              <a:rPr lang="fr-FR" sz="1400" b="0" i="1" kern="1200" dirty="0">
                <a:solidFill>
                  <a:schemeClr val="tx1"/>
                </a:solidFill>
                <a:latin typeface="Arial" pitchFamily="-112" charset="0"/>
                <a:ea typeface="ＭＳ Ｐゴシック" pitchFamily="-97" charset="-128"/>
                <a:cs typeface="ＭＳ Ｐゴシック" pitchFamily="-97" charset="-128"/>
              </a:rPr>
              <a:t>L’évaluation « affranchie des objectifs » : une approche sans but</a:t>
            </a:r>
            <a:r>
              <a:rPr lang="fr-FR" sz="1400" b="0" i="0" kern="1200" dirty="0">
                <a:solidFill>
                  <a:schemeClr val="tx1"/>
                </a:solidFill>
                <a:latin typeface="Arial" pitchFamily="-112" charset="0"/>
                <a:ea typeface="ＭＳ Ｐゴシック" pitchFamily="-97" charset="-128"/>
                <a:cs typeface="ＭＳ Ｐゴシック" pitchFamily="-97" charset="-128"/>
              </a:rPr>
              <a:t>, PERFEVAL, </a:t>
            </a:r>
            <a:r>
              <a:rPr lang="fr-FR" dirty="0"/>
              <a:t>2011</a:t>
            </a:r>
          </a:p>
        </p:txBody>
      </p:sp>
      <p:sp>
        <p:nvSpPr>
          <p:cNvPr id="4" name="Espace réservé du numéro de diapositive 3"/>
          <p:cNvSpPr>
            <a:spLocks noGrp="1"/>
          </p:cNvSpPr>
          <p:nvPr>
            <p:ph type="sldNum" sz="quarter" idx="10"/>
          </p:nvPr>
        </p:nvSpPr>
        <p:spPr/>
        <p:txBody>
          <a:bodyPr/>
          <a:lstStyle/>
          <a:p>
            <a:pPr>
              <a:defRPr/>
            </a:pPr>
            <a:fld id="{E4AED896-C1E8-4282-81E1-99549012E36C}" type="slidenum">
              <a:rPr lang="en-GB" smtClean="0"/>
              <a:pPr>
                <a:defRPr/>
              </a:pPr>
              <a:t>98</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a:t>(14). Commission Européenne,</a:t>
            </a:r>
            <a:r>
              <a:rPr lang="fr-FR" baseline="0" dirty="0"/>
              <a:t> document de travail,2006</a:t>
            </a:r>
            <a:endParaRPr lang="fr-FR" dirty="0"/>
          </a:p>
          <a:p>
            <a:endParaRPr lang="fr-FR" dirty="0"/>
          </a:p>
        </p:txBody>
      </p:sp>
      <p:sp>
        <p:nvSpPr>
          <p:cNvPr id="4" name="Espace réservé du numéro de diapositive 3"/>
          <p:cNvSpPr>
            <a:spLocks noGrp="1"/>
          </p:cNvSpPr>
          <p:nvPr>
            <p:ph type="sldNum" sz="quarter" idx="10"/>
          </p:nvPr>
        </p:nvSpPr>
        <p:spPr/>
        <p:txBody>
          <a:bodyPr/>
          <a:lstStyle/>
          <a:p>
            <a:pPr>
              <a:defRPr/>
            </a:pPr>
            <a:fld id="{E4AED896-C1E8-4282-81E1-99549012E36C}" type="slidenum">
              <a:rPr lang="en-GB" smtClean="0"/>
              <a:pPr>
                <a:defRPr/>
              </a:pPr>
              <a:t>105</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E4AED896-C1E8-4282-81E1-99549012E36C}" type="slidenum">
              <a:rPr lang="en-GB" smtClean="0"/>
              <a:pPr>
                <a:defRPr/>
              </a:pPr>
              <a:t>107</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100" dirty="0">
                <a:latin typeface="Times New Roman" pitchFamily="18" charset="0"/>
                <a:cs typeface="Times New Roman" pitchFamily="18" charset="0"/>
              </a:rPr>
              <a:t>(15) </a:t>
            </a:r>
            <a:r>
              <a:rPr lang="fr-FR" sz="1100" b="0" i="0" kern="1200" dirty="0">
                <a:solidFill>
                  <a:schemeClr val="tx1"/>
                </a:solidFill>
                <a:latin typeface="Times New Roman" pitchFamily="18" charset="0"/>
                <a:ea typeface="ＭＳ Ｐゴシック" pitchFamily="-97" charset="-128"/>
                <a:cs typeface="Times New Roman" pitchFamily="18" charset="0"/>
              </a:rPr>
              <a:t>Albert, L. (2005) Évaluation d’un projet (matériel de cours), Université de Montréal</a:t>
            </a:r>
            <a:r>
              <a:rPr lang="fr-FR" sz="1100" b="0" i="0" kern="1200" baseline="0" dirty="0">
                <a:solidFill>
                  <a:schemeClr val="tx1"/>
                </a:solidFill>
                <a:latin typeface="Times New Roman" pitchFamily="18" charset="0"/>
                <a:ea typeface="ＭＳ Ｐゴシック" pitchFamily="-97" charset="-128"/>
                <a:cs typeface="Times New Roman" pitchFamily="18" charset="0"/>
              </a:rPr>
              <a:t> in </a:t>
            </a:r>
            <a:r>
              <a:rPr lang="fr-FR" sz="1100" dirty="0">
                <a:latin typeface="Times New Roman" pitchFamily="18" charset="0"/>
                <a:cs typeface="Times New Roman" pitchFamily="18" charset="0"/>
                <a:hlinkClick r:id="rId3"/>
              </a:rPr>
              <a:t>https://www.inspq.qc.ca/</a:t>
            </a:r>
            <a:endParaRPr lang="fr-FR" sz="11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0"/>
          </p:nvPr>
        </p:nvSpPr>
        <p:spPr/>
        <p:txBody>
          <a:bodyPr/>
          <a:lstStyle/>
          <a:p>
            <a:pPr>
              <a:defRPr/>
            </a:pPr>
            <a:fld id="{E4AED896-C1E8-4282-81E1-99549012E36C}" type="slidenum">
              <a:rPr lang="en-GB" smtClean="0"/>
              <a:pPr>
                <a:defRPr/>
              </a:pPr>
              <a:t>112</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574800" y="0"/>
            <a:ext cx="3556000" cy="2667000"/>
          </a:xfrm>
        </p:spPr>
      </p:sp>
      <p:sp>
        <p:nvSpPr>
          <p:cNvPr id="3" name="Espace réservé des commentaires 2"/>
          <p:cNvSpPr>
            <a:spLocks noGrp="1"/>
          </p:cNvSpPr>
          <p:nvPr>
            <p:ph type="body" idx="1"/>
          </p:nvPr>
        </p:nvSpPr>
        <p:spPr/>
        <p:txBody>
          <a:bodyPr>
            <a:normAutofit/>
          </a:bodyPr>
          <a:lstStyle/>
          <a:p>
            <a:r>
              <a:rPr lang="fr-FR" dirty="0">
                <a:hlinkClick r:id="rId3"/>
              </a:rPr>
              <a:t>(2)</a:t>
            </a:r>
            <a:r>
              <a:rPr lang="fr-FR" baseline="0" dirty="0">
                <a:hlinkClick r:id="rId3"/>
              </a:rPr>
              <a:t> </a:t>
            </a:r>
            <a:r>
              <a:rPr lang="fr-FR" dirty="0">
                <a:hlinkClick r:id="rId3"/>
              </a:rPr>
              <a:t>https://www.planzone.fr/blog/mettre-en-place-suivi-avancement-projet</a:t>
            </a:r>
            <a:endParaRPr lang="fr-FR" dirty="0"/>
          </a:p>
        </p:txBody>
      </p:sp>
      <p:sp>
        <p:nvSpPr>
          <p:cNvPr id="4" name="Espace réservé du numéro de diapositive 3"/>
          <p:cNvSpPr>
            <a:spLocks noGrp="1"/>
          </p:cNvSpPr>
          <p:nvPr>
            <p:ph type="sldNum" sz="quarter" idx="10"/>
          </p:nvPr>
        </p:nvSpPr>
        <p:spPr/>
        <p:txBody>
          <a:bodyPr/>
          <a:lstStyle/>
          <a:p>
            <a:pPr>
              <a:defRPr/>
            </a:pPr>
            <a:fld id="{E4AED896-C1E8-4282-81E1-99549012E36C}" type="slidenum">
              <a:rPr lang="en-GB" smtClean="0"/>
              <a:pPr>
                <a:defRPr/>
              </a:pPr>
              <a:t>14</a:t>
            </a:fld>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(12) </a:t>
            </a:r>
            <a:r>
              <a:rPr lang="fr-FR" sz="1400" b="0" i="0" kern="1200" dirty="0">
                <a:solidFill>
                  <a:schemeClr val="tx1"/>
                </a:solidFill>
                <a:latin typeface="Times New Roman" pitchFamily="18" charset="0"/>
                <a:ea typeface="ＭＳ Ｐゴシック" pitchFamily="-97" charset="-128"/>
                <a:cs typeface="Times New Roman" pitchFamily="18" charset="0"/>
              </a:rPr>
              <a:t>Ibidem.</a:t>
            </a:r>
            <a:r>
              <a:rPr lang="fr-FR" sz="1400" b="0" i="0" kern="1200" baseline="0" dirty="0">
                <a:solidFill>
                  <a:schemeClr val="tx1"/>
                </a:solidFill>
                <a:latin typeface="Times New Roman" pitchFamily="18" charset="0"/>
                <a:ea typeface="ＭＳ Ｐゴシック" pitchFamily="-97" charset="-128"/>
                <a:cs typeface="Times New Roman" pitchFamily="18" charset="0"/>
              </a:rPr>
              <a:t> </a:t>
            </a:r>
            <a:endParaRPr lang="fr-FR" dirty="0"/>
          </a:p>
        </p:txBody>
      </p:sp>
      <p:sp>
        <p:nvSpPr>
          <p:cNvPr id="4" name="Espace réservé du numéro de diapositive 3"/>
          <p:cNvSpPr>
            <a:spLocks noGrp="1"/>
          </p:cNvSpPr>
          <p:nvPr>
            <p:ph type="sldNum" sz="quarter" idx="10"/>
          </p:nvPr>
        </p:nvSpPr>
        <p:spPr/>
        <p:txBody>
          <a:bodyPr/>
          <a:lstStyle/>
          <a:p>
            <a:pPr>
              <a:defRPr/>
            </a:pPr>
            <a:fld id="{E4AED896-C1E8-4282-81E1-99549012E36C}" type="slidenum">
              <a:rPr lang="en-GB" smtClean="0"/>
              <a:pPr>
                <a:defRPr/>
              </a:pPr>
              <a:t>115</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E4AED896-C1E8-4282-81E1-99549012E36C}" type="slidenum">
              <a:rPr lang="en-GB" smtClean="0"/>
              <a:pPr>
                <a:defRPr/>
              </a:pPr>
              <a:t>126</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(16) </a:t>
            </a:r>
            <a:r>
              <a:rPr lang="fr-FR" sz="1400" b="0" i="0" kern="1200" dirty="0">
                <a:solidFill>
                  <a:schemeClr val="tx1"/>
                </a:solidFill>
                <a:latin typeface="Arial" pitchFamily="-112" charset="0"/>
                <a:ea typeface="ＭＳ Ｐゴシック" pitchFamily="-97" charset="-128"/>
                <a:cs typeface="ＭＳ Ｐゴシック" pitchFamily="-97" charset="-128"/>
              </a:rPr>
              <a:t>Centre de ressources en évaluation in </a:t>
            </a:r>
            <a:r>
              <a:rPr lang="fr-FR" dirty="0">
                <a:hlinkClick r:id="rId3"/>
              </a:rPr>
              <a:t>https://www.eval.fr/</a:t>
            </a:r>
            <a:endParaRPr lang="fr-FR" dirty="0"/>
          </a:p>
        </p:txBody>
      </p:sp>
      <p:sp>
        <p:nvSpPr>
          <p:cNvPr id="4" name="Espace réservé du numéro de diapositive 3"/>
          <p:cNvSpPr>
            <a:spLocks noGrp="1"/>
          </p:cNvSpPr>
          <p:nvPr>
            <p:ph type="sldNum" sz="quarter" idx="10"/>
          </p:nvPr>
        </p:nvSpPr>
        <p:spPr/>
        <p:txBody>
          <a:bodyPr/>
          <a:lstStyle/>
          <a:p>
            <a:pPr>
              <a:defRPr/>
            </a:pPr>
            <a:fld id="{E4AED896-C1E8-4282-81E1-99549012E36C}" type="slidenum">
              <a:rPr lang="en-GB" smtClean="0"/>
              <a:pPr>
                <a:defRPr/>
              </a:pPr>
              <a:t>127</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(17)</a:t>
            </a:r>
            <a:r>
              <a:rPr lang="fr-FR" baseline="0" dirty="0"/>
              <a:t> Source: IFAD concevoir et mettre en place le système de Suivi-Evaluation in </a:t>
            </a:r>
            <a:r>
              <a:rPr lang="fr-FR" dirty="0">
                <a:hlinkClick r:id="rId3"/>
              </a:rPr>
              <a:t>https://www.ifad.org/</a:t>
            </a:r>
            <a:endParaRPr lang="fr-FR" dirty="0"/>
          </a:p>
        </p:txBody>
      </p:sp>
      <p:sp>
        <p:nvSpPr>
          <p:cNvPr id="4" name="Espace réservé du numéro de diapositive 3"/>
          <p:cNvSpPr>
            <a:spLocks noGrp="1"/>
          </p:cNvSpPr>
          <p:nvPr>
            <p:ph type="sldNum" sz="quarter" idx="10"/>
          </p:nvPr>
        </p:nvSpPr>
        <p:spPr/>
        <p:txBody>
          <a:bodyPr/>
          <a:lstStyle/>
          <a:p>
            <a:pPr>
              <a:defRPr/>
            </a:pPr>
            <a:fld id="{E4AED896-C1E8-4282-81E1-99549012E36C}" type="slidenum">
              <a:rPr lang="en-GB" smtClean="0"/>
              <a:pPr>
                <a:defRPr/>
              </a:pPr>
              <a:t>132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(3)</a:t>
            </a:r>
            <a:r>
              <a:rPr lang="fr-FR" baseline="0" dirty="0"/>
              <a:t> </a:t>
            </a:r>
            <a:r>
              <a:rPr lang="fr-FR" sz="1000" baseline="0" dirty="0">
                <a:latin typeface="Times New Roman" pitchFamily="18" charset="0"/>
                <a:cs typeface="Times New Roman" pitchFamily="18" charset="0"/>
              </a:rPr>
              <a:t>G</a:t>
            </a:r>
            <a:r>
              <a:rPr lang="fr-FR" sz="1000" dirty="0">
                <a:latin typeface="Times New Roman" pitchFamily="18" charset="0"/>
                <a:cs typeface="Times New Roman" pitchFamily="18" charset="0"/>
              </a:rPr>
              <a:t>uide de préparation d’un plan d’évaluation de projet, bureau des technologies d’apprentissage (BTA) développement des ressources humaines canada  (2005)</a:t>
            </a:r>
            <a:endParaRPr lang="fr-FR"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0"/>
          </p:nvPr>
        </p:nvSpPr>
        <p:spPr/>
        <p:txBody>
          <a:bodyPr/>
          <a:lstStyle/>
          <a:p>
            <a:pPr>
              <a:defRPr/>
            </a:pPr>
            <a:fld id="{E4AED896-C1E8-4282-81E1-99549012E36C}" type="slidenum">
              <a:rPr lang="en-GB" smtClean="0"/>
              <a:pPr>
                <a:defRPr/>
              </a:pPr>
              <a:t>18</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0AFCB7-9CBE-404B-863D-B44E737F2901}" type="slidenum">
              <a:rPr lang="fr-FR"/>
              <a:pPr/>
              <a:t>24</a:t>
            </a:fld>
            <a:endParaRPr lang="fr-FR"/>
          </a:p>
        </p:txBody>
      </p:sp>
      <p:sp>
        <p:nvSpPr>
          <p:cNvPr id="25602" name="Rectangle 2"/>
          <p:cNvSpPr>
            <a:spLocks noGrp="1" noRot="1" noChangeAspect="1" noChangeArrowheads="1" noTextEdit="1"/>
          </p:cNvSpPr>
          <p:nvPr>
            <p:ph type="sldImg"/>
          </p:nvPr>
        </p:nvSpPr>
        <p:spPr>
          <a:xfrm>
            <a:off x="1574800" y="0"/>
            <a:ext cx="3556000" cy="2667000"/>
          </a:xfrm>
          <a:ln/>
        </p:spPr>
      </p:sp>
      <p:sp>
        <p:nvSpPr>
          <p:cNvPr id="25603" name="Rectangle 3"/>
          <p:cNvSpPr>
            <a:spLocks noGrp="1" noChangeArrowheads="1"/>
          </p:cNvSpPr>
          <p:nvPr>
            <p:ph type="body" idx="1"/>
          </p:nvPr>
        </p:nvSpPr>
        <p:spPr/>
        <p:txBody>
          <a:bodyPr/>
          <a:lstStyle/>
          <a:p>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(4)D</a:t>
            </a:r>
            <a:r>
              <a:rPr lang="fr-FR" sz="1400" b="0" i="0" kern="1200" dirty="0">
                <a:solidFill>
                  <a:schemeClr val="tx1"/>
                </a:solidFill>
                <a:latin typeface="Arial" pitchFamily="-112" charset="0"/>
                <a:ea typeface="ＭＳ Ｐゴシック" pitchFamily="-97" charset="-128"/>
                <a:cs typeface="ＭＳ Ｐゴシック" pitchFamily="-97" charset="-128"/>
              </a:rPr>
              <a:t>ictionnaire de l’Académie française, huitième édition, 1932-1935 (projet)</a:t>
            </a:r>
          </a:p>
          <a:p>
            <a:r>
              <a:rPr lang="fr-FR" sz="1400" b="0" i="0" kern="1200" dirty="0">
                <a:solidFill>
                  <a:schemeClr val="tx1"/>
                </a:solidFill>
                <a:latin typeface="Arial" pitchFamily="-112" charset="0"/>
                <a:ea typeface="ＭＳ Ｐゴシック" pitchFamily="-97" charset="-128"/>
              </a:rPr>
              <a:t>(5)</a:t>
            </a:r>
            <a:r>
              <a:rPr lang="fr-FR" baseline="0" dirty="0"/>
              <a:t> </a:t>
            </a:r>
            <a:r>
              <a:rPr lang="fr-FR" baseline="0" dirty="0" err="1"/>
              <a:t>xavier.lienart</a:t>
            </a:r>
            <a:r>
              <a:rPr lang="fr-FR" baseline="0" dirty="0"/>
              <a:t> in www.lienart.net </a:t>
            </a:r>
            <a:endParaRPr lang="fr-FR" dirty="0"/>
          </a:p>
        </p:txBody>
      </p:sp>
      <p:sp>
        <p:nvSpPr>
          <p:cNvPr id="4" name="Espace réservé du numéro de diapositive 3"/>
          <p:cNvSpPr>
            <a:spLocks noGrp="1"/>
          </p:cNvSpPr>
          <p:nvPr>
            <p:ph type="sldNum" sz="quarter" idx="10"/>
          </p:nvPr>
        </p:nvSpPr>
        <p:spPr/>
        <p:txBody>
          <a:bodyPr/>
          <a:lstStyle/>
          <a:p>
            <a:pPr>
              <a:defRPr/>
            </a:pPr>
            <a:fld id="{E4AED896-C1E8-4282-81E1-99549012E36C}" type="slidenum">
              <a:rPr lang="en-GB" smtClean="0"/>
              <a:pPr>
                <a:defRPr/>
              </a:pPr>
              <a:t>30</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E4AED896-C1E8-4282-81E1-99549012E36C}" type="slidenum">
              <a:rPr lang="en-GB" smtClean="0"/>
              <a:pPr>
                <a:defRPr/>
              </a:pPr>
              <a:t>31</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(6)</a:t>
            </a:r>
            <a:r>
              <a:rPr lang="fr-FR" baseline="0" dirty="0"/>
              <a:t> </a:t>
            </a:r>
            <a:r>
              <a:rPr lang="fr-FR" dirty="0">
                <a:hlinkClick r:id="rId3"/>
              </a:rPr>
              <a:t>https://ics.utc.fr/portail_linios/Linios/LINIO_gpfoad/co/intro.html</a:t>
            </a:r>
            <a:endParaRPr lang="fr-FR" dirty="0"/>
          </a:p>
        </p:txBody>
      </p:sp>
      <p:sp>
        <p:nvSpPr>
          <p:cNvPr id="4" name="Espace réservé du numéro de diapositive 3"/>
          <p:cNvSpPr>
            <a:spLocks noGrp="1"/>
          </p:cNvSpPr>
          <p:nvPr>
            <p:ph type="sldNum" sz="quarter" idx="10"/>
          </p:nvPr>
        </p:nvSpPr>
        <p:spPr/>
        <p:txBody>
          <a:bodyPr/>
          <a:lstStyle/>
          <a:p>
            <a:pPr>
              <a:defRPr/>
            </a:pPr>
            <a:fld id="{E4AED896-C1E8-4282-81E1-99549012E36C}" type="slidenum">
              <a:rPr lang="en-GB" smtClean="0"/>
              <a:pPr>
                <a:defRPr/>
              </a:pPr>
              <a:t>32</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(7) </a:t>
            </a:r>
            <a:r>
              <a:rPr lang="fr-FR" dirty="0">
                <a:hlinkClick r:id="rId3"/>
              </a:rPr>
              <a:t>https://blog-gestion-de-projet.com/quest-ce-quun-programme/</a:t>
            </a:r>
            <a:endParaRPr lang="fr-FR" dirty="0"/>
          </a:p>
        </p:txBody>
      </p:sp>
      <p:sp>
        <p:nvSpPr>
          <p:cNvPr id="4" name="Espace réservé du numéro de diapositive 3"/>
          <p:cNvSpPr>
            <a:spLocks noGrp="1"/>
          </p:cNvSpPr>
          <p:nvPr>
            <p:ph type="sldNum" sz="quarter" idx="10"/>
          </p:nvPr>
        </p:nvSpPr>
        <p:spPr/>
        <p:txBody>
          <a:bodyPr/>
          <a:lstStyle/>
          <a:p>
            <a:pPr>
              <a:defRPr/>
            </a:pPr>
            <a:fld id="{E4AED896-C1E8-4282-81E1-99549012E36C}" type="slidenum">
              <a:rPr lang="en-GB" smtClean="0"/>
              <a:pPr>
                <a:defRPr/>
              </a:pPr>
              <a:t>33</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hlinkClick r:id="rId3"/>
              </a:rPr>
              <a:t>(8)https://methodspm.fr/2017/04/12/quelle-sont-les-differences-entre-projet-programme-portfolio-bureau-de-projets-pmo-et-operations/</a:t>
            </a:r>
            <a:endParaRPr lang="fr-FR" dirty="0"/>
          </a:p>
        </p:txBody>
      </p:sp>
      <p:sp>
        <p:nvSpPr>
          <p:cNvPr id="4" name="Espace réservé du numéro de diapositive 3"/>
          <p:cNvSpPr>
            <a:spLocks noGrp="1"/>
          </p:cNvSpPr>
          <p:nvPr>
            <p:ph type="sldNum" sz="quarter" idx="10"/>
          </p:nvPr>
        </p:nvSpPr>
        <p:spPr/>
        <p:txBody>
          <a:bodyPr/>
          <a:lstStyle/>
          <a:p>
            <a:pPr>
              <a:defRPr/>
            </a:pPr>
            <a:fld id="{E4AED896-C1E8-4282-81E1-99549012E36C}" type="slidenum">
              <a:rPr lang="en-GB" smtClean="0"/>
              <a:pPr>
                <a:defRPr/>
              </a:pPr>
              <a:t>34</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pPr>
              <a:defRPr/>
            </a:pPr>
            <a:endParaRPr lang="en-US"/>
          </a:p>
        </p:txBody>
      </p:sp>
      <p:sp>
        <p:nvSpPr>
          <p:cNvPr id="19" name="Espace réservé du pied de page 18"/>
          <p:cNvSpPr>
            <a:spLocks noGrp="1"/>
          </p:cNvSpPr>
          <p:nvPr>
            <p:ph type="ftr" sz="quarter" idx="11"/>
          </p:nvPr>
        </p:nvSpPr>
        <p:spPr/>
        <p:txBody>
          <a:bodyPr/>
          <a:lstStyle/>
          <a:p>
            <a:pPr>
              <a:defRPr/>
            </a:pPr>
            <a:endParaRPr lang="en-US"/>
          </a:p>
        </p:txBody>
      </p:sp>
      <p:sp>
        <p:nvSpPr>
          <p:cNvPr id="27" name="Espace réservé du numéro de diapositive 26"/>
          <p:cNvSpPr>
            <a:spLocks noGrp="1"/>
          </p:cNvSpPr>
          <p:nvPr>
            <p:ph type="sldNum" sz="quarter" idx="12"/>
          </p:nvPr>
        </p:nvSpPr>
        <p:spPr/>
        <p:txBody>
          <a:bodyPr/>
          <a:lstStyle/>
          <a:p>
            <a:pPr>
              <a:defRPr/>
            </a:pPr>
            <a:fld id="{E0F93A6C-462B-4981-99DD-B52ECBD9606C}" type="slidenum">
              <a:rPr lang="en-GB" smtClean="0"/>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pPr>
              <a:defRPr/>
            </a:pPr>
            <a:endParaRPr lang="en-US"/>
          </a:p>
        </p:txBody>
      </p:sp>
      <p:sp>
        <p:nvSpPr>
          <p:cNvPr id="5" name="Espace réservé du pied de page 4"/>
          <p:cNvSpPr>
            <a:spLocks noGrp="1"/>
          </p:cNvSpPr>
          <p:nvPr>
            <p:ph type="ftr" sz="quarter" idx="11"/>
          </p:nvPr>
        </p:nvSpPr>
        <p:spPr/>
        <p:txBody>
          <a:bodyPr/>
          <a:lstStyle/>
          <a:p>
            <a:pPr>
              <a:defRPr/>
            </a:pPr>
            <a:endParaRPr lang="en-US"/>
          </a:p>
        </p:txBody>
      </p:sp>
      <p:sp>
        <p:nvSpPr>
          <p:cNvPr id="6" name="Espace réservé du numéro de diapositive 5"/>
          <p:cNvSpPr>
            <a:spLocks noGrp="1"/>
          </p:cNvSpPr>
          <p:nvPr>
            <p:ph type="sldNum" sz="quarter" idx="12"/>
          </p:nvPr>
        </p:nvSpPr>
        <p:spPr/>
        <p:txBody>
          <a:bodyPr/>
          <a:lstStyle/>
          <a:p>
            <a:pPr>
              <a:defRPr/>
            </a:pPr>
            <a:fld id="{E0F93A6C-462B-4981-99DD-B52ECBD9606C}" type="slidenum">
              <a:rPr lang="en-GB" smtClean="0"/>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2"/>
            <a:ext cx="2057400" cy="5211763"/>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914402"/>
            <a:ext cx="6019800" cy="5211763"/>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pPr>
              <a:defRPr/>
            </a:pPr>
            <a:endParaRPr lang="en-US"/>
          </a:p>
        </p:txBody>
      </p:sp>
      <p:sp>
        <p:nvSpPr>
          <p:cNvPr id="5" name="Espace réservé du pied de page 4"/>
          <p:cNvSpPr>
            <a:spLocks noGrp="1"/>
          </p:cNvSpPr>
          <p:nvPr>
            <p:ph type="ftr" sz="quarter" idx="11"/>
          </p:nvPr>
        </p:nvSpPr>
        <p:spPr/>
        <p:txBody>
          <a:bodyPr/>
          <a:lstStyle/>
          <a:p>
            <a:pPr>
              <a:defRPr/>
            </a:pPr>
            <a:endParaRPr lang="en-US"/>
          </a:p>
        </p:txBody>
      </p:sp>
      <p:sp>
        <p:nvSpPr>
          <p:cNvPr id="6" name="Espace réservé du numéro de diapositive 5"/>
          <p:cNvSpPr>
            <a:spLocks noGrp="1"/>
          </p:cNvSpPr>
          <p:nvPr>
            <p:ph type="sldNum" sz="quarter" idx="12"/>
          </p:nvPr>
        </p:nvSpPr>
        <p:spPr/>
        <p:txBody>
          <a:bodyPr/>
          <a:lstStyle/>
          <a:p>
            <a:pPr>
              <a:defRPr/>
            </a:pPr>
            <a:fld id="{E0F93A6C-462B-4981-99DD-B52ECBD9606C}" type="slidenum">
              <a:rPr lang="en-GB" smtClean="0"/>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114300" y="152400"/>
            <a:ext cx="8915400" cy="762000"/>
          </a:xfrm>
        </p:spPr>
        <p:txBody>
          <a:bodyPr/>
          <a:lstStyle/>
          <a:p>
            <a:r>
              <a:rPr lang="fr-FR"/>
              <a:t>Cliquez pour modifier le style du titre</a:t>
            </a:r>
            <a:endParaRPr lang="en-GB"/>
          </a:p>
        </p:txBody>
      </p:sp>
      <p:sp>
        <p:nvSpPr>
          <p:cNvPr id="3" name="Espace réservé du tableau 2"/>
          <p:cNvSpPr>
            <a:spLocks noGrp="1"/>
          </p:cNvSpPr>
          <p:nvPr>
            <p:ph type="tbl" idx="1"/>
          </p:nvPr>
        </p:nvSpPr>
        <p:spPr>
          <a:xfrm>
            <a:off x="1371600" y="1828800"/>
            <a:ext cx="7543800" cy="4114800"/>
          </a:xfrm>
        </p:spPr>
        <p:txBody>
          <a:bodyPr/>
          <a:lstStyle/>
          <a:p>
            <a:endParaRPr lang="en-GB"/>
          </a:p>
        </p:txBody>
      </p:sp>
      <p:sp>
        <p:nvSpPr>
          <p:cNvPr id="4" name="Espace réservé de la date 3"/>
          <p:cNvSpPr>
            <a:spLocks noGrp="1"/>
          </p:cNvSpPr>
          <p:nvPr>
            <p:ph type="dt" sz="half" idx="10"/>
          </p:nvPr>
        </p:nvSpPr>
        <p:spPr>
          <a:xfrm>
            <a:off x="762000" y="6248400"/>
            <a:ext cx="1905000" cy="230833"/>
          </a:xfrm>
        </p:spPr>
        <p:txBody>
          <a:bodyPr/>
          <a:lstStyle>
            <a:lvl1pPr>
              <a:defRPr/>
            </a:lvl1pPr>
          </a:lstStyle>
          <a:p>
            <a:endParaRPr lang="en-US"/>
          </a:p>
        </p:txBody>
      </p:sp>
      <p:sp>
        <p:nvSpPr>
          <p:cNvPr id="5" name="Espace réservé du numéro de diapositive 4"/>
          <p:cNvSpPr>
            <a:spLocks noGrp="1"/>
          </p:cNvSpPr>
          <p:nvPr>
            <p:ph type="sldNum" sz="quarter" idx="11"/>
          </p:nvPr>
        </p:nvSpPr>
        <p:spPr>
          <a:xfrm>
            <a:off x="7010400" y="6343651"/>
            <a:ext cx="1905000" cy="369332"/>
          </a:xfrm>
        </p:spPr>
        <p:txBody>
          <a:bodyPr/>
          <a:lstStyle>
            <a:lvl1pPr>
              <a:defRPr/>
            </a:lvl1pPr>
          </a:lstStyle>
          <a:p>
            <a:fld id="{99826864-B230-4441-A10D-A9BA4599784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pPr>
              <a:defRPr/>
            </a:pPr>
            <a:endParaRPr lang="en-US"/>
          </a:p>
        </p:txBody>
      </p:sp>
      <p:sp>
        <p:nvSpPr>
          <p:cNvPr id="5" name="Espace réservé du pied de page 4"/>
          <p:cNvSpPr>
            <a:spLocks noGrp="1"/>
          </p:cNvSpPr>
          <p:nvPr>
            <p:ph type="ftr" sz="quarter" idx="11"/>
          </p:nvPr>
        </p:nvSpPr>
        <p:spPr/>
        <p:txBody>
          <a:bodyPr/>
          <a:lstStyle/>
          <a:p>
            <a:pPr>
              <a:defRPr/>
            </a:pPr>
            <a:endParaRPr lang="en-US"/>
          </a:p>
        </p:txBody>
      </p:sp>
      <p:sp>
        <p:nvSpPr>
          <p:cNvPr id="6" name="Espace réservé du numéro de diapositive 5"/>
          <p:cNvSpPr>
            <a:spLocks noGrp="1"/>
          </p:cNvSpPr>
          <p:nvPr>
            <p:ph type="sldNum" sz="quarter" idx="12"/>
          </p:nvPr>
        </p:nvSpPr>
        <p:spPr/>
        <p:txBody>
          <a:bodyPr/>
          <a:lstStyle/>
          <a:p>
            <a:pPr>
              <a:defRPr/>
            </a:pPr>
            <a:fld id="{E0F93A6C-462B-4981-99DD-B52ECBD9606C}" type="slidenum">
              <a:rPr lang="en-GB" smtClean="0"/>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530352" y="2704665"/>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p:txBody>
          <a:bodyPr/>
          <a:lstStyle/>
          <a:p>
            <a:pPr>
              <a:defRPr/>
            </a:pPr>
            <a:endParaRPr lang="en-US"/>
          </a:p>
        </p:txBody>
      </p:sp>
      <p:sp>
        <p:nvSpPr>
          <p:cNvPr id="5" name="Espace réservé du pied de page 4"/>
          <p:cNvSpPr>
            <a:spLocks noGrp="1"/>
          </p:cNvSpPr>
          <p:nvPr>
            <p:ph type="ftr" sz="quarter" idx="11"/>
          </p:nvPr>
        </p:nvSpPr>
        <p:spPr/>
        <p:txBody>
          <a:bodyPr/>
          <a:lstStyle/>
          <a:p>
            <a:pPr>
              <a:defRPr/>
            </a:pPr>
            <a:endParaRPr lang="en-US"/>
          </a:p>
        </p:txBody>
      </p:sp>
      <p:sp>
        <p:nvSpPr>
          <p:cNvPr id="6" name="Espace réservé du numéro de diapositive 5"/>
          <p:cNvSpPr>
            <a:spLocks noGrp="1"/>
          </p:cNvSpPr>
          <p:nvPr>
            <p:ph type="sldNum" sz="quarter" idx="12"/>
          </p:nvPr>
        </p:nvSpPr>
        <p:spPr/>
        <p:txBody>
          <a:bodyPr/>
          <a:lstStyle/>
          <a:p>
            <a:pPr>
              <a:defRPr/>
            </a:pPr>
            <a:fld id="{E0F93A6C-462B-4981-99DD-B52ECBD9606C}" type="slidenum">
              <a:rPr lang="en-GB" smtClean="0"/>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p:txBody>
          <a:bodyPr/>
          <a:lstStyle/>
          <a:p>
            <a:pPr>
              <a:defRPr/>
            </a:pPr>
            <a:endParaRPr lang="en-US"/>
          </a:p>
        </p:txBody>
      </p:sp>
      <p:sp>
        <p:nvSpPr>
          <p:cNvPr id="6" name="Espace réservé du pied de page 5"/>
          <p:cNvSpPr>
            <a:spLocks noGrp="1"/>
          </p:cNvSpPr>
          <p:nvPr>
            <p:ph type="ftr" sz="quarter" idx="11"/>
          </p:nvPr>
        </p:nvSpPr>
        <p:spPr/>
        <p:txBody>
          <a:bodyPr/>
          <a:lstStyle/>
          <a:p>
            <a:pPr>
              <a:defRPr/>
            </a:pPr>
            <a:endParaRPr lang="en-US"/>
          </a:p>
        </p:txBody>
      </p:sp>
      <p:sp>
        <p:nvSpPr>
          <p:cNvPr id="7" name="Espace réservé du numéro de diapositive 6"/>
          <p:cNvSpPr>
            <a:spLocks noGrp="1"/>
          </p:cNvSpPr>
          <p:nvPr>
            <p:ph type="sldNum" sz="quarter" idx="12"/>
          </p:nvPr>
        </p:nvSpPr>
        <p:spPr/>
        <p:txBody>
          <a:bodyPr/>
          <a:lstStyle/>
          <a:p>
            <a:pPr>
              <a:defRPr/>
            </a:pPr>
            <a:fld id="{E0F93A6C-462B-4981-99DD-B52ECBD9606C}" type="slidenum">
              <a:rPr lang="en-GB" smtClean="0"/>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457201"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4" name="Espace réservé du texte 3"/>
          <p:cNvSpPr>
            <a:spLocks noGrp="1"/>
          </p:cNvSpPr>
          <p:nvPr>
            <p:ph type="body" sz="half" idx="3"/>
          </p:nvPr>
        </p:nvSpPr>
        <p:spPr>
          <a:xfrm>
            <a:off x="4645026" y="1859758"/>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5" name="Espace réservé du contenu 4"/>
          <p:cNvSpPr>
            <a:spLocks noGrp="1"/>
          </p:cNvSpPr>
          <p:nvPr>
            <p:ph sz="quarter" idx="2"/>
          </p:nvPr>
        </p:nvSpPr>
        <p:spPr>
          <a:xfrm>
            <a:off x="457201" y="2514601"/>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6" name="Espace réservé du contenu 5"/>
          <p:cNvSpPr>
            <a:spLocks noGrp="1"/>
          </p:cNvSpPr>
          <p:nvPr>
            <p:ph sz="quarter" idx="4"/>
          </p:nvPr>
        </p:nvSpPr>
        <p:spPr>
          <a:xfrm>
            <a:off x="4645026" y="2514601"/>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0"/>
          </p:nvPr>
        </p:nvSpPr>
        <p:spPr/>
        <p:txBody>
          <a:bodyPr/>
          <a:lstStyle/>
          <a:p>
            <a:pPr>
              <a:defRPr/>
            </a:pPr>
            <a:endParaRPr lang="en-US"/>
          </a:p>
        </p:txBody>
      </p:sp>
      <p:sp>
        <p:nvSpPr>
          <p:cNvPr id="8" name="Espace réservé du pied de page 7"/>
          <p:cNvSpPr>
            <a:spLocks noGrp="1"/>
          </p:cNvSpPr>
          <p:nvPr>
            <p:ph type="ftr" sz="quarter" idx="11"/>
          </p:nvPr>
        </p:nvSpPr>
        <p:spPr/>
        <p:txBody>
          <a:bodyPr/>
          <a:lstStyle/>
          <a:p>
            <a:pPr>
              <a:defRPr/>
            </a:pPr>
            <a:endParaRPr lang="en-US"/>
          </a:p>
        </p:txBody>
      </p:sp>
      <p:sp>
        <p:nvSpPr>
          <p:cNvPr id="9" name="Espace réservé du numéro de diapositive 8"/>
          <p:cNvSpPr>
            <a:spLocks noGrp="1"/>
          </p:cNvSpPr>
          <p:nvPr>
            <p:ph type="sldNum" sz="quarter" idx="12"/>
          </p:nvPr>
        </p:nvSpPr>
        <p:spPr/>
        <p:txBody>
          <a:bodyPr/>
          <a:lstStyle/>
          <a:p>
            <a:pPr>
              <a:defRPr/>
            </a:pPr>
            <a:fld id="{E0F93A6C-462B-4981-99DD-B52ECBD9606C}" type="slidenum">
              <a:rPr lang="en-GB" smtClean="0"/>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a:t>Cliquez pour modifier le style du titre</a:t>
            </a:r>
            <a:endParaRPr kumimoji="0" lang="en-US"/>
          </a:p>
        </p:txBody>
      </p:sp>
      <p:sp>
        <p:nvSpPr>
          <p:cNvPr id="3" name="Espace réservé de la date 2"/>
          <p:cNvSpPr>
            <a:spLocks noGrp="1"/>
          </p:cNvSpPr>
          <p:nvPr>
            <p:ph type="dt" sz="half" idx="10"/>
          </p:nvPr>
        </p:nvSpPr>
        <p:spPr/>
        <p:txBody>
          <a:bodyPr/>
          <a:lstStyle/>
          <a:p>
            <a:pPr>
              <a:defRPr/>
            </a:pPr>
            <a:endParaRPr lang="en-US"/>
          </a:p>
        </p:txBody>
      </p:sp>
      <p:sp>
        <p:nvSpPr>
          <p:cNvPr id="4" name="Espace réservé du pied de page 3"/>
          <p:cNvSpPr>
            <a:spLocks noGrp="1"/>
          </p:cNvSpPr>
          <p:nvPr>
            <p:ph type="ftr" sz="quarter" idx="11"/>
          </p:nvPr>
        </p:nvSpPr>
        <p:spPr/>
        <p:txBody>
          <a:bodyPr/>
          <a:lstStyle/>
          <a:p>
            <a:pPr>
              <a:defRPr/>
            </a:pPr>
            <a:endParaRPr lang="en-US"/>
          </a:p>
        </p:txBody>
      </p:sp>
      <p:sp>
        <p:nvSpPr>
          <p:cNvPr id="5" name="Espace réservé du numéro de diapositive 4"/>
          <p:cNvSpPr>
            <a:spLocks noGrp="1"/>
          </p:cNvSpPr>
          <p:nvPr>
            <p:ph type="sldNum" sz="quarter" idx="12"/>
          </p:nvPr>
        </p:nvSpPr>
        <p:spPr/>
        <p:txBody>
          <a:bodyPr/>
          <a:lstStyle/>
          <a:p>
            <a:pPr>
              <a:defRPr/>
            </a:pPr>
            <a:fld id="{E0F93A6C-462B-4981-99DD-B52ECBD9606C}" type="slidenum">
              <a:rPr lang="en-GB" smtClean="0"/>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pPr>
              <a:defRPr/>
            </a:pPr>
            <a:endParaRPr lang="en-US"/>
          </a:p>
        </p:txBody>
      </p:sp>
      <p:sp>
        <p:nvSpPr>
          <p:cNvPr id="3" name="Espace réservé du pied de page 2"/>
          <p:cNvSpPr>
            <a:spLocks noGrp="1"/>
          </p:cNvSpPr>
          <p:nvPr>
            <p:ph type="ftr" sz="quarter" idx="11"/>
          </p:nvPr>
        </p:nvSpPr>
        <p:spPr/>
        <p:txBody>
          <a:bodyPr/>
          <a:lstStyle/>
          <a:p>
            <a:pPr>
              <a:defRPr/>
            </a:pPr>
            <a:endParaRPr lang="en-US"/>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a:t>Cliquez pour modifier les styles du texte du masque</a:t>
            </a:r>
          </a:p>
        </p:txBody>
      </p:sp>
      <p:sp>
        <p:nvSpPr>
          <p:cNvPr id="4" name="Espace réservé du contenu 3"/>
          <p:cNvSpPr>
            <a:spLocks noGrp="1"/>
          </p:cNvSpPr>
          <p:nvPr>
            <p:ph sz="half" idx="1"/>
          </p:nvPr>
        </p:nvSpPr>
        <p:spPr>
          <a:xfrm>
            <a:off x="3575050" y="1676400"/>
            <a:ext cx="5111751"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p:txBody>
          <a:bodyPr/>
          <a:lstStyle/>
          <a:p>
            <a:pPr>
              <a:defRPr/>
            </a:pPr>
            <a:endParaRPr lang="en-US"/>
          </a:p>
        </p:txBody>
      </p:sp>
      <p:sp>
        <p:nvSpPr>
          <p:cNvPr id="6" name="Espace réservé du pied de page 5"/>
          <p:cNvSpPr>
            <a:spLocks noGrp="1"/>
          </p:cNvSpPr>
          <p:nvPr>
            <p:ph type="ftr" sz="quarter" idx="11"/>
          </p:nvPr>
        </p:nvSpPr>
        <p:spPr/>
        <p:txBody>
          <a:bodyPr/>
          <a:lstStyle/>
          <a:p>
            <a:pPr>
              <a:defRPr/>
            </a:pPr>
            <a:endParaRPr lang="en-US"/>
          </a:p>
        </p:txBody>
      </p:sp>
      <p:sp>
        <p:nvSpPr>
          <p:cNvPr id="7" name="Espace réservé du numéro de diapositive 6"/>
          <p:cNvSpPr>
            <a:spLocks noGrp="1"/>
          </p:cNvSpPr>
          <p:nvPr>
            <p:ph type="sldNum" sz="quarter" idx="12"/>
          </p:nvPr>
        </p:nvSpPr>
        <p:spPr/>
        <p:txBody>
          <a:bodyPr/>
          <a:lstStyle/>
          <a:p>
            <a:pPr>
              <a:defRPr/>
            </a:pPr>
            <a:fld id="{E0F93A6C-462B-4981-99DD-B52ECBD9606C}" type="slidenum">
              <a:rPr lang="en-GB" smtClean="0"/>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8004135"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609600" y="1176997"/>
            <a:ext cx="2212848" cy="1582621"/>
          </a:xfrm>
        </p:spPr>
        <p:txBody>
          <a:bodyPr vert="horz" lIns="45720" tIns="45720" rIns="45720" bIns="45720" anchor="b"/>
          <a:lstStyle>
            <a:lvl1pPr algn="l">
              <a:buNone/>
              <a:defRPr sz="2000" b="1">
                <a:solidFill>
                  <a:schemeClr val="tx2"/>
                </a:solidFill>
              </a:defRPr>
            </a:lvl1pPr>
          </a:lstStyle>
          <a:p>
            <a:r>
              <a:rPr kumimoji="0" lang="fr-FR"/>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pPr>
              <a:defRPr/>
            </a:pPr>
            <a:endParaRPr lang="en-US"/>
          </a:p>
        </p:txBody>
      </p:sp>
      <p:sp>
        <p:nvSpPr>
          <p:cNvPr id="6" name="Espace réservé du pied de page 5"/>
          <p:cNvSpPr>
            <a:spLocks noGrp="1"/>
          </p:cNvSpPr>
          <p:nvPr>
            <p:ph type="ftr" sz="quarter" idx="11"/>
          </p:nvPr>
        </p:nvSpPr>
        <p:spPr/>
        <p:txBody>
          <a:bodyPr/>
          <a:lstStyle/>
          <a:p>
            <a:pPr>
              <a:defRPr/>
            </a:pPr>
            <a:endParaRPr lang="en-US"/>
          </a:p>
        </p:txBody>
      </p:sp>
      <p:sp>
        <p:nvSpPr>
          <p:cNvPr id="7" name="Espace réservé du numéro de diapositive 6"/>
          <p:cNvSpPr>
            <a:spLocks noGrp="1"/>
          </p:cNvSpPr>
          <p:nvPr>
            <p:ph type="sldNum" sz="quarter" idx="12"/>
          </p:nvPr>
        </p:nvSpPr>
        <p:spPr>
          <a:xfrm>
            <a:off x="8077200" y="6356351"/>
            <a:ext cx="609600" cy="365125"/>
          </a:xfrm>
        </p:spPr>
        <p:txBody>
          <a:bodyPr/>
          <a:lstStyle/>
          <a:p>
            <a:pPr>
              <a:defRPr/>
            </a:pPr>
            <a:fld id="{E0F93A6C-462B-4981-99DD-B52ECBD9606C}" type="slidenum">
              <a:rPr lang="en-GB" smtClean="0"/>
              <a:pPr>
                <a:defRPr/>
              </a:pPr>
              <a:t>‹#›</a:t>
            </a:fld>
            <a:endParaRPr lang="en-GB"/>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a:t>Cliquez sur l'icône pour ajouter une image</a:t>
            </a:r>
            <a:endParaRPr kumimoji="0" lang="en-US" dirty="0"/>
          </a:p>
        </p:txBody>
      </p:sp>
      <p:sp>
        <p:nvSpPr>
          <p:cNvPr id="10" name="Forme libre 9"/>
          <p:cNvSpPr>
            <a:spLocks/>
          </p:cNvSpPr>
          <p:nvPr/>
        </p:nvSpPr>
        <p:spPr bwMode="auto">
          <a:xfrm flipV="1">
            <a:off x="-9526" y="5816601"/>
            <a:ext cx="916305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4381501" y="6219826"/>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6" y="-7144"/>
            <a:ext cx="916305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4381501"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a:t>Cliquez pour modifier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0" name="Espace réservé de la date 9"/>
          <p:cNvSpPr>
            <a:spLocks noGrp="1"/>
          </p:cNvSpPr>
          <p:nvPr>
            <p:ph type="dt" sz="half" idx="2"/>
          </p:nvPr>
        </p:nvSpPr>
        <p:spPr>
          <a:xfrm>
            <a:off x="457200" y="6356351"/>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22" name="Espace réservé du pied de page 21"/>
          <p:cNvSpPr>
            <a:spLocks noGrp="1"/>
          </p:cNvSpPr>
          <p:nvPr>
            <p:ph type="ftr" sz="quarter" idx="3"/>
          </p:nvPr>
        </p:nvSpPr>
        <p:spPr>
          <a:xfrm>
            <a:off x="2667000" y="6356351"/>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Espace réservé du numéro de diapositive 17"/>
          <p:cNvSpPr>
            <a:spLocks noGrp="1"/>
          </p:cNvSpPr>
          <p:nvPr>
            <p:ph type="sldNum" sz="quarter" idx="4"/>
          </p:nvPr>
        </p:nvSpPr>
        <p:spPr>
          <a:xfrm>
            <a:off x="7924800" y="6356351"/>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E0F93A6C-462B-4981-99DD-B52ECBD9606C}" type="slidenum">
              <a:rPr lang="en-GB" smtClean="0"/>
              <a:pPr>
                <a:defRPr/>
              </a:pPr>
              <a:t>‹#›</a:t>
            </a:fld>
            <a:endParaRPr lang="en-GB"/>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s://kbgestiondeprojets.com/nos-formations/"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kbgestiondeprojets.com/"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1"/>
          <p:cNvSpPr>
            <a:spLocks noGrp="1"/>
          </p:cNvSpPr>
          <p:nvPr>
            <p:ph type="subTitle" idx="1"/>
          </p:nvPr>
        </p:nvSpPr>
        <p:spPr>
          <a:xfrm>
            <a:off x="952500" y="3589736"/>
            <a:ext cx="7747959" cy="2893239"/>
          </a:xfrm>
        </p:spPr>
        <p:txBody>
          <a:bodyPr/>
          <a:lstStyle/>
          <a:p>
            <a:pPr>
              <a:buFont typeface="Wingdings" charset="2"/>
              <a:buNone/>
            </a:pPr>
            <a:endParaRPr lang="en-GB" dirty="0">
              <a:solidFill>
                <a:schemeClr val="tx1"/>
              </a:solidFill>
              <a:ea typeface="ＭＳ Ｐゴシック" charset="-128"/>
            </a:endParaRPr>
          </a:p>
          <a:p>
            <a:pPr>
              <a:buFont typeface="Wingdings" charset="2"/>
              <a:buNone/>
            </a:pPr>
            <a:endParaRPr lang="en-GB" dirty="0">
              <a:solidFill>
                <a:schemeClr val="tx1"/>
              </a:solidFill>
              <a:ea typeface="ＭＳ Ｐゴシック" charset="-128"/>
            </a:endParaRPr>
          </a:p>
          <a:p>
            <a:pPr>
              <a:buFont typeface="Wingdings" charset="2"/>
              <a:buNone/>
            </a:pPr>
            <a:endParaRPr lang="en-GB" dirty="0">
              <a:solidFill>
                <a:schemeClr val="tx1"/>
              </a:solidFill>
              <a:ea typeface="ＭＳ Ｐゴシック" charset="-128"/>
            </a:endParaRPr>
          </a:p>
          <a:p>
            <a:pPr>
              <a:buFont typeface="Wingdings" charset="2"/>
              <a:buNone/>
            </a:pPr>
            <a:endParaRPr lang="en-GB" dirty="0">
              <a:solidFill>
                <a:schemeClr val="tx1"/>
              </a:solidFill>
              <a:ea typeface="ＭＳ Ｐゴシック" charset="-128"/>
            </a:endParaRPr>
          </a:p>
          <a:p>
            <a:pPr>
              <a:buFont typeface="Wingdings" charset="2"/>
              <a:buNone/>
            </a:pPr>
            <a:endParaRPr lang="en-GB" dirty="0">
              <a:solidFill>
                <a:schemeClr val="tx1"/>
              </a:solidFill>
              <a:ea typeface="ＭＳ Ｐゴシック" charset="-128"/>
            </a:endParaRPr>
          </a:p>
          <a:p>
            <a:pPr>
              <a:buFont typeface="Wingdings" charset="2"/>
              <a:buNone/>
            </a:pPr>
            <a:endParaRPr lang="en-GB" dirty="0">
              <a:solidFill>
                <a:schemeClr val="tx1"/>
              </a:solidFill>
              <a:ea typeface="ＭＳ Ｐゴシック" charset="-128"/>
            </a:endParaRPr>
          </a:p>
          <a:p>
            <a:pPr>
              <a:buFont typeface="Wingdings" charset="2"/>
              <a:buNone/>
            </a:pPr>
            <a:endParaRPr lang="en-GB" dirty="0">
              <a:solidFill>
                <a:schemeClr val="tx1"/>
              </a:solidFill>
              <a:ea typeface="ＭＳ Ｐゴシック" charset="-128"/>
            </a:endParaRPr>
          </a:p>
          <a:p>
            <a:endParaRPr lang="en-GB" dirty="0">
              <a:solidFill>
                <a:schemeClr val="tx1"/>
              </a:solidFill>
              <a:ea typeface="ＭＳ Ｐゴシック" charset="-128"/>
            </a:endParaRPr>
          </a:p>
          <a:p>
            <a:endParaRPr lang="en-GB" dirty="0">
              <a:solidFill>
                <a:schemeClr val="tx1"/>
              </a:solidFill>
              <a:ea typeface="ＭＳ Ｐゴシック" charset="-128"/>
            </a:endParaRPr>
          </a:p>
          <a:p>
            <a:pPr>
              <a:buFont typeface="Wingdings" charset="2"/>
              <a:buNone/>
            </a:pPr>
            <a:endParaRPr lang="en-GB" dirty="0">
              <a:solidFill>
                <a:schemeClr val="tx1"/>
              </a:solidFill>
              <a:ea typeface="ＭＳ Ｐゴシック" charset="-128"/>
            </a:endParaRPr>
          </a:p>
        </p:txBody>
      </p:sp>
      <p:sp>
        <p:nvSpPr>
          <p:cNvPr id="5" name="Rectangle à coins arrondis 4"/>
          <p:cNvSpPr/>
          <p:nvPr/>
        </p:nvSpPr>
        <p:spPr bwMode="auto">
          <a:xfrm>
            <a:off x="0" y="0"/>
            <a:ext cx="9144000" cy="685800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pPr algn="ctr"/>
            <a:r>
              <a:rPr lang="en-GB" sz="2800" b="1" dirty="0">
                <a:solidFill>
                  <a:srgbClr val="002060"/>
                </a:solidFill>
                <a:latin typeface="Times New Roman" pitchFamily="18" charset="0"/>
                <a:ea typeface="ＭＳ Ｐゴシック" charset="-128"/>
                <a:cs typeface="Times New Roman" pitchFamily="18" charset="0"/>
              </a:rPr>
              <a:t>MODULE DE FORMATION SUR </a:t>
            </a:r>
          </a:p>
          <a:p>
            <a:pPr algn="ctr"/>
            <a:r>
              <a:rPr lang="en-GB" sz="2800" dirty="0">
                <a:solidFill>
                  <a:srgbClr val="002060"/>
                </a:solidFill>
                <a:latin typeface="Times New Roman" pitchFamily="18" charset="0"/>
                <a:ea typeface="ＭＳ Ｐゴシック" charset="-128"/>
                <a:cs typeface="Times New Roman" pitchFamily="18" charset="0"/>
              </a:rPr>
              <a:t>LE SUIVI-EVALUATION DE PROJETS/PROGRAMMES</a:t>
            </a:r>
            <a:br>
              <a:rPr lang="en-GB" sz="2800" dirty="0">
                <a:solidFill>
                  <a:srgbClr val="002060"/>
                </a:solidFill>
                <a:latin typeface="Times New Roman" pitchFamily="18" charset="0"/>
                <a:ea typeface="ＭＳ Ｐゴシック" charset="-128"/>
                <a:cs typeface="Times New Roman" pitchFamily="18" charset="0"/>
              </a:rPr>
            </a:br>
            <a:r>
              <a:rPr lang="en-GB" dirty="0">
                <a:solidFill>
                  <a:srgbClr val="002060"/>
                </a:solidFill>
                <a:latin typeface="Times New Roman" pitchFamily="18" charset="0"/>
                <a:ea typeface="ＭＳ Ｐゴシック" charset="-128"/>
                <a:cs typeface="Times New Roman" pitchFamily="18" charset="0"/>
              </a:rPr>
              <a:t>(</a:t>
            </a:r>
            <a:r>
              <a:rPr lang="en-GB" i="1" dirty="0">
                <a:solidFill>
                  <a:srgbClr val="9900CC"/>
                </a:solidFill>
                <a:latin typeface="Times New Roman" pitchFamily="18" charset="0"/>
                <a:ea typeface="ＭＳ Ｐゴシック" charset="-128"/>
                <a:cs typeface="Times New Roman" pitchFamily="18" charset="0"/>
              </a:rPr>
              <a:t>60heures</a:t>
            </a:r>
            <a:r>
              <a:rPr lang="en-GB" dirty="0">
                <a:solidFill>
                  <a:srgbClr val="002060"/>
                </a:solidFill>
                <a:latin typeface="Times New Roman" pitchFamily="18" charset="0"/>
                <a:ea typeface="ＭＳ Ｐゴシック" charset="-128"/>
                <a:cs typeface="Times New Roman" pitchFamily="18" charset="0"/>
              </a:rPr>
              <a:t>)</a:t>
            </a:r>
            <a:endParaRPr lang="fr-FR"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dirty="0">
              <a:ln>
                <a:noFill/>
              </a:ln>
              <a:solidFill>
                <a:schemeClr val="tx1"/>
              </a:solidFill>
              <a:effectLst/>
              <a:latin typeface="Times New Roman" pitchFamily="-112"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chemeClr val="tx1"/>
                </a:solidFill>
                <a:effectLst/>
                <a:latin typeface="Times New Roman" pitchFamily="-112" charset="0"/>
              </a:rPr>
              <a:t>Par</a:t>
            </a:r>
            <a:r>
              <a:rPr kumimoji="0" lang="en-GB" sz="2400" b="0" i="0" u="none" strike="noStrike" cap="none" normalizeH="0" dirty="0">
                <a:ln>
                  <a:noFill/>
                </a:ln>
                <a:solidFill>
                  <a:schemeClr val="tx1"/>
                </a:solidFill>
                <a:effectLst/>
                <a:latin typeface="Times New Roman" pitchFamily="-112" charset="0"/>
              </a:rPr>
              <a:t> </a:t>
            </a:r>
          </a:p>
          <a:p>
            <a:pPr algn="ctr"/>
            <a:endParaRPr lang="en-GB" sz="3200" b="1" i="1" baseline="0" dirty="0">
              <a:solidFill>
                <a:schemeClr val="tx1"/>
              </a:solidFill>
              <a:latin typeface="Times New Roman" pitchFamily="-112" charset="0"/>
            </a:endParaRPr>
          </a:p>
          <a:p>
            <a:pPr algn="ctr"/>
            <a:r>
              <a:rPr lang="en-GB" sz="3200" b="1" i="1" baseline="0" dirty="0">
                <a:solidFill>
                  <a:schemeClr val="tx1"/>
                </a:solidFill>
                <a:latin typeface="Times New Roman" pitchFamily="-112" charset="0"/>
              </a:rPr>
              <a:t>KANTAS</a:t>
            </a:r>
            <a:r>
              <a:rPr lang="en-GB" sz="3200" b="1" i="1" dirty="0">
                <a:solidFill>
                  <a:schemeClr val="tx1"/>
                </a:solidFill>
                <a:latin typeface="Times New Roman" pitchFamily="-112" charset="0"/>
              </a:rPr>
              <a:t> CONSULTING </a:t>
            </a:r>
          </a:p>
          <a:p>
            <a:pPr algn="ctr"/>
            <a:r>
              <a:rPr lang="en-GB" b="1" i="1" dirty="0">
                <a:solidFill>
                  <a:schemeClr val="tx1"/>
                </a:solidFill>
                <a:latin typeface="Times New Roman" pitchFamily="-112" charset="0"/>
              </a:rPr>
              <a:t>en partenariat avec  </a:t>
            </a:r>
          </a:p>
          <a:p>
            <a:pPr algn="ctr"/>
            <a:endParaRPr lang="en-GB" sz="3200" b="1" i="1" dirty="0">
              <a:solidFill>
                <a:schemeClr val="tx1"/>
              </a:solidFill>
              <a:latin typeface="Times New Roman" pitchFamily="-112" charset="0"/>
            </a:endParaRPr>
          </a:p>
          <a:p>
            <a:pPr algn="ctr"/>
            <a:r>
              <a:rPr lang="en-GB" sz="3200" b="1" i="1" dirty="0">
                <a:solidFill>
                  <a:schemeClr val="tx1"/>
                </a:solidFill>
                <a:latin typeface="Times New Roman" pitchFamily="-112" charset="0"/>
              </a:rPr>
              <a:t>BRIGRE</a:t>
            </a:r>
          </a:p>
          <a:p>
            <a:pPr marL="0" marR="0" indent="0" algn="ctr" defTabSz="914400" rtl="0" eaLnBrk="1" fontAlgn="base" latinLnBrk="0" hangingPunct="1">
              <a:lnSpc>
                <a:spcPct val="100000"/>
              </a:lnSpc>
              <a:spcBef>
                <a:spcPct val="0"/>
              </a:spcBef>
              <a:spcAft>
                <a:spcPct val="0"/>
              </a:spcAft>
              <a:buClrTx/>
              <a:buSzTx/>
              <a:buFontTx/>
              <a:buNone/>
              <a:tabLst/>
            </a:pPr>
            <a:endParaRPr lang="en-GB" sz="3200" b="1" i="1" dirty="0">
              <a:solidFill>
                <a:schemeClr val="tx1"/>
              </a:solidFill>
              <a:latin typeface="Times New Roman" pitchFamily="-112"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GB" sz="3200" b="1" i="1" dirty="0">
                <a:solidFill>
                  <a:srgbClr val="FF0000"/>
                </a:solidFill>
                <a:latin typeface="Times New Roman" pitchFamily="-112" charset="0"/>
              </a:rPr>
              <a:t>             </a:t>
            </a:r>
          </a:p>
          <a:p>
            <a:pPr marL="0" marR="0" indent="0" algn="ctr" defTabSz="914400" rtl="0" eaLnBrk="1" fontAlgn="base" latinLnBrk="0" hangingPunct="1">
              <a:lnSpc>
                <a:spcPct val="100000"/>
              </a:lnSpc>
              <a:spcBef>
                <a:spcPct val="0"/>
              </a:spcBef>
              <a:spcAft>
                <a:spcPct val="0"/>
              </a:spcAft>
              <a:buClrTx/>
              <a:buSzTx/>
              <a:buFontTx/>
              <a:buNone/>
              <a:tabLst/>
            </a:pPr>
            <a:r>
              <a:rPr lang="en-GB" sz="3200" b="1" i="1" dirty="0" err="1">
                <a:solidFill>
                  <a:srgbClr val="FF0000"/>
                </a:solidFill>
                <a:latin typeface="Times New Roman" pitchFamily="-112" charset="0"/>
              </a:rPr>
              <a:t>Octobre</a:t>
            </a:r>
            <a:r>
              <a:rPr lang="en-GB" sz="3200" b="1" i="1" dirty="0">
                <a:solidFill>
                  <a:srgbClr val="FF0000"/>
                </a:solidFill>
                <a:latin typeface="Times New Roman" pitchFamily="-112" charset="0"/>
              </a:rPr>
              <a:t>, 2020</a:t>
            </a:r>
            <a:endParaRPr lang="en-GB" dirty="0">
              <a:solidFill>
                <a:schemeClr val="tx1"/>
              </a:solidFill>
              <a:latin typeface="Times New Roman" pitchFamily="-112"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dirty="0">
              <a:ln>
                <a:noFill/>
              </a:ln>
              <a:solidFill>
                <a:schemeClr val="tx1"/>
              </a:solidFill>
              <a:effectLst/>
              <a:latin typeface="Times New Roman" pitchFamily="-112"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GB" dirty="0">
              <a:solidFill>
                <a:schemeClr val="tx1"/>
              </a:solidFill>
              <a:latin typeface="Times New Roman" pitchFamily="-112"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dirty="0">
              <a:ln>
                <a:noFill/>
              </a:ln>
              <a:solidFill>
                <a:schemeClr val="tx1"/>
              </a:solidFill>
              <a:effectLst/>
              <a:latin typeface="Times New Roman" pitchFamily="-112"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chemeClr val="tx1"/>
                </a:solidFill>
                <a:effectLst/>
                <a:latin typeface="Times New Roman" pitchFamily="-112" charset="0"/>
              </a:rPr>
              <a:t>     </a:t>
            </a:r>
            <a:endParaRPr kumimoji="0" lang="en-GB" sz="2400" b="1" i="0" u="none" strike="noStrike" cap="none" normalizeH="0" baseline="0" dirty="0">
              <a:ln>
                <a:noFill/>
              </a:ln>
              <a:solidFill>
                <a:schemeClr val="tx1"/>
              </a:solidFill>
              <a:effectLst/>
              <a:latin typeface="Times New Roman" pitchFamily="-112" charset="0"/>
            </a:endParaRPr>
          </a:p>
        </p:txBody>
      </p:sp>
      <p:sp>
        <p:nvSpPr>
          <p:cNvPr id="7" name="Espace réservé du numéro de diapositive 6"/>
          <p:cNvSpPr>
            <a:spLocks noGrp="1"/>
          </p:cNvSpPr>
          <p:nvPr>
            <p:ph type="sldNum" sz="quarter" idx="12"/>
          </p:nvPr>
        </p:nvSpPr>
        <p:spPr/>
        <p:txBody>
          <a:bodyPr/>
          <a:lstStyle/>
          <a:p>
            <a:pPr>
              <a:defRPr/>
            </a:pPr>
            <a:fld id="{E0F93A6C-462B-4981-99DD-B52ECBD9606C}" type="slidenum">
              <a:rPr lang="en-GB" smtClean="0"/>
              <a:pPr>
                <a:defRPr/>
              </a:pPr>
              <a:t>1</a:t>
            </a:fld>
            <a:endParaRPr lang="en-GB" dirty="0"/>
          </a:p>
        </p:txBody>
      </p:sp>
      <p:sp>
        <p:nvSpPr>
          <p:cNvPr id="2" name="Rectangle: Rounded Corners 1">
            <a:extLst>
              <a:ext uri="{FF2B5EF4-FFF2-40B4-BE49-F238E27FC236}">
                <a16:creationId xmlns:a16="http://schemas.microsoft.com/office/drawing/2014/main" id="{A8DB1937-DE3F-435A-97B1-DC8FB084C38A}"/>
              </a:ext>
            </a:extLst>
          </p:cNvPr>
          <p:cNvSpPr/>
          <p:nvPr/>
        </p:nvSpPr>
        <p:spPr>
          <a:xfrm>
            <a:off x="394114" y="6165369"/>
            <a:ext cx="8484943" cy="416246"/>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latin typeface="Times New Roman" pitchFamily="-112" charset="0"/>
            </a:endParaRPr>
          </a:p>
          <a:p>
            <a:pPr algn="ctr"/>
            <a:r>
              <a:rPr lang="en-GB" dirty="0">
                <a:solidFill>
                  <a:schemeClr val="tx1"/>
                </a:solidFill>
                <a:latin typeface="Times New Roman" pitchFamily="-112" charset="0"/>
              </a:rPr>
              <a:t>Copyright: </a:t>
            </a:r>
            <a:r>
              <a:rPr lang="en-GB" i="1" dirty="0">
                <a:solidFill>
                  <a:schemeClr val="tx1"/>
                </a:solidFill>
                <a:latin typeface="Times New Roman" pitchFamily="-112" charset="0"/>
              </a:rPr>
              <a:t>Kantas Consulting and BRIGRE. All Rights Reserved</a:t>
            </a:r>
          </a:p>
          <a:p>
            <a:pPr algn="ctr"/>
            <a:endParaRPr lang="en-GB" dirty="0"/>
          </a:p>
        </p:txBody>
      </p:sp>
      <p:pic>
        <p:nvPicPr>
          <p:cNvPr id="4" name="Picture 3">
            <a:extLst>
              <a:ext uri="{FF2B5EF4-FFF2-40B4-BE49-F238E27FC236}">
                <a16:creationId xmlns:a16="http://schemas.microsoft.com/office/drawing/2014/main" id="{AF284756-4B1D-4CBD-B269-91DF17C74884}"/>
              </a:ext>
            </a:extLst>
          </p:cNvPr>
          <p:cNvPicPr>
            <a:picLocks noChangeAspect="1"/>
          </p:cNvPicPr>
          <p:nvPr/>
        </p:nvPicPr>
        <p:blipFill>
          <a:blip r:embed="rId2"/>
          <a:stretch>
            <a:fillRect/>
          </a:stretch>
        </p:blipFill>
        <p:spPr>
          <a:xfrm>
            <a:off x="8597113" y="6279964"/>
            <a:ext cx="152773" cy="152773"/>
          </a:xfrm>
          <a:prstGeom prst="rect">
            <a:avLst/>
          </a:prstGeom>
        </p:spPr>
      </p:pic>
    </p:spTree>
    <p:extLst>
      <p:ext uri="{BB962C8B-B14F-4D97-AF65-F5344CB8AC3E}">
        <p14:creationId xmlns:p14="http://schemas.microsoft.com/office/powerpoint/2010/main" val="1016123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a:xfrm>
            <a:off x="476221" y="1393017"/>
            <a:ext cx="8229600" cy="4714908"/>
          </a:xfrm>
          <a:solidFill>
            <a:schemeClr val="accent4">
              <a:lumMod val="20000"/>
              <a:lumOff val="80000"/>
            </a:schemeClr>
          </a:solidFill>
          <a:ln>
            <a:solidFill>
              <a:srgbClr val="FFC000"/>
            </a:solidFill>
          </a:ln>
        </p:spPr>
        <p:txBody>
          <a:bodyPr/>
          <a:lstStyle/>
          <a:p>
            <a:pPr>
              <a:buNone/>
            </a:pPr>
            <a:endParaRPr lang="en-GB" sz="2800" dirty="0">
              <a:latin typeface="Times New Roman" pitchFamily="18" charset="0"/>
              <a:cs typeface="Times New Roman" pitchFamily="18" charset="0"/>
            </a:endParaRPr>
          </a:p>
          <a:p>
            <a:pPr>
              <a:buNone/>
            </a:pPr>
            <a:endParaRPr lang="en-GB" sz="2800" dirty="0">
              <a:latin typeface="Times New Roman" pitchFamily="18" charset="0"/>
              <a:cs typeface="Times New Roman" pitchFamily="18" charset="0"/>
            </a:endParaRPr>
          </a:p>
          <a:p>
            <a:pPr algn="ctr">
              <a:buNone/>
            </a:pPr>
            <a:r>
              <a:rPr lang="en-GB" sz="4000" b="1" dirty="0">
                <a:latin typeface="Times New Roman" pitchFamily="18" charset="0"/>
                <a:cs typeface="Times New Roman" pitchFamily="18" charset="0"/>
              </a:rPr>
              <a:t>CHAPITRE I</a:t>
            </a:r>
            <a:r>
              <a:rPr lang="en-GB" sz="5400" b="1" dirty="0">
                <a:latin typeface="Times New Roman" pitchFamily="18" charset="0"/>
                <a:cs typeface="Times New Roman" pitchFamily="18" charset="0"/>
              </a:rPr>
              <a:t>. </a:t>
            </a:r>
          </a:p>
          <a:p>
            <a:pPr algn="ctr">
              <a:buNone/>
            </a:pPr>
            <a:r>
              <a:rPr lang="en-GB" sz="4000" dirty="0">
                <a:solidFill>
                  <a:srgbClr val="FF0000"/>
                </a:solidFill>
                <a:latin typeface="Times New Roman" pitchFamily="18" charset="0"/>
                <a:cs typeface="Times New Roman" pitchFamily="18" charset="0"/>
              </a:rPr>
              <a:t>DEFNINITION DES CONCEPTS CLES</a:t>
            </a:r>
            <a:endParaRPr lang="fr-FR" dirty="0">
              <a:solidFill>
                <a:srgbClr val="FF0000"/>
              </a:solidFill>
              <a:latin typeface="Times New Roman" pitchFamily="18" charset="0"/>
              <a:cs typeface="Times New Roman" pitchFamily="18" charset="0"/>
            </a:endParaRPr>
          </a:p>
        </p:txBody>
      </p:sp>
      <p:sp>
        <p:nvSpPr>
          <p:cNvPr id="3" name="Espace réservé du numéro de diapositive 2"/>
          <p:cNvSpPr>
            <a:spLocks noGrp="1"/>
          </p:cNvSpPr>
          <p:nvPr>
            <p:ph type="sldNum" sz="quarter" idx="12"/>
          </p:nvPr>
        </p:nvSpPr>
        <p:spPr/>
        <p:txBody>
          <a:bodyPr/>
          <a:lstStyle/>
          <a:p>
            <a:pPr>
              <a:defRPr/>
            </a:pPr>
            <a:fld id="{E0F93A6C-462B-4981-99DD-B52ECBD9606C}" type="slidenum">
              <a:rPr lang="en-GB" smtClean="0"/>
              <a:pPr>
                <a:defRPr/>
              </a:pPr>
              <a:t>10</a:t>
            </a:fld>
            <a:endParaRPr lang="en-GB"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796086"/>
          </a:xfrm>
        </p:spPr>
        <p:txBody>
          <a:bodyPr>
            <a:noAutofit/>
          </a:bodyPr>
          <a:lstStyle/>
          <a:p>
            <a:pPr algn="ctr"/>
            <a:r>
              <a:rPr lang="fr-FR" sz="3200" b="1" dirty="0">
                <a:latin typeface="Times New Roman" pitchFamily="18" charset="0"/>
                <a:cs typeface="Times New Roman" pitchFamily="18" charset="0"/>
              </a:rPr>
              <a:t>Evaluation formative vs Evaluation sommative</a:t>
            </a:r>
          </a:p>
        </p:txBody>
      </p:sp>
      <p:sp>
        <p:nvSpPr>
          <p:cNvPr id="3" name="Espace réservé du contenu 2"/>
          <p:cNvSpPr>
            <a:spLocks noGrp="1"/>
          </p:cNvSpPr>
          <p:nvPr>
            <p:ph idx="1"/>
          </p:nvPr>
        </p:nvSpPr>
        <p:spPr>
          <a:xfrm>
            <a:off x="428596" y="1500174"/>
            <a:ext cx="8229600" cy="4752988"/>
          </a:xfrm>
        </p:spPr>
        <p:txBody>
          <a:bodyPr/>
          <a:lstStyle/>
          <a:p>
            <a:pPr>
              <a:buNone/>
            </a:pPr>
            <a:endParaRPr lang="fr-FR" dirty="0"/>
          </a:p>
          <a:p>
            <a:pPr>
              <a:buNone/>
            </a:pPr>
            <a:r>
              <a:rPr lang="fr-FR" dirty="0"/>
              <a:t>                       </a:t>
            </a:r>
            <a:endParaRPr lang="fr-FR" dirty="0">
              <a:latin typeface="Times New Roman" pitchFamily="18" charset="0"/>
              <a:cs typeface="Times New Roman" pitchFamily="18" charset="0"/>
            </a:endParaRPr>
          </a:p>
          <a:p>
            <a:pPr>
              <a:buNone/>
            </a:pPr>
            <a:r>
              <a:rPr lang="fr-FR" b="1" dirty="0">
                <a:solidFill>
                  <a:srgbClr val="FF0000"/>
                </a:solidFill>
              </a:rPr>
              <a:t>Début             Mi-parcours                Fin</a:t>
            </a:r>
          </a:p>
          <a:p>
            <a:pPr>
              <a:buNone/>
            </a:pPr>
            <a:endParaRPr lang="fr-FR" b="1" dirty="0">
              <a:solidFill>
                <a:srgbClr val="FF0000"/>
              </a:solidFill>
            </a:endParaRPr>
          </a:p>
          <a:p>
            <a:pPr>
              <a:buNone/>
            </a:pPr>
            <a:r>
              <a:rPr lang="fr-FR" sz="2400" b="1" dirty="0">
                <a:solidFill>
                  <a:srgbClr val="00B050"/>
                </a:solidFill>
                <a:latin typeface="Times New Roman" pitchFamily="18" charset="0"/>
                <a:cs typeface="Times New Roman" pitchFamily="18" charset="0"/>
              </a:rPr>
              <a:t>  </a:t>
            </a:r>
          </a:p>
          <a:p>
            <a:pPr>
              <a:buNone/>
            </a:pPr>
            <a:endParaRPr lang="fr-FR" sz="2400" b="1" dirty="0">
              <a:solidFill>
                <a:srgbClr val="00B050"/>
              </a:solidFill>
              <a:latin typeface="Times New Roman" pitchFamily="18" charset="0"/>
              <a:cs typeface="Times New Roman" pitchFamily="18" charset="0"/>
            </a:endParaRPr>
          </a:p>
          <a:p>
            <a:pPr>
              <a:buNone/>
            </a:pPr>
            <a:endParaRPr lang="fr-FR" b="1" dirty="0">
              <a:solidFill>
                <a:srgbClr val="00B050"/>
              </a:solidFill>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100</a:t>
            </a:fld>
            <a:endParaRPr lang="en-GB"/>
          </a:p>
        </p:txBody>
      </p:sp>
      <p:sp>
        <p:nvSpPr>
          <p:cNvPr id="5" name="Rectangle à coins arrondis 4"/>
          <p:cNvSpPr/>
          <p:nvPr/>
        </p:nvSpPr>
        <p:spPr>
          <a:xfrm>
            <a:off x="500034" y="1714488"/>
            <a:ext cx="5286412" cy="64294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chemeClr val="tx1"/>
                </a:solidFill>
                <a:latin typeface="Times New Roman" pitchFamily="18" charset="0"/>
                <a:cs typeface="Times New Roman" pitchFamily="18" charset="0"/>
              </a:rPr>
              <a:t>DURÉE DE PROJET</a:t>
            </a:r>
          </a:p>
        </p:txBody>
      </p:sp>
      <p:sp>
        <p:nvSpPr>
          <p:cNvPr id="6" name="Rectangle à coins arrondis 5"/>
          <p:cNvSpPr/>
          <p:nvPr/>
        </p:nvSpPr>
        <p:spPr>
          <a:xfrm>
            <a:off x="5929322" y="5572140"/>
            <a:ext cx="2071702" cy="78581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Evaluation Sommative</a:t>
            </a:r>
          </a:p>
        </p:txBody>
      </p:sp>
      <p:sp>
        <p:nvSpPr>
          <p:cNvPr id="7" name="Parenthèse ouvrante 6"/>
          <p:cNvSpPr/>
          <p:nvPr/>
        </p:nvSpPr>
        <p:spPr>
          <a:xfrm rot="16200000">
            <a:off x="3107521" y="535761"/>
            <a:ext cx="142876" cy="521497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9" name="Connecteur droit 8"/>
          <p:cNvCxnSpPr/>
          <p:nvPr/>
        </p:nvCxnSpPr>
        <p:spPr>
          <a:xfrm rot="5400000" flipH="1">
            <a:off x="3001158" y="3071016"/>
            <a:ext cx="142876" cy="15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Accolade fermante 10"/>
          <p:cNvSpPr/>
          <p:nvPr/>
        </p:nvSpPr>
        <p:spPr>
          <a:xfrm rot="16200000" flipH="1">
            <a:off x="2393125" y="3107545"/>
            <a:ext cx="785818" cy="4429124"/>
          </a:xfrm>
          <a:prstGeom prst="rightBrace">
            <a:avLst>
              <a:gd name="adj1" fmla="val 8333"/>
              <a:gd name="adj2" fmla="val 5650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13" name="Connecteur droit 12"/>
          <p:cNvCxnSpPr/>
          <p:nvPr/>
        </p:nvCxnSpPr>
        <p:spPr>
          <a:xfrm rot="5400000">
            <a:off x="-284990" y="4071148"/>
            <a:ext cx="171451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4858546" y="4071148"/>
            <a:ext cx="1857388" cy="1588"/>
          </a:xfrm>
          <a:prstGeom prst="line">
            <a:avLst/>
          </a:prstGeom>
        </p:spPr>
        <p:style>
          <a:lnRef idx="1">
            <a:schemeClr val="accent1"/>
          </a:lnRef>
          <a:fillRef idx="0">
            <a:schemeClr val="accent1"/>
          </a:fillRef>
          <a:effectRef idx="0">
            <a:schemeClr val="accent1"/>
          </a:effectRef>
          <a:fontRef idx="minor">
            <a:schemeClr val="tx1"/>
          </a:fontRef>
        </p:style>
      </p:cxnSp>
      <p:sp>
        <p:nvSpPr>
          <p:cNvPr id="15" name="Organigramme : Alternative 14"/>
          <p:cNvSpPr/>
          <p:nvPr/>
        </p:nvSpPr>
        <p:spPr>
          <a:xfrm>
            <a:off x="571472" y="4357694"/>
            <a:ext cx="1428760" cy="50006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Intrants</a:t>
            </a:r>
          </a:p>
        </p:txBody>
      </p:sp>
      <p:sp>
        <p:nvSpPr>
          <p:cNvPr id="16" name="Organigramme : Alternative 15"/>
          <p:cNvSpPr/>
          <p:nvPr/>
        </p:nvSpPr>
        <p:spPr>
          <a:xfrm>
            <a:off x="2071670" y="4286256"/>
            <a:ext cx="1643074" cy="57150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Processus</a:t>
            </a:r>
          </a:p>
        </p:txBody>
      </p:sp>
      <p:sp>
        <p:nvSpPr>
          <p:cNvPr id="17" name="Organigramme : Alternative 16"/>
          <p:cNvSpPr/>
          <p:nvPr/>
        </p:nvSpPr>
        <p:spPr>
          <a:xfrm>
            <a:off x="3786182" y="4214818"/>
            <a:ext cx="1357322" cy="642942"/>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Extrants</a:t>
            </a:r>
          </a:p>
        </p:txBody>
      </p:sp>
      <p:sp>
        <p:nvSpPr>
          <p:cNvPr id="18" name="Organigramme : Alternative 17"/>
          <p:cNvSpPr/>
          <p:nvPr/>
        </p:nvSpPr>
        <p:spPr>
          <a:xfrm>
            <a:off x="4500562" y="3643314"/>
            <a:ext cx="1285884" cy="57150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Effets</a:t>
            </a:r>
          </a:p>
        </p:txBody>
      </p:sp>
      <p:sp>
        <p:nvSpPr>
          <p:cNvPr id="21" name="Organigramme : Alternative 20"/>
          <p:cNvSpPr/>
          <p:nvPr/>
        </p:nvSpPr>
        <p:spPr>
          <a:xfrm>
            <a:off x="5786446" y="3643314"/>
            <a:ext cx="1285884" cy="57150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Effets</a:t>
            </a:r>
          </a:p>
        </p:txBody>
      </p:sp>
      <p:sp>
        <p:nvSpPr>
          <p:cNvPr id="23" name="Pentagone 22"/>
          <p:cNvSpPr/>
          <p:nvPr/>
        </p:nvSpPr>
        <p:spPr>
          <a:xfrm>
            <a:off x="6929454" y="3143248"/>
            <a:ext cx="1428760" cy="50006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Impact</a:t>
            </a:r>
          </a:p>
        </p:txBody>
      </p:sp>
      <p:sp>
        <p:nvSpPr>
          <p:cNvPr id="24" name="Rectangle à coins arrondis 23"/>
          <p:cNvSpPr/>
          <p:nvPr/>
        </p:nvSpPr>
        <p:spPr>
          <a:xfrm>
            <a:off x="2071670" y="5572140"/>
            <a:ext cx="2071702" cy="78581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Evaluation Formative</a:t>
            </a:r>
          </a:p>
        </p:txBody>
      </p:sp>
      <p:sp>
        <p:nvSpPr>
          <p:cNvPr id="25" name="Accolade fermante 24"/>
          <p:cNvSpPr/>
          <p:nvPr/>
        </p:nvSpPr>
        <p:spPr>
          <a:xfrm rot="16200000" flipH="1">
            <a:off x="6607983" y="3393281"/>
            <a:ext cx="714380" cy="3786214"/>
          </a:xfrm>
          <a:prstGeom prst="rightBrace">
            <a:avLst>
              <a:gd name="adj1" fmla="val 8333"/>
              <a:gd name="adj2" fmla="val 5650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428604"/>
            <a:ext cx="8229600" cy="714380"/>
          </a:xfrm>
          <a:solidFill>
            <a:schemeClr val="accent1"/>
          </a:solidFill>
          <a:ln>
            <a:solidFill>
              <a:schemeClr val="accent1"/>
            </a:solidFill>
          </a:ln>
        </p:spPr>
        <p:txBody>
          <a:bodyPr>
            <a:noAutofit/>
          </a:bodyPr>
          <a:lstStyle/>
          <a:p>
            <a:r>
              <a:rPr lang="fr-FR" sz="3600" b="1" dirty="0">
                <a:solidFill>
                  <a:schemeClr val="bg1"/>
                </a:solidFill>
                <a:latin typeface="Times New Roman" pitchFamily="18" charset="0"/>
                <a:cs typeface="Times New Roman" pitchFamily="18" charset="0"/>
              </a:rPr>
              <a:t>                   Etude de cas N° 4</a:t>
            </a:r>
          </a:p>
        </p:txBody>
      </p:sp>
      <p:sp>
        <p:nvSpPr>
          <p:cNvPr id="3" name="Espace réservé du contenu 2"/>
          <p:cNvSpPr>
            <a:spLocks noGrp="1"/>
          </p:cNvSpPr>
          <p:nvPr>
            <p:ph idx="1"/>
          </p:nvPr>
        </p:nvSpPr>
        <p:spPr>
          <a:xfrm>
            <a:off x="428596" y="1214422"/>
            <a:ext cx="8229600" cy="5357850"/>
          </a:xfrm>
          <a:solidFill>
            <a:schemeClr val="tx1"/>
          </a:solidFill>
        </p:spPr>
        <p:txBody>
          <a:bodyPr>
            <a:normAutofit fontScale="92500" lnSpcReduction="20000"/>
          </a:bodyPr>
          <a:lstStyle/>
          <a:p>
            <a:pPr marL="514350" indent="-514350">
              <a:buNone/>
            </a:pPr>
            <a:r>
              <a:rPr lang="fr-FR" b="1" dirty="0">
                <a:solidFill>
                  <a:schemeClr val="bg1"/>
                </a:solidFill>
                <a:latin typeface="Times New Roman" pitchFamily="18" charset="0"/>
                <a:cs typeface="Times New Roman" pitchFamily="18" charset="0"/>
              </a:rPr>
              <a:t>    </a:t>
            </a:r>
          </a:p>
          <a:p>
            <a:pPr marL="514350" indent="-514350" algn="just">
              <a:buNone/>
            </a:pPr>
            <a:r>
              <a:rPr lang="fr-FR" b="1" dirty="0">
                <a:solidFill>
                  <a:schemeClr val="bg1"/>
                </a:solidFill>
                <a:latin typeface="Times New Roman" pitchFamily="18" charset="0"/>
                <a:cs typeface="Times New Roman" pitchFamily="18" charset="0"/>
              </a:rPr>
              <a:t>     Toujours dans le cadre de mise en œuvre du projet A.J.C.E-KAYANZA , le responsable de l’agence d’exécution du projet (l’ONG AYEI) demande à Mr. Kant de lui fournir son calendrier détaillé  des évaluations du projet. </a:t>
            </a:r>
          </a:p>
          <a:p>
            <a:pPr marL="514350" indent="-514350" algn="just">
              <a:buNone/>
            </a:pPr>
            <a:endParaRPr lang="fr-FR" sz="2800" b="1" dirty="0">
              <a:solidFill>
                <a:schemeClr val="bg1"/>
              </a:solidFill>
              <a:latin typeface="Times New Roman" pitchFamily="18" charset="0"/>
              <a:cs typeface="Times New Roman" pitchFamily="18" charset="0"/>
            </a:endParaRPr>
          </a:p>
          <a:p>
            <a:pPr marL="514350" indent="-514350" algn="just">
              <a:buNone/>
            </a:pPr>
            <a:r>
              <a:rPr lang="fr-FR" sz="2800" b="1" dirty="0">
                <a:solidFill>
                  <a:schemeClr val="bg1"/>
                </a:solidFill>
                <a:latin typeface="Times New Roman" pitchFamily="18" charset="0"/>
                <a:cs typeface="Times New Roman" pitchFamily="18" charset="0"/>
              </a:rPr>
              <a:t>     Dans un tableau à </a:t>
            </a:r>
            <a:r>
              <a:rPr lang="fr-FR" sz="2800" b="1" u="sng" dirty="0">
                <a:solidFill>
                  <a:schemeClr val="bg1"/>
                </a:solidFill>
                <a:latin typeface="Times New Roman" pitchFamily="18" charset="0"/>
                <a:cs typeface="Times New Roman" pitchFamily="18" charset="0"/>
              </a:rPr>
              <a:t>quatre</a:t>
            </a:r>
            <a:r>
              <a:rPr lang="fr-FR" sz="2800" b="1" dirty="0">
                <a:solidFill>
                  <a:schemeClr val="bg1"/>
                </a:solidFill>
                <a:latin typeface="Times New Roman" pitchFamily="18" charset="0"/>
                <a:cs typeface="Times New Roman" pitchFamily="18" charset="0"/>
              </a:rPr>
              <a:t> colonnes, indiquez en résumé, les informations que  Mr. KANT doit fournir à son supérieur: </a:t>
            </a:r>
          </a:p>
          <a:p>
            <a:pPr marL="514350" indent="-514350" algn="just">
              <a:buFont typeface="Wingdings" pitchFamily="2" charset="2"/>
              <a:buChar char="§"/>
            </a:pPr>
            <a:r>
              <a:rPr lang="fr-FR" sz="2800" b="1" dirty="0">
                <a:solidFill>
                  <a:schemeClr val="bg1"/>
                </a:solidFill>
                <a:latin typeface="Times New Roman" pitchFamily="18" charset="0"/>
                <a:cs typeface="Times New Roman" pitchFamily="18" charset="0"/>
              </a:rPr>
              <a:t>1ere colonne: Type d’évaluation et par qui</a:t>
            </a:r>
          </a:p>
          <a:p>
            <a:pPr marL="514350" indent="-514350" algn="just">
              <a:buFont typeface="Wingdings" pitchFamily="2" charset="2"/>
              <a:buChar char="§"/>
            </a:pPr>
            <a:r>
              <a:rPr lang="fr-FR" sz="2800" b="1" dirty="0">
                <a:solidFill>
                  <a:schemeClr val="bg1"/>
                </a:solidFill>
                <a:latin typeface="Times New Roman" pitchFamily="18" charset="0"/>
                <a:cs typeface="Times New Roman" pitchFamily="18" charset="0"/>
              </a:rPr>
              <a:t>2è colonne: Quoi évaluer </a:t>
            </a:r>
          </a:p>
          <a:p>
            <a:pPr marL="514350" indent="-514350" algn="just">
              <a:buFont typeface="Wingdings" pitchFamily="2" charset="2"/>
              <a:buChar char="§"/>
            </a:pPr>
            <a:r>
              <a:rPr lang="fr-FR" sz="2800" b="1" dirty="0">
                <a:solidFill>
                  <a:schemeClr val="bg1"/>
                </a:solidFill>
                <a:latin typeface="Times New Roman" pitchFamily="18" charset="0"/>
                <a:cs typeface="Times New Roman" pitchFamily="18" charset="0"/>
              </a:rPr>
              <a:t>3è colonne: A quel moment  </a:t>
            </a:r>
          </a:p>
          <a:p>
            <a:pPr marL="514350" indent="-514350" algn="just">
              <a:buFont typeface="Wingdings" pitchFamily="2" charset="2"/>
              <a:buChar char="§"/>
            </a:pPr>
            <a:r>
              <a:rPr lang="fr-FR" sz="2800" b="1" dirty="0">
                <a:solidFill>
                  <a:schemeClr val="bg1"/>
                </a:solidFill>
                <a:latin typeface="Times New Roman" pitchFamily="18" charset="0"/>
                <a:cs typeface="Times New Roman" pitchFamily="18" charset="0"/>
              </a:rPr>
              <a:t>4è colonne: raisons (finalité) de l’évaluation</a:t>
            </a: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101</a:t>
            </a:fld>
            <a:endParaRPr lang="en-GB"/>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71472" y="1428736"/>
            <a:ext cx="8229600" cy="4389120"/>
          </a:xfrm>
          <a:solidFill>
            <a:schemeClr val="bg2">
              <a:lumMod val="75000"/>
            </a:schemeClr>
          </a:solidFill>
        </p:spPr>
        <p:txBody>
          <a:bodyPr/>
          <a:lstStyle/>
          <a:p>
            <a:pPr>
              <a:buNone/>
            </a:pPr>
            <a:endParaRPr lang="fr-FR" dirty="0"/>
          </a:p>
          <a:p>
            <a:pPr>
              <a:buNone/>
            </a:pPr>
            <a:endParaRPr lang="fr-FR" dirty="0"/>
          </a:p>
          <a:p>
            <a:pPr>
              <a:buNone/>
            </a:pPr>
            <a:endParaRPr lang="fr-FR" dirty="0"/>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102</a:t>
            </a:fld>
            <a:endParaRPr lang="en-GB"/>
          </a:p>
        </p:txBody>
      </p:sp>
      <p:sp>
        <p:nvSpPr>
          <p:cNvPr id="5" name="Pentagone régulier 4"/>
          <p:cNvSpPr/>
          <p:nvPr/>
        </p:nvSpPr>
        <p:spPr>
          <a:xfrm>
            <a:off x="785786" y="1714488"/>
            <a:ext cx="7929618" cy="3857652"/>
          </a:xfrm>
          <a:prstGeom prst="pentag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solidFill>
                  <a:srgbClr val="FF0000"/>
                </a:solidFill>
                <a:latin typeface="Times New Roman" pitchFamily="18" charset="0"/>
                <a:cs typeface="Times New Roman" pitchFamily="18" charset="0"/>
              </a:rPr>
              <a:t>SESSION 9: </a:t>
            </a:r>
          </a:p>
          <a:p>
            <a:pPr algn="ctr"/>
            <a:r>
              <a:rPr lang="fr-FR" sz="3600" dirty="0">
                <a:solidFill>
                  <a:schemeClr val="tx1"/>
                </a:solidFill>
                <a:latin typeface="Times New Roman" pitchFamily="18" charset="0"/>
                <a:cs typeface="Times New Roman" pitchFamily="18" charset="0"/>
              </a:rPr>
              <a:t>LES INDICATEURS DE SUIVI-EVALUATION</a:t>
            </a:r>
            <a:endParaRPr lang="fr-FR" sz="3000" dirty="0">
              <a:solidFill>
                <a:schemeClr val="tx1"/>
              </a:solidFill>
              <a:latin typeface="Times New Roman" pitchFamily="18" charset="0"/>
              <a:cs typeface="Times New Roman" pitchFamily="18" charset="0"/>
            </a:endParaRPr>
          </a:p>
          <a:p>
            <a:pPr algn="ctr"/>
            <a:endParaRPr lang="fr-FR" sz="3000" dirty="0">
              <a:latin typeface="Times New Roman" pitchFamily="18" charset="0"/>
              <a:cs typeface="Times New Roman" pitchFamily="18"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76221" y="1607331"/>
            <a:ext cx="8229600" cy="4389120"/>
          </a:xfrm>
          <a:solidFill>
            <a:schemeClr val="accent2">
              <a:lumMod val="20000"/>
              <a:lumOff val="80000"/>
            </a:schemeClr>
          </a:solidFill>
          <a:ln>
            <a:solidFill>
              <a:srgbClr val="FFC000"/>
            </a:solidFill>
          </a:ln>
        </p:spPr>
        <p:txBody>
          <a:bodyPr>
            <a:normAutofit/>
          </a:bodyPr>
          <a:lstStyle/>
          <a:p>
            <a:pPr>
              <a:buNone/>
            </a:pPr>
            <a:endParaRPr lang="fr-FR" sz="3200" dirty="0">
              <a:latin typeface="Times New Roman" pitchFamily="18" charset="0"/>
              <a:cs typeface="Times New Roman" pitchFamily="18" charset="0"/>
            </a:endParaRPr>
          </a:p>
          <a:p>
            <a:pPr>
              <a:buNone/>
            </a:pPr>
            <a:endParaRPr lang="fr-FR" sz="3200" dirty="0">
              <a:latin typeface="Times New Roman" pitchFamily="18" charset="0"/>
              <a:cs typeface="Times New Roman" pitchFamily="18" charset="0"/>
            </a:endParaRPr>
          </a:p>
          <a:p>
            <a:pPr>
              <a:buNone/>
            </a:pPr>
            <a:endParaRPr lang="fr-FR" sz="3200" dirty="0">
              <a:latin typeface="Times New Roman" pitchFamily="18" charset="0"/>
              <a:cs typeface="Times New Roman" pitchFamily="18" charset="0"/>
            </a:endParaRPr>
          </a:p>
          <a:p>
            <a:pPr algn="ctr">
              <a:buNone/>
            </a:pPr>
            <a:r>
              <a:rPr lang="fr-FR" sz="3600" b="1" dirty="0">
                <a:latin typeface="Times New Roman" pitchFamily="18" charset="0"/>
                <a:cs typeface="Times New Roman" pitchFamily="18" charset="0"/>
              </a:rPr>
              <a:t>CHAPITRE VI. </a:t>
            </a:r>
          </a:p>
          <a:p>
            <a:pPr algn="ctr">
              <a:buNone/>
            </a:pPr>
            <a:r>
              <a:rPr lang="fr-FR" sz="3600" dirty="0">
                <a:solidFill>
                  <a:srgbClr val="FF0000"/>
                </a:solidFill>
                <a:latin typeface="Times New Roman" pitchFamily="18" charset="0"/>
                <a:cs typeface="Times New Roman" pitchFamily="18" charset="0"/>
              </a:rPr>
              <a:t>TYPOLOGIE DES INDICATEURS DE SUIVI-EVALUATION </a:t>
            </a: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103</a:t>
            </a:fld>
            <a:endParaRPr lang="en-GB"/>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71472" y="571480"/>
            <a:ext cx="8229600" cy="5929354"/>
          </a:xfrm>
        </p:spPr>
        <p:txBody>
          <a:bodyPr>
            <a:normAutofit/>
          </a:bodyPr>
          <a:lstStyle/>
          <a:p>
            <a:pPr algn="ctr">
              <a:buNone/>
            </a:pPr>
            <a:r>
              <a:rPr lang="fr-FR" sz="2800" b="1" dirty="0">
                <a:latin typeface="Times New Roman" pitchFamily="18" charset="0"/>
                <a:cs typeface="Times New Roman" pitchFamily="18" charset="0"/>
              </a:rPr>
              <a:t>   </a:t>
            </a:r>
            <a:r>
              <a:rPr lang="fr-FR" sz="2800" b="1" i="1" u="sng" dirty="0">
                <a:solidFill>
                  <a:srgbClr val="7030A0"/>
                </a:solidFill>
                <a:latin typeface="Times New Roman" pitchFamily="18" charset="0"/>
                <a:cs typeface="Times New Roman" pitchFamily="18" charset="0"/>
              </a:rPr>
              <a:t>Situation N°5</a:t>
            </a:r>
            <a:r>
              <a:rPr lang="fr-FR" sz="2800" b="1" i="1" dirty="0">
                <a:solidFill>
                  <a:srgbClr val="7030A0"/>
                </a:solidFill>
                <a:latin typeface="Times New Roman" pitchFamily="18" charset="0"/>
                <a:cs typeface="Times New Roman" pitchFamily="18" charset="0"/>
              </a:rPr>
              <a:t>.  </a:t>
            </a:r>
            <a:endParaRPr lang="fr-FR" sz="2800" i="1" dirty="0">
              <a:solidFill>
                <a:srgbClr val="7030A0"/>
              </a:solidFill>
              <a:latin typeface="Times New Roman" pitchFamily="18" charset="0"/>
              <a:cs typeface="Times New Roman" pitchFamily="18" charset="0"/>
            </a:endParaRPr>
          </a:p>
          <a:p>
            <a:pPr algn="just">
              <a:buNone/>
            </a:pPr>
            <a:r>
              <a:rPr lang="fr-FR" sz="2800" dirty="0">
                <a:latin typeface="Times New Roman" pitchFamily="18" charset="0"/>
                <a:cs typeface="Times New Roman" pitchFamily="18" charset="0"/>
              </a:rPr>
              <a:t>  Dans son plan de suivi-Evaluation du projet à sa charge, Mr. KANT, son équipe d’exécution ainsi que toutes les autres parties prenantes dans le cadre du  projet ont l’intérêt à suivre de près tout le processus de mise en œuvre du projet. </a:t>
            </a:r>
          </a:p>
          <a:p>
            <a:pPr>
              <a:buNone/>
            </a:pPr>
            <a:endParaRPr lang="fr-FR" sz="2800" dirty="0">
              <a:latin typeface="Times New Roman" pitchFamily="18" charset="0"/>
              <a:cs typeface="Times New Roman" pitchFamily="18" charset="0"/>
            </a:endParaRPr>
          </a:p>
          <a:p>
            <a:pPr>
              <a:buNone/>
            </a:pPr>
            <a:endParaRPr lang="fr-FR" sz="2800" dirty="0">
              <a:latin typeface="Times New Roman" pitchFamily="18" charset="0"/>
              <a:cs typeface="Times New Roman" pitchFamily="18" charset="0"/>
            </a:endParaRPr>
          </a:p>
          <a:p>
            <a:pPr>
              <a:buNone/>
            </a:pPr>
            <a:endParaRPr lang="fr-FR" sz="2800" dirty="0">
              <a:latin typeface="Times New Roman" pitchFamily="18" charset="0"/>
              <a:cs typeface="Times New Roman" pitchFamily="18" charset="0"/>
            </a:endParaRPr>
          </a:p>
          <a:p>
            <a:pPr>
              <a:buNone/>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104</a:t>
            </a:fld>
            <a:endParaRPr lang="en-GB"/>
          </a:p>
        </p:txBody>
      </p:sp>
      <p:sp>
        <p:nvSpPr>
          <p:cNvPr id="5" name="Organigramme : Stockage à accès séquentiel 4"/>
          <p:cNvSpPr/>
          <p:nvPr/>
        </p:nvSpPr>
        <p:spPr>
          <a:xfrm>
            <a:off x="857224" y="3571876"/>
            <a:ext cx="7215238" cy="2571768"/>
          </a:xfrm>
          <a:prstGeom prst="flowChartMagneticTap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i="1" dirty="0">
                <a:solidFill>
                  <a:srgbClr val="002060"/>
                </a:solidFill>
                <a:latin typeface="Times New Roman" pitchFamily="18" charset="0"/>
                <a:cs typeface="Times New Roman" pitchFamily="18" charset="0"/>
              </a:rPr>
              <a:t>Ainsi, en tant que chef de projet, KANT  doit  avoir une bonne maitrise des types d’indicateurs  de S-E ainsi que des mesures d’évaluation de son projet. </a:t>
            </a:r>
            <a:endParaRPr lang="fr-FR" sz="2700" i="1" dirty="0">
              <a:solidFill>
                <a:srgbClr val="002060"/>
              </a:solidFill>
              <a:latin typeface="Times New Roman" pitchFamily="18" charset="0"/>
              <a:cs typeface="Times New Roman" pitchFamily="18"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785794"/>
            <a:ext cx="8229600" cy="5786478"/>
          </a:xfrm>
        </p:spPr>
        <p:txBody>
          <a:bodyPr>
            <a:normAutofit lnSpcReduction="10000"/>
          </a:bodyPr>
          <a:lstStyle/>
          <a:p>
            <a:pPr algn="just">
              <a:buNone/>
            </a:pPr>
            <a:r>
              <a:rPr lang="fr-FR" b="1" dirty="0">
                <a:latin typeface="Times New Roman" pitchFamily="18" charset="0"/>
                <a:cs typeface="Times New Roman" pitchFamily="18" charset="0"/>
              </a:rPr>
              <a:t> </a:t>
            </a:r>
            <a:r>
              <a:rPr lang="fr-FR" sz="2800" dirty="0">
                <a:latin typeface="Times New Roman" pitchFamily="18" charset="0"/>
                <a:cs typeface="Times New Roman" pitchFamily="18" charset="0"/>
              </a:rPr>
              <a:t>  Les  performances de projets sont mieux mesurés  par des indicateurs clés de performance appelés </a:t>
            </a:r>
            <a:r>
              <a:rPr lang="fr-FR" sz="2800" b="1" i="1" dirty="0">
                <a:latin typeface="Times New Roman" pitchFamily="18" charset="0"/>
                <a:cs typeface="Times New Roman" pitchFamily="18" charset="0"/>
              </a:rPr>
              <a:t>K</a:t>
            </a:r>
            <a:r>
              <a:rPr lang="fr-FR" sz="2800" i="1" dirty="0">
                <a:latin typeface="Times New Roman" pitchFamily="18" charset="0"/>
                <a:cs typeface="Times New Roman" pitchFamily="18" charset="0"/>
              </a:rPr>
              <a:t>ey </a:t>
            </a:r>
            <a:r>
              <a:rPr lang="fr-FR" sz="2800" b="1" i="1" dirty="0">
                <a:latin typeface="Times New Roman" pitchFamily="18" charset="0"/>
                <a:cs typeface="Times New Roman" pitchFamily="18" charset="0"/>
              </a:rPr>
              <a:t>P</a:t>
            </a:r>
            <a:r>
              <a:rPr lang="fr-FR" sz="2800" i="1" dirty="0">
                <a:latin typeface="Times New Roman" pitchFamily="18" charset="0"/>
                <a:cs typeface="Times New Roman" pitchFamily="18" charset="0"/>
              </a:rPr>
              <a:t>erformance </a:t>
            </a:r>
            <a:r>
              <a:rPr lang="fr-FR" sz="2800" b="1" i="1" dirty="0" err="1">
                <a:latin typeface="Times New Roman" pitchFamily="18" charset="0"/>
                <a:cs typeface="Times New Roman" pitchFamily="18" charset="0"/>
              </a:rPr>
              <a:t>I</a:t>
            </a:r>
            <a:r>
              <a:rPr lang="fr-FR" sz="2800" i="1" dirty="0" err="1">
                <a:latin typeface="Times New Roman" pitchFamily="18" charset="0"/>
                <a:cs typeface="Times New Roman" pitchFamily="18" charset="0"/>
              </a:rPr>
              <a:t>ndicators</a:t>
            </a:r>
            <a:r>
              <a:rPr lang="fr-FR" sz="2800" dirty="0">
                <a:latin typeface="Times New Roman" pitchFamily="18" charset="0"/>
                <a:cs typeface="Times New Roman" pitchFamily="18" charset="0"/>
              </a:rPr>
              <a:t> (</a:t>
            </a:r>
            <a:r>
              <a:rPr lang="fr-FR" sz="2800" b="1" dirty="0">
                <a:latin typeface="Times New Roman" pitchFamily="18" charset="0"/>
                <a:cs typeface="Times New Roman" pitchFamily="18" charset="0"/>
              </a:rPr>
              <a:t>KPI</a:t>
            </a:r>
            <a:r>
              <a:rPr lang="fr-FR" sz="2800" dirty="0">
                <a:latin typeface="Times New Roman" pitchFamily="18" charset="0"/>
                <a:cs typeface="Times New Roman" pitchFamily="18" charset="0"/>
              </a:rPr>
              <a:t>) en anglais. </a:t>
            </a:r>
          </a:p>
          <a:p>
            <a:pPr algn="just">
              <a:buNone/>
            </a:pPr>
            <a:r>
              <a:rPr lang="fr-FR" sz="2800" b="1" dirty="0">
                <a:latin typeface="Times New Roman" pitchFamily="18" charset="0"/>
                <a:cs typeface="Times New Roman" pitchFamily="18" charset="0"/>
              </a:rPr>
              <a:t>   </a:t>
            </a:r>
            <a:r>
              <a:rPr lang="fr-FR" sz="3000" b="1" dirty="0">
                <a:latin typeface="Times New Roman" pitchFamily="18" charset="0"/>
                <a:cs typeface="Times New Roman" pitchFamily="18" charset="0"/>
              </a:rPr>
              <a:t>Qu’est-ce qu’un indicateur ?</a:t>
            </a:r>
            <a:endParaRPr lang="fr-FR" sz="3000" dirty="0">
              <a:latin typeface="Times New Roman" pitchFamily="18" charset="0"/>
              <a:cs typeface="Times New Roman" pitchFamily="18" charset="0"/>
            </a:endParaRPr>
          </a:p>
          <a:p>
            <a:pPr algn="just">
              <a:buNone/>
            </a:pPr>
            <a:r>
              <a:rPr lang="fr-FR" sz="3000" dirty="0">
                <a:latin typeface="Times New Roman" pitchFamily="18" charset="0"/>
                <a:cs typeface="Times New Roman" pitchFamily="18" charset="0"/>
              </a:rPr>
              <a:t>   </a:t>
            </a:r>
            <a:r>
              <a:rPr lang="fr-FR" sz="2800" dirty="0">
                <a:latin typeface="Times New Roman" pitchFamily="18" charset="0"/>
                <a:cs typeface="Times New Roman" pitchFamily="18" charset="0"/>
              </a:rPr>
              <a:t>Il s’agit d’une information qui vous aide à évaluer une situation et à prendre une décision adaptée. Un indicateur doit être réaliste, mesurable et défini dans le temps. On peut ainsi définir un indicateur comme «</a:t>
            </a:r>
            <a:r>
              <a:rPr lang="fr-FR" sz="2800" i="1" dirty="0">
                <a:latin typeface="Times New Roman" pitchFamily="18" charset="0"/>
                <a:cs typeface="Times New Roman" pitchFamily="18" charset="0"/>
              </a:rPr>
              <a:t>mode de mesure d'un objectif à atteindre, d’une ressource mobilisée, d’un effet obtenu, d’un critère de qualité ou d’une variable contextuelle</a:t>
            </a:r>
            <a:r>
              <a:rPr lang="fr-FR" sz="2800" dirty="0">
                <a:latin typeface="Times New Roman" pitchFamily="18" charset="0"/>
                <a:cs typeface="Times New Roman" pitchFamily="18" charset="0"/>
              </a:rPr>
              <a:t> </a:t>
            </a:r>
            <a:r>
              <a:rPr lang="fr-FR" sz="2800" b="1" i="1" dirty="0">
                <a:latin typeface="Times New Roman" pitchFamily="18" charset="0"/>
                <a:cs typeface="Times New Roman" pitchFamily="18" charset="0"/>
              </a:rPr>
              <a:t>»(14).  </a:t>
            </a:r>
            <a:r>
              <a:rPr lang="fr-FR" sz="2800" dirty="0">
                <a:latin typeface="Times New Roman" pitchFamily="18" charset="0"/>
                <a:cs typeface="Times New Roman" pitchFamily="18" charset="0"/>
              </a:rPr>
              <a:t>Les KPI vous aide donc à mieux gérer vos projets. Pour cela, vous pouvez définir au moins un KPI pour chacun de vos objectifs. </a:t>
            </a:r>
            <a:endParaRPr lang="fr-FR" sz="2800" b="1" i="1" dirty="0">
              <a:latin typeface="Times New Roman" pitchFamily="18" charset="0"/>
              <a:cs typeface="Times New Roman" pitchFamily="18" charset="0"/>
            </a:endParaRPr>
          </a:p>
          <a:p>
            <a:pPr algn="just">
              <a:buNone/>
            </a:pPr>
            <a:endParaRPr lang="fr-FR"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105</a:t>
            </a:fld>
            <a:endParaRPr lang="en-GB"/>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500042"/>
            <a:ext cx="8229600" cy="6000792"/>
          </a:xfrm>
        </p:spPr>
        <p:txBody>
          <a:bodyPr>
            <a:noAutofit/>
          </a:bodyPr>
          <a:lstStyle/>
          <a:p>
            <a:pPr algn="just">
              <a:buNone/>
            </a:pPr>
            <a:r>
              <a:rPr lang="fr-FR" sz="2800" dirty="0">
                <a:latin typeface="Times New Roman" pitchFamily="18" charset="0"/>
                <a:cs typeface="Times New Roman" pitchFamily="18" charset="0"/>
              </a:rPr>
              <a:t>  On distingue 4 grandes catégories dans lesquelles sont  classés les  KPI :</a:t>
            </a:r>
          </a:p>
          <a:p>
            <a:pPr algn="just"/>
            <a:r>
              <a:rPr lang="fr-FR" sz="2800" b="1" dirty="0">
                <a:latin typeface="Times New Roman" pitchFamily="18" charset="0"/>
                <a:cs typeface="Times New Roman" pitchFamily="18" charset="0"/>
              </a:rPr>
              <a:t>Les délais </a:t>
            </a:r>
            <a:r>
              <a:rPr lang="fr-FR" sz="2800" dirty="0">
                <a:latin typeface="Times New Roman" pitchFamily="18" charset="0"/>
                <a:cs typeface="Times New Roman" pitchFamily="18" charset="0"/>
              </a:rPr>
              <a:t>: assurez-vous que votre projet sera réalisé dans les délais. </a:t>
            </a:r>
          </a:p>
          <a:p>
            <a:pPr algn="just"/>
            <a:r>
              <a:rPr lang="fr-FR" sz="2800" b="1" dirty="0">
                <a:latin typeface="Times New Roman" pitchFamily="18" charset="0"/>
                <a:cs typeface="Times New Roman" pitchFamily="18" charset="0"/>
              </a:rPr>
              <a:t>Les ressources</a:t>
            </a:r>
            <a:r>
              <a:rPr lang="fr-FR" sz="2800" dirty="0">
                <a:latin typeface="Times New Roman" pitchFamily="18" charset="0"/>
                <a:cs typeface="Times New Roman" pitchFamily="18" charset="0"/>
              </a:rPr>
              <a:t>: L’utilisation des ressources par rapport aux prévision. </a:t>
            </a:r>
          </a:p>
          <a:p>
            <a:pPr algn="just"/>
            <a:r>
              <a:rPr lang="fr-FR" sz="2800" b="1" dirty="0">
                <a:latin typeface="Times New Roman" pitchFamily="18" charset="0"/>
                <a:cs typeface="Times New Roman" pitchFamily="18" charset="0"/>
              </a:rPr>
              <a:t>Les réalisations</a:t>
            </a:r>
            <a:r>
              <a:rPr lang="fr-FR" sz="2800" dirty="0">
                <a:latin typeface="Times New Roman" pitchFamily="18" charset="0"/>
                <a:cs typeface="Times New Roman" pitchFamily="18" charset="0"/>
              </a:rPr>
              <a:t>: Quantité et qualité des extrants</a:t>
            </a:r>
          </a:p>
          <a:p>
            <a:pPr algn="just"/>
            <a:r>
              <a:rPr lang="fr-FR" sz="2800" b="1" dirty="0">
                <a:latin typeface="Times New Roman" pitchFamily="18" charset="0"/>
                <a:cs typeface="Times New Roman" pitchFamily="18" charset="0"/>
              </a:rPr>
              <a:t>La qualité</a:t>
            </a:r>
            <a:r>
              <a:rPr lang="fr-FR" sz="2800" dirty="0">
                <a:latin typeface="Times New Roman" pitchFamily="18" charset="0"/>
                <a:cs typeface="Times New Roman" pitchFamily="18" charset="0"/>
              </a:rPr>
              <a:t>: De façon globale, la mise en œuvre du projet est-elle satisfaisante? </a:t>
            </a:r>
            <a:endParaRPr lang="fr-FR" sz="2800" i="1" dirty="0">
              <a:latin typeface="Times New Roman" pitchFamily="18" charset="0"/>
              <a:cs typeface="Times New Roman" pitchFamily="18" charset="0"/>
            </a:endParaRPr>
          </a:p>
          <a:p>
            <a:pPr>
              <a:buNone/>
            </a:pPr>
            <a:r>
              <a:rPr lang="fr-FR" sz="2800" i="1" dirty="0">
                <a:latin typeface="Times New Roman" pitchFamily="18" charset="0"/>
                <a:cs typeface="Times New Roman" pitchFamily="18" charset="0"/>
              </a:rPr>
              <a:t>  </a:t>
            </a:r>
            <a:r>
              <a:rPr lang="fr-FR" sz="2800" i="1" u="sng" dirty="0">
                <a:latin typeface="Times New Roman" pitchFamily="18" charset="0"/>
                <a:cs typeface="Times New Roman" pitchFamily="18" charset="0"/>
              </a:rPr>
              <a:t>N.B</a:t>
            </a:r>
            <a:r>
              <a:rPr lang="fr-FR" sz="2800" i="1" dirty="0">
                <a:latin typeface="Times New Roman" pitchFamily="18" charset="0"/>
                <a:cs typeface="Times New Roman" pitchFamily="18" charset="0"/>
              </a:rPr>
              <a:t>. </a:t>
            </a:r>
          </a:p>
          <a:p>
            <a:pPr>
              <a:buNone/>
            </a:pPr>
            <a:r>
              <a:rPr lang="fr-FR" sz="2800" i="1" dirty="0">
                <a:latin typeface="Times New Roman" pitchFamily="18" charset="0"/>
                <a:cs typeface="Times New Roman" pitchFamily="18" charset="0"/>
              </a:rPr>
              <a:t>   </a:t>
            </a:r>
            <a:r>
              <a:rPr lang="fr-FR" i="1" dirty="0">
                <a:latin typeface="Times New Roman" pitchFamily="18" charset="0"/>
                <a:cs typeface="Times New Roman" pitchFamily="18" charset="0"/>
              </a:rPr>
              <a:t>Les KPI doivent être choisis conjointement par le chef de projet et son équipe avant de démarrer le projet.</a:t>
            </a:r>
          </a:p>
          <a:p>
            <a:pPr>
              <a:buNone/>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106</a:t>
            </a:fld>
            <a:endParaRPr lang="en-GB"/>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76221" y="857232"/>
            <a:ext cx="8229600" cy="5732900"/>
          </a:xfrm>
        </p:spPr>
        <p:txBody>
          <a:bodyPr>
            <a:noAutofit/>
          </a:bodyPr>
          <a:lstStyle/>
          <a:p>
            <a:pPr marL="342900" lvl="0" indent="-342900" eaLnBrk="0" fontAlgn="base" hangingPunct="0">
              <a:spcAft>
                <a:spcPct val="0"/>
              </a:spcAft>
              <a:buClr>
                <a:srgbClr val="000000"/>
              </a:buClr>
              <a:buSzPct val="75000"/>
              <a:buNone/>
            </a:pPr>
            <a:r>
              <a:rPr lang="fr-FR" sz="2800" dirty="0">
                <a:latin typeface="Times New Roman" pitchFamily="18" charset="0"/>
                <a:cs typeface="Times New Roman" pitchFamily="18" charset="0"/>
              </a:rPr>
              <a:t>    Il existe des </a:t>
            </a:r>
            <a:r>
              <a:rPr lang="fr-FR" sz="2800" b="1" dirty="0">
                <a:latin typeface="Times New Roman" pitchFamily="18" charset="0"/>
                <a:cs typeface="Times New Roman" pitchFamily="18" charset="0"/>
              </a:rPr>
              <a:t>indicateurs clés de performance</a:t>
            </a:r>
            <a:r>
              <a:rPr lang="fr-FR" sz="2800" dirty="0">
                <a:latin typeface="Times New Roman" pitchFamily="18" charset="0"/>
                <a:cs typeface="Times New Roman" pitchFamily="18" charset="0"/>
              </a:rPr>
              <a:t> pour chaque service d’une entreprise car leurs objectifs et leurs tâches sont différents. </a:t>
            </a:r>
            <a:endParaRPr lang="fr-FR" sz="2800" b="1" kern="0" dirty="0">
              <a:solidFill>
                <a:srgbClr val="000000"/>
              </a:solidFill>
              <a:latin typeface="Times New Roman" pitchFamily="18" charset="0"/>
              <a:ea typeface="ＭＳ Ｐゴシック" pitchFamily="-97" charset="-128"/>
              <a:cs typeface="Times New Roman" pitchFamily="18" charset="0"/>
            </a:endParaRPr>
          </a:p>
          <a:p>
            <a:pPr marL="342900" lvl="0" indent="-342900" algn="just" eaLnBrk="0" fontAlgn="base" hangingPunct="0">
              <a:spcAft>
                <a:spcPct val="0"/>
              </a:spcAft>
              <a:buClr>
                <a:srgbClr val="000000"/>
              </a:buClr>
              <a:buSzPct val="75000"/>
              <a:buNone/>
            </a:pPr>
            <a:r>
              <a:rPr lang="fr-FR" sz="2800" dirty="0">
                <a:latin typeface="Times New Roman" pitchFamily="18" charset="0"/>
                <a:cs typeface="Times New Roman" pitchFamily="18" charset="0"/>
              </a:rPr>
              <a:t>    Ainsi, un indicateur étant une grandeur spécifique, observable, mesurable et vérifiable peut servir à montrer les changements obtenus ou les progrès accomplis  par un projet/programme . </a:t>
            </a:r>
            <a:endParaRPr lang="fr-FR" sz="2800" kern="0" dirty="0">
              <a:solidFill>
                <a:srgbClr val="000000"/>
              </a:solidFill>
              <a:latin typeface="Times New Roman" pitchFamily="18" charset="0"/>
              <a:ea typeface="ＭＳ Ｐゴシック" pitchFamily="-97" charset="-128"/>
              <a:cs typeface="Times New Roman" pitchFamily="18" charset="0"/>
            </a:endParaRPr>
          </a:p>
          <a:p>
            <a:pPr marL="342900" lvl="0" indent="-342900" eaLnBrk="0" fontAlgn="base" hangingPunct="0">
              <a:spcAft>
                <a:spcPct val="0"/>
              </a:spcAft>
              <a:buClr>
                <a:srgbClr val="000000"/>
              </a:buClr>
              <a:buSzPct val="75000"/>
              <a:buNone/>
            </a:pPr>
            <a:r>
              <a:rPr lang="fr-FR" sz="2800" kern="0" dirty="0">
                <a:solidFill>
                  <a:srgbClr val="000000"/>
                </a:solidFill>
                <a:latin typeface="Times New Roman" pitchFamily="18" charset="0"/>
                <a:ea typeface="ＭＳ Ｐゴシック" pitchFamily="-97" charset="-128"/>
                <a:cs typeface="Times New Roman" pitchFamily="18" charset="0"/>
              </a:rPr>
              <a:t>  </a:t>
            </a:r>
          </a:p>
          <a:p>
            <a:pPr marL="342900" lvl="0" indent="-342900" eaLnBrk="0" fontAlgn="base" hangingPunct="0">
              <a:spcAft>
                <a:spcPct val="0"/>
              </a:spcAft>
              <a:buClr>
                <a:srgbClr val="000000"/>
              </a:buClr>
              <a:buSzPct val="75000"/>
              <a:buNone/>
            </a:pPr>
            <a:r>
              <a:rPr lang="fr-FR" sz="2800" kern="0" dirty="0">
                <a:solidFill>
                  <a:srgbClr val="000000"/>
                </a:solidFill>
                <a:latin typeface="Times New Roman" pitchFamily="18" charset="0"/>
                <a:ea typeface="ＭＳ Ｐゴシック" pitchFamily="-97" charset="-128"/>
                <a:cs typeface="Times New Roman" pitchFamily="18" charset="0"/>
              </a:rPr>
              <a:t>    En référence aux IOV du cadre Logique de Projet, le suivi-évaluation distingue 5 types d’indicateurs dont:</a:t>
            </a:r>
            <a:endParaRPr lang="fr-FR" sz="2800" i="1" kern="0" dirty="0">
              <a:solidFill>
                <a:srgbClr val="000000"/>
              </a:solidFill>
              <a:latin typeface="Times New Roman" pitchFamily="18" charset="0"/>
              <a:ea typeface="ＭＳ Ｐゴシック" pitchFamily="-97" charset="-128"/>
              <a:cs typeface="Times New Roman" pitchFamily="18" charset="0"/>
            </a:endParaRPr>
          </a:p>
          <a:p>
            <a:pPr>
              <a:buNone/>
            </a:pPr>
            <a:endParaRPr lang="fr-FR" sz="2800" dirty="0">
              <a:latin typeface="Times New Roman" pitchFamily="18" charset="0"/>
              <a:cs typeface="Times New Roman" pitchFamily="18" charset="0"/>
            </a:endParaRPr>
          </a:p>
          <a:p>
            <a:pPr>
              <a:buNone/>
            </a:pPr>
            <a:endParaRPr lang="fr-FR" sz="2800" dirty="0">
              <a:latin typeface="Times New Roman" pitchFamily="18" charset="0"/>
              <a:cs typeface="Times New Roman" pitchFamily="18" charset="0"/>
            </a:endParaRPr>
          </a:p>
          <a:p>
            <a:pPr>
              <a:buNone/>
            </a:pPr>
            <a:endParaRPr lang="fr-FR" sz="2800" dirty="0">
              <a:latin typeface="Times New Roman" pitchFamily="18" charset="0"/>
              <a:cs typeface="Times New Roman" pitchFamily="18" charset="0"/>
            </a:endParaRPr>
          </a:p>
          <a:p>
            <a:pPr marL="342900" lvl="0" indent="-342900" eaLnBrk="0" fontAlgn="base" hangingPunct="0">
              <a:spcAft>
                <a:spcPct val="0"/>
              </a:spcAft>
              <a:buClr>
                <a:srgbClr val="000000"/>
              </a:buClr>
              <a:buSzPct val="75000"/>
              <a:buNone/>
            </a:pPr>
            <a:endParaRPr lang="fr-FR" sz="2800" kern="0" dirty="0">
              <a:solidFill>
                <a:srgbClr val="000000"/>
              </a:solidFill>
              <a:latin typeface="Times New Roman" pitchFamily="18" charset="0"/>
              <a:ea typeface="ＭＳ Ｐゴシック" pitchFamily="-97" charset="-128"/>
              <a:cs typeface="Times New Roman" pitchFamily="18" charset="0"/>
            </a:endParaRPr>
          </a:p>
          <a:p>
            <a:pPr marL="342900" lvl="0" indent="-342900" eaLnBrk="0" fontAlgn="base" hangingPunct="0">
              <a:spcAft>
                <a:spcPct val="0"/>
              </a:spcAft>
              <a:buClr>
                <a:srgbClr val="000000"/>
              </a:buClr>
              <a:buSzPct val="75000"/>
              <a:buNone/>
            </a:pPr>
            <a:endParaRPr lang="fr-FR" sz="2800" kern="0" dirty="0">
              <a:solidFill>
                <a:srgbClr val="000000"/>
              </a:solidFill>
              <a:latin typeface="Times New Roman" pitchFamily="18" charset="0"/>
              <a:ea typeface="ＭＳ Ｐゴシック" pitchFamily="-97" charset="-128"/>
              <a:cs typeface="Times New Roman" pitchFamily="18" charset="0"/>
            </a:endParaRPr>
          </a:p>
          <a:p>
            <a:pPr>
              <a:buNone/>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107</a:t>
            </a:fld>
            <a:endParaRPr lang="en-GB"/>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928670"/>
            <a:ext cx="8229600" cy="5395930"/>
          </a:xfrm>
        </p:spPr>
        <p:txBody>
          <a:bodyPr>
            <a:normAutofit/>
          </a:bodyPr>
          <a:lstStyle/>
          <a:p>
            <a:pPr marL="742950" lvl="0" indent="-742950" eaLnBrk="0" fontAlgn="base" hangingPunct="0">
              <a:spcAft>
                <a:spcPct val="0"/>
              </a:spcAft>
              <a:buClr>
                <a:srgbClr val="000000"/>
              </a:buClr>
              <a:buSzPct val="75000"/>
              <a:buNone/>
            </a:pPr>
            <a:r>
              <a:rPr lang="fr-FR" sz="2800" b="1" kern="0" dirty="0">
                <a:solidFill>
                  <a:srgbClr val="000000"/>
                </a:solidFill>
                <a:latin typeface="Times New Roman" pitchFamily="18" charset="0"/>
                <a:ea typeface="ＭＳ Ｐゴシック" pitchFamily="-97" charset="-128"/>
                <a:cs typeface="Times New Roman" pitchFamily="18" charset="0"/>
              </a:rPr>
              <a:t>1.  Indicateurs d’Intrants </a:t>
            </a:r>
          </a:p>
          <a:p>
            <a:pPr marL="742950" lvl="0" indent="-742950" eaLnBrk="0" fontAlgn="base" hangingPunct="0">
              <a:spcAft>
                <a:spcPct val="0"/>
              </a:spcAft>
              <a:buClr>
                <a:srgbClr val="000000"/>
              </a:buClr>
              <a:buSzPct val="75000"/>
              <a:buNone/>
            </a:pPr>
            <a:r>
              <a:rPr lang="fr-FR" sz="2800" b="1" i="1" kern="0" dirty="0">
                <a:solidFill>
                  <a:srgbClr val="000000"/>
                </a:solidFill>
                <a:latin typeface="Times New Roman" pitchFamily="18" charset="0"/>
                <a:ea typeface="ＭＳ Ｐゴシック" pitchFamily="-97" charset="-128"/>
                <a:cs typeface="Times New Roman" pitchFamily="18" charset="0"/>
              </a:rPr>
              <a:t> </a:t>
            </a:r>
            <a:r>
              <a:rPr lang="fr-FR" sz="2800" i="1" kern="0" dirty="0">
                <a:solidFill>
                  <a:srgbClr val="000000"/>
                </a:solidFill>
                <a:latin typeface="Times New Roman" pitchFamily="18" charset="0"/>
                <a:ea typeface="ＭＳ Ｐゴシック" pitchFamily="-97" charset="-128"/>
                <a:cs typeface="Times New Roman" pitchFamily="18" charset="0"/>
              </a:rPr>
              <a:t>(inputs/apports: Ressources financières et humaines)</a:t>
            </a:r>
          </a:p>
          <a:p>
            <a:pPr marL="742950" lvl="0" indent="-742950" eaLnBrk="0" fontAlgn="base" hangingPunct="0">
              <a:spcAft>
                <a:spcPct val="0"/>
              </a:spcAft>
              <a:buClr>
                <a:srgbClr val="000000"/>
              </a:buClr>
              <a:buSzPct val="75000"/>
              <a:buNone/>
            </a:pPr>
            <a:r>
              <a:rPr lang="fr-FR" sz="2800" b="1" kern="0" dirty="0">
                <a:solidFill>
                  <a:srgbClr val="000000"/>
                </a:solidFill>
                <a:latin typeface="Times New Roman" pitchFamily="18" charset="0"/>
                <a:ea typeface="ＭＳ Ｐゴシック" pitchFamily="-97" charset="-128"/>
                <a:cs typeface="Times New Roman" pitchFamily="18" charset="0"/>
              </a:rPr>
              <a:t>2. Indicateurs de Processus </a:t>
            </a:r>
          </a:p>
          <a:p>
            <a:pPr marL="742950" lvl="0" indent="-742950" eaLnBrk="0" fontAlgn="base" hangingPunct="0">
              <a:spcAft>
                <a:spcPct val="0"/>
              </a:spcAft>
              <a:buClr>
                <a:srgbClr val="000000"/>
              </a:buClr>
              <a:buSzPct val="75000"/>
              <a:buNone/>
            </a:pPr>
            <a:r>
              <a:rPr lang="fr-FR" sz="2800" b="1" i="1" kern="0" dirty="0">
                <a:solidFill>
                  <a:srgbClr val="000000"/>
                </a:solidFill>
                <a:latin typeface="Times New Roman" pitchFamily="18" charset="0"/>
                <a:ea typeface="ＭＳ Ｐゴシック" pitchFamily="-97" charset="-128"/>
                <a:cs typeface="Times New Roman" pitchFamily="18" charset="0"/>
              </a:rPr>
              <a:t>   </a:t>
            </a:r>
            <a:r>
              <a:rPr lang="fr-FR" sz="2800" i="1" kern="0" dirty="0">
                <a:solidFill>
                  <a:srgbClr val="000000"/>
                </a:solidFill>
                <a:latin typeface="Times New Roman" pitchFamily="18" charset="0"/>
                <a:ea typeface="ＭＳ Ｐゴシック" pitchFamily="-97" charset="-128"/>
                <a:cs typeface="Times New Roman" pitchFamily="18" charset="0"/>
              </a:rPr>
              <a:t>(Relation Activités-délais-Coût-Objectif)</a:t>
            </a:r>
            <a:endParaRPr lang="fr-FR" sz="2800" b="1" i="1" kern="0" dirty="0">
              <a:solidFill>
                <a:srgbClr val="000000"/>
              </a:solidFill>
              <a:latin typeface="Times New Roman" pitchFamily="18" charset="0"/>
              <a:ea typeface="ＭＳ Ｐゴシック" pitchFamily="-97" charset="-128"/>
              <a:cs typeface="Times New Roman" pitchFamily="18" charset="0"/>
            </a:endParaRPr>
          </a:p>
          <a:p>
            <a:pPr marL="742950" lvl="0" indent="-742950" eaLnBrk="0" fontAlgn="base" hangingPunct="0">
              <a:spcAft>
                <a:spcPct val="0"/>
              </a:spcAft>
              <a:buClr>
                <a:srgbClr val="000000"/>
              </a:buClr>
              <a:buSzPct val="75000"/>
              <a:buNone/>
            </a:pPr>
            <a:r>
              <a:rPr lang="fr-FR" sz="2800" b="1" i="1" kern="0" dirty="0">
                <a:solidFill>
                  <a:srgbClr val="000000"/>
                </a:solidFill>
                <a:latin typeface="Times New Roman" pitchFamily="18" charset="0"/>
                <a:ea typeface="ＭＳ Ｐゴシック" pitchFamily="-97" charset="-128"/>
                <a:cs typeface="Times New Roman" pitchFamily="18" charset="0"/>
              </a:rPr>
              <a:t>3. </a:t>
            </a:r>
            <a:r>
              <a:rPr lang="fr-FR" sz="2800" b="1" kern="0" dirty="0">
                <a:solidFill>
                  <a:srgbClr val="000000"/>
                </a:solidFill>
                <a:latin typeface="Times New Roman" pitchFamily="18" charset="0"/>
                <a:ea typeface="ＭＳ Ｐゴシック" pitchFamily="-97" charset="-128"/>
                <a:cs typeface="Times New Roman" pitchFamily="18" charset="0"/>
              </a:rPr>
              <a:t>Indicateurs d’Extrants  ou réalisations </a:t>
            </a:r>
            <a:r>
              <a:rPr lang="fr-FR" sz="2800" i="1" kern="0" dirty="0">
                <a:solidFill>
                  <a:srgbClr val="000000"/>
                </a:solidFill>
                <a:latin typeface="Times New Roman" pitchFamily="18" charset="0"/>
                <a:ea typeface="ＭＳ Ｐゴシック" pitchFamily="-97" charset="-128"/>
                <a:cs typeface="Times New Roman" pitchFamily="18" charset="0"/>
              </a:rPr>
              <a:t>(output/produits)</a:t>
            </a:r>
          </a:p>
          <a:p>
            <a:pPr marL="742950" lvl="0" indent="-742950" eaLnBrk="0" fontAlgn="base" hangingPunct="0">
              <a:spcAft>
                <a:spcPct val="0"/>
              </a:spcAft>
              <a:buClr>
                <a:srgbClr val="000000"/>
              </a:buClr>
              <a:buSzPct val="75000"/>
              <a:buNone/>
            </a:pPr>
            <a:r>
              <a:rPr lang="fr-FR" sz="2800" b="1" kern="0" dirty="0">
                <a:solidFill>
                  <a:srgbClr val="000000"/>
                </a:solidFill>
                <a:latin typeface="Times New Roman" pitchFamily="18" charset="0"/>
                <a:ea typeface="ＭＳ Ｐゴシック" pitchFamily="-97" charset="-128"/>
                <a:cs typeface="Times New Roman" pitchFamily="18" charset="0"/>
              </a:rPr>
              <a:t>4. Indicateurs d’Effets: </a:t>
            </a:r>
            <a:r>
              <a:rPr lang="fr-FR" sz="2800" i="1" kern="0" dirty="0">
                <a:solidFill>
                  <a:srgbClr val="000000"/>
                </a:solidFill>
                <a:latin typeface="Times New Roman" pitchFamily="18" charset="0"/>
                <a:ea typeface="ＭＳ Ｐゴシック" pitchFamily="-97" charset="-128"/>
                <a:cs typeface="Times New Roman" pitchFamily="18" charset="0"/>
              </a:rPr>
              <a:t>(</a:t>
            </a:r>
            <a:r>
              <a:rPr lang="fr-FR" sz="2400" i="1" kern="0" dirty="0" err="1">
                <a:solidFill>
                  <a:srgbClr val="000000"/>
                </a:solidFill>
                <a:latin typeface="Times New Roman" pitchFamily="18" charset="0"/>
                <a:ea typeface="ＭＳ Ｐゴシック" pitchFamily="-97" charset="-128"/>
                <a:cs typeface="Times New Roman" pitchFamily="18" charset="0"/>
              </a:rPr>
              <a:t>outcome</a:t>
            </a:r>
            <a:r>
              <a:rPr lang="fr-FR" sz="2400" i="1" kern="0" dirty="0">
                <a:solidFill>
                  <a:srgbClr val="000000"/>
                </a:solidFill>
                <a:latin typeface="Times New Roman" pitchFamily="18" charset="0"/>
                <a:ea typeface="ＭＳ Ｐゴシック" pitchFamily="-97" charset="-128"/>
                <a:cs typeface="Times New Roman" pitchFamily="18" charset="0"/>
              </a:rPr>
              <a:t>/résultats à moyen terme)</a:t>
            </a:r>
          </a:p>
          <a:p>
            <a:pPr marL="742950" lvl="0" indent="-742950" eaLnBrk="0" fontAlgn="base" hangingPunct="0">
              <a:spcAft>
                <a:spcPct val="0"/>
              </a:spcAft>
              <a:buClr>
                <a:srgbClr val="000000"/>
              </a:buClr>
              <a:buSzPct val="75000"/>
              <a:buNone/>
            </a:pPr>
            <a:endParaRPr lang="fr-FR" sz="2800" i="1" kern="0" dirty="0">
              <a:solidFill>
                <a:srgbClr val="000000"/>
              </a:solidFill>
              <a:latin typeface="Times New Roman" pitchFamily="18" charset="0"/>
              <a:ea typeface="ＭＳ Ｐゴシック" pitchFamily="-97" charset="-128"/>
              <a:cs typeface="Times New Roman" pitchFamily="18" charset="0"/>
            </a:endParaRPr>
          </a:p>
          <a:p>
            <a:pPr marL="742950" lvl="0" indent="-742950" eaLnBrk="0" fontAlgn="base" hangingPunct="0">
              <a:spcAft>
                <a:spcPct val="0"/>
              </a:spcAft>
              <a:buClr>
                <a:srgbClr val="000000"/>
              </a:buClr>
              <a:buSzPct val="75000"/>
              <a:buNone/>
            </a:pPr>
            <a:r>
              <a:rPr lang="fr-FR" sz="2800" b="1" kern="0" dirty="0">
                <a:solidFill>
                  <a:srgbClr val="000000"/>
                </a:solidFill>
                <a:latin typeface="Times New Roman" pitchFamily="18" charset="0"/>
                <a:ea typeface="ＭＳ Ｐゴシック" pitchFamily="-97" charset="-128"/>
                <a:cs typeface="Times New Roman" pitchFamily="18" charset="0"/>
              </a:rPr>
              <a:t>5. Indicateurs d’Impact:</a:t>
            </a:r>
            <a:r>
              <a:rPr lang="fr-FR" sz="2800" i="1" kern="0" dirty="0">
                <a:solidFill>
                  <a:srgbClr val="000000"/>
                </a:solidFill>
                <a:latin typeface="Times New Roman" pitchFamily="18" charset="0"/>
                <a:ea typeface="ＭＳ Ｐゴシック" pitchFamily="-97" charset="-128"/>
                <a:cs typeface="Times New Roman" pitchFamily="18" charset="0"/>
              </a:rPr>
              <a:t>(</a:t>
            </a:r>
            <a:r>
              <a:rPr lang="fr-FR" i="1" kern="0" dirty="0" err="1">
                <a:solidFill>
                  <a:srgbClr val="000000"/>
                </a:solidFill>
                <a:latin typeface="Times New Roman" pitchFamily="18" charset="0"/>
                <a:ea typeface="ＭＳ Ｐゴシック" pitchFamily="-97" charset="-128"/>
                <a:cs typeface="Times New Roman" pitchFamily="18" charset="0"/>
              </a:rPr>
              <a:t>outcome</a:t>
            </a:r>
            <a:r>
              <a:rPr lang="fr-FR" i="1" kern="0" dirty="0">
                <a:solidFill>
                  <a:srgbClr val="000000"/>
                </a:solidFill>
                <a:latin typeface="Times New Roman" pitchFamily="18" charset="0"/>
                <a:ea typeface="ＭＳ Ｐゴシック" pitchFamily="-97" charset="-128"/>
                <a:cs typeface="Times New Roman" pitchFamily="18" charset="0"/>
              </a:rPr>
              <a:t>/résultats à long terme)</a:t>
            </a:r>
            <a:endParaRPr lang="fr-FR" dirty="0"/>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108</a:t>
            </a:fld>
            <a:endParaRPr lang="en-GB"/>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785794"/>
            <a:ext cx="8229600" cy="5538806"/>
          </a:xfrm>
        </p:spPr>
        <p:txBody>
          <a:bodyPr/>
          <a:lstStyle/>
          <a:p>
            <a:pPr algn="ctr">
              <a:buNone/>
            </a:pPr>
            <a:r>
              <a:rPr lang="fr-FR" b="1" dirty="0">
                <a:solidFill>
                  <a:srgbClr val="0070C0"/>
                </a:solidFill>
                <a:latin typeface="Times New Roman" pitchFamily="18" charset="0"/>
                <a:cs typeface="Times New Roman" pitchFamily="18" charset="0"/>
              </a:rPr>
              <a:t>                 CADRE LOGIQUE DES INDICATEURS</a:t>
            </a:r>
          </a:p>
          <a:p>
            <a:pPr algn="ctr">
              <a:buNone/>
            </a:pPr>
            <a:endParaRPr lang="fr-FR" b="1" dirty="0">
              <a:solidFill>
                <a:srgbClr val="0070C0"/>
              </a:solidFill>
              <a:latin typeface="Times New Roman" pitchFamily="18" charset="0"/>
              <a:cs typeface="Times New Roman" pitchFamily="18" charset="0"/>
            </a:endParaRPr>
          </a:p>
        </p:txBody>
      </p:sp>
      <p:sp>
        <p:nvSpPr>
          <p:cNvPr id="4" name="Pentagone 3"/>
          <p:cNvSpPr/>
          <p:nvPr/>
        </p:nvSpPr>
        <p:spPr>
          <a:xfrm>
            <a:off x="714348" y="5357826"/>
            <a:ext cx="2214578" cy="85725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INTRANTS</a:t>
            </a:r>
          </a:p>
        </p:txBody>
      </p:sp>
      <p:sp>
        <p:nvSpPr>
          <p:cNvPr id="6" name="Ellipse 5"/>
          <p:cNvSpPr/>
          <p:nvPr/>
        </p:nvSpPr>
        <p:spPr>
          <a:xfrm>
            <a:off x="2714612" y="5143512"/>
            <a:ext cx="3214710" cy="12144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PROCESSUS</a:t>
            </a:r>
          </a:p>
        </p:txBody>
      </p:sp>
      <p:sp>
        <p:nvSpPr>
          <p:cNvPr id="7" name="Rectangle à coins arrondis 6"/>
          <p:cNvSpPr/>
          <p:nvPr/>
        </p:nvSpPr>
        <p:spPr>
          <a:xfrm>
            <a:off x="2500298" y="2786058"/>
            <a:ext cx="2500330" cy="785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RESULTATS</a:t>
            </a:r>
          </a:p>
        </p:txBody>
      </p:sp>
      <p:sp>
        <p:nvSpPr>
          <p:cNvPr id="8" name="Rectangle à coins arrondis 7"/>
          <p:cNvSpPr/>
          <p:nvPr/>
        </p:nvSpPr>
        <p:spPr>
          <a:xfrm>
            <a:off x="2500298" y="1500174"/>
            <a:ext cx="2428892" cy="785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IMPACT</a:t>
            </a:r>
          </a:p>
        </p:txBody>
      </p:sp>
      <p:sp>
        <p:nvSpPr>
          <p:cNvPr id="9" name="Rectangle à coins arrondis 8"/>
          <p:cNvSpPr/>
          <p:nvPr/>
        </p:nvSpPr>
        <p:spPr>
          <a:xfrm>
            <a:off x="2500298" y="3929066"/>
            <a:ext cx="2500330" cy="785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REALISATIONS</a:t>
            </a:r>
          </a:p>
        </p:txBody>
      </p:sp>
      <p:sp>
        <p:nvSpPr>
          <p:cNvPr id="10" name="Organigramme : Décision 9"/>
          <p:cNvSpPr/>
          <p:nvPr/>
        </p:nvSpPr>
        <p:spPr>
          <a:xfrm>
            <a:off x="4929190" y="1500174"/>
            <a:ext cx="2500330" cy="1000132"/>
          </a:xfrm>
          <a:prstGeom prst="flowChartDecisio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002060"/>
                </a:solidFill>
              </a:rPr>
              <a:t>Global</a:t>
            </a:r>
          </a:p>
        </p:txBody>
      </p:sp>
      <p:sp>
        <p:nvSpPr>
          <p:cNvPr id="11" name="Organigramme : Décision 10"/>
          <p:cNvSpPr/>
          <p:nvPr/>
        </p:nvSpPr>
        <p:spPr>
          <a:xfrm>
            <a:off x="5000628" y="2643182"/>
            <a:ext cx="2428892" cy="1000132"/>
          </a:xfrm>
          <a:prstGeom prst="flowChartDecisio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002060"/>
                </a:solidFill>
              </a:rPr>
              <a:t>Spécifiques</a:t>
            </a:r>
          </a:p>
        </p:txBody>
      </p:sp>
      <p:sp>
        <p:nvSpPr>
          <p:cNvPr id="12" name="Organigramme : Décision 11"/>
          <p:cNvSpPr/>
          <p:nvPr/>
        </p:nvSpPr>
        <p:spPr>
          <a:xfrm>
            <a:off x="4929190" y="3857628"/>
            <a:ext cx="2500330" cy="1000132"/>
          </a:xfrm>
          <a:prstGeom prst="flowChartDecisio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002060"/>
                </a:solidFill>
              </a:rPr>
              <a:t>Opérationnels</a:t>
            </a:r>
          </a:p>
        </p:txBody>
      </p:sp>
      <p:sp>
        <p:nvSpPr>
          <p:cNvPr id="13" name="Accolade fermante 12"/>
          <p:cNvSpPr/>
          <p:nvPr/>
        </p:nvSpPr>
        <p:spPr>
          <a:xfrm>
            <a:off x="7429520" y="2000240"/>
            <a:ext cx="357190" cy="235745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 name="Hexagone 14"/>
          <p:cNvSpPr/>
          <p:nvPr/>
        </p:nvSpPr>
        <p:spPr>
          <a:xfrm>
            <a:off x="7786710" y="1500174"/>
            <a:ext cx="714380" cy="3357586"/>
          </a:xfrm>
          <a:prstGeom prst="hexagon">
            <a:avLst/>
          </a:prstGeom>
          <a:solidFill>
            <a:schemeClr val="tx2">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sz="2800" b="1" dirty="0">
                <a:solidFill>
                  <a:srgbClr val="002060"/>
                </a:solidFill>
                <a:latin typeface="Times New Roman" pitchFamily="18" charset="0"/>
                <a:cs typeface="Times New Roman" pitchFamily="18" charset="0"/>
              </a:rPr>
              <a:t>OBJECTIFS</a:t>
            </a:r>
          </a:p>
        </p:txBody>
      </p:sp>
      <p:sp>
        <p:nvSpPr>
          <p:cNvPr id="16" name="Flèche vers le haut 15"/>
          <p:cNvSpPr/>
          <p:nvPr/>
        </p:nvSpPr>
        <p:spPr>
          <a:xfrm>
            <a:off x="3786182" y="4786322"/>
            <a:ext cx="428628" cy="357190"/>
          </a:xfrm>
          <a:prstGeom prst="upArrow">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n>
                <a:solidFill>
                  <a:sysClr val="windowText" lastClr="000000"/>
                </a:solidFill>
              </a:ln>
              <a:solidFill>
                <a:srgbClr val="FFC000"/>
              </a:solidFill>
            </a:endParaRPr>
          </a:p>
        </p:txBody>
      </p:sp>
      <p:sp>
        <p:nvSpPr>
          <p:cNvPr id="17" name="Flèche vers le haut 16"/>
          <p:cNvSpPr/>
          <p:nvPr/>
        </p:nvSpPr>
        <p:spPr>
          <a:xfrm>
            <a:off x="3714744" y="2357430"/>
            <a:ext cx="428628" cy="357190"/>
          </a:xfrm>
          <a:prstGeom prst="upArrow">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Flèche vers le haut 17"/>
          <p:cNvSpPr/>
          <p:nvPr/>
        </p:nvSpPr>
        <p:spPr>
          <a:xfrm>
            <a:off x="3714744" y="3571876"/>
            <a:ext cx="428628" cy="357190"/>
          </a:xfrm>
          <a:prstGeom prst="upArrow">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space réservé du numéro de diapositive 18"/>
          <p:cNvSpPr>
            <a:spLocks noGrp="1"/>
          </p:cNvSpPr>
          <p:nvPr>
            <p:ph type="sldNum" sz="quarter" idx="12"/>
          </p:nvPr>
        </p:nvSpPr>
        <p:spPr/>
        <p:txBody>
          <a:bodyPr/>
          <a:lstStyle/>
          <a:p>
            <a:pPr>
              <a:defRPr/>
            </a:pPr>
            <a:fld id="{E0F93A6C-462B-4981-99DD-B52ECBD9606C}" type="slidenum">
              <a:rPr lang="en-GB" smtClean="0"/>
              <a:pPr>
                <a:defRPr/>
              </a:pPr>
              <a:t>109</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71472" y="571480"/>
            <a:ext cx="8229600" cy="5929354"/>
          </a:xfrm>
        </p:spPr>
        <p:txBody>
          <a:bodyPr>
            <a:normAutofit/>
          </a:bodyPr>
          <a:lstStyle/>
          <a:p>
            <a:pPr algn="ctr">
              <a:buNone/>
            </a:pPr>
            <a:r>
              <a:rPr lang="fr-FR" sz="2800" b="1" dirty="0">
                <a:latin typeface="Times New Roman" pitchFamily="18" charset="0"/>
                <a:cs typeface="Times New Roman" pitchFamily="18" charset="0"/>
              </a:rPr>
              <a:t>     </a:t>
            </a:r>
            <a:r>
              <a:rPr lang="fr-FR" sz="2800" b="1" i="1" u="sng" dirty="0">
                <a:solidFill>
                  <a:srgbClr val="7030A0"/>
                </a:solidFill>
                <a:latin typeface="Times New Roman" pitchFamily="18" charset="0"/>
                <a:cs typeface="Times New Roman" pitchFamily="18" charset="0"/>
              </a:rPr>
              <a:t>Situation N°1</a:t>
            </a:r>
            <a:r>
              <a:rPr lang="fr-FR" sz="2800" b="1" i="1" dirty="0">
                <a:solidFill>
                  <a:srgbClr val="7030A0"/>
                </a:solidFill>
                <a:latin typeface="Times New Roman" pitchFamily="18" charset="0"/>
                <a:cs typeface="Times New Roman" pitchFamily="18" charset="0"/>
              </a:rPr>
              <a:t>.  </a:t>
            </a:r>
            <a:endParaRPr lang="fr-FR" sz="2800" i="1" dirty="0">
              <a:solidFill>
                <a:srgbClr val="7030A0"/>
              </a:solidFill>
              <a:latin typeface="Times New Roman" pitchFamily="18" charset="0"/>
              <a:cs typeface="Times New Roman" pitchFamily="18" charset="0"/>
            </a:endParaRPr>
          </a:p>
          <a:p>
            <a:pPr>
              <a:buNone/>
            </a:pPr>
            <a:r>
              <a:rPr lang="fr-FR" sz="2800" dirty="0">
                <a:latin typeface="Times New Roman" pitchFamily="18" charset="0"/>
                <a:cs typeface="Times New Roman" pitchFamily="18" charset="0"/>
              </a:rPr>
              <a:t>   Mr. KANT vient juste d’être recruté pour  un nouveau poste de Gestionnaire du projet  « </a:t>
            </a:r>
            <a:r>
              <a:rPr lang="fr-FR" sz="2400" b="1" dirty="0">
                <a:solidFill>
                  <a:srgbClr val="00B0F0"/>
                </a:solidFill>
                <a:latin typeface="Times New Roman" pitchFamily="18" charset="0"/>
                <a:cs typeface="Times New Roman" pitchFamily="18" charset="0"/>
              </a:rPr>
              <a:t>A.J.C.E-Kayanza</a:t>
            </a:r>
            <a:r>
              <a:rPr lang="fr-FR" sz="2400" dirty="0">
                <a:latin typeface="Times New Roman" pitchFamily="18" charset="0"/>
                <a:cs typeface="Times New Roman" pitchFamily="18" charset="0"/>
              </a:rPr>
              <a:t> </a:t>
            </a:r>
            <a:r>
              <a:rPr lang="fr-FR" sz="2800" dirty="0">
                <a:latin typeface="Times New Roman" pitchFamily="18" charset="0"/>
                <a:cs typeface="Times New Roman" pitchFamily="18" charset="0"/>
              </a:rPr>
              <a:t>». (</a:t>
            </a:r>
            <a:r>
              <a:rPr lang="fr-FR" sz="2400" i="1" dirty="0">
                <a:latin typeface="Times New Roman" pitchFamily="18" charset="0"/>
                <a:cs typeface="Times New Roman" pitchFamily="18" charset="0"/>
              </a:rPr>
              <a:t>Appui de Jeunes pour la Création d’Emplois-KAYANZA</a:t>
            </a:r>
            <a:r>
              <a:rPr lang="fr-FR" sz="2400" dirty="0">
                <a:latin typeface="Times New Roman" pitchFamily="18" charset="0"/>
                <a:cs typeface="Times New Roman" pitchFamily="18" charset="0"/>
              </a:rPr>
              <a:t> </a:t>
            </a:r>
            <a:r>
              <a:rPr lang="fr-FR" sz="2800" dirty="0">
                <a:latin typeface="Times New Roman" pitchFamily="18" charset="0"/>
                <a:cs typeface="Times New Roman" pitchFamily="18" charset="0"/>
              </a:rPr>
              <a:t>).  Dans son cahier de charge, il aura à organiser le suivi et les évaluations du projet. </a:t>
            </a:r>
          </a:p>
          <a:p>
            <a:pPr>
              <a:buNone/>
            </a:pPr>
            <a:endParaRPr lang="fr-FR" sz="2800" dirty="0">
              <a:latin typeface="Times New Roman" pitchFamily="18" charset="0"/>
              <a:cs typeface="Times New Roman" pitchFamily="18" charset="0"/>
            </a:endParaRPr>
          </a:p>
          <a:p>
            <a:pPr>
              <a:buNone/>
            </a:pPr>
            <a:endParaRPr lang="fr-FR" sz="2800" dirty="0">
              <a:latin typeface="Times New Roman" pitchFamily="18" charset="0"/>
              <a:cs typeface="Times New Roman" pitchFamily="18" charset="0"/>
            </a:endParaRPr>
          </a:p>
          <a:p>
            <a:pPr>
              <a:buNone/>
            </a:pPr>
            <a:endParaRPr lang="fr-FR" sz="2800" dirty="0">
              <a:latin typeface="Times New Roman" pitchFamily="18" charset="0"/>
              <a:cs typeface="Times New Roman" pitchFamily="18" charset="0"/>
            </a:endParaRPr>
          </a:p>
          <a:p>
            <a:pPr>
              <a:buNone/>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11</a:t>
            </a:fld>
            <a:endParaRPr lang="en-GB" dirty="0"/>
          </a:p>
        </p:txBody>
      </p:sp>
      <p:sp>
        <p:nvSpPr>
          <p:cNvPr id="5" name="Organigramme : Stockage à accès séquentiel 4"/>
          <p:cNvSpPr/>
          <p:nvPr/>
        </p:nvSpPr>
        <p:spPr>
          <a:xfrm>
            <a:off x="714348" y="3286124"/>
            <a:ext cx="7929618" cy="3214710"/>
          </a:xfrm>
          <a:prstGeom prst="flowChartMagneticTap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700" i="1" dirty="0">
                <a:solidFill>
                  <a:schemeClr val="tx1"/>
                </a:solidFill>
                <a:latin typeface="Times New Roman" pitchFamily="18" charset="0"/>
                <a:cs typeface="Times New Roman" pitchFamily="18" charset="0"/>
              </a:rPr>
              <a:t>M. KANT doit ainsi savoir distinguer clairement le  Suivi de l’ évaluation, la relation du projet avec le programme/politique nationale pour l’emploi de jeunes. </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970" name="Rectangle 1042"/>
          <p:cNvSpPr>
            <a:spLocks noGrp="1" noChangeArrowheads="1"/>
          </p:cNvSpPr>
          <p:nvPr>
            <p:ph type="title"/>
          </p:nvPr>
        </p:nvSpPr>
        <p:spPr>
          <a:xfrm>
            <a:off x="228600" y="928670"/>
            <a:ext cx="8486804" cy="753686"/>
          </a:xfrm>
        </p:spPr>
        <p:txBody>
          <a:bodyPr>
            <a:noAutofit/>
          </a:bodyPr>
          <a:lstStyle/>
          <a:p>
            <a:pPr algn="ctr"/>
            <a:r>
              <a:rPr lang="fr-FR" sz="2800" b="1" dirty="0">
                <a:effectLst/>
                <a:latin typeface="Times New Roman" pitchFamily="18" charset="0"/>
                <a:cs typeface="Times New Roman" pitchFamily="18" charset="0"/>
              </a:rPr>
              <a:t>La logique des indicateurs de suivi-évaluation par rapport aux étapes de projets</a:t>
            </a:r>
          </a:p>
        </p:txBody>
      </p:sp>
      <p:sp>
        <p:nvSpPr>
          <p:cNvPr id="893955" name="Text Box 1027"/>
          <p:cNvSpPr txBox="1">
            <a:spLocks noChangeArrowheads="1"/>
          </p:cNvSpPr>
          <p:nvPr/>
        </p:nvSpPr>
        <p:spPr bwMode="auto">
          <a:xfrm>
            <a:off x="714348" y="5286388"/>
            <a:ext cx="1981200" cy="1015663"/>
          </a:xfrm>
          <a:prstGeom prst="rect">
            <a:avLst/>
          </a:prstGeom>
          <a:solidFill>
            <a:schemeClr val="accent1">
              <a:lumMod val="40000"/>
              <a:lumOff val="60000"/>
            </a:schemeClr>
          </a:solidFill>
          <a:ln w="9525">
            <a:noFill/>
            <a:miter lim="800000"/>
            <a:headEnd/>
            <a:tailEnd/>
          </a:ln>
          <a:effectLst/>
        </p:spPr>
        <p:txBody>
          <a:bodyPr>
            <a:spAutoFit/>
          </a:bodyPr>
          <a:lstStyle/>
          <a:p>
            <a:pPr algn="ctr"/>
            <a:r>
              <a:rPr lang="fr-FR" sz="2000" dirty="0">
                <a:effectLst/>
                <a:latin typeface="Times New Roman" pitchFamily="18" charset="0"/>
                <a:cs typeface="Times New Roman" pitchFamily="18" charset="0"/>
              </a:rPr>
              <a:t>Des </a:t>
            </a:r>
          </a:p>
          <a:p>
            <a:pPr algn="ctr"/>
            <a:r>
              <a:rPr lang="fr-FR" sz="2000" dirty="0">
                <a:effectLst/>
                <a:latin typeface="Times New Roman" pitchFamily="18" charset="0"/>
                <a:cs typeface="Times New Roman" pitchFamily="18" charset="0"/>
              </a:rPr>
              <a:t>moyens</a:t>
            </a:r>
          </a:p>
          <a:p>
            <a:pPr algn="ctr"/>
            <a:r>
              <a:rPr lang="fr-FR" sz="2000" dirty="0">
                <a:effectLst/>
                <a:latin typeface="Times New Roman" pitchFamily="18" charset="0"/>
                <a:cs typeface="Times New Roman" pitchFamily="18" charset="0"/>
              </a:rPr>
              <a:t>sont mobilisés</a:t>
            </a:r>
          </a:p>
        </p:txBody>
      </p:sp>
      <p:sp>
        <p:nvSpPr>
          <p:cNvPr id="893956" name="Text Box 1028"/>
          <p:cNvSpPr txBox="1">
            <a:spLocks noChangeArrowheads="1"/>
          </p:cNvSpPr>
          <p:nvPr/>
        </p:nvSpPr>
        <p:spPr bwMode="auto">
          <a:xfrm>
            <a:off x="2643174" y="4714884"/>
            <a:ext cx="1809763" cy="707886"/>
          </a:xfrm>
          <a:prstGeom prst="rect">
            <a:avLst/>
          </a:prstGeom>
          <a:solidFill>
            <a:schemeClr val="accent1">
              <a:lumMod val="60000"/>
              <a:lumOff val="40000"/>
            </a:schemeClr>
          </a:solidFill>
          <a:ln w="9525">
            <a:noFill/>
            <a:miter lim="800000"/>
            <a:headEnd/>
            <a:tailEnd/>
          </a:ln>
          <a:effectLst/>
        </p:spPr>
        <p:txBody>
          <a:bodyPr wrap="square">
            <a:spAutoFit/>
          </a:bodyPr>
          <a:lstStyle/>
          <a:p>
            <a:pPr algn="ctr"/>
            <a:r>
              <a:rPr lang="fr-FR" sz="2000" dirty="0">
                <a:effectLst/>
                <a:latin typeface="Times New Roman" pitchFamily="18" charset="0"/>
                <a:cs typeface="Times New Roman" pitchFamily="18" charset="0"/>
              </a:rPr>
              <a:t>… pour réaliser des activités..</a:t>
            </a:r>
          </a:p>
        </p:txBody>
      </p:sp>
      <p:sp>
        <p:nvSpPr>
          <p:cNvPr id="893957" name="Text Box 1029"/>
          <p:cNvSpPr txBox="1">
            <a:spLocks noChangeArrowheads="1"/>
          </p:cNvSpPr>
          <p:nvPr/>
        </p:nvSpPr>
        <p:spPr bwMode="auto">
          <a:xfrm>
            <a:off x="4429124" y="4071942"/>
            <a:ext cx="1657357" cy="707886"/>
          </a:xfrm>
          <a:prstGeom prst="rect">
            <a:avLst/>
          </a:prstGeom>
          <a:solidFill>
            <a:schemeClr val="accent6"/>
          </a:solidFill>
          <a:ln w="9525">
            <a:noFill/>
            <a:miter lim="800000"/>
            <a:headEnd/>
            <a:tailEnd/>
          </a:ln>
          <a:effectLst/>
        </p:spPr>
        <p:txBody>
          <a:bodyPr wrap="square">
            <a:spAutoFit/>
          </a:bodyPr>
          <a:lstStyle/>
          <a:p>
            <a:pPr algn="ctr"/>
            <a:r>
              <a:rPr lang="fr-FR" sz="2000" dirty="0">
                <a:effectLst/>
                <a:latin typeface="Times New Roman" pitchFamily="18" charset="0"/>
                <a:cs typeface="Times New Roman" pitchFamily="18" charset="0"/>
              </a:rPr>
              <a:t>… dont les produits</a:t>
            </a:r>
          </a:p>
        </p:txBody>
      </p:sp>
      <p:sp>
        <p:nvSpPr>
          <p:cNvPr id="893959" name="Text Box 1031"/>
          <p:cNvSpPr txBox="1">
            <a:spLocks noChangeArrowheads="1"/>
          </p:cNvSpPr>
          <p:nvPr/>
        </p:nvSpPr>
        <p:spPr bwMode="auto">
          <a:xfrm>
            <a:off x="6072198" y="3143248"/>
            <a:ext cx="1676400" cy="1015663"/>
          </a:xfrm>
          <a:prstGeom prst="rect">
            <a:avLst/>
          </a:prstGeom>
          <a:solidFill>
            <a:schemeClr val="accent5"/>
          </a:solidFill>
          <a:ln w="9525">
            <a:noFill/>
            <a:miter lim="800000"/>
            <a:headEnd/>
            <a:tailEnd/>
          </a:ln>
          <a:effectLst/>
        </p:spPr>
        <p:txBody>
          <a:bodyPr>
            <a:spAutoFit/>
          </a:bodyPr>
          <a:lstStyle/>
          <a:p>
            <a:pPr algn="ctr"/>
            <a:r>
              <a:rPr lang="fr-FR" sz="2000" dirty="0">
                <a:effectLst/>
                <a:latin typeface="Times New Roman" pitchFamily="18" charset="0"/>
                <a:cs typeface="Times New Roman" pitchFamily="18" charset="0"/>
              </a:rPr>
              <a:t>…doivent produire des </a:t>
            </a:r>
            <a:r>
              <a:rPr lang="fr-FR" sz="2000" dirty="0">
                <a:latin typeface="Times New Roman" pitchFamily="18" charset="0"/>
                <a:cs typeface="Times New Roman" pitchFamily="18" charset="0"/>
              </a:rPr>
              <a:t>effets</a:t>
            </a:r>
            <a:r>
              <a:rPr lang="fr-FR" sz="2000" dirty="0">
                <a:effectLst/>
                <a:latin typeface="Times New Roman" pitchFamily="18" charset="0"/>
                <a:cs typeface="Times New Roman" pitchFamily="18" charset="0"/>
              </a:rPr>
              <a:t>…</a:t>
            </a:r>
          </a:p>
        </p:txBody>
      </p:sp>
      <p:sp>
        <p:nvSpPr>
          <p:cNvPr id="893962" name="Text Box 1034"/>
          <p:cNvSpPr txBox="1">
            <a:spLocks noChangeArrowheads="1"/>
          </p:cNvSpPr>
          <p:nvPr/>
        </p:nvSpPr>
        <p:spPr bwMode="auto">
          <a:xfrm>
            <a:off x="6572264" y="2428868"/>
            <a:ext cx="2214578" cy="707886"/>
          </a:xfrm>
          <a:prstGeom prst="rect">
            <a:avLst/>
          </a:prstGeom>
          <a:solidFill>
            <a:schemeClr val="accent1"/>
          </a:solidFill>
          <a:ln w="9525">
            <a:noFill/>
            <a:miter lim="800000"/>
            <a:headEnd/>
            <a:tailEnd/>
          </a:ln>
          <a:effectLst/>
        </p:spPr>
        <p:txBody>
          <a:bodyPr wrap="square">
            <a:spAutoFit/>
          </a:bodyPr>
          <a:lstStyle/>
          <a:p>
            <a:pPr algn="ctr"/>
            <a:r>
              <a:rPr lang="fr-FR" sz="2000" dirty="0">
                <a:effectLst/>
                <a:latin typeface="Times New Roman" pitchFamily="18" charset="0"/>
                <a:cs typeface="Times New Roman" pitchFamily="18" charset="0"/>
              </a:rPr>
              <a:t>et un impact sur le développement</a:t>
            </a:r>
          </a:p>
        </p:txBody>
      </p:sp>
      <p:sp>
        <p:nvSpPr>
          <p:cNvPr id="8" name="Espace réservé du numéro de diapositive 7"/>
          <p:cNvSpPr>
            <a:spLocks noGrp="1"/>
          </p:cNvSpPr>
          <p:nvPr>
            <p:ph type="sldNum" sz="quarter" idx="12"/>
          </p:nvPr>
        </p:nvSpPr>
        <p:spPr/>
        <p:txBody>
          <a:bodyPr/>
          <a:lstStyle/>
          <a:p>
            <a:pPr>
              <a:defRPr/>
            </a:pPr>
            <a:fld id="{E0F93A6C-462B-4981-99DD-B52ECBD9606C}" type="slidenum">
              <a:rPr lang="en-GB" smtClean="0"/>
              <a:pPr>
                <a:defRPr/>
              </a:pPr>
              <a:t>110</a:t>
            </a:fld>
            <a:endParaRPr lang="en-GB"/>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857232"/>
            <a:ext cx="8229600" cy="5467368"/>
          </a:xfrm>
        </p:spPr>
        <p:txBody>
          <a:bodyPr>
            <a:normAutofit/>
          </a:bodyPr>
          <a:lstStyle/>
          <a:p>
            <a:pPr>
              <a:buNone/>
            </a:pPr>
            <a:r>
              <a:rPr lang="fr-FR" sz="2800" dirty="0">
                <a:latin typeface="Times New Roman" pitchFamily="18" charset="0"/>
                <a:cs typeface="Times New Roman" pitchFamily="18" charset="0"/>
              </a:rPr>
              <a:t>  </a:t>
            </a:r>
            <a:r>
              <a:rPr lang="fr-FR" sz="3000" dirty="0">
                <a:latin typeface="Times New Roman" pitchFamily="18" charset="0"/>
                <a:cs typeface="Times New Roman" pitchFamily="18" charset="0"/>
              </a:rPr>
              <a:t>Les types d’indicateurs sont à leur tour regroupés en 2 grandes catégories:</a:t>
            </a:r>
            <a:endParaRPr lang="fr-FR" sz="3000" b="1" dirty="0">
              <a:solidFill>
                <a:srgbClr val="002060"/>
              </a:solidFill>
              <a:latin typeface="Times New Roman" pitchFamily="18" charset="0"/>
              <a:cs typeface="Times New Roman" pitchFamily="18" charset="0"/>
            </a:endParaRPr>
          </a:p>
          <a:p>
            <a:pPr>
              <a:buNone/>
            </a:pPr>
            <a:r>
              <a:rPr lang="fr-FR" sz="3000" b="1" dirty="0">
                <a:solidFill>
                  <a:srgbClr val="002060"/>
                </a:solidFill>
                <a:latin typeface="Times New Roman" pitchFamily="18" charset="0"/>
                <a:cs typeface="Times New Roman" pitchFamily="18" charset="0"/>
              </a:rPr>
              <a:t>A. LES INDICATEURS DIRECTS </a:t>
            </a:r>
            <a:endParaRPr lang="fr-FR" sz="3000" dirty="0">
              <a:latin typeface="Times New Roman" pitchFamily="18" charset="0"/>
              <a:cs typeface="Times New Roman" pitchFamily="18" charset="0"/>
            </a:endParaRPr>
          </a:p>
          <a:p>
            <a:pPr>
              <a:buFont typeface="Wingdings" pitchFamily="2" charset="2"/>
              <a:buChar char="ü"/>
            </a:pPr>
            <a:r>
              <a:rPr lang="fr-FR" sz="3000" dirty="0">
                <a:latin typeface="Times New Roman" pitchFamily="18" charset="0"/>
                <a:cs typeface="Times New Roman" pitchFamily="18" charset="0"/>
              </a:rPr>
              <a:t>Les indicateurs d’intrants et de processus </a:t>
            </a:r>
          </a:p>
          <a:p>
            <a:pPr>
              <a:buFont typeface="Wingdings" pitchFamily="2" charset="2"/>
              <a:buChar char="ü"/>
            </a:pPr>
            <a:r>
              <a:rPr lang="fr-FR" sz="3000" dirty="0">
                <a:latin typeface="Times New Roman" pitchFamily="18" charset="0"/>
                <a:cs typeface="Times New Roman" pitchFamily="18" charset="0"/>
              </a:rPr>
              <a:t>Les indicateurs de réalisations (ou produits)</a:t>
            </a:r>
          </a:p>
          <a:p>
            <a:pPr>
              <a:buNone/>
            </a:pPr>
            <a:endParaRPr lang="fr-FR" sz="3000" dirty="0">
              <a:latin typeface="Times New Roman" pitchFamily="18" charset="0"/>
              <a:cs typeface="Times New Roman" pitchFamily="18" charset="0"/>
            </a:endParaRPr>
          </a:p>
          <a:p>
            <a:pPr>
              <a:buNone/>
            </a:pPr>
            <a:r>
              <a:rPr lang="fr-FR" sz="2800" b="1" dirty="0">
                <a:solidFill>
                  <a:srgbClr val="002060"/>
                </a:solidFill>
                <a:latin typeface="Times New Roman" pitchFamily="18" charset="0"/>
                <a:cs typeface="Times New Roman" pitchFamily="18" charset="0"/>
              </a:rPr>
              <a:t>B. LES INDICATEURS INDIRECTS</a:t>
            </a:r>
            <a:endParaRPr lang="fr-FR" sz="3000" dirty="0">
              <a:latin typeface="Times New Roman" pitchFamily="18" charset="0"/>
              <a:cs typeface="Times New Roman" pitchFamily="18" charset="0"/>
            </a:endParaRPr>
          </a:p>
          <a:p>
            <a:pPr>
              <a:buFont typeface="Wingdings" pitchFamily="2" charset="2"/>
              <a:buChar char="ü"/>
            </a:pPr>
            <a:r>
              <a:rPr lang="fr-FR" sz="3000" dirty="0">
                <a:latin typeface="Times New Roman" pitchFamily="18" charset="0"/>
                <a:cs typeface="Times New Roman" pitchFamily="18" charset="0"/>
              </a:rPr>
              <a:t>Les indicateurs d’effets (Résultats directs, intermédiaires)</a:t>
            </a:r>
          </a:p>
          <a:p>
            <a:pPr>
              <a:buFont typeface="Wingdings" pitchFamily="2" charset="2"/>
              <a:buChar char="ü"/>
            </a:pPr>
            <a:r>
              <a:rPr lang="fr-FR" sz="3000" dirty="0">
                <a:latin typeface="Times New Roman" pitchFamily="18" charset="0"/>
                <a:cs typeface="Times New Roman" pitchFamily="18" charset="0"/>
              </a:rPr>
              <a:t>Les indicateurs d’impact (Résultats à long terme)</a:t>
            </a:r>
            <a:endParaRPr lang="fr-FR" sz="3000" b="1" kern="0" dirty="0">
              <a:solidFill>
                <a:srgbClr val="000000"/>
              </a:solidFill>
              <a:latin typeface="Times New Roman" pitchFamily="18" charset="0"/>
              <a:ea typeface="ＭＳ Ｐゴシック" pitchFamily="-97" charset="-128"/>
              <a:cs typeface="Times New Roman" pitchFamily="18" charset="0"/>
            </a:endParaRPr>
          </a:p>
          <a:p>
            <a:pPr>
              <a:buNone/>
            </a:pPr>
            <a:endParaRPr lang="fr-FR" sz="2800" dirty="0"/>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111</a:t>
            </a:fld>
            <a:endParaRPr lang="en-GB"/>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535761"/>
            <a:ext cx="8229600" cy="482207"/>
          </a:xfrm>
        </p:spPr>
        <p:txBody>
          <a:bodyPr>
            <a:normAutofit fontScale="90000"/>
          </a:bodyPr>
          <a:lstStyle/>
          <a:p>
            <a:r>
              <a:rPr lang="fr-FR" dirty="0"/>
              <a:t>        </a:t>
            </a:r>
            <a:br>
              <a:rPr lang="fr-FR" dirty="0"/>
            </a:br>
            <a:br>
              <a:rPr lang="fr-FR" dirty="0"/>
            </a:br>
            <a:br>
              <a:rPr lang="fr-FR" dirty="0"/>
            </a:br>
            <a:r>
              <a:rPr lang="fr-FR" dirty="0"/>
              <a:t>        </a:t>
            </a:r>
            <a:br>
              <a:rPr lang="fr-FR" dirty="0"/>
            </a:br>
            <a:br>
              <a:rPr lang="fr-FR" dirty="0"/>
            </a:br>
            <a:br>
              <a:rPr lang="fr-FR" dirty="0"/>
            </a:br>
            <a:br>
              <a:rPr lang="fr-FR" dirty="0"/>
            </a:br>
            <a:br>
              <a:rPr lang="fr-FR" dirty="0"/>
            </a:br>
            <a:br>
              <a:rPr lang="fr-FR" sz="4400" dirty="0">
                <a:solidFill>
                  <a:schemeClr val="accent1">
                    <a:lumMod val="75000"/>
                  </a:schemeClr>
                </a:solidFill>
              </a:rPr>
            </a:br>
            <a:endParaRPr lang="fr-FR" dirty="0"/>
          </a:p>
        </p:txBody>
      </p:sp>
      <p:sp>
        <p:nvSpPr>
          <p:cNvPr id="3" name="Espace réservé du contenu 2"/>
          <p:cNvSpPr>
            <a:spLocks noGrp="1"/>
          </p:cNvSpPr>
          <p:nvPr>
            <p:ph idx="1"/>
          </p:nvPr>
        </p:nvSpPr>
        <p:spPr>
          <a:xfrm>
            <a:off x="571472" y="500042"/>
            <a:ext cx="8001000" cy="6000768"/>
          </a:xfrm>
        </p:spPr>
        <p:txBody>
          <a:bodyPr>
            <a:noAutofit/>
          </a:bodyPr>
          <a:lstStyle/>
          <a:p>
            <a:pPr marL="514350" indent="-514350">
              <a:buFont typeface="+mj-lt"/>
              <a:buAutoNum type="arabicParenR"/>
            </a:pPr>
            <a:r>
              <a:rPr lang="fr-FR" sz="2800" b="1" dirty="0">
                <a:latin typeface="Times New Roman" pitchFamily="18" charset="0"/>
                <a:cs typeface="Times New Roman" pitchFamily="18" charset="0"/>
              </a:rPr>
              <a:t>Indicateurs d’intrants et de processus</a:t>
            </a:r>
          </a:p>
          <a:p>
            <a:pPr algn="just">
              <a:buNone/>
            </a:pPr>
            <a:r>
              <a:rPr lang="fr-FR" sz="2800" dirty="0">
                <a:latin typeface="Times New Roman" pitchFamily="18" charset="0"/>
                <a:cs typeface="Times New Roman" pitchFamily="18" charset="0"/>
              </a:rPr>
              <a:t>   Ce sont des mesures d’appréciation du rythme d’avancement de</a:t>
            </a:r>
            <a:r>
              <a:rPr lang="fr-FR" sz="2800" dirty="0"/>
              <a:t> projet (15). Ils </a:t>
            </a:r>
            <a:r>
              <a:rPr lang="fr-FR" sz="2800" dirty="0">
                <a:latin typeface="Times New Roman" pitchFamily="18" charset="0"/>
                <a:cs typeface="Times New Roman" pitchFamily="18" charset="0"/>
              </a:rPr>
              <a:t>permettent de vérifier dans quelle mesure le projet avance au rythme planifié en mesurant les </a:t>
            </a:r>
            <a:r>
              <a:rPr lang="fr-FR" sz="2800" u="sng" dirty="0">
                <a:latin typeface="Times New Roman" pitchFamily="18" charset="0"/>
                <a:cs typeface="Times New Roman" pitchFamily="18" charset="0"/>
              </a:rPr>
              <a:t>délais</a:t>
            </a:r>
            <a:r>
              <a:rPr lang="fr-FR" sz="2800" dirty="0">
                <a:latin typeface="Times New Roman" pitchFamily="18" charset="0"/>
                <a:cs typeface="Times New Roman" pitchFamily="18" charset="0"/>
              </a:rPr>
              <a:t> et les </a:t>
            </a:r>
            <a:r>
              <a:rPr lang="fr-FR" sz="2800" u="sng" dirty="0">
                <a:latin typeface="Times New Roman" pitchFamily="18" charset="0"/>
                <a:cs typeface="Times New Roman" pitchFamily="18" charset="0"/>
              </a:rPr>
              <a:t>ressources financières &amp; humaines engagées</a:t>
            </a:r>
            <a:r>
              <a:rPr lang="fr-FR" sz="2800" dirty="0">
                <a:latin typeface="Times New Roman" pitchFamily="18" charset="0"/>
                <a:cs typeface="Times New Roman" pitchFamily="18" charset="0"/>
              </a:rPr>
              <a:t>  pour atteindre l’objectif déterminé. Ils sont mesurés par: </a:t>
            </a:r>
          </a:p>
          <a:p>
            <a:r>
              <a:rPr lang="fr-FR" sz="2800" dirty="0">
                <a:latin typeface="Times New Roman" pitchFamily="18" charset="0"/>
                <a:cs typeface="Times New Roman" pitchFamily="18" charset="0"/>
              </a:rPr>
              <a:t>Écart entre échéancier planifié et calendrier de production réel des différents livrables liés au projet.</a:t>
            </a:r>
          </a:p>
          <a:p>
            <a:r>
              <a:rPr lang="fr-FR" sz="2800" dirty="0">
                <a:latin typeface="Times New Roman" pitchFamily="18" charset="0"/>
                <a:cs typeface="Times New Roman" pitchFamily="18" charset="0"/>
              </a:rPr>
              <a:t>Écart entre ressources  financières encourues et ressources planifiées </a:t>
            </a:r>
          </a:p>
          <a:p>
            <a:r>
              <a:rPr lang="fr-FR" sz="2800" dirty="0">
                <a:latin typeface="Times New Roman" pitchFamily="18" charset="0"/>
                <a:cs typeface="Times New Roman" pitchFamily="18" charset="0"/>
              </a:rPr>
              <a:t>Écart entre nombre d’effectifs requis et effectifs planifiés. </a:t>
            </a:r>
          </a:p>
          <a:p>
            <a:pPr>
              <a:buNone/>
            </a:pPr>
            <a:endParaRPr lang="fr-FR" sz="2800" dirty="0">
              <a:latin typeface="Times New Roman" pitchFamily="18" charset="0"/>
              <a:cs typeface="Times New Roman" pitchFamily="18" charset="0"/>
            </a:endParaRPr>
          </a:p>
          <a:p>
            <a:pPr>
              <a:buNone/>
            </a:pPr>
            <a:endParaRPr lang="fr-FR" sz="2800" dirty="0">
              <a:latin typeface="Times New Roman" pitchFamily="18" charset="0"/>
              <a:cs typeface="Times New Roman" pitchFamily="18" charset="0"/>
            </a:endParaRPr>
          </a:p>
          <a:p>
            <a:pPr>
              <a:buNone/>
            </a:pPr>
            <a:r>
              <a:rPr lang="fr-FR" sz="2800" dirty="0">
                <a:latin typeface="Times New Roman" pitchFamily="18" charset="0"/>
                <a:cs typeface="Times New Roman" pitchFamily="18" charset="0"/>
              </a:rPr>
              <a:t>   </a:t>
            </a: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112</a:t>
            </a:fld>
            <a:endParaRPr lang="en-GB"/>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42910" y="642918"/>
            <a:ext cx="8001000" cy="5857892"/>
          </a:xfrm>
        </p:spPr>
        <p:txBody>
          <a:bodyPr>
            <a:noAutofit/>
          </a:bodyPr>
          <a:lstStyle/>
          <a:p>
            <a:pPr>
              <a:buNone/>
            </a:pPr>
            <a:r>
              <a:rPr lang="fr-FR" sz="2800" b="1" dirty="0">
                <a:latin typeface="Times New Roman" pitchFamily="18" charset="0"/>
                <a:cs typeface="Times New Roman" pitchFamily="18" charset="0"/>
              </a:rPr>
              <a:t>2) Indicateurs de réalisations</a:t>
            </a:r>
          </a:p>
          <a:p>
            <a:pPr algn="just">
              <a:buNone/>
            </a:pPr>
            <a:r>
              <a:rPr lang="fr-FR" sz="2800" dirty="0">
                <a:latin typeface="Times New Roman" pitchFamily="18" charset="0"/>
                <a:cs typeface="Times New Roman" pitchFamily="18" charset="0"/>
              </a:rPr>
              <a:t>   Les indicateurs de réalisations concernent </a:t>
            </a:r>
            <a:r>
              <a:rPr lang="fr-FR" sz="2800" u="sng" dirty="0">
                <a:latin typeface="Times New Roman" pitchFamily="18" charset="0"/>
                <a:cs typeface="Times New Roman" pitchFamily="18" charset="0"/>
              </a:rPr>
              <a:t>les actions réalisées </a:t>
            </a:r>
            <a:r>
              <a:rPr lang="fr-FR" sz="2800" dirty="0">
                <a:latin typeface="Times New Roman" pitchFamily="18" charset="0"/>
                <a:cs typeface="Times New Roman" pitchFamily="18" charset="0"/>
              </a:rPr>
              <a:t>aussi appelées  « Produits » ou services offerts. On les mesure en unités physiques ou monétaires par rapports aux objectifs dits « </a:t>
            </a:r>
            <a:r>
              <a:rPr lang="fr-FR" sz="2800" b="1" dirty="0">
                <a:latin typeface="Times New Roman" pitchFamily="18" charset="0"/>
                <a:cs typeface="Times New Roman" pitchFamily="18" charset="0"/>
              </a:rPr>
              <a:t>Opérationnels </a:t>
            </a:r>
            <a:r>
              <a:rPr lang="fr-FR" sz="2800" dirty="0">
                <a:latin typeface="Times New Roman" pitchFamily="18" charset="0"/>
                <a:cs typeface="Times New Roman" pitchFamily="18" charset="0"/>
              </a:rPr>
              <a:t>» du projet. </a:t>
            </a:r>
          </a:p>
          <a:p>
            <a:pPr>
              <a:buNone/>
            </a:pPr>
            <a:r>
              <a:rPr lang="fr-FR" sz="2800" i="1" dirty="0">
                <a:solidFill>
                  <a:srgbClr val="7030A0"/>
                </a:solidFill>
                <a:latin typeface="Times New Roman" pitchFamily="18" charset="0"/>
                <a:cs typeface="Times New Roman" pitchFamily="18" charset="0"/>
              </a:rPr>
              <a:t>    Exemples. </a:t>
            </a:r>
          </a:p>
          <a:p>
            <a:r>
              <a:rPr lang="fr-FR" sz="2800" dirty="0">
                <a:latin typeface="Times New Roman" pitchFamily="18" charset="0"/>
                <a:cs typeface="Times New Roman" pitchFamily="18" charset="0"/>
              </a:rPr>
              <a:t>Nombre de leaders locaux sensibilisés</a:t>
            </a:r>
          </a:p>
          <a:p>
            <a:r>
              <a:rPr lang="fr-FR" sz="2800" dirty="0">
                <a:latin typeface="Times New Roman" pitchFamily="18" charset="0"/>
                <a:cs typeface="Times New Roman" pitchFamily="18" charset="0"/>
              </a:rPr>
              <a:t>Nombre de jeunes formés sur l’entrepreneuriat</a:t>
            </a:r>
          </a:p>
          <a:p>
            <a:r>
              <a:rPr lang="fr-FR" sz="2800" dirty="0">
                <a:latin typeface="Times New Roman" pitchFamily="18" charset="0"/>
                <a:cs typeface="Times New Roman" pitchFamily="18" charset="0"/>
              </a:rPr>
              <a:t>Nombre de jeunes appuyés pour la création d’entreprises; </a:t>
            </a: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113</a:t>
            </a:fld>
            <a:endParaRPr lang="en-GB"/>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71472" y="571480"/>
            <a:ext cx="8001000" cy="6000792"/>
          </a:xfrm>
        </p:spPr>
        <p:txBody>
          <a:bodyPr>
            <a:noAutofit/>
          </a:bodyPr>
          <a:lstStyle/>
          <a:p>
            <a:pPr>
              <a:buNone/>
            </a:pPr>
            <a:r>
              <a:rPr lang="fr-FR" sz="2800" b="1" dirty="0">
                <a:latin typeface="Times New Roman" pitchFamily="18" charset="0"/>
                <a:cs typeface="Times New Roman" pitchFamily="18" charset="0"/>
              </a:rPr>
              <a:t>3) Indicateurs d’Effets:  </a:t>
            </a:r>
          </a:p>
          <a:p>
            <a:pPr algn="just">
              <a:buNone/>
            </a:pPr>
            <a:r>
              <a:rPr lang="fr-FR" sz="2800" dirty="0">
                <a:latin typeface="Times New Roman" pitchFamily="18" charset="0"/>
                <a:cs typeface="Times New Roman" pitchFamily="18" charset="0"/>
              </a:rPr>
              <a:t>   Ce sont des indicateurs qui permettent d’apprécier le degré d’atteinte des </a:t>
            </a:r>
            <a:r>
              <a:rPr lang="fr-FR" sz="2800" b="1" dirty="0">
                <a:latin typeface="Times New Roman" pitchFamily="18" charset="0"/>
                <a:cs typeface="Times New Roman" pitchFamily="18" charset="0"/>
              </a:rPr>
              <a:t>objectifs spécifiques </a:t>
            </a:r>
            <a:r>
              <a:rPr lang="fr-FR" sz="2800" dirty="0">
                <a:latin typeface="Times New Roman" pitchFamily="18" charset="0"/>
                <a:cs typeface="Times New Roman" pitchFamily="18" charset="0"/>
              </a:rPr>
              <a:t>du projet. Ils concernent les </a:t>
            </a:r>
            <a:r>
              <a:rPr lang="fr-FR" sz="2800" u="sng" dirty="0">
                <a:latin typeface="Times New Roman" pitchFamily="18" charset="0"/>
                <a:cs typeface="Times New Roman" pitchFamily="18" charset="0"/>
              </a:rPr>
              <a:t>résultats directs  et  immédiats ou à moyen terme </a:t>
            </a:r>
            <a:r>
              <a:rPr lang="fr-FR" sz="2800" dirty="0">
                <a:latin typeface="Times New Roman" pitchFamily="18" charset="0"/>
                <a:cs typeface="Times New Roman" pitchFamily="18" charset="0"/>
              </a:rPr>
              <a:t>d'un projet/ programme sur ses bénéficiaires directs. </a:t>
            </a:r>
            <a:endParaRPr lang="fr-FR" sz="2800" i="1" dirty="0">
              <a:solidFill>
                <a:srgbClr val="7030A0"/>
              </a:solidFill>
              <a:latin typeface="Times New Roman" pitchFamily="18" charset="0"/>
              <a:cs typeface="Times New Roman" pitchFamily="18" charset="0"/>
            </a:endParaRPr>
          </a:p>
          <a:p>
            <a:pPr>
              <a:buNone/>
            </a:pPr>
            <a:r>
              <a:rPr lang="fr-FR" sz="2800" i="1" dirty="0">
                <a:solidFill>
                  <a:srgbClr val="7030A0"/>
                </a:solidFill>
                <a:latin typeface="Times New Roman" pitchFamily="18" charset="0"/>
                <a:cs typeface="Times New Roman" pitchFamily="18" charset="0"/>
              </a:rPr>
              <a:t>Exemples d’indicateurs de résultats: </a:t>
            </a:r>
          </a:p>
          <a:p>
            <a:pPr>
              <a:buFont typeface="Wingdings" pitchFamily="2" charset="2"/>
              <a:buChar char="Ø"/>
            </a:pPr>
            <a:r>
              <a:rPr lang="fr-FR" sz="2800" dirty="0">
                <a:latin typeface="Times New Roman" pitchFamily="18" charset="0"/>
                <a:cs typeface="Times New Roman" pitchFamily="18" charset="0"/>
              </a:rPr>
              <a:t> Nombre d’entreprises créées par les jeunes;</a:t>
            </a:r>
          </a:p>
          <a:p>
            <a:pPr>
              <a:buFont typeface="Wingdings" pitchFamily="2" charset="2"/>
              <a:buChar char="Ø"/>
            </a:pPr>
            <a:r>
              <a:rPr lang="fr-FR" sz="2800" dirty="0">
                <a:latin typeface="Times New Roman" pitchFamily="18" charset="0"/>
                <a:cs typeface="Times New Roman" pitchFamily="18" charset="0"/>
              </a:rPr>
              <a:t>Nombre d’emplois créés par le biais de nouvelles entreprises de jeunes;</a:t>
            </a:r>
          </a:p>
          <a:p>
            <a:pPr>
              <a:buFont typeface="Wingdings" pitchFamily="2" charset="2"/>
              <a:buChar char="Ø"/>
            </a:pPr>
            <a:r>
              <a:rPr lang="fr-FR" sz="2800" dirty="0">
                <a:latin typeface="Times New Roman" pitchFamily="18" charset="0"/>
                <a:cs typeface="Times New Roman" pitchFamily="18" charset="0"/>
              </a:rPr>
              <a:t>Quantité supplémentaires des produits de 1</a:t>
            </a:r>
            <a:r>
              <a:rPr lang="fr-FR" sz="2800" baseline="30000" dirty="0">
                <a:latin typeface="Times New Roman" pitchFamily="18" charset="0"/>
                <a:cs typeface="Times New Roman" pitchFamily="18" charset="0"/>
              </a:rPr>
              <a:t>ere</a:t>
            </a:r>
            <a:r>
              <a:rPr lang="fr-FR" sz="2800" dirty="0">
                <a:latin typeface="Times New Roman" pitchFamily="18" charset="0"/>
                <a:cs typeface="Times New Roman" pitchFamily="18" charset="0"/>
              </a:rPr>
              <a:t> nécessité. </a:t>
            </a:r>
          </a:p>
          <a:p>
            <a:pPr>
              <a:buFont typeface="Wingdings" pitchFamily="2" charset="2"/>
              <a:buChar char="Ø"/>
            </a:pPr>
            <a:endParaRPr lang="fr-FR" sz="2800" dirty="0">
              <a:latin typeface="Times New Roman" pitchFamily="18" charset="0"/>
              <a:cs typeface="Times New Roman" pitchFamily="18" charset="0"/>
            </a:endParaRPr>
          </a:p>
          <a:p>
            <a:pPr>
              <a:buNone/>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114</a:t>
            </a:fld>
            <a:endParaRPr lang="en-GB"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71472" y="0"/>
            <a:ext cx="8001000" cy="6858000"/>
          </a:xfrm>
        </p:spPr>
        <p:txBody>
          <a:bodyPr>
            <a:noAutofit/>
          </a:bodyPr>
          <a:lstStyle/>
          <a:p>
            <a:pPr algn="just">
              <a:buNone/>
            </a:pPr>
            <a:r>
              <a:rPr lang="fr-FR" sz="2800" dirty="0">
                <a:latin typeface="Times New Roman" pitchFamily="18" charset="0"/>
                <a:cs typeface="Times New Roman" pitchFamily="18" charset="0"/>
              </a:rPr>
              <a:t>  </a:t>
            </a:r>
            <a:r>
              <a:rPr lang="fr-FR" sz="2800" b="1" dirty="0">
                <a:latin typeface="Times New Roman" pitchFamily="18" charset="0"/>
                <a:cs typeface="Times New Roman" pitchFamily="18" charset="0"/>
              </a:rPr>
              <a:t>4) Indicateurs d’impact: </a:t>
            </a:r>
            <a:endParaRPr lang="fr-FR" sz="2800" dirty="0">
              <a:latin typeface="Times New Roman" pitchFamily="18" charset="0"/>
              <a:cs typeface="Times New Roman" pitchFamily="18" charset="0"/>
            </a:endParaRPr>
          </a:p>
          <a:p>
            <a:pPr algn="just">
              <a:buNone/>
            </a:pPr>
            <a:r>
              <a:rPr lang="fr-FR" sz="2800" dirty="0">
                <a:latin typeface="Times New Roman" pitchFamily="18" charset="0"/>
                <a:cs typeface="Times New Roman" pitchFamily="18" charset="0"/>
              </a:rPr>
              <a:t>   sont indicateurs qui se rapportent aux conséquences du programme au-delà de ses effets immédiats. Appelés aussi Résultats ultimes, ils permettent  d’apprécier l’impact du projet (mesurer par rapport à son objectif global) sur le bien-être de la population. Cependant, ceux-ci s’avèrent difficiles à mesurer, car non seulement ils touchent une population plus vaste mais aussi une multitude de facteurs agissant sur le bien-être de la population (12). </a:t>
            </a:r>
          </a:p>
          <a:p>
            <a:pPr algn="just">
              <a:buNone/>
            </a:pPr>
            <a:r>
              <a:rPr lang="fr-FR" sz="2800" i="1" dirty="0">
                <a:solidFill>
                  <a:srgbClr val="7030A0"/>
                </a:solidFill>
                <a:latin typeface="Times New Roman" pitchFamily="18" charset="0"/>
                <a:cs typeface="Times New Roman" pitchFamily="18" charset="0"/>
              </a:rPr>
              <a:t>  Exemples d’indicateurs d’impact: </a:t>
            </a:r>
          </a:p>
          <a:p>
            <a:pPr>
              <a:buFont typeface="Wingdings" pitchFamily="2" charset="2"/>
              <a:buChar char="Ø"/>
            </a:pPr>
            <a:r>
              <a:rPr lang="fr-FR" sz="2800" dirty="0">
                <a:latin typeface="Times New Roman" pitchFamily="18" charset="0"/>
                <a:cs typeface="Times New Roman" pitchFamily="18" charset="0"/>
              </a:rPr>
              <a:t>Taux d’émergence de jeunes entrepreneurs;</a:t>
            </a:r>
          </a:p>
          <a:p>
            <a:pPr>
              <a:buFont typeface="Wingdings" pitchFamily="2" charset="2"/>
              <a:buChar char="Ø"/>
            </a:pPr>
            <a:r>
              <a:rPr lang="fr-FR" sz="2800" dirty="0">
                <a:latin typeface="Times New Roman" pitchFamily="18" charset="0"/>
                <a:cs typeface="Times New Roman" pitchFamily="18" charset="0"/>
              </a:rPr>
              <a:t>Taux de  réduction du chômage de jeunes au Burundi. </a:t>
            </a:r>
          </a:p>
          <a:p>
            <a:pPr>
              <a:buFont typeface="Wingdings" pitchFamily="2" charset="2"/>
              <a:buChar char="Ø"/>
            </a:pPr>
            <a:r>
              <a:rPr lang="fr-FR" sz="2800" dirty="0">
                <a:latin typeface="Times New Roman" pitchFamily="18" charset="0"/>
                <a:cs typeface="Times New Roman" pitchFamily="18" charset="0"/>
              </a:rPr>
              <a:t>Taux de réduction de prix des </a:t>
            </a:r>
            <a:r>
              <a:rPr lang="fr-FR" sz="2800" dirty="0" err="1">
                <a:latin typeface="Times New Roman" pitchFamily="18" charset="0"/>
                <a:cs typeface="Times New Roman" pitchFamily="18" charset="0"/>
              </a:rPr>
              <a:t>Xts</a:t>
            </a:r>
            <a:r>
              <a:rPr lang="fr-FR" sz="2800" dirty="0">
                <a:latin typeface="Times New Roman" pitchFamily="18" charset="0"/>
                <a:cs typeface="Times New Roman" pitchFamily="18" charset="0"/>
              </a:rPr>
              <a:t> 1</a:t>
            </a:r>
            <a:r>
              <a:rPr lang="fr-FR" sz="2800" baseline="30000" dirty="0">
                <a:latin typeface="Times New Roman" pitchFamily="18" charset="0"/>
                <a:cs typeface="Times New Roman" pitchFamily="18" charset="0"/>
              </a:rPr>
              <a:t>ere</a:t>
            </a:r>
            <a:r>
              <a:rPr lang="fr-FR" sz="2800" dirty="0">
                <a:latin typeface="Times New Roman" pitchFamily="18" charset="0"/>
                <a:cs typeface="Times New Roman" pitchFamily="18" charset="0"/>
              </a:rPr>
              <a:t> nécessité. </a:t>
            </a:r>
          </a:p>
          <a:p>
            <a:pPr algn="just">
              <a:buFont typeface="Wingdings" pitchFamily="2" charset="2"/>
              <a:buChar char="Ø"/>
            </a:pPr>
            <a:endParaRPr lang="fr-FR" sz="2800" dirty="0">
              <a:latin typeface="Times New Roman" pitchFamily="18" charset="0"/>
              <a:cs typeface="Times New Roman" pitchFamily="18" charset="0"/>
            </a:endParaRPr>
          </a:p>
          <a:p>
            <a:pPr algn="just">
              <a:buNone/>
            </a:pPr>
            <a:endParaRPr lang="fr-FR" sz="2800" i="1" dirty="0">
              <a:solidFill>
                <a:srgbClr val="7030A0"/>
              </a:solidFill>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115</a:t>
            </a:fld>
            <a:endParaRPr lang="en-GB"/>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lèche vers le bas 23"/>
          <p:cNvSpPr/>
          <p:nvPr/>
        </p:nvSpPr>
        <p:spPr bwMode="auto">
          <a:xfrm>
            <a:off x="2357422" y="4857760"/>
            <a:ext cx="381003" cy="964413"/>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25" name="Flèche vers le bas 24"/>
          <p:cNvSpPr/>
          <p:nvPr/>
        </p:nvSpPr>
        <p:spPr bwMode="auto">
          <a:xfrm>
            <a:off x="4071934" y="4929198"/>
            <a:ext cx="285752" cy="857256"/>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26" name="Flèche vers le bas 25"/>
          <p:cNvSpPr/>
          <p:nvPr/>
        </p:nvSpPr>
        <p:spPr bwMode="auto">
          <a:xfrm>
            <a:off x="6143636" y="4929198"/>
            <a:ext cx="285752" cy="857256"/>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27" name="Flèche vers le bas 26"/>
          <p:cNvSpPr/>
          <p:nvPr/>
        </p:nvSpPr>
        <p:spPr bwMode="auto">
          <a:xfrm>
            <a:off x="8191525" y="4822041"/>
            <a:ext cx="285752" cy="857256"/>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895000" name="Rectangle 1048"/>
          <p:cNvSpPr>
            <a:spLocks noGrp="1" noChangeArrowheads="1"/>
          </p:cNvSpPr>
          <p:nvPr>
            <p:ph type="title"/>
          </p:nvPr>
        </p:nvSpPr>
        <p:spPr>
          <a:xfrm>
            <a:off x="114300" y="152401"/>
            <a:ext cx="8915400" cy="919145"/>
          </a:xfrm>
        </p:spPr>
        <p:txBody>
          <a:bodyPr>
            <a:normAutofit/>
          </a:bodyPr>
          <a:lstStyle/>
          <a:p>
            <a:pPr algn="ctr"/>
            <a:r>
              <a:rPr lang="fr-FR" sz="2800" b="1" dirty="0">
                <a:effectLst/>
                <a:latin typeface="Times New Roman" pitchFamily="18" charset="0"/>
                <a:cs typeface="Times New Roman" pitchFamily="18" charset="0"/>
              </a:rPr>
              <a:t>Exemple de la logique de la chaine </a:t>
            </a:r>
            <a:r>
              <a:rPr lang="fr-FR" sz="2800" b="1" dirty="0">
                <a:latin typeface="Times New Roman" pitchFamily="18" charset="0"/>
                <a:cs typeface="Times New Roman" pitchFamily="18" charset="0"/>
              </a:rPr>
              <a:t>des </a:t>
            </a:r>
            <a:r>
              <a:rPr lang="fr-FR" sz="2800" b="1" dirty="0">
                <a:effectLst/>
                <a:latin typeface="Times New Roman" pitchFamily="18" charset="0"/>
                <a:cs typeface="Times New Roman" pitchFamily="18" charset="0"/>
              </a:rPr>
              <a:t>indicateurs</a:t>
            </a:r>
          </a:p>
        </p:txBody>
      </p:sp>
      <p:sp>
        <p:nvSpPr>
          <p:cNvPr id="894978" name="Rectangle 1026"/>
          <p:cNvSpPr>
            <a:spLocks noChangeArrowheads="1"/>
          </p:cNvSpPr>
          <p:nvPr/>
        </p:nvSpPr>
        <p:spPr bwMode="auto">
          <a:xfrm>
            <a:off x="0" y="3505200"/>
            <a:ext cx="1524000" cy="1219200"/>
          </a:xfrm>
          <a:prstGeom prst="rect">
            <a:avLst/>
          </a:prstGeom>
          <a:solidFill>
            <a:srgbClr val="00B0F0"/>
          </a:solidFill>
          <a:ln w="9525">
            <a:solidFill>
              <a:schemeClr val="tx1"/>
            </a:solidFill>
            <a:miter lim="800000"/>
            <a:headEnd/>
            <a:tailEnd/>
          </a:ln>
          <a:effectLst/>
        </p:spPr>
        <p:txBody>
          <a:bodyPr wrap="none" anchor="ctr"/>
          <a:lstStyle/>
          <a:p>
            <a:pPr algn="ctr"/>
            <a:r>
              <a:rPr lang="fr-FR" sz="2000" b="0" dirty="0">
                <a:effectLst/>
                <a:latin typeface="Times New Roman" pitchFamily="18" charset="0"/>
                <a:cs typeface="Times New Roman" pitchFamily="18" charset="0"/>
              </a:rPr>
              <a:t>Écarts des </a:t>
            </a:r>
          </a:p>
          <a:p>
            <a:pPr algn="ctr"/>
            <a:r>
              <a:rPr lang="fr-FR" sz="2000" dirty="0">
                <a:latin typeface="Times New Roman" pitchFamily="18" charset="0"/>
                <a:cs typeface="Times New Roman" pitchFamily="18" charset="0"/>
              </a:rPr>
              <a:t>Ressources </a:t>
            </a:r>
          </a:p>
          <a:p>
            <a:pPr algn="ctr"/>
            <a:r>
              <a:rPr lang="fr-FR" sz="2000" b="0" dirty="0">
                <a:effectLst/>
                <a:latin typeface="Times New Roman" pitchFamily="18" charset="0"/>
                <a:cs typeface="Times New Roman" pitchFamily="18" charset="0"/>
              </a:rPr>
              <a:t>Et des  délais</a:t>
            </a:r>
          </a:p>
        </p:txBody>
      </p:sp>
      <p:sp>
        <p:nvSpPr>
          <p:cNvPr id="894979" name="Rectangle 1027"/>
          <p:cNvSpPr>
            <a:spLocks noChangeArrowheads="1"/>
          </p:cNvSpPr>
          <p:nvPr/>
        </p:nvSpPr>
        <p:spPr bwMode="auto">
          <a:xfrm>
            <a:off x="1905000" y="3048000"/>
            <a:ext cx="1595430" cy="1828800"/>
          </a:xfrm>
          <a:prstGeom prst="rect">
            <a:avLst/>
          </a:prstGeom>
          <a:solidFill>
            <a:schemeClr val="accent6">
              <a:lumMod val="20000"/>
              <a:lumOff val="80000"/>
            </a:schemeClr>
          </a:solidFill>
          <a:ln w="9525">
            <a:solidFill>
              <a:schemeClr val="tx1"/>
            </a:solidFill>
            <a:miter lim="800000"/>
            <a:headEnd/>
            <a:tailEnd/>
          </a:ln>
          <a:effectLst/>
        </p:spPr>
        <p:txBody>
          <a:bodyPr wrap="none" anchor="ctr"/>
          <a:lstStyle/>
          <a:p>
            <a:pPr algn="ctr"/>
            <a:r>
              <a:rPr lang="fr-FR" sz="1900" b="0" dirty="0">
                <a:effectLst/>
                <a:latin typeface="Times New Roman" pitchFamily="18" charset="0"/>
                <a:cs typeface="Times New Roman" pitchFamily="18" charset="0"/>
              </a:rPr>
              <a:t>Activités : </a:t>
            </a:r>
            <a:endParaRPr lang="fr-FR" sz="1900" dirty="0">
              <a:latin typeface="Times New Roman" pitchFamily="18" charset="0"/>
              <a:cs typeface="Times New Roman" pitchFamily="18" charset="0"/>
            </a:endParaRPr>
          </a:p>
          <a:p>
            <a:pPr algn="ctr"/>
            <a:r>
              <a:rPr lang="fr-FR" sz="1900" dirty="0">
                <a:latin typeface="Times New Roman" pitchFamily="18" charset="0"/>
                <a:cs typeface="Times New Roman" pitchFamily="18" charset="0"/>
              </a:rPr>
              <a:t>Sensibiliser</a:t>
            </a:r>
          </a:p>
          <a:p>
            <a:pPr algn="ctr"/>
            <a:r>
              <a:rPr lang="fr-FR" sz="1900" b="0" dirty="0">
                <a:effectLst/>
                <a:latin typeface="Times New Roman" pitchFamily="18" charset="0"/>
                <a:cs typeface="Times New Roman" pitchFamily="18" charset="0"/>
              </a:rPr>
              <a:t>Former</a:t>
            </a:r>
          </a:p>
          <a:p>
            <a:pPr algn="ctr"/>
            <a:r>
              <a:rPr lang="fr-FR" sz="1900" dirty="0">
                <a:latin typeface="Times New Roman" pitchFamily="18" charset="0"/>
                <a:cs typeface="Times New Roman" pitchFamily="18" charset="0"/>
              </a:rPr>
              <a:t>Appuyer les </a:t>
            </a:r>
          </a:p>
          <a:p>
            <a:pPr algn="ctr"/>
            <a:r>
              <a:rPr lang="fr-FR" sz="1900" dirty="0">
                <a:latin typeface="Times New Roman" pitchFamily="18" charset="0"/>
                <a:cs typeface="Times New Roman" pitchFamily="18" charset="0"/>
              </a:rPr>
              <a:t>jeunes</a:t>
            </a:r>
            <a:endParaRPr lang="fr-FR" sz="1900" b="0" dirty="0">
              <a:effectLst/>
              <a:latin typeface="Times New Roman" pitchFamily="18" charset="0"/>
              <a:cs typeface="Times New Roman" pitchFamily="18" charset="0"/>
            </a:endParaRPr>
          </a:p>
        </p:txBody>
      </p:sp>
      <p:sp>
        <p:nvSpPr>
          <p:cNvPr id="894980" name="AutoShape 1028"/>
          <p:cNvSpPr>
            <a:spLocks noChangeArrowheads="1"/>
          </p:cNvSpPr>
          <p:nvPr/>
        </p:nvSpPr>
        <p:spPr bwMode="auto">
          <a:xfrm>
            <a:off x="1524000" y="3810000"/>
            <a:ext cx="457200" cy="457200"/>
          </a:xfrm>
          <a:prstGeom prst="rightArrow">
            <a:avLst>
              <a:gd name="adj1" fmla="val 50000"/>
              <a:gd name="adj2" fmla="val 25000"/>
            </a:avLst>
          </a:prstGeom>
          <a:solidFill>
            <a:schemeClr val="accent5">
              <a:lumMod val="90000"/>
            </a:schemeClr>
          </a:solidFill>
          <a:ln w="9525">
            <a:solidFill>
              <a:schemeClr val="tx1"/>
            </a:solidFill>
            <a:miter lim="800000"/>
            <a:headEnd/>
            <a:tailEnd/>
          </a:ln>
          <a:effectLst/>
        </p:spPr>
        <p:txBody>
          <a:bodyPr wrap="none" anchor="ctr"/>
          <a:lstStyle/>
          <a:p>
            <a:endParaRPr lang="en-GB" sz="2000">
              <a:latin typeface="Times New Roman" pitchFamily="18" charset="0"/>
              <a:cs typeface="Times New Roman" pitchFamily="18" charset="0"/>
            </a:endParaRPr>
          </a:p>
        </p:txBody>
      </p:sp>
      <p:sp>
        <p:nvSpPr>
          <p:cNvPr id="894981" name="Rectangle 1029"/>
          <p:cNvSpPr>
            <a:spLocks noChangeArrowheads="1"/>
          </p:cNvSpPr>
          <p:nvPr/>
        </p:nvSpPr>
        <p:spPr bwMode="auto">
          <a:xfrm>
            <a:off x="3657600" y="2714620"/>
            <a:ext cx="1128714" cy="2214578"/>
          </a:xfrm>
          <a:prstGeom prst="rect">
            <a:avLst/>
          </a:prstGeom>
          <a:solidFill>
            <a:schemeClr val="bg2"/>
          </a:solidFill>
          <a:ln w="9525">
            <a:solidFill>
              <a:schemeClr val="tx1"/>
            </a:solidFill>
            <a:miter lim="800000"/>
            <a:headEnd/>
            <a:tailEnd/>
          </a:ln>
          <a:effectLst/>
        </p:spPr>
        <p:txBody>
          <a:bodyPr vert="vert270" wrap="none" anchor="ctr"/>
          <a:lstStyle/>
          <a:p>
            <a:pPr algn="ctr"/>
            <a:r>
              <a:rPr lang="fr-FR" sz="2000" dirty="0">
                <a:latin typeface="Times New Roman" pitchFamily="18" charset="0"/>
                <a:cs typeface="Times New Roman" pitchFamily="18" charset="0"/>
              </a:rPr>
              <a:t>Leaders sensibilisés</a:t>
            </a:r>
          </a:p>
          <a:p>
            <a:pPr algn="ctr"/>
            <a:r>
              <a:rPr lang="fr-FR" sz="2000" dirty="0">
                <a:latin typeface="Times New Roman" pitchFamily="18" charset="0"/>
                <a:cs typeface="Times New Roman" pitchFamily="18" charset="0"/>
              </a:rPr>
              <a:t>Jeunes formés</a:t>
            </a:r>
          </a:p>
          <a:p>
            <a:pPr algn="ctr"/>
            <a:r>
              <a:rPr lang="fr-FR" sz="2000" dirty="0">
                <a:latin typeface="Times New Roman" pitchFamily="18" charset="0"/>
                <a:cs typeface="Times New Roman" pitchFamily="18" charset="0"/>
              </a:rPr>
              <a:t>Jeunes appuyés </a:t>
            </a:r>
            <a:endParaRPr lang="fr-FR" sz="2000" b="0" dirty="0">
              <a:effectLst/>
              <a:latin typeface="Times New Roman" pitchFamily="18" charset="0"/>
              <a:cs typeface="Times New Roman" pitchFamily="18" charset="0"/>
            </a:endParaRPr>
          </a:p>
        </p:txBody>
      </p:sp>
      <p:sp>
        <p:nvSpPr>
          <p:cNvPr id="894982" name="AutoShape 1030"/>
          <p:cNvSpPr>
            <a:spLocks noChangeArrowheads="1"/>
          </p:cNvSpPr>
          <p:nvPr/>
        </p:nvSpPr>
        <p:spPr bwMode="auto">
          <a:xfrm>
            <a:off x="3500430" y="3810000"/>
            <a:ext cx="233370" cy="404818"/>
          </a:xfrm>
          <a:prstGeom prst="rightArrow">
            <a:avLst>
              <a:gd name="adj1" fmla="val 50000"/>
              <a:gd name="adj2" fmla="val 25000"/>
            </a:avLst>
          </a:prstGeom>
          <a:solidFill>
            <a:schemeClr val="bg1">
              <a:lumMod val="85000"/>
            </a:schemeClr>
          </a:solidFill>
          <a:ln w="9525">
            <a:solidFill>
              <a:schemeClr val="tx1"/>
            </a:solidFill>
            <a:miter lim="800000"/>
            <a:headEnd/>
            <a:tailEnd/>
          </a:ln>
          <a:effectLst/>
        </p:spPr>
        <p:txBody>
          <a:bodyPr wrap="none" anchor="ctr"/>
          <a:lstStyle/>
          <a:p>
            <a:endParaRPr lang="en-GB" sz="2000">
              <a:latin typeface="Times New Roman" pitchFamily="18" charset="0"/>
              <a:cs typeface="Times New Roman" pitchFamily="18" charset="0"/>
            </a:endParaRPr>
          </a:p>
        </p:txBody>
      </p:sp>
      <p:sp>
        <p:nvSpPr>
          <p:cNvPr id="894983" name="Rectangle 1031"/>
          <p:cNvSpPr>
            <a:spLocks noChangeArrowheads="1"/>
          </p:cNvSpPr>
          <p:nvPr/>
        </p:nvSpPr>
        <p:spPr bwMode="auto">
          <a:xfrm>
            <a:off x="5286380" y="2643182"/>
            <a:ext cx="1571636" cy="2690818"/>
          </a:xfrm>
          <a:prstGeom prst="rect">
            <a:avLst/>
          </a:prstGeom>
          <a:solidFill>
            <a:schemeClr val="accent5"/>
          </a:solidFill>
          <a:ln w="9525">
            <a:solidFill>
              <a:schemeClr val="tx1"/>
            </a:solidFill>
            <a:miter lim="800000"/>
            <a:headEnd/>
            <a:tailEnd/>
          </a:ln>
          <a:effectLst/>
        </p:spPr>
        <p:txBody>
          <a:bodyPr vert="vert270" wrap="none" anchor="ctr"/>
          <a:lstStyle/>
          <a:p>
            <a:pPr algn="ctr"/>
            <a:r>
              <a:rPr lang="fr-FR" b="0" dirty="0">
                <a:effectLst/>
                <a:latin typeface="Times New Roman" pitchFamily="18" charset="0"/>
                <a:cs typeface="Times New Roman" pitchFamily="18" charset="0"/>
              </a:rPr>
              <a:t>Entreprises créées</a:t>
            </a:r>
          </a:p>
          <a:p>
            <a:pPr algn="ctr"/>
            <a:r>
              <a:rPr lang="fr-FR" dirty="0">
                <a:latin typeface="Times New Roman" pitchFamily="18" charset="0"/>
                <a:cs typeface="Times New Roman" pitchFamily="18" charset="0"/>
              </a:rPr>
              <a:t>Emplois créés</a:t>
            </a:r>
          </a:p>
          <a:p>
            <a:pPr algn="ctr"/>
            <a:r>
              <a:rPr lang="fr-FR" b="0" dirty="0">
                <a:effectLst/>
                <a:latin typeface="Times New Roman" pitchFamily="18" charset="0"/>
                <a:cs typeface="Times New Roman" pitchFamily="18" charset="0"/>
              </a:rPr>
              <a:t>X°suppl</a:t>
            </a:r>
            <a:r>
              <a:rPr lang="fr-FR" dirty="0">
                <a:latin typeface="Times New Roman" pitchFamily="18" charset="0"/>
                <a:cs typeface="Times New Roman" pitchFamily="18" charset="0"/>
              </a:rPr>
              <a:t>émentaire </a:t>
            </a:r>
            <a:r>
              <a:rPr lang="fr-FR" b="0" dirty="0">
                <a:effectLst/>
                <a:latin typeface="Times New Roman" pitchFamily="18" charset="0"/>
                <a:cs typeface="Times New Roman" pitchFamily="18" charset="0"/>
              </a:rPr>
              <a:t> </a:t>
            </a:r>
          </a:p>
        </p:txBody>
      </p:sp>
      <p:sp>
        <p:nvSpPr>
          <p:cNvPr id="894984" name="AutoShape 1032"/>
          <p:cNvSpPr>
            <a:spLocks noChangeArrowheads="1"/>
          </p:cNvSpPr>
          <p:nvPr/>
        </p:nvSpPr>
        <p:spPr bwMode="auto">
          <a:xfrm>
            <a:off x="4786314" y="3786190"/>
            <a:ext cx="457200" cy="457200"/>
          </a:xfrm>
          <a:prstGeom prst="rightArrow">
            <a:avLst>
              <a:gd name="adj1" fmla="val 50000"/>
              <a:gd name="adj2" fmla="val 25000"/>
            </a:avLst>
          </a:prstGeom>
          <a:solidFill>
            <a:srgbClr val="008000"/>
          </a:solidFill>
          <a:ln w="9525">
            <a:solidFill>
              <a:schemeClr val="tx1"/>
            </a:solidFill>
            <a:miter lim="800000"/>
            <a:headEnd/>
            <a:tailEnd/>
          </a:ln>
          <a:effectLst/>
        </p:spPr>
        <p:txBody>
          <a:bodyPr wrap="none" anchor="ctr"/>
          <a:lstStyle/>
          <a:p>
            <a:endParaRPr lang="en-GB" sz="2000">
              <a:latin typeface="Times New Roman" pitchFamily="18" charset="0"/>
              <a:cs typeface="Times New Roman" pitchFamily="18" charset="0"/>
            </a:endParaRPr>
          </a:p>
        </p:txBody>
      </p:sp>
      <p:sp>
        <p:nvSpPr>
          <p:cNvPr id="894985" name="Rectangle 1033"/>
          <p:cNvSpPr>
            <a:spLocks noChangeArrowheads="1"/>
          </p:cNvSpPr>
          <p:nvPr/>
        </p:nvSpPr>
        <p:spPr bwMode="auto">
          <a:xfrm>
            <a:off x="7143768" y="2428868"/>
            <a:ext cx="1809731" cy="3015855"/>
          </a:xfrm>
          <a:prstGeom prst="rect">
            <a:avLst/>
          </a:prstGeom>
          <a:solidFill>
            <a:schemeClr val="accent6">
              <a:lumMod val="20000"/>
              <a:lumOff val="80000"/>
            </a:schemeClr>
          </a:solidFill>
          <a:ln w="9525">
            <a:solidFill>
              <a:schemeClr val="tx1"/>
            </a:solidFill>
            <a:miter lim="800000"/>
            <a:headEnd/>
            <a:tailEnd/>
          </a:ln>
          <a:effectLst/>
        </p:spPr>
        <p:txBody>
          <a:bodyPr vert="vert270" wrap="none" anchor="ctr"/>
          <a:lstStyle/>
          <a:p>
            <a:pPr algn="ctr"/>
            <a:endParaRPr lang="fr-FR" b="0" dirty="0">
              <a:effectLst/>
              <a:latin typeface="Times New Roman" pitchFamily="18" charset="0"/>
              <a:cs typeface="Times New Roman" pitchFamily="18" charset="0"/>
            </a:endParaRPr>
          </a:p>
          <a:p>
            <a:pPr algn="ctr"/>
            <a:endParaRPr lang="fr-FR" dirty="0">
              <a:latin typeface="Times New Roman" pitchFamily="18" charset="0"/>
              <a:cs typeface="Times New Roman" pitchFamily="18" charset="0"/>
            </a:endParaRPr>
          </a:p>
          <a:p>
            <a:pPr algn="ctr"/>
            <a:r>
              <a:rPr lang="fr-FR" b="0" dirty="0">
                <a:effectLst/>
                <a:latin typeface="Times New Roman" pitchFamily="18" charset="0"/>
                <a:cs typeface="Times New Roman" pitchFamily="18" charset="0"/>
              </a:rPr>
              <a:t>Emergence de Jeunes </a:t>
            </a:r>
          </a:p>
          <a:p>
            <a:pPr algn="ctr"/>
            <a:r>
              <a:rPr lang="fr-FR" b="0" dirty="0">
                <a:effectLst/>
                <a:latin typeface="Times New Roman" pitchFamily="18" charset="0"/>
                <a:cs typeface="Times New Roman" pitchFamily="18" charset="0"/>
              </a:rPr>
              <a:t>entrepreneurs </a:t>
            </a:r>
          </a:p>
          <a:p>
            <a:pPr algn="ctr"/>
            <a:r>
              <a:rPr lang="fr-FR" dirty="0">
                <a:latin typeface="Times New Roman" pitchFamily="18" charset="0"/>
                <a:cs typeface="Times New Roman" pitchFamily="18" charset="0"/>
              </a:rPr>
              <a:t>Réduction chômage</a:t>
            </a:r>
          </a:p>
          <a:p>
            <a:pPr algn="ctr"/>
            <a:r>
              <a:rPr lang="fr-FR" dirty="0">
                <a:latin typeface="Times New Roman" pitchFamily="18" charset="0"/>
                <a:cs typeface="Times New Roman" pitchFamily="18" charset="0"/>
              </a:rPr>
              <a:t>Réduction des  prix </a:t>
            </a:r>
          </a:p>
          <a:p>
            <a:pPr algn="ctr"/>
            <a:endParaRPr lang="fr-FR" b="0" dirty="0">
              <a:effectLst/>
              <a:latin typeface="Times New Roman" pitchFamily="18" charset="0"/>
              <a:cs typeface="Times New Roman" pitchFamily="18" charset="0"/>
            </a:endParaRPr>
          </a:p>
          <a:p>
            <a:pPr algn="ctr"/>
            <a:endParaRPr lang="fr-FR" b="0" dirty="0">
              <a:effectLst/>
              <a:latin typeface="Times New Roman" pitchFamily="18" charset="0"/>
              <a:cs typeface="Times New Roman" pitchFamily="18" charset="0"/>
            </a:endParaRPr>
          </a:p>
        </p:txBody>
      </p:sp>
      <p:sp>
        <p:nvSpPr>
          <p:cNvPr id="894986" name="AutoShape 1034"/>
          <p:cNvSpPr>
            <a:spLocks noChangeArrowheads="1"/>
          </p:cNvSpPr>
          <p:nvPr/>
        </p:nvSpPr>
        <p:spPr bwMode="auto">
          <a:xfrm>
            <a:off x="6781800" y="3810000"/>
            <a:ext cx="457200" cy="457200"/>
          </a:xfrm>
          <a:prstGeom prst="rightArrow">
            <a:avLst>
              <a:gd name="adj1" fmla="val 50000"/>
              <a:gd name="adj2" fmla="val 25000"/>
            </a:avLst>
          </a:prstGeom>
          <a:solidFill>
            <a:srgbClr val="008000"/>
          </a:solidFill>
          <a:ln w="9525">
            <a:solidFill>
              <a:schemeClr val="tx1"/>
            </a:solidFill>
            <a:miter lim="800000"/>
            <a:headEnd/>
            <a:tailEnd/>
          </a:ln>
          <a:effectLst/>
        </p:spPr>
        <p:txBody>
          <a:bodyPr wrap="none" anchor="ctr"/>
          <a:lstStyle/>
          <a:p>
            <a:endParaRPr lang="en-GB" sz="2000">
              <a:latin typeface="Times New Roman" pitchFamily="18" charset="0"/>
              <a:cs typeface="Times New Roman" pitchFamily="18" charset="0"/>
            </a:endParaRPr>
          </a:p>
        </p:txBody>
      </p:sp>
      <p:sp>
        <p:nvSpPr>
          <p:cNvPr id="894987" name="Text Box 1035"/>
          <p:cNvSpPr txBox="1">
            <a:spLocks noChangeArrowheads="1"/>
          </p:cNvSpPr>
          <p:nvPr/>
        </p:nvSpPr>
        <p:spPr bwMode="auto">
          <a:xfrm>
            <a:off x="0" y="5679297"/>
            <a:ext cx="9144000" cy="400110"/>
          </a:xfrm>
          <a:prstGeom prst="rect">
            <a:avLst/>
          </a:prstGeom>
          <a:noFill/>
          <a:ln w="9525">
            <a:noFill/>
            <a:miter lim="800000"/>
            <a:headEnd/>
            <a:tailEnd/>
          </a:ln>
          <a:effectLst/>
        </p:spPr>
        <p:txBody>
          <a:bodyPr wrap="square">
            <a:spAutoFit/>
          </a:bodyPr>
          <a:lstStyle/>
          <a:p>
            <a:r>
              <a:rPr lang="fr-FR" sz="2000" dirty="0">
                <a:solidFill>
                  <a:srgbClr val="FF0000"/>
                </a:solidFill>
                <a:effectLst/>
                <a:latin typeface="Times New Roman" pitchFamily="18" charset="0"/>
                <a:cs typeface="Times New Roman" pitchFamily="18" charset="0"/>
              </a:rPr>
              <a:t>     Intrants              Activités             Réalisations       </a:t>
            </a:r>
            <a:r>
              <a:rPr lang="fr-FR" sz="2000" dirty="0">
                <a:solidFill>
                  <a:srgbClr val="FF0000"/>
                </a:solidFill>
                <a:latin typeface="Times New Roman" pitchFamily="18" charset="0"/>
                <a:cs typeface="Times New Roman" pitchFamily="18" charset="0"/>
              </a:rPr>
              <a:t> E</a:t>
            </a:r>
            <a:r>
              <a:rPr lang="fr-FR" sz="2000" dirty="0">
                <a:solidFill>
                  <a:srgbClr val="FF0000"/>
                </a:solidFill>
                <a:effectLst/>
                <a:latin typeface="Times New Roman" pitchFamily="18" charset="0"/>
                <a:cs typeface="Times New Roman" pitchFamily="18" charset="0"/>
              </a:rPr>
              <a:t>ffets                           Impact</a:t>
            </a:r>
          </a:p>
        </p:txBody>
      </p:sp>
      <p:sp>
        <p:nvSpPr>
          <p:cNvPr id="894988" name="Text Box 1036"/>
          <p:cNvSpPr txBox="1">
            <a:spLocks noChangeArrowheads="1"/>
          </p:cNvSpPr>
          <p:nvPr/>
        </p:nvSpPr>
        <p:spPr bwMode="auto">
          <a:xfrm>
            <a:off x="0" y="1857364"/>
            <a:ext cx="1571604" cy="1631216"/>
          </a:xfrm>
          <a:prstGeom prst="rect">
            <a:avLst/>
          </a:prstGeom>
          <a:solidFill>
            <a:srgbClr val="FFC000"/>
          </a:solidFill>
          <a:ln w="9525">
            <a:noFill/>
            <a:miter lim="800000"/>
            <a:headEnd/>
            <a:tailEnd/>
          </a:ln>
          <a:effectLst/>
        </p:spPr>
        <p:txBody>
          <a:bodyPr wrap="square">
            <a:spAutoFit/>
          </a:bodyPr>
          <a:lstStyle/>
          <a:p>
            <a:r>
              <a:rPr lang="fr-FR" sz="2000" b="0" dirty="0">
                <a:effectLst/>
                <a:latin typeface="Times New Roman" pitchFamily="18" charset="0"/>
                <a:cs typeface="Times New Roman" pitchFamily="18" charset="0"/>
              </a:rPr>
              <a:t>Des </a:t>
            </a:r>
          </a:p>
          <a:p>
            <a:r>
              <a:rPr lang="fr-FR" sz="2000" b="0" dirty="0">
                <a:effectLst/>
                <a:latin typeface="Times New Roman" pitchFamily="18" charset="0"/>
                <a:cs typeface="Times New Roman" pitchFamily="18" charset="0"/>
              </a:rPr>
              <a:t>moyens</a:t>
            </a:r>
          </a:p>
          <a:p>
            <a:r>
              <a:rPr lang="fr-FR" sz="2000" b="0" dirty="0">
                <a:effectLst/>
                <a:latin typeface="Times New Roman" pitchFamily="18" charset="0"/>
                <a:cs typeface="Times New Roman" pitchFamily="18" charset="0"/>
              </a:rPr>
              <a:t>sont mobilisés</a:t>
            </a:r>
          </a:p>
          <a:p>
            <a:endParaRPr lang="fr-FR" sz="2000" b="0" dirty="0">
              <a:effectLst/>
              <a:latin typeface="Times New Roman" pitchFamily="18" charset="0"/>
              <a:cs typeface="Times New Roman" pitchFamily="18" charset="0"/>
            </a:endParaRPr>
          </a:p>
        </p:txBody>
      </p:sp>
      <p:sp>
        <p:nvSpPr>
          <p:cNvPr id="894989" name="Text Box 1037"/>
          <p:cNvSpPr txBox="1">
            <a:spLocks noChangeArrowheads="1"/>
          </p:cNvSpPr>
          <p:nvPr/>
        </p:nvSpPr>
        <p:spPr bwMode="auto">
          <a:xfrm>
            <a:off x="1904981" y="1821645"/>
            <a:ext cx="1466843" cy="1015663"/>
          </a:xfrm>
          <a:prstGeom prst="rect">
            <a:avLst/>
          </a:prstGeom>
          <a:solidFill>
            <a:schemeClr val="accent1">
              <a:lumMod val="40000"/>
              <a:lumOff val="60000"/>
            </a:schemeClr>
          </a:solidFill>
          <a:ln w="9525">
            <a:noFill/>
            <a:miter lim="800000"/>
            <a:headEnd/>
            <a:tailEnd/>
          </a:ln>
          <a:effectLst/>
        </p:spPr>
        <p:txBody>
          <a:bodyPr wrap="square">
            <a:spAutoFit/>
          </a:bodyPr>
          <a:lstStyle/>
          <a:p>
            <a:r>
              <a:rPr lang="fr-FR" sz="2000" b="0" dirty="0">
                <a:effectLst/>
                <a:latin typeface="Times New Roman" pitchFamily="18" charset="0"/>
                <a:cs typeface="Times New Roman" pitchFamily="18" charset="0"/>
              </a:rPr>
              <a:t>… pour réaliser des activités...</a:t>
            </a:r>
          </a:p>
        </p:txBody>
      </p:sp>
      <p:sp>
        <p:nvSpPr>
          <p:cNvPr id="894990" name="Text Box 1038"/>
          <p:cNvSpPr txBox="1">
            <a:spLocks noChangeArrowheads="1"/>
          </p:cNvSpPr>
          <p:nvPr/>
        </p:nvSpPr>
        <p:spPr bwMode="auto">
          <a:xfrm>
            <a:off x="3809995" y="1553752"/>
            <a:ext cx="1504955" cy="707886"/>
          </a:xfrm>
          <a:prstGeom prst="rect">
            <a:avLst/>
          </a:prstGeom>
          <a:solidFill>
            <a:schemeClr val="accent6">
              <a:lumMod val="40000"/>
              <a:lumOff val="60000"/>
            </a:schemeClr>
          </a:solidFill>
          <a:ln w="9525">
            <a:noFill/>
            <a:miter lim="800000"/>
            <a:headEnd/>
            <a:tailEnd/>
          </a:ln>
          <a:effectLst/>
        </p:spPr>
        <p:txBody>
          <a:bodyPr wrap="square">
            <a:spAutoFit/>
          </a:bodyPr>
          <a:lstStyle/>
          <a:p>
            <a:r>
              <a:rPr lang="fr-FR" sz="2000" b="0" dirty="0">
                <a:effectLst/>
                <a:latin typeface="Times New Roman" pitchFamily="18" charset="0"/>
                <a:cs typeface="Times New Roman" pitchFamily="18" charset="0"/>
              </a:rPr>
              <a:t>dont les produits...</a:t>
            </a:r>
          </a:p>
        </p:txBody>
      </p:sp>
      <p:sp>
        <p:nvSpPr>
          <p:cNvPr id="894991" name="AutoShape 1039"/>
          <p:cNvSpPr>
            <a:spLocks noChangeArrowheads="1"/>
          </p:cNvSpPr>
          <p:nvPr/>
        </p:nvSpPr>
        <p:spPr bwMode="auto">
          <a:xfrm rot="-1829144">
            <a:off x="1508051" y="2551798"/>
            <a:ext cx="457200" cy="457200"/>
          </a:xfrm>
          <a:prstGeom prst="rightArrow">
            <a:avLst>
              <a:gd name="adj1" fmla="val 50000"/>
              <a:gd name="adj2" fmla="val 25000"/>
            </a:avLst>
          </a:prstGeom>
          <a:solidFill>
            <a:schemeClr val="accent6">
              <a:lumMod val="40000"/>
              <a:lumOff val="60000"/>
            </a:schemeClr>
          </a:solidFill>
          <a:ln w="9525">
            <a:solidFill>
              <a:schemeClr val="tx1"/>
            </a:solidFill>
            <a:miter lim="800000"/>
            <a:headEnd/>
            <a:tailEnd/>
          </a:ln>
          <a:effectLst/>
        </p:spPr>
        <p:txBody>
          <a:bodyPr wrap="none" anchor="ctr"/>
          <a:lstStyle/>
          <a:p>
            <a:endParaRPr lang="en-GB" sz="2000">
              <a:latin typeface="Times New Roman" pitchFamily="18" charset="0"/>
              <a:cs typeface="Times New Roman" pitchFamily="18" charset="0"/>
            </a:endParaRPr>
          </a:p>
        </p:txBody>
      </p:sp>
      <p:sp>
        <p:nvSpPr>
          <p:cNvPr id="894992" name="Text Box 1040"/>
          <p:cNvSpPr txBox="1">
            <a:spLocks noChangeArrowheads="1"/>
          </p:cNvSpPr>
          <p:nvPr/>
        </p:nvSpPr>
        <p:spPr bwMode="auto">
          <a:xfrm>
            <a:off x="5562600" y="1125125"/>
            <a:ext cx="1581168" cy="1015663"/>
          </a:xfrm>
          <a:prstGeom prst="rect">
            <a:avLst/>
          </a:prstGeom>
          <a:solidFill>
            <a:schemeClr val="accent5"/>
          </a:solidFill>
          <a:ln w="9525">
            <a:noFill/>
            <a:miter lim="800000"/>
            <a:headEnd/>
            <a:tailEnd/>
          </a:ln>
          <a:effectLst/>
        </p:spPr>
        <p:txBody>
          <a:bodyPr wrap="square">
            <a:spAutoFit/>
          </a:bodyPr>
          <a:lstStyle/>
          <a:p>
            <a:pPr algn="ctr"/>
            <a:r>
              <a:rPr lang="fr-FR" sz="2000" b="0" dirty="0">
                <a:effectLst/>
                <a:latin typeface="Times New Roman" pitchFamily="18" charset="0"/>
                <a:cs typeface="Times New Roman" pitchFamily="18" charset="0"/>
              </a:rPr>
              <a:t>doivent produire des </a:t>
            </a:r>
            <a:r>
              <a:rPr lang="fr-FR" sz="2000" dirty="0">
                <a:latin typeface="Times New Roman" pitchFamily="18" charset="0"/>
                <a:cs typeface="Times New Roman" pitchFamily="18" charset="0"/>
              </a:rPr>
              <a:t>effets</a:t>
            </a:r>
            <a:r>
              <a:rPr lang="fr-FR" sz="2000" b="0" dirty="0">
                <a:effectLst/>
                <a:latin typeface="Times New Roman" pitchFamily="18" charset="0"/>
                <a:cs typeface="Times New Roman" pitchFamily="18" charset="0"/>
              </a:rPr>
              <a:t>.</a:t>
            </a:r>
          </a:p>
        </p:txBody>
      </p:sp>
      <p:sp>
        <p:nvSpPr>
          <p:cNvPr id="894993" name="AutoShape 1041"/>
          <p:cNvSpPr>
            <a:spLocks noChangeArrowheads="1"/>
          </p:cNvSpPr>
          <p:nvPr/>
        </p:nvSpPr>
        <p:spPr bwMode="auto">
          <a:xfrm rot="19761118">
            <a:off x="3249789" y="2107034"/>
            <a:ext cx="575880" cy="265000"/>
          </a:xfrm>
          <a:prstGeom prst="rightArrow">
            <a:avLst>
              <a:gd name="adj1" fmla="val 50000"/>
              <a:gd name="adj2" fmla="val 25000"/>
            </a:avLst>
          </a:prstGeom>
          <a:solidFill>
            <a:schemeClr val="bg1"/>
          </a:solidFill>
          <a:ln w="9525">
            <a:solidFill>
              <a:schemeClr val="tx1"/>
            </a:solidFill>
            <a:miter lim="800000"/>
            <a:headEnd/>
            <a:tailEnd/>
          </a:ln>
          <a:effectLst/>
        </p:spPr>
        <p:txBody>
          <a:bodyPr wrap="none" anchor="ctr"/>
          <a:lstStyle/>
          <a:p>
            <a:endParaRPr lang="en-GB" sz="2000">
              <a:latin typeface="Times New Roman" pitchFamily="18" charset="0"/>
              <a:cs typeface="Times New Roman" pitchFamily="18" charset="0"/>
            </a:endParaRPr>
          </a:p>
        </p:txBody>
      </p:sp>
      <p:sp>
        <p:nvSpPr>
          <p:cNvPr id="894994" name="Text Box 1042"/>
          <p:cNvSpPr txBox="1">
            <a:spLocks noChangeArrowheads="1"/>
          </p:cNvSpPr>
          <p:nvPr/>
        </p:nvSpPr>
        <p:spPr bwMode="auto">
          <a:xfrm>
            <a:off x="7334269" y="1077912"/>
            <a:ext cx="1524011" cy="40011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noFill/>
            <a:miter lim="800000"/>
            <a:headEnd/>
            <a:tailEnd/>
          </a:ln>
          <a:effectLst/>
        </p:spPr>
        <p:txBody>
          <a:bodyPr wrap="square">
            <a:spAutoFit/>
          </a:bodyPr>
          <a:lstStyle/>
          <a:p>
            <a:r>
              <a:rPr lang="fr-FR" sz="2000" b="0" dirty="0">
                <a:effectLst/>
                <a:latin typeface="Times New Roman" pitchFamily="18" charset="0"/>
                <a:cs typeface="Times New Roman" pitchFamily="18" charset="0"/>
              </a:rPr>
              <a:t>et un impact </a:t>
            </a:r>
          </a:p>
        </p:txBody>
      </p:sp>
      <p:sp>
        <p:nvSpPr>
          <p:cNvPr id="894995" name="AutoShape 1043"/>
          <p:cNvSpPr>
            <a:spLocks noChangeArrowheads="1"/>
          </p:cNvSpPr>
          <p:nvPr/>
        </p:nvSpPr>
        <p:spPr bwMode="auto">
          <a:xfrm rot="19963629">
            <a:off x="6923577" y="1105057"/>
            <a:ext cx="457200" cy="457200"/>
          </a:xfrm>
          <a:prstGeom prst="rightArrow">
            <a:avLst>
              <a:gd name="adj1" fmla="val 50000"/>
              <a:gd name="adj2" fmla="val 25000"/>
            </a:avLst>
          </a:prstGeom>
          <a:solidFill>
            <a:schemeClr val="bg1"/>
          </a:solidFill>
          <a:ln w="9525">
            <a:solidFill>
              <a:schemeClr val="tx1"/>
            </a:solidFill>
            <a:miter lim="800000"/>
            <a:headEnd/>
            <a:tailEnd/>
          </a:ln>
          <a:effectLst/>
        </p:spPr>
        <p:txBody>
          <a:bodyPr wrap="none" anchor="ctr"/>
          <a:lstStyle/>
          <a:p>
            <a:endParaRPr lang="en-GB" sz="2000">
              <a:latin typeface="Times New Roman" pitchFamily="18" charset="0"/>
              <a:cs typeface="Times New Roman" pitchFamily="18" charset="0"/>
            </a:endParaRPr>
          </a:p>
        </p:txBody>
      </p:sp>
      <p:sp>
        <p:nvSpPr>
          <p:cNvPr id="894996" name="AutoShape 1044"/>
          <p:cNvSpPr>
            <a:spLocks noChangeArrowheads="1"/>
          </p:cNvSpPr>
          <p:nvPr/>
        </p:nvSpPr>
        <p:spPr bwMode="auto">
          <a:xfrm rot="20327215">
            <a:off x="5179816" y="1531212"/>
            <a:ext cx="457200" cy="457200"/>
          </a:xfrm>
          <a:prstGeom prst="rightArrow">
            <a:avLst>
              <a:gd name="adj1" fmla="val 50000"/>
              <a:gd name="adj2" fmla="val 25000"/>
            </a:avLst>
          </a:prstGeom>
          <a:solidFill>
            <a:schemeClr val="bg1"/>
          </a:solidFill>
          <a:ln w="9525">
            <a:solidFill>
              <a:schemeClr val="tx1"/>
            </a:solidFill>
            <a:miter lim="800000"/>
            <a:headEnd/>
            <a:tailEnd/>
          </a:ln>
          <a:effectLst/>
        </p:spPr>
        <p:txBody>
          <a:bodyPr wrap="none" anchor="ctr"/>
          <a:lstStyle/>
          <a:p>
            <a:endParaRPr lang="en-GB" sz="2000">
              <a:latin typeface="Times New Roman" pitchFamily="18" charset="0"/>
              <a:cs typeface="Times New Roman" pitchFamily="18" charset="0"/>
            </a:endParaRPr>
          </a:p>
        </p:txBody>
      </p:sp>
      <p:sp>
        <p:nvSpPr>
          <p:cNvPr id="23" name="Flèche vers le bas 22"/>
          <p:cNvSpPr/>
          <p:nvPr/>
        </p:nvSpPr>
        <p:spPr bwMode="auto">
          <a:xfrm>
            <a:off x="666723" y="4768463"/>
            <a:ext cx="285752" cy="964413"/>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28" name="Espace réservé du numéro de diapositive 27"/>
          <p:cNvSpPr>
            <a:spLocks noGrp="1"/>
          </p:cNvSpPr>
          <p:nvPr>
            <p:ph type="sldNum" sz="quarter" idx="12"/>
          </p:nvPr>
        </p:nvSpPr>
        <p:spPr/>
        <p:txBody>
          <a:bodyPr/>
          <a:lstStyle/>
          <a:p>
            <a:pPr>
              <a:defRPr/>
            </a:pPr>
            <a:fld id="{E0F93A6C-462B-4981-99DD-B52ECBD9606C}" type="slidenum">
              <a:rPr lang="en-GB" smtClean="0"/>
              <a:pPr>
                <a:defRPr/>
              </a:pPr>
              <a:t>116</a:t>
            </a:fld>
            <a:endParaRPr lang="en-GB"/>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71472" y="1428736"/>
            <a:ext cx="8229600" cy="4389120"/>
          </a:xfrm>
          <a:solidFill>
            <a:schemeClr val="bg2">
              <a:lumMod val="75000"/>
            </a:schemeClr>
          </a:solidFill>
        </p:spPr>
        <p:txBody>
          <a:bodyPr/>
          <a:lstStyle/>
          <a:p>
            <a:pPr>
              <a:buNone/>
            </a:pPr>
            <a:endParaRPr lang="fr-FR" dirty="0"/>
          </a:p>
          <a:p>
            <a:pPr>
              <a:buNone/>
            </a:pPr>
            <a:endParaRPr lang="fr-FR" dirty="0"/>
          </a:p>
          <a:p>
            <a:pPr>
              <a:buNone/>
            </a:pPr>
            <a:endParaRPr lang="fr-FR" dirty="0"/>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117</a:t>
            </a:fld>
            <a:endParaRPr lang="en-GB"/>
          </a:p>
        </p:txBody>
      </p:sp>
      <p:sp>
        <p:nvSpPr>
          <p:cNvPr id="5" name="Pentagone régulier 4"/>
          <p:cNvSpPr/>
          <p:nvPr/>
        </p:nvSpPr>
        <p:spPr>
          <a:xfrm>
            <a:off x="785786" y="1714488"/>
            <a:ext cx="7929618" cy="3857652"/>
          </a:xfrm>
          <a:prstGeom prst="pentag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solidFill>
                  <a:srgbClr val="FF0000"/>
                </a:solidFill>
                <a:latin typeface="Times New Roman" pitchFamily="18" charset="0"/>
                <a:cs typeface="Times New Roman" pitchFamily="18" charset="0"/>
              </a:rPr>
              <a:t>SESSION 10: </a:t>
            </a:r>
          </a:p>
          <a:p>
            <a:pPr algn="ctr"/>
            <a:r>
              <a:rPr lang="fr-FR" sz="3600" dirty="0">
                <a:solidFill>
                  <a:schemeClr val="tx1"/>
                </a:solidFill>
                <a:latin typeface="Times New Roman" pitchFamily="18" charset="0"/>
                <a:cs typeface="Times New Roman" pitchFamily="18" charset="0"/>
              </a:rPr>
              <a:t>LES CRITERES D’EVALUATION</a:t>
            </a:r>
            <a:endParaRPr lang="fr-FR" sz="3000" dirty="0">
              <a:solidFill>
                <a:schemeClr val="tx1"/>
              </a:solidFill>
              <a:latin typeface="Times New Roman" pitchFamily="18" charset="0"/>
              <a:cs typeface="Times New Roman" pitchFamily="18" charset="0"/>
            </a:endParaRPr>
          </a:p>
          <a:p>
            <a:pPr algn="ctr"/>
            <a:endParaRPr lang="fr-FR" sz="3000" dirty="0">
              <a:latin typeface="Times New Roman" pitchFamily="18" charset="0"/>
              <a:cs typeface="Times New Roman" pitchFamily="18"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867524"/>
          </a:xfrm>
        </p:spPr>
        <p:txBody>
          <a:bodyPr>
            <a:normAutofit/>
          </a:bodyPr>
          <a:lstStyle/>
          <a:p>
            <a:pPr algn="ctr"/>
            <a:r>
              <a:rPr lang="fr-FR" sz="3200" b="1" dirty="0">
                <a:latin typeface="Times New Roman" pitchFamily="18" charset="0"/>
                <a:cs typeface="Times New Roman" pitchFamily="18" charset="0"/>
              </a:rPr>
              <a:t>Les critères d’évaluation de projet</a:t>
            </a:r>
          </a:p>
        </p:txBody>
      </p:sp>
      <p:sp>
        <p:nvSpPr>
          <p:cNvPr id="3" name="Espace réservé du contenu 2"/>
          <p:cNvSpPr>
            <a:spLocks noGrp="1"/>
          </p:cNvSpPr>
          <p:nvPr>
            <p:ph idx="1"/>
          </p:nvPr>
        </p:nvSpPr>
        <p:spPr>
          <a:xfrm>
            <a:off x="457200" y="1714488"/>
            <a:ext cx="8229600" cy="4610112"/>
          </a:xfrm>
        </p:spPr>
        <p:txBody>
          <a:bodyPr>
            <a:normAutofit lnSpcReduction="10000"/>
          </a:bodyPr>
          <a:lstStyle/>
          <a:p>
            <a:pPr algn="just">
              <a:buNone/>
            </a:pPr>
            <a:r>
              <a:rPr lang="fr-FR" sz="2800" dirty="0">
                <a:latin typeface="Times New Roman" pitchFamily="18" charset="0"/>
                <a:cs typeface="Times New Roman" pitchFamily="18" charset="0"/>
              </a:rPr>
              <a:t>  Les critères/mesures d’évaluation de projet  sont de mesures de jugement des effets d’un projet/Programme. Ce jugement s’articule autour d’une palette de  5 critères classiques les plus connus ci-après: </a:t>
            </a:r>
          </a:p>
          <a:p>
            <a:pPr marL="514350" indent="-514350">
              <a:buFont typeface="+mj-lt"/>
              <a:buAutoNum type="arabicPeriod"/>
            </a:pPr>
            <a:r>
              <a:rPr lang="fr-FR" sz="2800" dirty="0">
                <a:latin typeface="Times New Roman" pitchFamily="18" charset="0"/>
                <a:cs typeface="Times New Roman" pitchFamily="18" charset="0"/>
              </a:rPr>
              <a:t>La pertinence </a:t>
            </a:r>
            <a:r>
              <a:rPr lang="fr-FR" sz="2800" i="1" dirty="0">
                <a:latin typeface="Times New Roman" pitchFamily="18" charset="0"/>
                <a:cs typeface="Times New Roman" pitchFamily="18" charset="0"/>
              </a:rPr>
              <a:t>(Relevance)</a:t>
            </a:r>
          </a:p>
          <a:p>
            <a:pPr marL="514350" indent="-514350">
              <a:buFont typeface="+mj-lt"/>
              <a:buAutoNum type="arabicPeriod"/>
            </a:pPr>
            <a:r>
              <a:rPr lang="fr-FR" sz="2800" dirty="0">
                <a:latin typeface="Times New Roman" pitchFamily="18" charset="0"/>
                <a:cs typeface="Times New Roman" pitchFamily="18" charset="0"/>
              </a:rPr>
              <a:t>L’efficacité  </a:t>
            </a:r>
            <a:r>
              <a:rPr lang="fr-FR" sz="2800" i="1" dirty="0">
                <a:latin typeface="Times New Roman" pitchFamily="18" charset="0"/>
                <a:cs typeface="Times New Roman" pitchFamily="18" charset="0"/>
              </a:rPr>
              <a:t>(effectiveness)</a:t>
            </a:r>
          </a:p>
          <a:p>
            <a:pPr marL="514350" indent="-514350">
              <a:buFont typeface="+mj-lt"/>
              <a:buAutoNum type="arabicPeriod"/>
            </a:pPr>
            <a:r>
              <a:rPr lang="fr-FR" sz="2800" dirty="0">
                <a:latin typeface="Times New Roman" pitchFamily="18" charset="0"/>
                <a:cs typeface="Times New Roman" pitchFamily="18" charset="0"/>
              </a:rPr>
              <a:t>L’efficience </a:t>
            </a:r>
            <a:r>
              <a:rPr lang="fr-FR" sz="2800" i="1" dirty="0">
                <a:latin typeface="Times New Roman" pitchFamily="18" charset="0"/>
                <a:cs typeface="Times New Roman" pitchFamily="18" charset="0"/>
              </a:rPr>
              <a:t>(efficiency)</a:t>
            </a:r>
          </a:p>
          <a:p>
            <a:pPr marL="514350" indent="-514350">
              <a:buFont typeface="+mj-lt"/>
              <a:buAutoNum type="arabicPeriod"/>
            </a:pPr>
            <a:r>
              <a:rPr lang="fr-FR" sz="2800" dirty="0">
                <a:latin typeface="Times New Roman" pitchFamily="18" charset="0"/>
                <a:cs typeface="Times New Roman" pitchFamily="18" charset="0"/>
              </a:rPr>
              <a:t>L’impact </a:t>
            </a:r>
            <a:r>
              <a:rPr lang="fr-FR" sz="2800" i="1" dirty="0">
                <a:latin typeface="Times New Roman" pitchFamily="18" charset="0"/>
                <a:cs typeface="Times New Roman" pitchFamily="18" charset="0"/>
              </a:rPr>
              <a:t>(impact)</a:t>
            </a:r>
          </a:p>
          <a:p>
            <a:pPr marL="514350" indent="-514350">
              <a:buFont typeface="+mj-lt"/>
              <a:buAutoNum type="arabicPeriod"/>
            </a:pPr>
            <a:r>
              <a:rPr lang="fr-FR" sz="2800" dirty="0">
                <a:latin typeface="Times New Roman" pitchFamily="18" charset="0"/>
                <a:cs typeface="Times New Roman" pitchFamily="18" charset="0"/>
              </a:rPr>
              <a:t>La viabilité/durabilité/pérennité </a:t>
            </a:r>
            <a:r>
              <a:rPr lang="fr-FR" sz="2800" i="1" dirty="0">
                <a:latin typeface="Times New Roman" pitchFamily="18" charset="0"/>
                <a:cs typeface="Times New Roman" pitchFamily="18" charset="0"/>
              </a:rPr>
              <a:t>(sustainability)</a:t>
            </a:r>
          </a:p>
          <a:p>
            <a:pPr marL="514350" indent="-514350">
              <a:buFont typeface="+mj-lt"/>
              <a:buAutoNum type="arabicPeriod"/>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118</a:t>
            </a:fld>
            <a:endParaRPr lang="en-GB"/>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71472" y="785794"/>
            <a:ext cx="8158162" cy="857256"/>
          </a:xfrm>
        </p:spPr>
        <p:txBody>
          <a:bodyPr>
            <a:normAutofit fontScale="90000"/>
          </a:bodyPr>
          <a:lstStyle/>
          <a:p>
            <a:r>
              <a:rPr lang="fr-FR" sz="3200" b="1" dirty="0">
                <a:latin typeface="Times New Roman" pitchFamily="18" charset="0"/>
                <a:cs typeface="Times New Roman" pitchFamily="18" charset="0"/>
              </a:rPr>
              <a:t>1. La </a:t>
            </a:r>
            <a:r>
              <a:rPr lang="fr-FR" sz="3600" b="1" dirty="0">
                <a:latin typeface="Times New Roman" pitchFamily="18" charset="0"/>
                <a:cs typeface="Times New Roman" pitchFamily="18" charset="0"/>
              </a:rPr>
              <a:t>Pertinence</a:t>
            </a:r>
            <a:br>
              <a:rPr lang="fr-FR" sz="3200" b="1" dirty="0">
                <a:latin typeface="Times New Roman" pitchFamily="18" charset="0"/>
                <a:cs typeface="Times New Roman" pitchFamily="18" charset="0"/>
              </a:rPr>
            </a:br>
            <a:endParaRPr lang="fr-FR" sz="2800" b="1" dirty="0"/>
          </a:p>
        </p:txBody>
      </p:sp>
      <p:sp>
        <p:nvSpPr>
          <p:cNvPr id="3" name="Espace réservé du contenu 2"/>
          <p:cNvSpPr>
            <a:spLocks noGrp="1"/>
          </p:cNvSpPr>
          <p:nvPr>
            <p:ph idx="1"/>
          </p:nvPr>
        </p:nvSpPr>
        <p:spPr>
          <a:xfrm>
            <a:off x="428596" y="1357298"/>
            <a:ext cx="8229600" cy="5072098"/>
          </a:xfrm>
        </p:spPr>
        <p:txBody>
          <a:bodyPr>
            <a:noAutofit/>
          </a:bodyPr>
          <a:lstStyle/>
          <a:p>
            <a:pPr algn="just">
              <a:buNone/>
            </a:pPr>
            <a:r>
              <a:rPr lang="fr-FR" sz="2800" dirty="0">
                <a:latin typeface="Times New Roman" pitchFamily="18" charset="0"/>
                <a:cs typeface="Times New Roman" pitchFamily="18" charset="0"/>
              </a:rPr>
              <a:t>   La pertinence d’un projet repose principalement sur sa conception. Elle concerne la mesure dans laquelle les </a:t>
            </a:r>
            <a:r>
              <a:rPr lang="fr-FR" sz="2800" u="sng" dirty="0">
                <a:latin typeface="Times New Roman" pitchFamily="18" charset="0"/>
                <a:cs typeface="Times New Roman" pitchFamily="18" charset="0"/>
              </a:rPr>
              <a:t>objectifs envisagés </a:t>
            </a:r>
            <a:r>
              <a:rPr lang="fr-FR" sz="2800" dirty="0">
                <a:latin typeface="Times New Roman" pitchFamily="18" charset="0"/>
                <a:cs typeface="Times New Roman" pitchFamily="18" charset="0"/>
              </a:rPr>
              <a:t>par le projet répondent correctement aux problèmes identifiés ou aux </a:t>
            </a:r>
            <a:r>
              <a:rPr lang="fr-FR" sz="2800" u="sng" dirty="0">
                <a:latin typeface="Times New Roman" pitchFamily="18" charset="0"/>
                <a:cs typeface="Times New Roman" pitchFamily="18" charset="0"/>
              </a:rPr>
              <a:t>besoins </a:t>
            </a:r>
            <a:r>
              <a:rPr lang="fr-FR" sz="2800" dirty="0">
                <a:latin typeface="Times New Roman" pitchFamily="18" charset="0"/>
                <a:cs typeface="Times New Roman" pitchFamily="18" charset="0"/>
              </a:rPr>
              <a:t>réels. Elle pose des questions comme:  Les activités menées, </a:t>
            </a:r>
          </a:p>
          <a:p>
            <a:pPr algn="just">
              <a:buFont typeface="Wingdings" pitchFamily="2" charset="2"/>
              <a:buChar char="ü"/>
            </a:pPr>
            <a:r>
              <a:rPr lang="fr-FR" sz="2800" dirty="0">
                <a:latin typeface="Times New Roman" pitchFamily="18" charset="0"/>
                <a:cs typeface="Times New Roman" pitchFamily="18" charset="0"/>
              </a:rPr>
              <a:t> Contribuent-elles à la réalisation des objectifs fixés?</a:t>
            </a:r>
          </a:p>
          <a:p>
            <a:pPr algn="just">
              <a:buFont typeface="Wingdings" pitchFamily="2" charset="2"/>
              <a:buChar char="ü"/>
            </a:pPr>
            <a:r>
              <a:rPr lang="fr-FR" sz="2800" dirty="0">
                <a:latin typeface="Times New Roman" pitchFamily="18" charset="0"/>
                <a:cs typeface="Times New Roman" pitchFamily="18" charset="0"/>
              </a:rPr>
              <a:t>Sont elles en mesure d’améliorer de résoudre le problème?</a:t>
            </a:r>
          </a:p>
          <a:p>
            <a:pPr algn="just">
              <a:buFont typeface="Wingdings" pitchFamily="2" charset="2"/>
              <a:buChar char="ü"/>
            </a:pPr>
            <a:r>
              <a:rPr lang="fr-FR" sz="2800" dirty="0">
                <a:latin typeface="Times New Roman" pitchFamily="18" charset="0"/>
                <a:cs typeface="Times New Roman" pitchFamily="18" charset="0"/>
              </a:rPr>
              <a:t>Correspondent-t-elles aux besoins et priorités du groupe?</a:t>
            </a:r>
          </a:p>
          <a:p>
            <a:pPr algn="just">
              <a:buNone/>
            </a:pPr>
            <a:endParaRPr lang="fr-FR" sz="2800" dirty="0">
              <a:latin typeface="Times New Roman" pitchFamily="18" charset="0"/>
              <a:cs typeface="Times New Roman" pitchFamily="18" charset="0"/>
            </a:endParaRPr>
          </a:p>
          <a:p>
            <a:pPr algn="just">
              <a:buNone/>
            </a:pPr>
            <a:endParaRPr lang="fr-FR" sz="2800" dirty="0">
              <a:latin typeface="Times New Roman" pitchFamily="18" charset="0"/>
              <a:cs typeface="Times New Roman" pitchFamily="18" charset="0"/>
            </a:endParaRPr>
          </a:p>
          <a:p>
            <a:pPr algn="just">
              <a:buNone/>
            </a:pPr>
            <a:endParaRPr lang="fr-FR" sz="2800" dirty="0">
              <a:latin typeface="Times New Roman" pitchFamily="18" charset="0"/>
              <a:cs typeface="Times New Roman" pitchFamily="18" charset="0"/>
            </a:endParaRPr>
          </a:p>
          <a:p>
            <a:pPr algn="just">
              <a:buNone/>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119</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5" name="Rectangle 5"/>
          <p:cNvSpPr>
            <a:spLocks noGrp="1" noChangeArrowheads="1"/>
          </p:cNvSpPr>
          <p:nvPr>
            <p:ph type="title"/>
          </p:nvPr>
        </p:nvSpPr>
        <p:spPr>
          <a:xfrm>
            <a:off x="761973" y="589339"/>
            <a:ext cx="7810555" cy="598904"/>
          </a:xfrm>
        </p:spPr>
        <p:txBody>
          <a:bodyPr/>
          <a:lstStyle/>
          <a:p>
            <a:pPr algn="ctr"/>
            <a:r>
              <a:rPr lang="fr-FR" sz="2800" b="1" dirty="0">
                <a:solidFill>
                  <a:srgbClr val="00B0F0"/>
                </a:solidFill>
                <a:effectLst/>
                <a:latin typeface="Times New Roman" pitchFamily="18" charset="0"/>
                <a:cs typeface="Times New Roman" pitchFamily="18" charset="0"/>
              </a:rPr>
              <a:t>I. 1. LE SUIVI</a:t>
            </a:r>
          </a:p>
        </p:txBody>
      </p:sp>
      <p:sp>
        <p:nvSpPr>
          <p:cNvPr id="788486" name="Rectangle 6"/>
          <p:cNvSpPr>
            <a:spLocks noGrp="1" noChangeArrowheads="1"/>
          </p:cNvSpPr>
          <p:nvPr>
            <p:ph idx="1"/>
          </p:nvPr>
        </p:nvSpPr>
        <p:spPr>
          <a:xfrm>
            <a:off x="609600" y="1393017"/>
            <a:ext cx="8058179" cy="5197115"/>
          </a:xfrm>
        </p:spPr>
        <p:txBody>
          <a:bodyPr>
            <a:normAutofit fontScale="92500"/>
          </a:bodyPr>
          <a:lstStyle/>
          <a:p>
            <a:pPr marL="0" lvl="0" indent="0">
              <a:buNone/>
            </a:pPr>
            <a:endParaRPr lang="fr-FR" sz="3200" kern="0" dirty="0">
              <a:latin typeface="Tahoma" pitchFamily="34" charset="0"/>
              <a:ea typeface="ＭＳ Ｐゴシック" pitchFamily="-97" charset="-128"/>
              <a:cs typeface="ＭＳ Ｐゴシック" pitchFamily="-97" charset="-128"/>
            </a:endParaRPr>
          </a:p>
          <a:p>
            <a:pPr marL="0" lvl="0" indent="0">
              <a:buNone/>
            </a:pPr>
            <a:endParaRPr lang="fr-FR" sz="3200" kern="0" dirty="0">
              <a:latin typeface="Tahoma" pitchFamily="34" charset="0"/>
              <a:ea typeface="ＭＳ Ｐゴシック" pitchFamily="-97" charset="-128"/>
              <a:cs typeface="ＭＳ Ｐゴシック" pitchFamily="-97" charset="-128"/>
            </a:endParaRPr>
          </a:p>
          <a:p>
            <a:pPr marL="0" lvl="0" indent="0">
              <a:buNone/>
            </a:pPr>
            <a:endParaRPr lang="fr-FR" sz="3200" kern="0" dirty="0">
              <a:latin typeface="Tahoma" pitchFamily="34" charset="0"/>
              <a:ea typeface="ＭＳ Ｐゴシック" pitchFamily="-97" charset="-128"/>
              <a:cs typeface="ＭＳ Ｐゴシック" pitchFamily="-97" charset="-128"/>
            </a:endParaRPr>
          </a:p>
          <a:p>
            <a:pPr marL="0" lvl="0" indent="0" algn="just">
              <a:buNone/>
            </a:pPr>
            <a:r>
              <a:rPr lang="fr-FR" sz="3200" kern="0" dirty="0">
                <a:latin typeface="Times New Roman" pitchFamily="18" charset="0"/>
                <a:ea typeface="ＭＳ Ｐゴシック" pitchFamily="-97" charset="-128"/>
                <a:cs typeface="Times New Roman" pitchFamily="18" charset="0"/>
              </a:rPr>
              <a:t>Tout comme le tableau de bord vous fournit des informations régulières sur le fonctionnement de votre véhicule, « </a:t>
            </a:r>
            <a:r>
              <a:rPr lang="fr-FR" sz="3200" i="1" kern="0" dirty="0">
                <a:latin typeface="Times New Roman" pitchFamily="18" charset="0"/>
                <a:ea typeface="ＭＳ Ｐゴシック" pitchFamily="-97" charset="-128"/>
                <a:cs typeface="Times New Roman" pitchFamily="18" charset="0"/>
              </a:rPr>
              <a:t>Le suivi est u</a:t>
            </a:r>
            <a:r>
              <a:rPr lang="fr-FR" sz="3200" i="1" dirty="0">
                <a:latin typeface="Times New Roman" pitchFamily="18" charset="0"/>
                <a:cs typeface="Times New Roman" pitchFamily="18" charset="0"/>
              </a:rPr>
              <a:t>n processus continu de collecte et d'analyse d'informations pour apprécier comment un projet (un programme ou une politique) est mis en œuvre, en comparaison avec les performances attendues</a:t>
            </a:r>
            <a:r>
              <a:rPr lang="fr-FR" sz="3200" dirty="0">
                <a:latin typeface="Times New Roman" pitchFamily="18" charset="0"/>
                <a:cs typeface="Times New Roman" pitchFamily="18" charset="0"/>
              </a:rPr>
              <a:t> » (1). </a:t>
            </a:r>
          </a:p>
        </p:txBody>
      </p:sp>
      <p:pic>
        <p:nvPicPr>
          <p:cNvPr id="5" name="Picture 5" descr="C:\Mes documents\CUYMgtOpér\ImagesTB\TablBord.gif"/>
          <p:cNvPicPr>
            <a:picLocks noChangeAspect="1" noChangeArrowheads="1"/>
          </p:cNvPicPr>
          <p:nvPr/>
        </p:nvPicPr>
        <p:blipFill>
          <a:blip r:embed="rId3"/>
          <a:srcRect/>
          <a:stretch>
            <a:fillRect/>
          </a:stretch>
        </p:blipFill>
        <p:spPr bwMode="auto">
          <a:xfrm>
            <a:off x="2571736" y="1643050"/>
            <a:ext cx="3857652" cy="1428760"/>
          </a:xfrm>
          <a:prstGeom prst="rect">
            <a:avLst/>
          </a:prstGeom>
          <a:noFill/>
        </p:spPr>
      </p:pic>
      <p:sp>
        <p:nvSpPr>
          <p:cNvPr id="6" name="Espace réservé du numéro de diapositive 5"/>
          <p:cNvSpPr>
            <a:spLocks noGrp="1"/>
          </p:cNvSpPr>
          <p:nvPr>
            <p:ph type="sldNum" sz="quarter" idx="12"/>
          </p:nvPr>
        </p:nvSpPr>
        <p:spPr/>
        <p:txBody>
          <a:bodyPr/>
          <a:lstStyle/>
          <a:p>
            <a:pPr>
              <a:defRPr/>
            </a:pPr>
            <a:fld id="{E0F93A6C-462B-4981-99DD-B52ECBD9606C}" type="slidenum">
              <a:rPr lang="en-GB" smtClean="0"/>
              <a:pPr>
                <a:defRPr/>
              </a:pPr>
              <a:t>12</a:t>
            </a:fld>
            <a:endParaRPr lang="en-GB"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785794"/>
            <a:ext cx="8229600" cy="5538806"/>
          </a:xfrm>
        </p:spPr>
        <p:txBody>
          <a:bodyPr>
            <a:noAutofit/>
          </a:bodyPr>
          <a:lstStyle/>
          <a:p>
            <a:pPr algn="just">
              <a:buNone/>
            </a:pPr>
            <a:r>
              <a:rPr lang="fr-FR" sz="2800" dirty="0">
                <a:latin typeface="Times New Roman" pitchFamily="18" charset="0"/>
                <a:cs typeface="Times New Roman" pitchFamily="18" charset="0"/>
              </a:rPr>
              <a:t>   </a:t>
            </a:r>
          </a:p>
          <a:p>
            <a:pPr algn="just">
              <a:buNone/>
            </a:pPr>
            <a:r>
              <a:rPr lang="fr-FR" sz="2800" dirty="0">
                <a:latin typeface="Times New Roman" pitchFamily="18" charset="0"/>
                <a:cs typeface="Times New Roman" pitchFamily="18" charset="0"/>
              </a:rPr>
              <a:t>   La pertinence concerne la valeur ajoutée du projet et doit être évaluée tout au long du cycle du projet à deux moments spécifique: lors de sa conception et lors de son évaluation.</a:t>
            </a:r>
          </a:p>
          <a:p>
            <a:pPr algn="just">
              <a:buNone/>
            </a:pPr>
            <a:r>
              <a:rPr lang="fr-FR" sz="2800" dirty="0">
                <a:latin typeface="Times New Roman" pitchFamily="18" charset="0"/>
                <a:cs typeface="Times New Roman" pitchFamily="18" charset="0"/>
              </a:rPr>
              <a:t>   Dans l’hypothèse où des changements se produiraient tant au niveau des problèmes initialement identifiés, que du contexte (physique, politique, économique, social, environnemental ou institutionnel), une mise au point ou une nouvelle orientation devrait être donnée.  </a:t>
            </a:r>
          </a:p>
          <a:p>
            <a:pPr algn="just">
              <a:buNone/>
            </a:pPr>
            <a:endParaRPr lang="fr-FR" sz="2800" dirty="0">
              <a:latin typeface="Times New Roman" pitchFamily="18" charset="0"/>
              <a:cs typeface="Times New Roman" pitchFamily="18" charset="0"/>
            </a:endParaRPr>
          </a:p>
          <a:p>
            <a:pPr algn="just">
              <a:buNone/>
            </a:pPr>
            <a:endParaRPr lang="fr-FR" sz="2800" dirty="0">
              <a:latin typeface="Times New Roman" pitchFamily="18" charset="0"/>
              <a:cs typeface="Times New Roman" pitchFamily="18" charset="0"/>
            </a:endParaRPr>
          </a:p>
          <a:p>
            <a:pPr>
              <a:buNone/>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120</a:t>
            </a:fld>
            <a:endParaRPr lang="en-GB"/>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000108"/>
            <a:ext cx="8229600" cy="642942"/>
          </a:xfrm>
        </p:spPr>
        <p:txBody>
          <a:bodyPr>
            <a:normAutofit/>
          </a:bodyPr>
          <a:lstStyle/>
          <a:p>
            <a:r>
              <a:rPr lang="fr-FR" sz="3200" b="1" dirty="0">
                <a:latin typeface="Times New Roman" pitchFamily="18" charset="0"/>
                <a:cs typeface="Times New Roman" pitchFamily="18" charset="0"/>
              </a:rPr>
              <a:t>2. L’efficacité: </a:t>
            </a:r>
          </a:p>
        </p:txBody>
      </p:sp>
      <p:sp>
        <p:nvSpPr>
          <p:cNvPr id="3" name="Espace réservé du contenu 2"/>
          <p:cNvSpPr>
            <a:spLocks noGrp="1"/>
          </p:cNvSpPr>
          <p:nvPr>
            <p:ph idx="1"/>
          </p:nvPr>
        </p:nvSpPr>
        <p:spPr>
          <a:xfrm>
            <a:off x="428596" y="2247888"/>
            <a:ext cx="8229600" cy="3824318"/>
          </a:xfrm>
        </p:spPr>
        <p:txBody>
          <a:bodyPr>
            <a:normAutofit/>
          </a:bodyPr>
          <a:lstStyle/>
          <a:p>
            <a:pPr algn="just">
              <a:buNone/>
            </a:pPr>
            <a:r>
              <a:rPr lang="fr-FR" sz="2800" dirty="0">
                <a:latin typeface="Times New Roman" pitchFamily="18" charset="0"/>
                <a:cs typeface="Times New Roman" pitchFamily="18" charset="0"/>
              </a:rPr>
              <a:t>   L’efficacité  est la mesure dans laquelle une intervention a atteint, ou est susceptible d’atteindre, les résultats immédiats escomptés</a:t>
            </a:r>
            <a:r>
              <a:rPr lang="fr-FR" sz="2800" b="1" dirty="0">
                <a:latin typeface="Times New Roman" pitchFamily="18" charset="0"/>
                <a:cs typeface="Times New Roman" pitchFamily="18" charset="0"/>
              </a:rPr>
              <a:t>.</a:t>
            </a:r>
            <a:r>
              <a:rPr lang="fr-FR" sz="2800" dirty="0">
                <a:latin typeface="Times New Roman" pitchFamily="18" charset="0"/>
                <a:cs typeface="Times New Roman" pitchFamily="18" charset="0"/>
              </a:rPr>
              <a:t>  C’est  en d’autres termes la comparaison entre </a:t>
            </a:r>
            <a:r>
              <a:rPr lang="fr-FR" sz="2800" u="sng" dirty="0">
                <a:latin typeface="Times New Roman" pitchFamily="18" charset="0"/>
                <a:cs typeface="Times New Roman" pitchFamily="18" charset="0"/>
              </a:rPr>
              <a:t>les objectifs </a:t>
            </a:r>
            <a:r>
              <a:rPr lang="fr-FR" sz="2800" dirty="0">
                <a:latin typeface="Times New Roman" pitchFamily="18" charset="0"/>
                <a:cs typeface="Times New Roman" pitchFamily="18" charset="0"/>
              </a:rPr>
              <a:t>fixés au départ et </a:t>
            </a:r>
            <a:r>
              <a:rPr lang="fr-FR" sz="2800" u="sng" dirty="0">
                <a:latin typeface="Times New Roman" pitchFamily="18" charset="0"/>
                <a:cs typeface="Times New Roman" pitchFamily="18" charset="0"/>
              </a:rPr>
              <a:t>les résultats </a:t>
            </a:r>
            <a:r>
              <a:rPr lang="fr-FR" sz="2800" dirty="0">
                <a:latin typeface="Times New Roman" pitchFamily="18" charset="0"/>
                <a:cs typeface="Times New Roman" pitchFamily="18" charset="0"/>
              </a:rPr>
              <a:t>atteints : d’où l’importance d’avoir des objectifs clairs au départ. L’intérêt est de mesurer des écarts et de pouvoir les analyser.</a:t>
            </a: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121</a:t>
            </a:fld>
            <a:endParaRPr lang="en-GB"/>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714356"/>
            <a:ext cx="8229600" cy="581772"/>
          </a:xfrm>
        </p:spPr>
        <p:txBody>
          <a:bodyPr>
            <a:normAutofit/>
          </a:bodyPr>
          <a:lstStyle/>
          <a:p>
            <a:r>
              <a:rPr lang="fr-FR" sz="3200" b="1" dirty="0">
                <a:latin typeface="Times New Roman" pitchFamily="18" charset="0"/>
                <a:cs typeface="Times New Roman" pitchFamily="18" charset="0"/>
              </a:rPr>
              <a:t>3. L’efficience: </a:t>
            </a:r>
          </a:p>
        </p:txBody>
      </p:sp>
      <p:sp>
        <p:nvSpPr>
          <p:cNvPr id="3" name="Espace réservé du contenu 2"/>
          <p:cNvSpPr>
            <a:spLocks noGrp="1"/>
          </p:cNvSpPr>
          <p:nvPr>
            <p:ph idx="1"/>
          </p:nvPr>
        </p:nvSpPr>
        <p:spPr>
          <a:xfrm>
            <a:off x="428596" y="1571612"/>
            <a:ext cx="8229600" cy="4895864"/>
          </a:xfrm>
        </p:spPr>
        <p:txBody>
          <a:bodyPr>
            <a:noAutofit/>
          </a:bodyPr>
          <a:lstStyle/>
          <a:p>
            <a:pPr marL="342900" lvl="1" indent="-342900" algn="just">
              <a:buNone/>
            </a:pPr>
            <a:r>
              <a:rPr lang="fr-FR" sz="2800" dirty="0">
                <a:latin typeface="Times New Roman" pitchFamily="18" charset="0"/>
                <a:cs typeface="Times New Roman" pitchFamily="18" charset="0"/>
              </a:rPr>
              <a:t>    Le critère d’efficience mesure le  rapport </a:t>
            </a:r>
            <a:r>
              <a:rPr lang="fr-FR" sz="2800" u="sng" dirty="0">
                <a:latin typeface="Times New Roman" pitchFamily="18" charset="0"/>
                <a:cs typeface="Times New Roman" pitchFamily="18" charset="0"/>
              </a:rPr>
              <a:t>des résultats </a:t>
            </a:r>
            <a:r>
              <a:rPr lang="fr-FR" sz="2800" dirty="0">
                <a:latin typeface="Times New Roman" pitchFamily="18" charset="0"/>
                <a:cs typeface="Times New Roman" pitchFamily="18" charset="0"/>
              </a:rPr>
              <a:t>aux </a:t>
            </a:r>
            <a:r>
              <a:rPr lang="fr-FR" sz="2800" u="sng" dirty="0">
                <a:latin typeface="Times New Roman" pitchFamily="18" charset="0"/>
                <a:cs typeface="Times New Roman" pitchFamily="18" charset="0"/>
              </a:rPr>
              <a:t>moyens</a:t>
            </a:r>
            <a:r>
              <a:rPr lang="fr-FR" sz="2800" dirty="0">
                <a:latin typeface="Times New Roman" pitchFamily="18" charset="0"/>
                <a:cs typeface="Times New Roman" pitchFamily="18" charset="0"/>
              </a:rPr>
              <a:t> utilisés  dans les </a:t>
            </a:r>
            <a:r>
              <a:rPr lang="fr-FR" sz="2800" u="sng" dirty="0">
                <a:latin typeface="Times New Roman" pitchFamily="18" charset="0"/>
                <a:cs typeface="Times New Roman" pitchFamily="18" charset="0"/>
              </a:rPr>
              <a:t>délais</a:t>
            </a:r>
            <a:r>
              <a:rPr lang="fr-FR" sz="2800" dirty="0">
                <a:latin typeface="Times New Roman" pitchFamily="18" charset="0"/>
                <a:cs typeface="Times New Roman" pitchFamily="18" charset="0"/>
              </a:rPr>
              <a:t>  prévus. La question centrale que pose le critère d’efficience est « </a:t>
            </a:r>
            <a:r>
              <a:rPr lang="fr-FR" sz="2800" i="1" dirty="0">
                <a:latin typeface="Times New Roman" pitchFamily="18" charset="0"/>
                <a:cs typeface="Times New Roman" pitchFamily="18" charset="0"/>
              </a:rPr>
              <a:t>le projet a-t-il été mis en œuvre de manière optimale  selon laquelle les résultats ont été atteints de la façon la moins coûteuse et dans les délais impartis </a:t>
            </a:r>
            <a:r>
              <a:rPr lang="fr-FR" sz="2800" dirty="0">
                <a:latin typeface="Times New Roman" pitchFamily="18" charset="0"/>
                <a:cs typeface="Times New Roman" pitchFamily="18" charset="0"/>
              </a:rPr>
              <a:t>?  En d’autres termes, l’efficience concerne l’utilisation rationnelle des moyens disponibles (financier, humain et organisationnel) et vise à analyser si les objectifs ont été atteints à moindre coût. </a:t>
            </a:r>
          </a:p>
          <a:p>
            <a:pPr algn="just">
              <a:buNone/>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122</a:t>
            </a:fld>
            <a:endParaRPr lang="en-GB"/>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571612"/>
            <a:ext cx="8229600" cy="4752988"/>
          </a:xfrm>
        </p:spPr>
        <p:txBody>
          <a:bodyPr>
            <a:normAutofit lnSpcReduction="10000"/>
          </a:bodyPr>
          <a:lstStyle/>
          <a:p>
            <a:pPr marL="342900" lvl="1" indent="-342900" algn="just">
              <a:buNone/>
            </a:pPr>
            <a:r>
              <a:rPr lang="fr-FR" sz="2800" dirty="0">
                <a:latin typeface="Times New Roman" pitchFamily="18" charset="0"/>
                <a:cs typeface="Times New Roman" pitchFamily="18" charset="0"/>
              </a:rPr>
              <a:t>          </a:t>
            </a:r>
            <a:r>
              <a:rPr lang="fr-FR" sz="3200" b="1" dirty="0">
                <a:solidFill>
                  <a:srgbClr val="04617B"/>
                </a:solidFill>
                <a:latin typeface="Times New Roman" pitchFamily="18" charset="0"/>
                <a:ea typeface="+mj-ea"/>
                <a:cs typeface="Times New Roman" pitchFamily="18" charset="0"/>
              </a:rPr>
              <a:t>L’efficience (suite)</a:t>
            </a:r>
            <a:endParaRPr lang="fr-FR" sz="2800" dirty="0">
              <a:latin typeface="Times New Roman" pitchFamily="18" charset="0"/>
              <a:cs typeface="Times New Roman" pitchFamily="18" charset="0"/>
            </a:endParaRPr>
          </a:p>
          <a:p>
            <a:pPr marL="342900" lvl="1" indent="-342900" algn="just">
              <a:buNone/>
            </a:pPr>
            <a:endParaRPr lang="fr-FR" sz="2800" dirty="0">
              <a:latin typeface="Times New Roman" pitchFamily="18" charset="0"/>
              <a:cs typeface="Times New Roman" pitchFamily="18" charset="0"/>
            </a:endParaRPr>
          </a:p>
          <a:p>
            <a:pPr marL="342900" lvl="1" indent="-342900" algn="just">
              <a:buNone/>
            </a:pPr>
            <a:r>
              <a:rPr lang="fr-FR" sz="2800" dirty="0">
                <a:latin typeface="Times New Roman" pitchFamily="18" charset="0"/>
                <a:cs typeface="Times New Roman" pitchFamily="18" charset="0"/>
              </a:rPr>
              <a:t>    Cette mesure doit être quantitative, qualitative et doit également porter sur la gestion du temps et du budget. Il pose la question de la solution économique la plus avantageuse. Il s’agit donc de voir si des résultats auraient pu être obtenus par d’autres moyens, à un coût moins élevé et dans les mêmes délais.</a:t>
            </a:r>
          </a:p>
          <a:p>
            <a:pPr marL="342900" lvl="1" indent="-342900" algn="just">
              <a:buNone/>
            </a:pPr>
            <a:r>
              <a:rPr lang="fr-FR" sz="2800" dirty="0">
                <a:latin typeface="Times New Roman" pitchFamily="18" charset="0"/>
                <a:cs typeface="Times New Roman" pitchFamily="18" charset="0"/>
              </a:rPr>
              <a:t>     </a:t>
            </a:r>
          </a:p>
          <a:p>
            <a:pPr marL="342900" lvl="1" indent="-342900" algn="just">
              <a:buNone/>
            </a:pPr>
            <a:r>
              <a:rPr lang="fr-FR" sz="2800" dirty="0">
                <a:latin typeface="Times New Roman" pitchFamily="18" charset="0"/>
                <a:cs typeface="Times New Roman" pitchFamily="18" charset="0"/>
              </a:rPr>
              <a:t>  </a:t>
            </a:r>
          </a:p>
          <a:p>
            <a:pPr marL="342900" lvl="1" indent="-342900" algn="just">
              <a:buNone/>
            </a:pPr>
            <a:endParaRPr lang="fr-FR" sz="2800" dirty="0">
              <a:latin typeface="Times New Roman" pitchFamily="18" charset="0"/>
              <a:cs typeface="Times New Roman" pitchFamily="18" charset="0"/>
            </a:endParaRPr>
          </a:p>
          <a:p>
            <a:pPr marL="342900" lvl="1" indent="-342900" algn="just">
              <a:buNone/>
            </a:pPr>
            <a:endParaRPr lang="fr-FR" sz="2800" dirty="0">
              <a:latin typeface="Times New Roman" pitchFamily="18" charset="0"/>
              <a:cs typeface="Times New Roman" pitchFamily="18" charset="0"/>
            </a:endParaRPr>
          </a:p>
          <a:p>
            <a:pPr algn="just">
              <a:buNone/>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123</a:t>
            </a:fld>
            <a:endParaRPr lang="en-GB"/>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867524"/>
          </a:xfrm>
        </p:spPr>
        <p:txBody>
          <a:bodyPr>
            <a:normAutofit/>
          </a:bodyPr>
          <a:lstStyle/>
          <a:p>
            <a:r>
              <a:rPr lang="fr-FR" sz="3200" b="1" dirty="0">
                <a:latin typeface="Times New Roman" pitchFamily="18" charset="0"/>
                <a:cs typeface="Times New Roman" pitchFamily="18" charset="0"/>
              </a:rPr>
              <a:t>4. L’impact </a:t>
            </a:r>
          </a:p>
        </p:txBody>
      </p:sp>
      <p:sp>
        <p:nvSpPr>
          <p:cNvPr id="3" name="Espace réservé du contenu 2"/>
          <p:cNvSpPr>
            <a:spLocks noGrp="1"/>
          </p:cNvSpPr>
          <p:nvPr>
            <p:ph idx="1"/>
          </p:nvPr>
        </p:nvSpPr>
        <p:spPr>
          <a:xfrm>
            <a:off x="457200" y="1643050"/>
            <a:ext cx="8229600" cy="4681550"/>
          </a:xfrm>
        </p:spPr>
        <p:txBody>
          <a:bodyPr>
            <a:normAutofit lnSpcReduction="10000"/>
          </a:bodyPr>
          <a:lstStyle/>
          <a:p>
            <a:pPr algn="just">
              <a:buNone/>
            </a:pPr>
            <a:r>
              <a:rPr lang="fr-FR" sz="2800" dirty="0">
                <a:latin typeface="Times New Roman" pitchFamily="18" charset="0"/>
                <a:cs typeface="Times New Roman" pitchFamily="18" charset="0"/>
              </a:rPr>
              <a:t>   L’impact mesure les retombées de l’action à moyen et long terme. C’est l’appréciation de tous </a:t>
            </a:r>
            <a:r>
              <a:rPr lang="fr-FR" sz="2800" u="sng" dirty="0">
                <a:latin typeface="Times New Roman" pitchFamily="18" charset="0"/>
                <a:cs typeface="Times New Roman" pitchFamily="18" charset="0"/>
              </a:rPr>
              <a:t>les effets </a:t>
            </a:r>
            <a:r>
              <a:rPr lang="fr-FR" sz="2800" dirty="0">
                <a:latin typeface="Times New Roman" pitchFamily="18" charset="0"/>
                <a:cs typeface="Times New Roman" pitchFamily="18" charset="0"/>
              </a:rPr>
              <a:t>du projet sur son </a:t>
            </a:r>
            <a:r>
              <a:rPr lang="fr-FR" sz="2800" u="sng" dirty="0">
                <a:latin typeface="Times New Roman" pitchFamily="18" charset="0"/>
                <a:cs typeface="Times New Roman" pitchFamily="18" charset="0"/>
              </a:rPr>
              <a:t>environnement;</a:t>
            </a:r>
            <a:r>
              <a:rPr lang="fr-FR" sz="2800" dirty="0">
                <a:latin typeface="Times New Roman" pitchFamily="18" charset="0"/>
                <a:cs typeface="Times New Roman" pitchFamily="18" charset="0"/>
              </a:rPr>
              <a:t> effets aussi bien </a:t>
            </a:r>
            <a:r>
              <a:rPr lang="fr-FR" sz="2800" b="1" dirty="0">
                <a:latin typeface="Times New Roman" pitchFamily="18" charset="0"/>
                <a:cs typeface="Times New Roman" pitchFamily="18" charset="0"/>
              </a:rPr>
              <a:t>positifs</a:t>
            </a:r>
            <a:r>
              <a:rPr lang="fr-FR" sz="2800" dirty="0">
                <a:latin typeface="Times New Roman" pitchFamily="18" charset="0"/>
                <a:cs typeface="Times New Roman" pitchFamily="18" charset="0"/>
              </a:rPr>
              <a:t> que </a:t>
            </a:r>
            <a:r>
              <a:rPr lang="fr-FR" sz="2800" b="1" dirty="0">
                <a:latin typeface="Times New Roman" pitchFamily="18" charset="0"/>
                <a:cs typeface="Times New Roman" pitchFamily="18" charset="0"/>
              </a:rPr>
              <a:t>négatifs</a:t>
            </a:r>
            <a:r>
              <a:rPr lang="fr-FR" sz="2800" dirty="0">
                <a:latin typeface="Times New Roman" pitchFamily="18" charset="0"/>
                <a:cs typeface="Times New Roman" pitchFamily="18" charset="0"/>
              </a:rPr>
              <a:t>, </a:t>
            </a:r>
            <a:r>
              <a:rPr lang="fr-FR" sz="2800" b="1" dirty="0">
                <a:latin typeface="Times New Roman" pitchFamily="18" charset="0"/>
                <a:cs typeface="Times New Roman" pitchFamily="18" charset="0"/>
              </a:rPr>
              <a:t>prévus</a:t>
            </a:r>
            <a:r>
              <a:rPr lang="fr-FR" sz="2800" dirty="0">
                <a:latin typeface="Times New Roman" pitchFamily="18" charset="0"/>
                <a:cs typeface="Times New Roman" pitchFamily="18" charset="0"/>
              </a:rPr>
              <a:t> ou </a:t>
            </a:r>
            <a:r>
              <a:rPr lang="fr-FR" sz="2800" b="1" dirty="0">
                <a:latin typeface="Times New Roman" pitchFamily="18" charset="0"/>
                <a:cs typeface="Times New Roman" pitchFamily="18" charset="0"/>
              </a:rPr>
              <a:t>imprévus</a:t>
            </a:r>
            <a:r>
              <a:rPr lang="fr-FR" sz="2800" dirty="0">
                <a:latin typeface="Times New Roman" pitchFamily="18" charset="0"/>
                <a:cs typeface="Times New Roman" pitchFamily="18" charset="0"/>
              </a:rPr>
              <a:t>, sur le plan économique, social, politique ou écologique. C’est l’ensemble des changements significatifs et durables dans la vie et l’environnement des personnes et des groupes ayant un lien de causalité </a:t>
            </a:r>
            <a:r>
              <a:rPr lang="fr-FR" sz="2800" b="1" dirty="0">
                <a:latin typeface="Times New Roman" pitchFamily="18" charset="0"/>
                <a:cs typeface="Times New Roman" pitchFamily="18" charset="0"/>
              </a:rPr>
              <a:t>direct</a:t>
            </a:r>
            <a:r>
              <a:rPr lang="fr-FR" sz="2800" dirty="0">
                <a:latin typeface="Times New Roman" pitchFamily="18" charset="0"/>
                <a:cs typeface="Times New Roman" pitchFamily="18" charset="0"/>
              </a:rPr>
              <a:t> ou </a:t>
            </a:r>
            <a:r>
              <a:rPr lang="fr-FR" sz="2800" b="1" dirty="0">
                <a:latin typeface="Times New Roman" pitchFamily="18" charset="0"/>
                <a:cs typeface="Times New Roman" pitchFamily="18" charset="0"/>
              </a:rPr>
              <a:t>indirect</a:t>
            </a:r>
            <a:r>
              <a:rPr lang="fr-FR" sz="2800" dirty="0">
                <a:latin typeface="Times New Roman" pitchFamily="18" charset="0"/>
                <a:cs typeface="Times New Roman" pitchFamily="18" charset="0"/>
              </a:rPr>
              <a:t> avec le projet. L’analyse de l’impact d</a:t>
            </a:r>
            <a:r>
              <a:rPr lang="fr-FR" sz="2800" dirty="0"/>
              <a:t>evra être ainsi, être de nature  aussi quantitative que qualitative.</a:t>
            </a: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124</a:t>
            </a:fld>
            <a:endParaRPr lang="en-GB"/>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796086"/>
          </a:xfrm>
        </p:spPr>
        <p:txBody>
          <a:bodyPr>
            <a:normAutofit/>
          </a:bodyPr>
          <a:lstStyle/>
          <a:p>
            <a:r>
              <a:rPr lang="fr-FR" sz="3600" b="1" dirty="0">
                <a:latin typeface="Times New Roman" pitchFamily="18" charset="0"/>
                <a:cs typeface="Times New Roman" pitchFamily="18" charset="0"/>
              </a:rPr>
              <a:t>5. La viabilité </a:t>
            </a:r>
          </a:p>
        </p:txBody>
      </p:sp>
      <p:sp>
        <p:nvSpPr>
          <p:cNvPr id="3" name="Espace réservé du contenu 2"/>
          <p:cNvSpPr>
            <a:spLocks noGrp="1"/>
          </p:cNvSpPr>
          <p:nvPr>
            <p:ph idx="1"/>
          </p:nvPr>
        </p:nvSpPr>
        <p:spPr>
          <a:xfrm>
            <a:off x="357158" y="1714488"/>
            <a:ext cx="8358246" cy="4824426"/>
          </a:xfrm>
        </p:spPr>
        <p:txBody>
          <a:bodyPr>
            <a:normAutofit lnSpcReduction="10000"/>
          </a:bodyPr>
          <a:lstStyle/>
          <a:p>
            <a:pPr algn="just">
              <a:buNone/>
            </a:pPr>
            <a:r>
              <a:rPr lang="fr-FR" sz="2800" dirty="0">
                <a:latin typeface="Times New Roman" pitchFamily="18" charset="0"/>
                <a:cs typeface="Times New Roman" pitchFamily="18" charset="0"/>
              </a:rPr>
              <a:t>   La viabilité  mesure  la pérennité ou la  probabilité de voir des effets  du programme  perdurer après son arrêt.  En d’autres termes, la viabilité, permet de déterminer si les résultats positifs du projet  sont susceptibles de </a:t>
            </a:r>
            <a:r>
              <a:rPr lang="fr-FR" sz="2800" u="sng" dirty="0">
                <a:latin typeface="Times New Roman" pitchFamily="18" charset="0"/>
                <a:cs typeface="Times New Roman" pitchFamily="18" charset="0"/>
              </a:rPr>
              <a:t>perdurer  au-delà des  financements externes</a:t>
            </a:r>
            <a:r>
              <a:rPr lang="fr-FR" sz="2800" dirty="0">
                <a:latin typeface="Times New Roman" pitchFamily="18" charset="0"/>
                <a:cs typeface="Times New Roman" pitchFamily="18" charset="0"/>
              </a:rPr>
              <a:t>. </a:t>
            </a:r>
          </a:p>
          <a:p>
            <a:pPr algn="just">
              <a:buNone/>
            </a:pPr>
            <a:r>
              <a:rPr lang="fr-FR" sz="2800" dirty="0">
                <a:latin typeface="Times New Roman" pitchFamily="18" charset="0"/>
                <a:cs typeface="Times New Roman" pitchFamily="18" charset="0"/>
              </a:rPr>
              <a:t>  La viabilité répond à la question central suivante: </a:t>
            </a:r>
            <a:r>
              <a:rPr lang="fr-FR" sz="2800" i="1" dirty="0">
                <a:latin typeface="Times New Roman" pitchFamily="18" charset="0"/>
                <a:cs typeface="Times New Roman" pitchFamily="18" charset="0"/>
              </a:rPr>
              <a:t>Le projet continuera-t-il a avoir un impact  positif même au terme de sa mise en œuvre</a:t>
            </a:r>
            <a:r>
              <a:rPr lang="fr-FR" sz="2800" dirty="0">
                <a:latin typeface="Times New Roman" pitchFamily="18" charset="0"/>
                <a:cs typeface="Times New Roman" pitchFamily="18" charset="0"/>
              </a:rPr>
              <a:t>? (</a:t>
            </a:r>
            <a:r>
              <a:rPr lang="fr-FR" sz="2800" i="1" dirty="0">
                <a:latin typeface="Times New Roman" pitchFamily="18" charset="0"/>
                <a:cs typeface="Times New Roman" pitchFamily="18" charset="0"/>
              </a:rPr>
              <a:t>5ans et plus</a:t>
            </a:r>
            <a:r>
              <a:rPr lang="fr-FR" sz="2800" b="1" i="1" dirty="0">
                <a:latin typeface="Times New Roman" pitchFamily="18" charset="0"/>
                <a:cs typeface="Times New Roman" pitchFamily="18" charset="0"/>
              </a:rPr>
              <a:t>). </a:t>
            </a:r>
          </a:p>
          <a:p>
            <a:pPr algn="just">
              <a:buNone/>
            </a:pPr>
            <a:r>
              <a:rPr lang="fr-FR" sz="2800" dirty="0"/>
              <a:t>  </a:t>
            </a:r>
            <a:r>
              <a:rPr lang="fr-FR" sz="2800" dirty="0">
                <a:latin typeface="Times New Roman" pitchFamily="18" charset="0"/>
                <a:cs typeface="Times New Roman" pitchFamily="18" charset="0"/>
              </a:rPr>
              <a:t> Elle prend en compte la viabilité financière mais aussi l’opportunité de reproduire ou de généraliser le programme à plus grande échelle</a:t>
            </a:r>
            <a:r>
              <a:rPr lang="fr-FR" sz="2800" dirty="0"/>
              <a:t>. </a:t>
            </a:r>
            <a:endParaRPr lang="fr-FR" sz="2800" i="1" dirty="0">
              <a:latin typeface="Times New Roman" pitchFamily="18" charset="0"/>
              <a:cs typeface="Times New Roman" pitchFamily="18" charset="0"/>
            </a:endParaRPr>
          </a:p>
          <a:p>
            <a:pPr algn="just">
              <a:buNone/>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125</a:t>
            </a:fld>
            <a:endParaRPr lang="en-GB"/>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796086"/>
          </a:xfrm>
        </p:spPr>
        <p:txBody>
          <a:bodyPr>
            <a:noAutofit/>
          </a:bodyPr>
          <a:lstStyle/>
          <a:p>
            <a:pPr algn="ctr"/>
            <a:r>
              <a:rPr lang="fr-FR" sz="3200" b="1" dirty="0">
                <a:latin typeface="Times New Roman" pitchFamily="18" charset="0"/>
                <a:cs typeface="Times New Roman" pitchFamily="18" charset="0"/>
              </a:rPr>
              <a:t>Le projet/programme et son environnement </a:t>
            </a:r>
          </a:p>
        </p:txBody>
      </p:sp>
      <p:sp>
        <p:nvSpPr>
          <p:cNvPr id="3" name="Espace réservé du contenu 2"/>
          <p:cNvSpPr>
            <a:spLocks noGrp="1"/>
          </p:cNvSpPr>
          <p:nvPr>
            <p:ph idx="1"/>
          </p:nvPr>
        </p:nvSpPr>
        <p:spPr>
          <a:xfrm>
            <a:off x="500034" y="1643050"/>
            <a:ext cx="8229600" cy="4929222"/>
          </a:xfrm>
        </p:spPr>
        <p:txBody>
          <a:bodyPr/>
          <a:lstStyle/>
          <a:p>
            <a:pPr>
              <a:buNone/>
            </a:pPr>
            <a:endParaRPr lang="fr-FR" dirty="0"/>
          </a:p>
          <a:p>
            <a:pPr>
              <a:buNone/>
            </a:pPr>
            <a:endParaRPr lang="fr-FR" dirty="0"/>
          </a:p>
          <a:p>
            <a:pPr>
              <a:buNone/>
            </a:pPr>
            <a:endParaRPr lang="fr-FR" dirty="0"/>
          </a:p>
          <a:p>
            <a:pPr>
              <a:buNone/>
            </a:pPr>
            <a:r>
              <a:rPr lang="fr-FR" dirty="0"/>
              <a:t>………………………………………………………………………………………..</a:t>
            </a:r>
          </a:p>
          <a:p>
            <a:pPr>
              <a:buNone/>
            </a:pPr>
            <a:endParaRPr lang="fr-FR" dirty="0"/>
          </a:p>
          <a:p>
            <a:pPr>
              <a:buNone/>
            </a:pPr>
            <a:endParaRPr lang="fr-FR" dirty="0"/>
          </a:p>
          <a:p>
            <a:pPr>
              <a:buNone/>
            </a:pPr>
            <a:endParaRPr lang="fr-FR" dirty="0"/>
          </a:p>
        </p:txBody>
      </p:sp>
      <p:sp>
        <p:nvSpPr>
          <p:cNvPr id="4" name="Organigramme : Alternative 3"/>
          <p:cNvSpPr/>
          <p:nvPr/>
        </p:nvSpPr>
        <p:spPr>
          <a:xfrm>
            <a:off x="428596" y="2071678"/>
            <a:ext cx="1857388" cy="785818"/>
          </a:xfrm>
          <a:prstGeom prst="flowChartAlternateProcess">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Problème</a:t>
            </a:r>
          </a:p>
        </p:txBody>
      </p:sp>
      <p:sp>
        <p:nvSpPr>
          <p:cNvPr id="8" name="Pentagone 7"/>
          <p:cNvSpPr/>
          <p:nvPr/>
        </p:nvSpPr>
        <p:spPr>
          <a:xfrm>
            <a:off x="1214414" y="3571876"/>
            <a:ext cx="2071702" cy="785818"/>
          </a:xfrm>
          <a:prstGeom prst="homePlat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Objectifs</a:t>
            </a:r>
          </a:p>
        </p:txBody>
      </p:sp>
      <p:sp>
        <p:nvSpPr>
          <p:cNvPr id="9" name="Pentagone 8"/>
          <p:cNvSpPr/>
          <p:nvPr/>
        </p:nvSpPr>
        <p:spPr>
          <a:xfrm>
            <a:off x="3286116" y="3571876"/>
            <a:ext cx="2071702" cy="785818"/>
          </a:xfrm>
          <a:prstGeom prst="homePlat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Inputs</a:t>
            </a:r>
          </a:p>
        </p:txBody>
      </p:sp>
      <p:sp>
        <p:nvSpPr>
          <p:cNvPr id="25" name="Parallélogramme 24"/>
          <p:cNvSpPr/>
          <p:nvPr/>
        </p:nvSpPr>
        <p:spPr>
          <a:xfrm>
            <a:off x="5143504" y="1785926"/>
            <a:ext cx="2857520" cy="2714644"/>
          </a:xfrm>
          <a:prstGeom prst="parallelogram">
            <a:avLst/>
          </a:prstGeom>
          <a:solidFill>
            <a:schemeClr val="bg1">
              <a:lumMod val="8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Organigramme : Alternative 25"/>
          <p:cNvSpPr/>
          <p:nvPr/>
        </p:nvSpPr>
        <p:spPr>
          <a:xfrm>
            <a:off x="6072198" y="1785926"/>
            <a:ext cx="1714512" cy="642942"/>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Impact</a:t>
            </a:r>
          </a:p>
        </p:txBody>
      </p:sp>
      <p:sp>
        <p:nvSpPr>
          <p:cNvPr id="27" name="Organigramme : Alternative 26"/>
          <p:cNvSpPr/>
          <p:nvPr/>
        </p:nvSpPr>
        <p:spPr>
          <a:xfrm>
            <a:off x="5786446" y="2643182"/>
            <a:ext cx="1714512" cy="642942"/>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Résultats</a:t>
            </a:r>
          </a:p>
        </p:txBody>
      </p:sp>
      <p:sp>
        <p:nvSpPr>
          <p:cNvPr id="28" name="Organigramme : Alternative 27"/>
          <p:cNvSpPr/>
          <p:nvPr/>
        </p:nvSpPr>
        <p:spPr>
          <a:xfrm>
            <a:off x="5357818" y="3643314"/>
            <a:ext cx="1714512" cy="642942"/>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Outputs</a:t>
            </a:r>
          </a:p>
        </p:txBody>
      </p:sp>
      <p:cxnSp>
        <p:nvCxnSpPr>
          <p:cNvPr id="32" name="Connecteur droit avec flèche 31"/>
          <p:cNvCxnSpPr>
            <a:stCxn id="28" idx="0"/>
          </p:cNvCxnSpPr>
          <p:nvPr/>
        </p:nvCxnSpPr>
        <p:spPr>
          <a:xfrm rot="5400000" flipH="1" flipV="1">
            <a:off x="6107917" y="3464719"/>
            <a:ext cx="285752"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p:nvPr/>
        </p:nvCxnSpPr>
        <p:spPr>
          <a:xfrm rot="5400000" flipH="1" flipV="1">
            <a:off x="6465107" y="2536025"/>
            <a:ext cx="285752"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Flèche vers le bas 33"/>
          <p:cNvSpPr/>
          <p:nvPr/>
        </p:nvSpPr>
        <p:spPr>
          <a:xfrm>
            <a:off x="1500166" y="2928934"/>
            <a:ext cx="357190" cy="5715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Espace réservé du numéro de diapositive 35"/>
          <p:cNvSpPr>
            <a:spLocks noGrp="1"/>
          </p:cNvSpPr>
          <p:nvPr>
            <p:ph type="sldNum" sz="quarter" idx="12"/>
          </p:nvPr>
        </p:nvSpPr>
        <p:spPr/>
        <p:txBody>
          <a:bodyPr/>
          <a:lstStyle/>
          <a:p>
            <a:pPr>
              <a:defRPr/>
            </a:pPr>
            <a:fld id="{E0F93A6C-462B-4981-99DD-B52ECBD9606C}" type="slidenum">
              <a:rPr lang="en-GB" smtClean="0"/>
              <a:pPr>
                <a:defRPr/>
              </a:pPr>
              <a:t>126</a:t>
            </a:fld>
            <a:endParaRPr lang="en-GB"/>
          </a:p>
        </p:txBody>
      </p:sp>
      <p:sp>
        <p:nvSpPr>
          <p:cNvPr id="49" name="Accolade ouvrante 48"/>
          <p:cNvSpPr/>
          <p:nvPr/>
        </p:nvSpPr>
        <p:spPr>
          <a:xfrm rot="16200000">
            <a:off x="4107653" y="2107397"/>
            <a:ext cx="642942" cy="7858180"/>
          </a:xfrm>
          <a:prstGeom prst="leftBrace">
            <a:avLst/>
          </a:pr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51" name="Connecteur droit 50"/>
          <p:cNvCxnSpPr>
            <a:stCxn id="49" idx="0"/>
            <a:endCxn id="4" idx="2"/>
          </p:cNvCxnSpPr>
          <p:nvPr/>
        </p:nvCxnSpPr>
        <p:spPr>
          <a:xfrm flipV="1">
            <a:off x="500034" y="2857496"/>
            <a:ext cx="857256" cy="285752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5" name="Connecteur droit 54"/>
          <p:cNvCxnSpPr/>
          <p:nvPr/>
        </p:nvCxnSpPr>
        <p:spPr>
          <a:xfrm rot="16200000" flipH="1">
            <a:off x="6286512" y="3643314"/>
            <a:ext cx="3571900" cy="571504"/>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62" name="Accolade ouvrante 61"/>
          <p:cNvSpPr/>
          <p:nvPr/>
        </p:nvSpPr>
        <p:spPr>
          <a:xfrm>
            <a:off x="642910" y="2857496"/>
            <a:ext cx="571504" cy="1500198"/>
          </a:xfrm>
          <a:prstGeom prst="leftBrace">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3" name="Accolade ouvrante 62"/>
          <p:cNvSpPr/>
          <p:nvPr/>
        </p:nvSpPr>
        <p:spPr>
          <a:xfrm rot="16200000">
            <a:off x="4500563" y="1928801"/>
            <a:ext cx="1071570" cy="6072232"/>
          </a:xfrm>
          <a:prstGeom prst="leftBrace">
            <a:avLst>
              <a:gd name="adj1" fmla="val 8333"/>
              <a:gd name="adj2" fmla="val 67549"/>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65" name="Connecteur droit 64"/>
          <p:cNvCxnSpPr>
            <a:stCxn id="63" idx="2"/>
            <a:endCxn id="27" idx="3"/>
          </p:cNvCxnSpPr>
          <p:nvPr/>
        </p:nvCxnSpPr>
        <p:spPr>
          <a:xfrm rot="10800000">
            <a:off x="7500958" y="2964654"/>
            <a:ext cx="571506" cy="146447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71" name="Accolade ouvrante 70"/>
          <p:cNvSpPr/>
          <p:nvPr/>
        </p:nvSpPr>
        <p:spPr>
          <a:xfrm rot="16200000">
            <a:off x="5036347" y="3393281"/>
            <a:ext cx="571504" cy="2357454"/>
          </a:xfrm>
          <a:prstGeom prst="leftBrace">
            <a:avLst>
              <a:gd name="adj1" fmla="val 8333"/>
              <a:gd name="adj2" fmla="val 48227"/>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73" name="Connecteur droit 72"/>
          <p:cNvCxnSpPr/>
          <p:nvPr/>
        </p:nvCxnSpPr>
        <p:spPr>
          <a:xfrm flipV="1">
            <a:off x="6500826" y="3286124"/>
            <a:ext cx="428628" cy="100013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83" name="ZoneTexte 82"/>
          <p:cNvSpPr txBox="1"/>
          <p:nvPr/>
        </p:nvSpPr>
        <p:spPr>
          <a:xfrm>
            <a:off x="4357686" y="4643446"/>
            <a:ext cx="1714512" cy="461665"/>
          </a:xfrm>
          <a:prstGeom prst="rect">
            <a:avLst/>
          </a:prstGeom>
          <a:noFill/>
        </p:spPr>
        <p:txBody>
          <a:bodyPr wrap="square" rtlCol="0">
            <a:spAutoFit/>
          </a:bodyPr>
          <a:lstStyle/>
          <a:p>
            <a:r>
              <a:rPr lang="fr-FR" dirty="0">
                <a:solidFill>
                  <a:srgbClr val="7030A0"/>
                </a:solidFill>
              </a:rPr>
              <a:t>Efficience</a:t>
            </a:r>
          </a:p>
        </p:txBody>
      </p:sp>
      <p:sp>
        <p:nvSpPr>
          <p:cNvPr id="84" name="ZoneTexte 83"/>
          <p:cNvSpPr txBox="1"/>
          <p:nvPr/>
        </p:nvSpPr>
        <p:spPr>
          <a:xfrm>
            <a:off x="5500694" y="5286388"/>
            <a:ext cx="1571636" cy="461665"/>
          </a:xfrm>
          <a:prstGeom prst="rect">
            <a:avLst/>
          </a:prstGeom>
          <a:noFill/>
        </p:spPr>
        <p:txBody>
          <a:bodyPr wrap="square" rtlCol="0">
            <a:spAutoFit/>
          </a:bodyPr>
          <a:lstStyle/>
          <a:p>
            <a:r>
              <a:rPr lang="fr-FR" dirty="0">
                <a:solidFill>
                  <a:srgbClr val="00B050"/>
                </a:solidFill>
              </a:rPr>
              <a:t>Efficacité</a:t>
            </a:r>
          </a:p>
        </p:txBody>
      </p:sp>
      <p:sp>
        <p:nvSpPr>
          <p:cNvPr id="85" name="ZoneTexte 84"/>
          <p:cNvSpPr txBox="1"/>
          <p:nvPr/>
        </p:nvSpPr>
        <p:spPr>
          <a:xfrm>
            <a:off x="3643306" y="6072206"/>
            <a:ext cx="1857388" cy="461665"/>
          </a:xfrm>
          <a:prstGeom prst="rect">
            <a:avLst/>
          </a:prstGeom>
          <a:noFill/>
        </p:spPr>
        <p:txBody>
          <a:bodyPr wrap="square" rtlCol="0">
            <a:spAutoFit/>
          </a:bodyPr>
          <a:lstStyle/>
          <a:p>
            <a:r>
              <a:rPr lang="fr-FR" b="1" dirty="0">
                <a:solidFill>
                  <a:srgbClr val="0000FF"/>
                </a:solidFill>
              </a:rPr>
              <a:t>Viabilité</a:t>
            </a:r>
          </a:p>
        </p:txBody>
      </p:sp>
      <p:sp>
        <p:nvSpPr>
          <p:cNvPr id="86" name="ZoneTexte 85"/>
          <p:cNvSpPr txBox="1"/>
          <p:nvPr/>
        </p:nvSpPr>
        <p:spPr>
          <a:xfrm>
            <a:off x="428596" y="2714620"/>
            <a:ext cx="553998" cy="1867554"/>
          </a:xfrm>
          <a:prstGeom prst="rect">
            <a:avLst/>
          </a:prstGeom>
          <a:noFill/>
        </p:spPr>
        <p:txBody>
          <a:bodyPr vert="vert270" wrap="square" rtlCol="0">
            <a:spAutoFit/>
          </a:bodyPr>
          <a:lstStyle/>
          <a:p>
            <a:r>
              <a:rPr lang="fr-FR" b="1" dirty="0">
                <a:solidFill>
                  <a:schemeClr val="accent2">
                    <a:lumMod val="60000"/>
                    <a:lumOff val="40000"/>
                  </a:schemeClr>
                </a:solidFill>
              </a:rPr>
              <a:t>Pertinence</a:t>
            </a:r>
          </a:p>
        </p:txBody>
      </p:sp>
      <p:sp>
        <p:nvSpPr>
          <p:cNvPr id="88" name="Ellipse 87"/>
          <p:cNvSpPr/>
          <p:nvPr/>
        </p:nvSpPr>
        <p:spPr>
          <a:xfrm>
            <a:off x="3071802" y="2071678"/>
            <a:ext cx="1785950" cy="10001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b="1" i="1" dirty="0">
              <a:solidFill>
                <a:srgbClr val="00B0F0"/>
              </a:solidFill>
              <a:latin typeface="Times New Roman" pitchFamily="18" charset="0"/>
              <a:cs typeface="Times New Roman" pitchFamily="18" charset="0"/>
            </a:endParaRPr>
          </a:p>
          <a:p>
            <a:pPr algn="ctr"/>
            <a:r>
              <a:rPr lang="fr-FR" sz="2000" b="1" i="1" dirty="0">
                <a:solidFill>
                  <a:srgbClr val="C00000"/>
                </a:solidFill>
                <a:latin typeface="Times New Roman" pitchFamily="18" charset="0"/>
                <a:cs typeface="Times New Roman" pitchFamily="18" charset="0"/>
              </a:rPr>
              <a:t>Environnemen</a:t>
            </a:r>
            <a:r>
              <a:rPr lang="fr-FR" b="1" i="1" dirty="0">
                <a:solidFill>
                  <a:srgbClr val="C00000"/>
                </a:solidFill>
              </a:rPr>
              <a:t>t</a:t>
            </a:r>
          </a:p>
          <a:p>
            <a:pPr algn="ctr"/>
            <a:endParaRPr lang="fr-FR" dirty="0"/>
          </a:p>
        </p:txBody>
      </p:sp>
      <p:cxnSp>
        <p:nvCxnSpPr>
          <p:cNvPr id="90" name="Connecteur droit avec flèche 89"/>
          <p:cNvCxnSpPr/>
          <p:nvPr/>
        </p:nvCxnSpPr>
        <p:spPr>
          <a:xfrm>
            <a:off x="4786314" y="2500306"/>
            <a:ext cx="857256"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1" name="Connecteur droit avec flèche 90"/>
          <p:cNvCxnSpPr/>
          <p:nvPr/>
        </p:nvCxnSpPr>
        <p:spPr>
          <a:xfrm>
            <a:off x="2357422" y="2500306"/>
            <a:ext cx="71438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642918"/>
            <a:ext cx="8229600" cy="5929354"/>
          </a:xfrm>
        </p:spPr>
        <p:txBody>
          <a:bodyPr>
            <a:noAutofit/>
          </a:bodyPr>
          <a:lstStyle/>
          <a:p>
            <a:pPr algn="ctr">
              <a:buNone/>
            </a:pPr>
            <a:r>
              <a:rPr lang="fr-FR" sz="2800" dirty="0">
                <a:latin typeface="Times New Roman" pitchFamily="18" charset="0"/>
                <a:cs typeface="Times New Roman" pitchFamily="18" charset="0"/>
              </a:rPr>
              <a:t>       </a:t>
            </a:r>
            <a:r>
              <a:rPr lang="fr-FR" sz="2800" b="1" dirty="0">
                <a:latin typeface="Times New Roman" pitchFamily="18" charset="0"/>
                <a:cs typeface="Times New Roman" pitchFamily="18" charset="0"/>
              </a:rPr>
              <a:t>LES MESURES SUPPLÉMENTAIRES D’ÉVALUATION </a:t>
            </a:r>
            <a:endParaRPr lang="fr-FR" sz="2400" b="1" dirty="0">
              <a:latin typeface="Times New Roman" pitchFamily="18" charset="0"/>
              <a:cs typeface="Times New Roman" pitchFamily="18" charset="0"/>
            </a:endParaRPr>
          </a:p>
          <a:p>
            <a:pPr algn="just">
              <a:buNone/>
            </a:pPr>
            <a:r>
              <a:rPr lang="fr-FR" sz="2800" dirty="0">
                <a:latin typeface="Times New Roman" pitchFamily="18" charset="0"/>
                <a:cs typeface="Times New Roman" pitchFamily="18" charset="0"/>
              </a:rPr>
              <a:t>   Le Centre de Ressources en Evaluation recommande  2 critères supplémentaires suivants  (16):</a:t>
            </a:r>
          </a:p>
          <a:p>
            <a:pPr algn="just"/>
            <a:r>
              <a:rPr lang="fr-FR" sz="2800" b="1" dirty="0">
                <a:latin typeface="Times New Roman" pitchFamily="18" charset="0"/>
                <a:cs typeface="Times New Roman" pitchFamily="18" charset="0"/>
              </a:rPr>
              <a:t>La cohérence externe/complémentarité: </a:t>
            </a:r>
            <a:r>
              <a:rPr lang="fr-FR" sz="2800" dirty="0">
                <a:latin typeface="Times New Roman" pitchFamily="18" charset="0"/>
                <a:cs typeface="Times New Roman" pitchFamily="18" charset="0"/>
              </a:rPr>
              <a:t>A mesurer en lien avec le critère de pertinence. Si le projet répond effectivement à un besoin, quelles structures attelées à y répondre? Les structures sont-elles complémentaires ou concurrentes? </a:t>
            </a:r>
          </a:p>
          <a:p>
            <a:pPr algn="just"/>
            <a:r>
              <a:rPr lang="fr-FR" sz="2800" b="1" dirty="0">
                <a:latin typeface="Times New Roman" pitchFamily="18" charset="0"/>
                <a:cs typeface="Times New Roman" pitchFamily="18" charset="0"/>
              </a:rPr>
              <a:t>La cohérence interne: </a:t>
            </a:r>
            <a:r>
              <a:rPr lang="fr-FR" sz="2800" dirty="0">
                <a:latin typeface="Times New Roman" pitchFamily="18" charset="0"/>
                <a:cs typeface="Times New Roman" pitchFamily="18" charset="0"/>
              </a:rPr>
              <a:t>Quelle adéquation entre le projet et l’objet de l’organisation qui le porte ? Quelle adéquation entre les valeurs affichées en externe et le mode de gouvernance effective de la structure ?</a:t>
            </a:r>
          </a:p>
          <a:p>
            <a:pPr algn="just">
              <a:buNone/>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127</a:t>
            </a:fld>
            <a:endParaRPr lang="en-GB"/>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428604"/>
            <a:ext cx="8229600" cy="500066"/>
          </a:xfrm>
          <a:solidFill>
            <a:schemeClr val="accent1"/>
          </a:solidFill>
          <a:ln>
            <a:solidFill>
              <a:schemeClr val="accent1"/>
            </a:solidFill>
          </a:ln>
        </p:spPr>
        <p:txBody>
          <a:bodyPr>
            <a:noAutofit/>
          </a:bodyPr>
          <a:lstStyle/>
          <a:p>
            <a:r>
              <a:rPr lang="fr-FR" sz="3600" b="1" dirty="0">
                <a:solidFill>
                  <a:schemeClr val="bg1"/>
                </a:solidFill>
                <a:latin typeface="Times New Roman" pitchFamily="18" charset="0"/>
                <a:cs typeface="Times New Roman" pitchFamily="18" charset="0"/>
              </a:rPr>
              <a:t>                   Etude de cas N° 5</a:t>
            </a:r>
          </a:p>
        </p:txBody>
      </p:sp>
      <p:sp>
        <p:nvSpPr>
          <p:cNvPr id="3" name="Espace réservé du contenu 2"/>
          <p:cNvSpPr>
            <a:spLocks noGrp="1"/>
          </p:cNvSpPr>
          <p:nvPr>
            <p:ph idx="1"/>
          </p:nvPr>
        </p:nvSpPr>
        <p:spPr>
          <a:xfrm>
            <a:off x="500034" y="928670"/>
            <a:ext cx="8215370" cy="5929330"/>
          </a:xfrm>
          <a:solidFill>
            <a:schemeClr val="tx1"/>
          </a:solidFill>
        </p:spPr>
        <p:txBody>
          <a:bodyPr>
            <a:noAutofit/>
          </a:bodyPr>
          <a:lstStyle/>
          <a:p>
            <a:pPr marL="514350" indent="-514350" algn="just">
              <a:buNone/>
            </a:pPr>
            <a:r>
              <a:rPr lang="fr-FR" sz="2700" dirty="0">
                <a:solidFill>
                  <a:schemeClr val="bg1"/>
                </a:solidFill>
                <a:latin typeface="Times New Roman" pitchFamily="18" charset="0"/>
                <a:cs typeface="Times New Roman" pitchFamily="18" charset="0"/>
              </a:rPr>
              <a:t>      Au cours de premières semaines  dans ses fonctions comme gestionnaire du projet, Mr. KANT a eu le temps de comprendre le cadre logique  de son projet. Il convoque, par la suite, une réunion avec son équipe de mise en œuvre et de supervision du projet. Le seul point à l’ordre du jour « Comprendre les indicateurs de S-E du projet AJEC-KAYANZA et  ses critères d ’évaluation ».</a:t>
            </a:r>
          </a:p>
          <a:p>
            <a:pPr marL="514350" indent="-514350" algn="just">
              <a:buNone/>
            </a:pPr>
            <a:r>
              <a:rPr lang="fr-FR" sz="2700" dirty="0">
                <a:solidFill>
                  <a:schemeClr val="bg1"/>
                </a:solidFill>
                <a:latin typeface="Times New Roman" pitchFamily="18" charset="0"/>
                <a:cs typeface="Times New Roman" pitchFamily="18" charset="0"/>
              </a:rPr>
              <a:t>     D’une manière synthétique et compréhensible à tous, montrez, dans un tableau à deux colonnes, ce que doit comprendre la présentation de Kant. Mettez les indicateurs de S-E dans la 1</a:t>
            </a:r>
            <a:r>
              <a:rPr lang="fr-FR" sz="2700" baseline="30000" dirty="0">
                <a:solidFill>
                  <a:schemeClr val="bg1"/>
                </a:solidFill>
                <a:latin typeface="Times New Roman" pitchFamily="18" charset="0"/>
                <a:cs typeface="Times New Roman" pitchFamily="18" charset="0"/>
              </a:rPr>
              <a:t>ère</a:t>
            </a:r>
            <a:r>
              <a:rPr lang="fr-FR" sz="2700" dirty="0">
                <a:solidFill>
                  <a:schemeClr val="bg1"/>
                </a:solidFill>
                <a:latin typeface="Times New Roman" pitchFamily="18" charset="0"/>
                <a:cs typeface="Times New Roman" pitchFamily="18" charset="0"/>
              </a:rPr>
              <a:t> colonne et le rôle de chacun d’eux dans la 2è.  Faites de même pour les critères d’évaluation du projet. </a:t>
            </a:r>
          </a:p>
          <a:p>
            <a:pPr marL="514350" indent="-514350" algn="just">
              <a:buNone/>
            </a:pPr>
            <a:r>
              <a:rPr lang="fr-FR" sz="2700" b="1" dirty="0">
                <a:solidFill>
                  <a:schemeClr val="bg1"/>
                </a:solidFill>
                <a:latin typeface="Times New Roman" pitchFamily="18" charset="0"/>
                <a:cs typeface="Times New Roman" pitchFamily="18" charset="0"/>
              </a:rPr>
              <a:t>       </a:t>
            </a: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128</a:t>
            </a:fld>
            <a:endParaRPr lang="en-GB"/>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71472" y="1428736"/>
            <a:ext cx="8229600" cy="4389120"/>
          </a:xfrm>
          <a:solidFill>
            <a:schemeClr val="bg2">
              <a:lumMod val="75000"/>
            </a:schemeClr>
          </a:solidFill>
        </p:spPr>
        <p:txBody>
          <a:bodyPr/>
          <a:lstStyle/>
          <a:p>
            <a:pPr>
              <a:buNone/>
            </a:pPr>
            <a:endParaRPr lang="fr-FR" dirty="0"/>
          </a:p>
          <a:p>
            <a:pPr>
              <a:buNone/>
            </a:pPr>
            <a:endParaRPr lang="fr-FR" dirty="0"/>
          </a:p>
          <a:p>
            <a:pPr>
              <a:buNone/>
            </a:pPr>
            <a:endParaRPr lang="fr-FR" dirty="0"/>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129</a:t>
            </a:fld>
            <a:endParaRPr lang="en-GB"/>
          </a:p>
        </p:txBody>
      </p:sp>
      <p:sp>
        <p:nvSpPr>
          <p:cNvPr id="5" name="Pentagone régulier 4"/>
          <p:cNvSpPr/>
          <p:nvPr/>
        </p:nvSpPr>
        <p:spPr>
          <a:xfrm>
            <a:off x="785786" y="1714488"/>
            <a:ext cx="7929618" cy="3857652"/>
          </a:xfrm>
          <a:prstGeom prst="pentag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solidFill>
                  <a:srgbClr val="FF0000"/>
                </a:solidFill>
                <a:latin typeface="Times New Roman" pitchFamily="18" charset="0"/>
                <a:cs typeface="Times New Roman" pitchFamily="18" charset="0"/>
              </a:rPr>
              <a:t>SESSION 11: </a:t>
            </a:r>
          </a:p>
          <a:p>
            <a:pPr algn="ctr"/>
            <a:r>
              <a:rPr lang="fr-FR" sz="3600" dirty="0">
                <a:solidFill>
                  <a:schemeClr val="tx1"/>
                </a:solidFill>
                <a:latin typeface="Times New Roman" pitchFamily="18" charset="0"/>
                <a:cs typeface="Times New Roman" pitchFamily="18" charset="0"/>
              </a:rPr>
              <a:t>LE SYSTÈME DE SUIVI-EVALUATION </a:t>
            </a:r>
          </a:p>
          <a:p>
            <a:pPr algn="ctr"/>
            <a:endParaRPr lang="fr-FR" sz="3600" dirty="0">
              <a:solidFill>
                <a:srgbClr val="FF0000"/>
              </a:solidFill>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71472" y="750075"/>
            <a:ext cx="8229600" cy="5822197"/>
          </a:xfrm>
        </p:spPr>
        <p:txBody>
          <a:bodyPr>
            <a:normAutofit/>
          </a:bodyPr>
          <a:lstStyle/>
          <a:p>
            <a:pPr algn="just">
              <a:buNone/>
            </a:pPr>
            <a:r>
              <a:rPr lang="fr-FR" sz="2800" dirty="0">
                <a:latin typeface="Times New Roman" pitchFamily="18" charset="0"/>
                <a:cs typeface="Times New Roman" pitchFamily="18" charset="0"/>
              </a:rPr>
              <a:t>   Le suivi porte généralement sur les processus, notamment sur:</a:t>
            </a:r>
          </a:p>
          <a:p>
            <a:pPr>
              <a:buFont typeface="Wingdings" pitchFamily="2" charset="2"/>
              <a:buChar char="ü"/>
            </a:pPr>
            <a:r>
              <a:rPr lang="fr-FR" sz="2800" dirty="0">
                <a:latin typeface="Times New Roman" pitchFamily="18" charset="0"/>
                <a:cs typeface="Times New Roman" pitchFamily="18" charset="0"/>
              </a:rPr>
              <a:t>Le moment et le lieu où se déroulent les activités, </a:t>
            </a:r>
          </a:p>
          <a:p>
            <a:pPr>
              <a:buFont typeface="Wingdings" pitchFamily="2" charset="2"/>
              <a:buChar char="ü"/>
            </a:pPr>
            <a:r>
              <a:rPr lang="fr-FR" sz="2800" dirty="0">
                <a:latin typeface="Times New Roman" pitchFamily="18" charset="0"/>
                <a:cs typeface="Times New Roman" pitchFamily="18" charset="0"/>
              </a:rPr>
              <a:t>Les auteurs des activités (parties prenantes) </a:t>
            </a:r>
          </a:p>
          <a:p>
            <a:pPr>
              <a:buFont typeface="Wingdings" pitchFamily="2" charset="2"/>
              <a:buChar char="ü"/>
            </a:pPr>
            <a:r>
              <a:rPr lang="fr-FR" sz="2800" dirty="0">
                <a:latin typeface="Times New Roman" pitchFamily="18" charset="0"/>
                <a:cs typeface="Times New Roman" pitchFamily="18" charset="0"/>
              </a:rPr>
              <a:t> Le nombre de gens ou d’entités atteints par celles-ci (bénéficiaires).</a:t>
            </a:r>
          </a:p>
          <a:p>
            <a:pPr algn="just">
              <a:buNone/>
            </a:pPr>
            <a:r>
              <a:rPr lang="fr-FR" sz="2800" dirty="0">
                <a:latin typeface="Times New Roman" pitchFamily="18" charset="0"/>
                <a:cs typeface="Times New Roman" pitchFamily="18" charset="0"/>
              </a:rPr>
              <a:t>   Le suivi est entrepris une fois que le programme a démarré et se poursuit tout au long de la période d’exécution du programme. </a:t>
            </a:r>
          </a:p>
          <a:p>
            <a:pPr algn="just">
              <a:buNone/>
            </a:pPr>
            <a:r>
              <a:rPr lang="fr-FR" sz="2800" dirty="0">
                <a:latin typeface="Times New Roman" pitchFamily="18" charset="0"/>
                <a:cs typeface="Times New Roman" pitchFamily="18" charset="0"/>
              </a:rPr>
              <a:t>   Le suivi d'avancement (</a:t>
            </a:r>
            <a:r>
              <a:rPr lang="fr-FR" sz="2800" i="1" dirty="0">
                <a:latin typeface="Times New Roman" pitchFamily="18" charset="0"/>
                <a:cs typeface="Times New Roman" pitchFamily="18" charset="0"/>
              </a:rPr>
              <a:t>suivi des tâches ou des activités du projet</a:t>
            </a:r>
            <a:r>
              <a:rPr lang="fr-FR" sz="2800" dirty="0">
                <a:latin typeface="Times New Roman" pitchFamily="18" charset="0"/>
                <a:cs typeface="Times New Roman" pitchFamily="18" charset="0"/>
              </a:rPr>
              <a:t>) a pour but de </a:t>
            </a:r>
            <a:r>
              <a:rPr lang="fr-FR" sz="2800" b="1" dirty="0">
                <a:latin typeface="Times New Roman" pitchFamily="18" charset="0"/>
                <a:cs typeface="Times New Roman" pitchFamily="18" charset="0"/>
              </a:rPr>
              <a:t>vérifier </a:t>
            </a:r>
            <a:r>
              <a:rPr lang="fr-FR" sz="2800" dirty="0">
                <a:latin typeface="Times New Roman" pitchFamily="18" charset="0"/>
                <a:cs typeface="Times New Roman" pitchFamily="18" charset="0"/>
              </a:rPr>
              <a:t>que le projet se déroule conformément au planning établi et que les</a:t>
            </a: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13</a:t>
            </a:fld>
            <a:endParaRPr lang="en-GB"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00034" y="1785926"/>
            <a:ext cx="8229600" cy="4389120"/>
          </a:xfrm>
          <a:solidFill>
            <a:schemeClr val="accent3">
              <a:lumMod val="20000"/>
              <a:lumOff val="80000"/>
            </a:schemeClr>
          </a:solidFill>
          <a:ln>
            <a:solidFill>
              <a:srgbClr val="FFC000"/>
            </a:solidFill>
          </a:ln>
        </p:spPr>
        <p:txBody>
          <a:bodyPr>
            <a:normAutofit/>
          </a:bodyPr>
          <a:lstStyle/>
          <a:p>
            <a:pPr>
              <a:buNone/>
            </a:pPr>
            <a:endParaRPr lang="fr-FR" sz="3200" dirty="0">
              <a:latin typeface="Times New Roman" pitchFamily="18" charset="0"/>
              <a:cs typeface="Times New Roman" pitchFamily="18" charset="0"/>
            </a:endParaRPr>
          </a:p>
          <a:p>
            <a:pPr>
              <a:buNone/>
            </a:pPr>
            <a:endParaRPr lang="fr-FR" sz="3200" dirty="0">
              <a:latin typeface="Times New Roman" pitchFamily="18" charset="0"/>
              <a:cs typeface="Times New Roman" pitchFamily="18" charset="0"/>
            </a:endParaRPr>
          </a:p>
          <a:p>
            <a:pPr algn="ctr">
              <a:buNone/>
            </a:pPr>
            <a:r>
              <a:rPr lang="fr-FR" sz="4000" b="1" dirty="0">
                <a:solidFill>
                  <a:srgbClr val="FF0000"/>
                </a:solidFill>
                <a:latin typeface="Times New Roman" pitchFamily="18" charset="0"/>
                <a:cs typeface="Times New Roman" pitchFamily="18" charset="0"/>
              </a:rPr>
              <a:t>CHAPITRE VII </a:t>
            </a:r>
            <a:endParaRPr lang="fr-FR" sz="4000" b="1" dirty="0">
              <a:latin typeface="Times New Roman" pitchFamily="18" charset="0"/>
              <a:cs typeface="Times New Roman" pitchFamily="18" charset="0"/>
            </a:endParaRPr>
          </a:p>
          <a:p>
            <a:pPr algn="ctr">
              <a:buNone/>
            </a:pPr>
            <a:r>
              <a:rPr lang="fr-FR" sz="3600" b="1" dirty="0">
                <a:latin typeface="Times New Roman" pitchFamily="18" charset="0"/>
                <a:cs typeface="Times New Roman" pitchFamily="18" charset="0"/>
              </a:rPr>
              <a:t>CONCEPTION &amp;ELABORATION D’UN SYSTÈME DE SUIVI-EVALUATION</a:t>
            </a:r>
            <a:endParaRPr lang="fr-FR" sz="3600" dirty="0">
              <a:solidFill>
                <a:srgbClr val="FF0000"/>
              </a:solidFill>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130</a:t>
            </a:fld>
            <a:endParaRPr lang="en-GB"/>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71472" y="571480"/>
            <a:ext cx="8229600" cy="5929354"/>
          </a:xfrm>
        </p:spPr>
        <p:txBody>
          <a:bodyPr>
            <a:normAutofit/>
          </a:bodyPr>
          <a:lstStyle/>
          <a:p>
            <a:pPr algn="ctr">
              <a:buNone/>
            </a:pPr>
            <a:r>
              <a:rPr lang="fr-FR" sz="2800" b="1" dirty="0">
                <a:latin typeface="Times New Roman" pitchFamily="18" charset="0"/>
                <a:cs typeface="Times New Roman" pitchFamily="18" charset="0"/>
              </a:rPr>
              <a:t>   </a:t>
            </a:r>
            <a:r>
              <a:rPr lang="fr-FR" sz="2800" b="1" i="1" u="sng" dirty="0">
                <a:solidFill>
                  <a:srgbClr val="7030A0"/>
                </a:solidFill>
                <a:latin typeface="Times New Roman" pitchFamily="18" charset="0"/>
                <a:cs typeface="Times New Roman" pitchFamily="18" charset="0"/>
              </a:rPr>
              <a:t>Situation N°6</a:t>
            </a:r>
            <a:r>
              <a:rPr lang="fr-FR" sz="2800" b="1" i="1" dirty="0">
                <a:solidFill>
                  <a:srgbClr val="7030A0"/>
                </a:solidFill>
                <a:latin typeface="Times New Roman" pitchFamily="18" charset="0"/>
                <a:cs typeface="Times New Roman" pitchFamily="18" charset="0"/>
              </a:rPr>
              <a:t>.  </a:t>
            </a:r>
            <a:endParaRPr lang="fr-FR" sz="2800" i="1" dirty="0">
              <a:solidFill>
                <a:srgbClr val="7030A0"/>
              </a:solidFill>
              <a:latin typeface="Times New Roman" pitchFamily="18" charset="0"/>
              <a:cs typeface="Times New Roman" pitchFamily="18" charset="0"/>
            </a:endParaRPr>
          </a:p>
          <a:p>
            <a:pPr algn="just">
              <a:buNone/>
            </a:pPr>
            <a:r>
              <a:rPr lang="fr-FR" sz="2800" dirty="0">
                <a:latin typeface="Times New Roman" pitchFamily="18" charset="0"/>
                <a:cs typeface="Times New Roman" pitchFamily="18" charset="0"/>
              </a:rPr>
              <a:t>   A l’issue de leur réunion de réflexion sur les indicateurs de S-E et les critères d’évaluation du projet, Mr. KANT, se veut encore plus professionnel dans sa gestion du projet. Il songe déjà à l’élaboration du système  de Suivi-Evaluation du projet dont la gestion lui est confiée.  </a:t>
            </a:r>
          </a:p>
          <a:p>
            <a:pPr>
              <a:buNone/>
            </a:pPr>
            <a:endParaRPr lang="fr-FR" sz="2800" dirty="0">
              <a:latin typeface="Times New Roman" pitchFamily="18" charset="0"/>
              <a:cs typeface="Times New Roman" pitchFamily="18" charset="0"/>
            </a:endParaRPr>
          </a:p>
          <a:p>
            <a:pPr>
              <a:buNone/>
            </a:pPr>
            <a:endParaRPr lang="fr-FR" sz="2800" dirty="0">
              <a:latin typeface="Times New Roman" pitchFamily="18" charset="0"/>
              <a:cs typeface="Times New Roman" pitchFamily="18" charset="0"/>
            </a:endParaRPr>
          </a:p>
          <a:p>
            <a:pPr>
              <a:buNone/>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131</a:t>
            </a:fld>
            <a:endParaRPr lang="en-GB"/>
          </a:p>
        </p:txBody>
      </p:sp>
      <p:sp>
        <p:nvSpPr>
          <p:cNvPr id="5" name="Organigramme : Stockage à accès séquentiel 4"/>
          <p:cNvSpPr/>
          <p:nvPr/>
        </p:nvSpPr>
        <p:spPr>
          <a:xfrm>
            <a:off x="857224" y="3929066"/>
            <a:ext cx="7215238" cy="2571768"/>
          </a:xfrm>
          <a:prstGeom prst="flowChartMagneticTap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700" i="1" dirty="0">
                <a:solidFill>
                  <a:srgbClr val="002060"/>
                </a:solidFill>
                <a:latin typeface="Times New Roman" pitchFamily="18" charset="0"/>
                <a:cs typeface="Times New Roman" pitchFamily="18" charset="0"/>
              </a:rPr>
              <a:t>Pour y arriver, il a besoin de non seulement une bonne maitrise des étapes de conception du système mais aussi sa relation avec la mise en œuvre du projet.</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85720" y="857232"/>
            <a:ext cx="8429684" cy="6000768"/>
          </a:xfrm>
        </p:spPr>
        <p:txBody>
          <a:bodyPr>
            <a:noAutofit/>
          </a:bodyPr>
          <a:lstStyle/>
          <a:p>
            <a:pPr marL="67945" marR="143510" algn="just">
              <a:lnSpc>
                <a:spcPct val="104000"/>
              </a:lnSpc>
              <a:spcAft>
                <a:spcPts val="0"/>
              </a:spcAft>
              <a:buNone/>
            </a:pPr>
            <a:r>
              <a:rPr lang="fr-FR" sz="2800" b="1" dirty="0">
                <a:solidFill>
                  <a:srgbClr val="00B0F0"/>
                </a:solidFill>
                <a:latin typeface="Times New Roman" pitchFamily="18" charset="0"/>
                <a:cs typeface="Times New Roman" pitchFamily="18" charset="0"/>
              </a:rPr>
              <a:t>  0. Introduction</a:t>
            </a:r>
            <a:endParaRPr lang="fr-FR" sz="2800" spc="-5" dirty="0">
              <a:latin typeface="Times New Roman" pitchFamily="18" charset="0"/>
              <a:ea typeface="Times New Roman"/>
              <a:cs typeface="Times New Roman" pitchFamily="18" charset="0"/>
            </a:endParaRPr>
          </a:p>
          <a:p>
            <a:pPr marL="67945" marR="143510" algn="just">
              <a:lnSpc>
                <a:spcPct val="104000"/>
              </a:lnSpc>
              <a:buNone/>
            </a:pPr>
            <a:r>
              <a:rPr lang="fr-FR" sz="2800" spc="-5" dirty="0">
                <a:latin typeface="Times New Roman" pitchFamily="18" charset="0"/>
                <a:ea typeface="Times New Roman"/>
                <a:cs typeface="Times New Roman" pitchFamily="18" charset="0"/>
              </a:rPr>
              <a:t>Le système de Suivi-Evaluation es</a:t>
            </a:r>
            <a:r>
              <a:rPr lang="fr-FR" sz="2800" dirty="0">
                <a:latin typeface="Times New Roman" pitchFamily="18" charset="0"/>
                <a:ea typeface="Times New Roman"/>
                <a:cs typeface="Times New Roman" pitchFamily="18" charset="0"/>
              </a:rPr>
              <a:t>t</a:t>
            </a:r>
            <a:r>
              <a:rPr lang="fr-FR" sz="2800" spc="20" dirty="0">
                <a:latin typeface="Times New Roman" pitchFamily="18" charset="0"/>
                <a:ea typeface="Times New Roman"/>
                <a:cs typeface="Times New Roman" pitchFamily="18" charset="0"/>
              </a:rPr>
              <a:t> </a:t>
            </a:r>
            <a:r>
              <a:rPr lang="fr-FR" sz="2800" dirty="0">
                <a:latin typeface="Times New Roman" pitchFamily="18" charset="0"/>
                <a:ea typeface="Times New Roman"/>
                <a:cs typeface="Times New Roman" pitchFamily="18" charset="0"/>
              </a:rPr>
              <a:t>d</a:t>
            </a:r>
            <a:r>
              <a:rPr lang="fr-FR" sz="2800" spc="-5" dirty="0">
                <a:latin typeface="Times New Roman" pitchFamily="18" charset="0"/>
                <a:ea typeface="Times New Roman"/>
                <a:cs typeface="Times New Roman" pitchFamily="18" charset="0"/>
              </a:rPr>
              <a:t>é</a:t>
            </a:r>
            <a:r>
              <a:rPr lang="fr-FR" sz="2800" dirty="0">
                <a:latin typeface="Times New Roman" pitchFamily="18" charset="0"/>
                <a:ea typeface="Times New Roman"/>
                <a:cs typeface="Times New Roman" pitchFamily="18" charset="0"/>
              </a:rPr>
              <a:t>f</a:t>
            </a:r>
            <a:r>
              <a:rPr lang="fr-FR" sz="2800" spc="5" dirty="0">
                <a:latin typeface="Times New Roman" pitchFamily="18" charset="0"/>
                <a:ea typeface="Times New Roman"/>
                <a:cs typeface="Times New Roman" pitchFamily="18" charset="0"/>
              </a:rPr>
              <a:t>i</a:t>
            </a:r>
            <a:r>
              <a:rPr lang="fr-FR" sz="2800" spc="-15" dirty="0">
                <a:latin typeface="Times New Roman" pitchFamily="18" charset="0"/>
                <a:ea typeface="Times New Roman"/>
                <a:cs typeface="Times New Roman" pitchFamily="18" charset="0"/>
              </a:rPr>
              <a:t>n</a:t>
            </a:r>
            <a:r>
              <a:rPr lang="fr-FR" sz="2800" dirty="0">
                <a:latin typeface="Times New Roman" pitchFamily="18" charset="0"/>
                <a:ea typeface="Times New Roman"/>
                <a:cs typeface="Times New Roman" pitchFamily="18" charset="0"/>
              </a:rPr>
              <a:t>i</a:t>
            </a:r>
            <a:r>
              <a:rPr lang="fr-FR" sz="2800" spc="15" dirty="0">
                <a:latin typeface="Times New Roman" pitchFamily="18" charset="0"/>
                <a:ea typeface="Times New Roman"/>
                <a:cs typeface="Times New Roman" pitchFamily="18" charset="0"/>
              </a:rPr>
              <a:t> </a:t>
            </a:r>
            <a:r>
              <a:rPr lang="fr-FR" sz="2800" dirty="0">
                <a:latin typeface="Times New Roman" pitchFamily="18" charset="0"/>
                <a:ea typeface="Times New Roman"/>
                <a:cs typeface="Times New Roman" pitchFamily="18" charset="0"/>
              </a:rPr>
              <a:t>c</a:t>
            </a:r>
            <a:r>
              <a:rPr lang="fr-FR" sz="2800" spc="-5" dirty="0">
                <a:latin typeface="Times New Roman" pitchFamily="18" charset="0"/>
                <a:ea typeface="Times New Roman"/>
                <a:cs typeface="Times New Roman" pitchFamily="18" charset="0"/>
              </a:rPr>
              <a:t>o</a:t>
            </a:r>
            <a:r>
              <a:rPr lang="fr-FR" sz="2800" dirty="0">
                <a:latin typeface="Times New Roman" pitchFamily="18" charset="0"/>
                <a:ea typeface="Times New Roman"/>
                <a:cs typeface="Times New Roman" pitchFamily="18" charset="0"/>
              </a:rPr>
              <a:t>mme </a:t>
            </a:r>
            <a:r>
              <a:rPr lang="fr-FR" sz="2800" i="1" dirty="0">
                <a:latin typeface="Times New Roman" pitchFamily="18" charset="0"/>
                <a:ea typeface="Times New Roman"/>
                <a:cs typeface="Times New Roman" pitchFamily="18" charset="0"/>
              </a:rPr>
              <a:t>un système intégré de réflexion co</a:t>
            </a:r>
            <a:r>
              <a:rPr lang="fr-FR" sz="2800" i="1" dirty="0">
                <a:latin typeface="Times New Roman" pitchFamily="18" charset="0"/>
                <a:cs typeface="Times New Roman" pitchFamily="18" charset="0"/>
              </a:rPr>
              <a:t>ntinue et de communication</a:t>
            </a:r>
            <a:r>
              <a:rPr lang="fr-FR" sz="2800" i="1" dirty="0">
                <a:latin typeface="Times New Roman" pitchFamily="18" charset="0"/>
                <a:ea typeface="Times New Roman"/>
                <a:cs typeface="Times New Roman" pitchFamily="18" charset="0"/>
              </a:rPr>
              <a:t> qui doit </a:t>
            </a:r>
            <a:r>
              <a:rPr lang="fr-FR" sz="2800" i="1" dirty="0">
                <a:latin typeface="Times New Roman" pitchFamily="18" charset="0"/>
                <a:cs typeface="Times New Roman" pitchFamily="18" charset="0"/>
              </a:rPr>
              <a:t>être planifié, géré et doté des moyens nécessaires pour sa mise en œuvre</a:t>
            </a:r>
            <a:r>
              <a:rPr lang="fr-FR" sz="2800" dirty="0">
                <a:latin typeface="Times New Roman" pitchFamily="18" charset="0"/>
                <a:cs typeface="Times New Roman" pitchFamily="18" charset="0"/>
              </a:rPr>
              <a:t>(17).C’</a:t>
            </a:r>
            <a:r>
              <a:rPr lang="fr-FR" sz="2800" dirty="0">
                <a:latin typeface="Times New Roman" pitchFamily="18" charset="0"/>
                <a:ea typeface="Times New Roman"/>
                <a:cs typeface="Times New Roman" pitchFamily="18" charset="0"/>
              </a:rPr>
              <a:t>e</a:t>
            </a:r>
            <a:r>
              <a:rPr lang="fr-FR" sz="2800" spc="-5" dirty="0">
                <a:latin typeface="Times New Roman" pitchFamily="18" charset="0"/>
                <a:ea typeface="Times New Roman"/>
                <a:cs typeface="Times New Roman" pitchFamily="18" charset="0"/>
              </a:rPr>
              <a:t>st autrement dit tout un e</a:t>
            </a:r>
            <a:r>
              <a:rPr lang="fr-FR" sz="2800" dirty="0">
                <a:latin typeface="Times New Roman" pitchFamily="18" charset="0"/>
                <a:ea typeface="Times New Roman"/>
                <a:cs typeface="Times New Roman" pitchFamily="18" charset="0"/>
              </a:rPr>
              <a:t>ns</a:t>
            </a:r>
            <a:r>
              <a:rPr lang="fr-FR" sz="2800" spc="-5" dirty="0">
                <a:latin typeface="Times New Roman" pitchFamily="18" charset="0"/>
                <a:ea typeface="Times New Roman"/>
                <a:cs typeface="Times New Roman" pitchFamily="18" charset="0"/>
              </a:rPr>
              <a:t>e</a:t>
            </a:r>
            <a:r>
              <a:rPr lang="fr-FR" sz="2800" dirty="0">
                <a:latin typeface="Times New Roman" pitchFamily="18" charset="0"/>
                <a:ea typeface="Times New Roman"/>
                <a:cs typeface="Times New Roman" pitchFamily="18" charset="0"/>
              </a:rPr>
              <a:t>mble</a:t>
            </a:r>
            <a:r>
              <a:rPr lang="fr-FR" sz="2800" spc="5" dirty="0">
                <a:latin typeface="Times New Roman" pitchFamily="18" charset="0"/>
                <a:ea typeface="Times New Roman"/>
                <a:cs typeface="Times New Roman" pitchFamily="18" charset="0"/>
              </a:rPr>
              <a:t> de </a:t>
            </a:r>
            <a:r>
              <a:rPr lang="fr-FR" sz="2800" dirty="0">
                <a:latin typeface="Times New Roman" pitchFamily="18" charset="0"/>
                <a:ea typeface="Times New Roman"/>
                <a:cs typeface="Times New Roman" pitchFamily="18" charset="0"/>
              </a:rPr>
              <a:t>proc</a:t>
            </a:r>
            <a:r>
              <a:rPr lang="fr-FR" sz="2800" spc="-5" dirty="0">
                <a:latin typeface="Times New Roman" pitchFamily="18" charset="0"/>
                <a:ea typeface="Times New Roman"/>
                <a:cs typeface="Times New Roman" pitchFamily="18" charset="0"/>
              </a:rPr>
              <a:t>e</a:t>
            </a:r>
            <a:r>
              <a:rPr lang="fr-FR" sz="2800" spc="5" dirty="0">
                <a:latin typeface="Times New Roman" pitchFamily="18" charset="0"/>
                <a:ea typeface="Times New Roman"/>
                <a:cs typeface="Times New Roman" pitchFamily="18" charset="0"/>
              </a:rPr>
              <a:t>s</a:t>
            </a:r>
            <a:r>
              <a:rPr lang="fr-FR" sz="2800" dirty="0">
                <a:latin typeface="Times New Roman" pitchFamily="18" charset="0"/>
                <a:ea typeface="Times New Roman"/>
                <a:cs typeface="Times New Roman" pitchFamily="18" charset="0"/>
              </a:rPr>
              <a:t>sus</a:t>
            </a:r>
            <a:r>
              <a:rPr lang="fr-FR" sz="2800" spc="15" dirty="0">
                <a:latin typeface="Times New Roman" pitchFamily="18" charset="0"/>
                <a:ea typeface="Times New Roman"/>
                <a:cs typeface="Times New Roman" pitchFamily="18" charset="0"/>
              </a:rPr>
              <a:t> </a:t>
            </a:r>
            <a:r>
              <a:rPr lang="fr-FR" sz="2800" dirty="0">
                <a:latin typeface="Times New Roman" pitchFamily="18" charset="0"/>
                <a:ea typeface="Times New Roman"/>
                <a:cs typeface="Times New Roman" pitchFamily="18" charset="0"/>
              </a:rPr>
              <a:t>de</a:t>
            </a:r>
            <a:r>
              <a:rPr lang="fr-FR" sz="2800" spc="5" dirty="0">
                <a:latin typeface="Times New Roman" pitchFamily="18" charset="0"/>
                <a:ea typeface="Times New Roman"/>
                <a:cs typeface="Times New Roman" pitchFamily="18" charset="0"/>
              </a:rPr>
              <a:t> </a:t>
            </a:r>
            <a:r>
              <a:rPr lang="fr-FR" sz="2800" dirty="0">
                <a:latin typeface="Times New Roman" pitchFamily="18" charset="0"/>
                <a:ea typeface="Times New Roman"/>
                <a:cs typeface="Times New Roman" pitchFamily="18" charset="0"/>
              </a:rPr>
              <a:t>pla</a:t>
            </a:r>
            <a:r>
              <a:rPr lang="fr-FR" sz="2800" spc="-15" dirty="0">
                <a:latin typeface="Times New Roman" pitchFamily="18" charset="0"/>
                <a:ea typeface="Times New Roman"/>
                <a:cs typeface="Times New Roman" pitchFamily="18" charset="0"/>
              </a:rPr>
              <a:t>n</a:t>
            </a:r>
            <a:r>
              <a:rPr lang="fr-FR" sz="2800" dirty="0">
                <a:latin typeface="Times New Roman" pitchFamily="18" charset="0"/>
                <a:ea typeface="Times New Roman"/>
                <a:cs typeface="Times New Roman" pitchFamily="18" charset="0"/>
              </a:rPr>
              <a:t>ificatio</a:t>
            </a:r>
            <a:r>
              <a:rPr lang="fr-FR" sz="2800" spc="-10" dirty="0">
                <a:latin typeface="Times New Roman" pitchFamily="18" charset="0"/>
                <a:ea typeface="Times New Roman"/>
                <a:cs typeface="Times New Roman" pitchFamily="18" charset="0"/>
              </a:rPr>
              <a:t>n</a:t>
            </a:r>
            <a:r>
              <a:rPr lang="fr-FR" sz="2800" dirty="0">
                <a:latin typeface="Times New Roman" pitchFamily="18" charset="0"/>
                <a:ea typeface="Times New Roman"/>
                <a:cs typeface="Times New Roman" pitchFamily="18" charset="0"/>
              </a:rPr>
              <a:t>, </a:t>
            </a:r>
            <a:r>
              <a:rPr lang="fr-FR" sz="2800" spc="-15" dirty="0">
                <a:latin typeface="Times New Roman" pitchFamily="18" charset="0"/>
                <a:ea typeface="Times New Roman"/>
                <a:cs typeface="Times New Roman" pitchFamily="18" charset="0"/>
              </a:rPr>
              <a:t>d</a:t>
            </a:r>
            <a:r>
              <a:rPr lang="fr-FR" sz="2800" dirty="0">
                <a:latin typeface="Times New Roman" pitchFamily="18" charset="0"/>
                <a:ea typeface="Times New Roman"/>
                <a:cs typeface="Times New Roman" pitchFamily="18" charset="0"/>
              </a:rPr>
              <a:t>e</a:t>
            </a:r>
            <a:r>
              <a:rPr lang="fr-FR" sz="2800" spc="5" dirty="0">
                <a:latin typeface="Times New Roman" pitchFamily="18" charset="0"/>
                <a:ea typeface="Times New Roman"/>
                <a:cs typeface="Times New Roman" pitchFamily="18" charset="0"/>
              </a:rPr>
              <a:t> </a:t>
            </a:r>
            <a:r>
              <a:rPr lang="fr-FR" sz="2800" dirty="0">
                <a:latin typeface="Times New Roman" pitchFamily="18" charset="0"/>
                <a:ea typeface="Times New Roman"/>
                <a:cs typeface="Times New Roman" pitchFamily="18" charset="0"/>
              </a:rPr>
              <a:t>collecte</a:t>
            </a:r>
            <a:r>
              <a:rPr lang="fr-FR" sz="2800" spc="10" dirty="0">
                <a:latin typeface="Times New Roman" pitchFamily="18" charset="0"/>
                <a:ea typeface="Times New Roman"/>
                <a:cs typeface="Times New Roman" pitchFamily="18" charset="0"/>
              </a:rPr>
              <a:t> </a:t>
            </a:r>
            <a:r>
              <a:rPr lang="fr-FR" sz="2800" spc="5" dirty="0">
                <a:latin typeface="Times New Roman" pitchFamily="18" charset="0"/>
                <a:ea typeface="Times New Roman"/>
                <a:cs typeface="Times New Roman" pitchFamily="18" charset="0"/>
              </a:rPr>
              <a:t>s</a:t>
            </a:r>
            <a:r>
              <a:rPr lang="fr-FR" sz="2800" spc="-15" dirty="0">
                <a:latin typeface="Times New Roman" pitchFamily="18" charset="0"/>
                <a:ea typeface="Times New Roman"/>
                <a:cs typeface="Times New Roman" pitchFamily="18" charset="0"/>
              </a:rPr>
              <a:t>y</a:t>
            </a:r>
            <a:r>
              <a:rPr lang="fr-FR" sz="2800" dirty="0">
                <a:latin typeface="Times New Roman" pitchFamily="18" charset="0"/>
                <a:ea typeface="Times New Roman"/>
                <a:cs typeface="Times New Roman" pitchFamily="18" charset="0"/>
              </a:rPr>
              <a:t>sté</a:t>
            </a:r>
            <a:r>
              <a:rPr lang="fr-FR" sz="2800" spc="10" dirty="0">
                <a:latin typeface="Times New Roman" pitchFamily="18" charset="0"/>
                <a:ea typeface="Times New Roman"/>
                <a:cs typeface="Times New Roman" pitchFamily="18" charset="0"/>
              </a:rPr>
              <a:t>m</a:t>
            </a:r>
            <a:r>
              <a:rPr lang="fr-FR" sz="2800" dirty="0">
                <a:latin typeface="Times New Roman" pitchFamily="18" charset="0"/>
                <a:ea typeface="Times New Roman"/>
                <a:cs typeface="Times New Roman" pitchFamily="18" charset="0"/>
              </a:rPr>
              <a:t>atique</a:t>
            </a:r>
            <a:r>
              <a:rPr lang="fr-FR" sz="2800" spc="15" dirty="0">
                <a:latin typeface="Times New Roman" pitchFamily="18" charset="0"/>
                <a:ea typeface="Times New Roman"/>
                <a:cs typeface="Times New Roman" pitchFamily="18" charset="0"/>
              </a:rPr>
              <a:t> </a:t>
            </a:r>
            <a:r>
              <a:rPr lang="fr-FR" sz="2800" dirty="0">
                <a:latin typeface="Times New Roman" pitchFamily="18" charset="0"/>
                <a:ea typeface="Times New Roman"/>
                <a:cs typeface="Times New Roman" pitchFamily="18" charset="0"/>
              </a:rPr>
              <a:t>de données,</a:t>
            </a:r>
            <a:r>
              <a:rPr lang="fr-FR" sz="2800" spc="25" dirty="0">
                <a:latin typeface="Times New Roman" pitchFamily="18" charset="0"/>
                <a:ea typeface="Times New Roman"/>
                <a:cs typeface="Times New Roman" pitchFamily="18" charset="0"/>
              </a:rPr>
              <a:t> </a:t>
            </a:r>
            <a:r>
              <a:rPr lang="fr-FR" sz="2800" spc="-15" dirty="0">
                <a:latin typeface="Times New Roman" pitchFamily="18" charset="0"/>
                <a:ea typeface="Times New Roman"/>
                <a:cs typeface="Times New Roman" pitchFamily="18" charset="0"/>
              </a:rPr>
              <a:t>d</a:t>
            </a:r>
            <a:r>
              <a:rPr lang="fr-FR" sz="2800" dirty="0">
                <a:latin typeface="Times New Roman" pitchFamily="18" charset="0"/>
                <a:ea typeface="Times New Roman"/>
                <a:cs typeface="Times New Roman" pitchFamily="18" charset="0"/>
              </a:rPr>
              <a:t>’ana</a:t>
            </a:r>
            <a:r>
              <a:rPr lang="fr-FR" sz="2800" spc="10" dirty="0">
                <a:latin typeface="Times New Roman" pitchFamily="18" charset="0"/>
                <a:ea typeface="Times New Roman"/>
                <a:cs typeface="Times New Roman" pitchFamily="18" charset="0"/>
              </a:rPr>
              <a:t>l</a:t>
            </a:r>
            <a:r>
              <a:rPr lang="fr-FR" sz="2800" spc="-25" dirty="0">
                <a:latin typeface="Times New Roman" pitchFamily="18" charset="0"/>
                <a:ea typeface="Times New Roman"/>
                <a:cs typeface="Times New Roman" pitchFamily="18" charset="0"/>
              </a:rPr>
              <a:t>y</a:t>
            </a:r>
            <a:r>
              <a:rPr lang="fr-FR" sz="2800" spc="5" dirty="0">
                <a:latin typeface="Times New Roman" pitchFamily="18" charset="0"/>
                <a:ea typeface="Times New Roman"/>
                <a:cs typeface="Times New Roman" pitchFamily="18" charset="0"/>
              </a:rPr>
              <a:t>se</a:t>
            </a:r>
            <a:r>
              <a:rPr lang="fr-FR" sz="2800" dirty="0">
                <a:latin typeface="Times New Roman" pitchFamily="18" charset="0"/>
                <a:ea typeface="Times New Roman"/>
                <a:cs typeface="Times New Roman" pitchFamily="18" charset="0"/>
              </a:rPr>
              <a:t>,</a:t>
            </a:r>
            <a:r>
              <a:rPr lang="fr-FR" sz="2800" spc="25" dirty="0">
                <a:latin typeface="Times New Roman" pitchFamily="18" charset="0"/>
                <a:ea typeface="Times New Roman"/>
                <a:cs typeface="Times New Roman" pitchFamily="18" charset="0"/>
              </a:rPr>
              <a:t> </a:t>
            </a:r>
            <a:r>
              <a:rPr lang="fr-FR" sz="2800" spc="-15" dirty="0">
                <a:latin typeface="Times New Roman" pitchFamily="18" charset="0"/>
                <a:ea typeface="Times New Roman"/>
                <a:cs typeface="Times New Roman" pitchFamily="18" charset="0"/>
              </a:rPr>
              <a:t>d</a:t>
            </a:r>
            <a:r>
              <a:rPr lang="fr-FR" sz="2800" dirty="0">
                <a:latin typeface="Times New Roman" pitchFamily="18" charset="0"/>
                <a:ea typeface="Times New Roman"/>
                <a:cs typeface="Times New Roman" pitchFamily="18" charset="0"/>
              </a:rPr>
              <a:t>’exp</a:t>
            </a:r>
            <a:r>
              <a:rPr lang="fr-FR" sz="2800" spc="-10" dirty="0">
                <a:latin typeface="Times New Roman" pitchFamily="18" charset="0"/>
                <a:ea typeface="Times New Roman"/>
                <a:cs typeface="Times New Roman" pitchFamily="18" charset="0"/>
              </a:rPr>
              <a:t>l</a:t>
            </a:r>
            <a:r>
              <a:rPr lang="fr-FR" sz="2800" dirty="0">
                <a:latin typeface="Times New Roman" pitchFamily="18" charset="0"/>
                <a:ea typeface="Times New Roman"/>
                <a:cs typeface="Times New Roman" pitchFamily="18" charset="0"/>
              </a:rPr>
              <a:t>oi</a:t>
            </a:r>
            <a:r>
              <a:rPr lang="fr-FR" sz="2800" spc="5" dirty="0">
                <a:latin typeface="Times New Roman" pitchFamily="18" charset="0"/>
                <a:ea typeface="Times New Roman"/>
                <a:cs typeface="Times New Roman" pitchFamily="18" charset="0"/>
              </a:rPr>
              <a:t>t</a:t>
            </a:r>
            <a:r>
              <a:rPr lang="fr-FR" sz="2800" dirty="0">
                <a:latin typeface="Times New Roman" pitchFamily="18" charset="0"/>
                <a:ea typeface="Times New Roman"/>
                <a:cs typeface="Times New Roman" pitchFamily="18" charset="0"/>
              </a:rPr>
              <a:t>a</a:t>
            </a:r>
            <a:r>
              <a:rPr lang="fr-FR" sz="2800" spc="-10" dirty="0">
                <a:latin typeface="Times New Roman" pitchFamily="18" charset="0"/>
                <a:ea typeface="Times New Roman"/>
                <a:cs typeface="Times New Roman" pitchFamily="18" charset="0"/>
              </a:rPr>
              <a:t>t</a:t>
            </a:r>
            <a:r>
              <a:rPr lang="fr-FR" sz="2800" dirty="0">
                <a:latin typeface="Times New Roman" pitchFamily="18" charset="0"/>
                <a:ea typeface="Times New Roman"/>
                <a:cs typeface="Times New Roman" pitchFamily="18" charset="0"/>
              </a:rPr>
              <a:t>io</a:t>
            </a:r>
            <a:r>
              <a:rPr lang="fr-FR" sz="2800" spc="-5" dirty="0">
                <a:latin typeface="Times New Roman" pitchFamily="18" charset="0"/>
                <a:ea typeface="Times New Roman"/>
                <a:cs typeface="Times New Roman" pitchFamily="18" charset="0"/>
              </a:rPr>
              <a:t>n</a:t>
            </a:r>
            <a:r>
              <a:rPr lang="fr-FR" sz="2800" dirty="0">
                <a:latin typeface="Times New Roman" pitchFamily="18" charset="0"/>
                <a:ea typeface="Times New Roman"/>
                <a:cs typeface="Times New Roman" pitchFamily="18" charset="0"/>
              </a:rPr>
              <a:t>, de</a:t>
            </a:r>
            <a:r>
              <a:rPr lang="fr-FR" sz="2800" spc="20" dirty="0">
                <a:latin typeface="Times New Roman" pitchFamily="18" charset="0"/>
                <a:ea typeface="Times New Roman"/>
                <a:cs typeface="Times New Roman" pitchFamily="18" charset="0"/>
              </a:rPr>
              <a:t> </a:t>
            </a:r>
            <a:r>
              <a:rPr lang="fr-FR" sz="2800" spc="5" dirty="0">
                <a:latin typeface="Times New Roman" pitchFamily="18" charset="0"/>
                <a:ea typeface="Times New Roman"/>
                <a:cs typeface="Times New Roman" pitchFamily="18" charset="0"/>
              </a:rPr>
              <a:t>s</a:t>
            </a:r>
            <a:r>
              <a:rPr lang="fr-FR" sz="2800" spc="-25" dirty="0">
                <a:latin typeface="Times New Roman" pitchFamily="18" charset="0"/>
                <a:ea typeface="Times New Roman"/>
                <a:cs typeface="Times New Roman" pitchFamily="18" charset="0"/>
              </a:rPr>
              <a:t>y</a:t>
            </a:r>
            <a:r>
              <a:rPr lang="fr-FR" sz="2800" dirty="0">
                <a:latin typeface="Times New Roman" pitchFamily="18" charset="0"/>
                <a:ea typeface="Times New Roman"/>
                <a:cs typeface="Times New Roman" pitchFamily="18" charset="0"/>
              </a:rPr>
              <a:t>nt</a:t>
            </a:r>
            <a:r>
              <a:rPr lang="fr-FR" sz="2800" spc="10" dirty="0">
                <a:latin typeface="Times New Roman" pitchFamily="18" charset="0"/>
                <a:ea typeface="Times New Roman"/>
                <a:cs typeface="Times New Roman" pitchFamily="18" charset="0"/>
              </a:rPr>
              <a:t>h</a:t>
            </a:r>
            <a:r>
              <a:rPr lang="fr-FR" sz="2800" dirty="0">
                <a:latin typeface="Times New Roman" pitchFamily="18" charset="0"/>
                <a:ea typeface="Times New Roman"/>
                <a:cs typeface="Times New Roman" pitchFamily="18" charset="0"/>
              </a:rPr>
              <a:t>èse, </a:t>
            </a:r>
            <a:r>
              <a:rPr lang="fr-FR" sz="2800" spc="-15" dirty="0">
                <a:latin typeface="Times New Roman" pitchFamily="18" charset="0"/>
                <a:ea typeface="Times New Roman"/>
                <a:cs typeface="Times New Roman" pitchFamily="18" charset="0"/>
              </a:rPr>
              <a:t>de </a:t>
            </a:r>
            <a:r>
              <a:rPr lang="fr-FR" sz="2800" dirty="0">
                <a:latin typeface="Times New Roman" pitchFamily="18" charset="0"/>
                <a:ea typeface="Times New Roman"/>
                <a:cs typeface="Times New Roman" pitchFamily="18" charset="0"/>
              </a:rPr>
              <a:t>circulati</a:t>
            </a:r>
            <a:r>
              <a:rPr lang="fr-FR" sz="2800" spc="-10" dirty="0">
                <a:latin typeface="Times New Roman" pitchFamily="18" charset="0"/>
                <a:ea typeface="Times New Roman"/>
                <a:cs typeface="Times New Roman" pitchFamily="18" charset="0"/>
              </a:rPr>
              <a:t>o</a:t>
            </a:r>
            <a:r>
              <a:rPr lang="fr-FR" sz="2800" dirty="0">
                <a:latin typeface="Times New Roman" pitchFamily="18" charset="0"/>
                <a:ea typeface="Times New Roman"/>
                <a:cs typeface="Times New Roman" pitchFamily="18" charset="0"/>
              </a:rPr>
              <a:t>n </a:t>
            </a:r>
            <a:r>
              <a:rPr lang="fr-FR" sz="2800" spc="-5" dirty="0">
                <a:latin typeface="Times New Roman" pitchFamily="18" charset="0"/>
                <a:ea typeface="Times New Roman"/>
                <a:cs typeface="Times New Roman" pitchFamily="18" charset="0"/>
              </a:rPr>
              <a:t>d</a:t>
            </a:r>
            <a:r>
              <a:rPr lang="fr-FR" sz="2800" dirty="0">
                <a:latin typeface="Times New Roman" pitchFamily="18" charset="0"/>
                <a:ea typeface="Times New Roman"/>
                <a:cs typeface="Times New Roman" pitchFamily="18" charset="0"/>
              </a:rPr>
              <a:t>e</a:t>
            </a:r>
            <a:r>
              <a:rPr lang="fr-FR" sz="2800" spc="10" dirty="0">
                <a:latin typeface="Times New Roman" pitchFamily="18" charset="0"/>
                <a:ea typeface="Times New Roman"/>
                <a:cs typeface="Times New Roman" pitchFamily="18" charset="0"/>
              </a:rPr>
              <a:t> </a:t>
            </a:r>
            <a:r>
              <a:rPr lang="fr-FR" sz="2800" spc="-5" dirty="0">
                <a:latin typeface="Times New Roman" pitchFamily="18" charset="0"/>
                <a:ea typeface="Times New Roman"/>
                <a:cs typeface="Times New Roman" pitchFamily="18" charset="0"/>
              </a:rPr>
              <a:t>l’</a:t>
            </a:r>
            <a:r>
              <a:rPr lang="fr-FR" sz="2800" dirty="0">
                <a:latin typeface="Times New Roman" pitchFamily="18" charset="0"/>
                <a:ea typeface="Times New Roman"/>
                <a:cs typeface="Times New Roman" pitchFamily="18" charset="0"/>
              </a:rPr>
              <a:t>info</a:t>
            </a:r>
            <a:r>
              <a:rPr lang="fr-FR" sz="2800" spc="-10" dirty="0">
                <a:latin typeface="Times New Roman" pitchFamily="18" charset="0"/>
                <a:ea typeface="Times New Roman"/>
                <a:cs typeface="Times New Roman" pitchFamily="18" charset="0"/>
              </a:rPr>
              <a:t>r</a:t>
            </a:r>
            <a:r>
              <a:rPr lang="fr-FR" sz="2800" dirty="0">
                <a:latin typeface="Times New Roman" pitchFamily="18" charset="0"/>
                <a:ea typeface="Times New Roman"/>
                <a:cs typeface="Times New Roman" pitchFamily="18" charset="0"/>
              </a:rPr>
              <a:t>matio</a:t>
            </a:r>
            <a:r>
              <a:rPr lang="fr-FR" sz="2800" spc="-15" dirty="0">
                <a:latin typeface="Times New Roman" pitchFamily="18" charset="0"/>
                <a:ea typeface="Times New Roman"/>
                <a:cs typeface="Times New Roman" pitchFamily="18" charset="0"/>
              </a:rPr>
              <a:t>n </a:t>
            </a:r>
            <a:r>
              <a:rPr lang="fr-FR" sz="2800" spc="-5" dirty="0">
                <a:latin typeface="Times New Roman" pitchFamily="18" charset="0"/>
                <a:ea typeface="Times New Roman"/>
                <a:cs typeface="Times New Roman" pitchFamily="18" charset="0"/>
              </a:rPr>
              <a:t>e</a:t>
            </a:r>
            <a:r>
              <a:rPr lang="fr-FR" sz="2800" dirty="0">
                <a:latin typeface="Times New Roman" pitchFamily="18" charset="0"/>
                <a:ea typeface="Times New Roman"/>
                <a:cs typeface="Times New Roman" pitchFamily="18" charset="0"/>
              </a:rPr>
              <a:t>t</a:t>
            </a:r>
            <a:r>
              <a:rPr lang="fr-FR" sz="2800" spc="5" dirty="0">
                <a:latin typeface="Times New Roman" pitchFamily="18" charset="0"/>
                <a:ea typeface="Times New Roman"/>
                <a:cs typeface="Times New Roman" pitchFamily="18" charset="0"/>
              </a:rPr>
              <a:t> </a:t>
            </a:r>
            <a:r>
              <a:rPr lang="fr-FR" sz="2800" dirty="0">
                <a:latin typeface="Times New Roman" pitchFamily="18" charset="0"/>
                <a:ea typeface="Times New Roman"/>
                <a:cs typeface="Times New Roman" pitchFamily="18" charset="0"/>
              </a:rPr>
              <a:t>qui</a:t>
            </a:r>
            <a:r>
              <a:rPr lang="fr-FR" sz="2800" spc="25" dirty="0">
                <a:latin typeface="Times New Roman" pitchFamily="18" charset="0"/>
                <a:ea typeface="Times New Roman"/>
                <a:cs typeface="Times New Roman" pitchFamily="18" charset="0"/>
              </a:rPr>
              <a:t> </a:t>
            </a:r>
            <a:r>
              <a:rPr lang="fr-FR" sz="2800" dirty="0">
                <a:latin typeface="Times New Roman" pitchFamily="18" charset="0"/>
                <a:ea typeface="Times New Roman"/>
                <a:cs typeface="Times New Roman" pitchFamily="18" charset="0"/>
              </a:rPr>
              <a:t>pré</a:t>
            </a:r>
            <a:r>
              <a:rPr lang="fr-FR" sz="2800" spc="-10" dirty="0">
                <a:latin typeface="Times New Roman" pitchFamily="18" charset="0"/>
                <a:ea typeface="Times New Roman"/>
                <a:cs typeface="Times New Roman" pitchFamily="18" charset="0"/>
              </a:rPr>
              <a:t>v</a:t>
            </a:r>
            <a:r>
              <a:rPr lang="fr-FR" sz="2800" dirty="0">
                <a:latin typeface="Times New Roman" pitchFamily="18" charset="0"/>
                <a:ea typeface="Times New Roman"/>
                <a:cs typeface="Times New Roman" pitchFamily="18" charset="0"/>
              </a:rPr>
              <a:t>oit</a:t>
            </a:r>
            <a:r>
              <a:rPr lang="fr-FR" sz="2800" spc="5" dirty="0">
                <a:latin typeface="Times New Roman" pitchFamily="18" charset="0"/>
                <a:ea typeface="Times New Roman"/>
                <a:cs typeface="Times New Roman" pitchFamily="18" charset="0"/>
              </a:rPr>
              <a:t> </a:t>
            </a:r>
            <a:r>
              <a:rPr lang="fr-FR" sz="2800" dirty="0">
                <a:latin typeface="Times New Roman" pitchFamily="18" charset="0"/>
                <a:ea typeface="Times New Roman"/>
                <a:cs typeface="Times New Roman" pitchFamily="18" charset="0"/>
              </a:rPr>
              <a:t>les</a:t>
            </a:r>
            <a:r>
              <a:rPr lang="fr-FR" sz="2800" spc="20" dirty="0">
                <a:latin typeface="Times New Roman" pitchFamily="18" charset="0"/>
                <a:ea typeface="Times New Roman"/>
                <a:cs typeface="Times New Roman" pitchFamily="18" charset="0"/>
              </a:rPr>
              <a:t> </a:t>
            </a:r>
            <a:r>
              <a:rPr lang="fr-FR" sz="2800" dirty="0">
                <a:latin typeface="Times New Roman" pitchFamily="18" charset="0"/>
                <a:ea typeface="Times New Roman"/>
                <a:cs typeface="Times New Roman" pitchFamily="18" charset="0"/>
              </a:rPr>
              <a:t>mo</a:t>
            </a:r>
            <a:r>
              <a:rPr lang="fr-FR" sz="2800" spc="-20" dirty="0">
                <a:latin typeface="Times New Roman" pitchFamily="18" charset="0"/>
                <a:ea typeface="Times New Roman"/>
                <a:cs typeface="Times New Roman" pitchFamily="18" charset="0"/>
              </a:rPr>
              <a:t>y</a:t>
            </a:r>
            <a:r>
              <a:rPr lang="fr-FR" sz="2800" spc="5" dirty="0">
                <a:latin typeface="Times New Roman" pitchFamily="18" charset="0"/>
                <a:ea typeface="Times New Roman"/>
                <a:cs typeface="Times New Roman" pitchFamily="18" charset="0"/>
              </a:rPr>
              <a:t>e</a:t>
            </a:r>
            <a:r>
              <a:rPr lang="fr-FR" sz="2800" dirty="0">
                <a:latin typeface="Times New Roman" pitchFamily="18" charset="0"/>
                <a:ea typeface="Times New Roman"/>
                <a:cs typeface="Times New Roman" pitchFamily="18" charset="0"/>
              </a:rPr>
              <a:t>ns</a:t>
            </a:r>
            <a:r>
              <a:rPr lang="fr-FR" sz="2800" spc="25" dirty="0">
                <a:latin typeface="Times New Roman" pitchFamily="18" charset="0"/>
                <a:ea typeface="Times New Roman"/>
                <a:cs typeface="Times New Roman" pitchFamily="18" charset="0"/>
              </a:rPr>
              <a:t> </a:t>
            </a:r>
            <a:r>
              <a:rPr lang="fr-FR" sz="2800" spc="-5" dirty="0">
                <a:latin typeface="Times New Roman" pitchFamily="18" charset="0"/>
                <a:ea typeface="Times New Roman"/>
                <a:cs typeface="Times New Roman" pitchFamily="18" charset="0"/>
              </a:rPr>
              <a:t>e</a:t>
            </a:r>
            <a:r>
              <a:rPr lang="fr-FR" sz="2800" dirty="0">
                <a:latin typeface="Times New Roman" pitchFamily="18" charset="0"/>
                <a:ea typeface="Times New Roman"/>
                <a:cs typeface="Times New Roman" pitchFamily="18" charset="0"/>
              </a:rPr>
              <a:t>t</a:t>
            </a:r>
            <a:r>
              <a:rPr lang="fr-FR" sz="2800" spc="5" dirty="0">
                <a:latin typeface="Times New Roman" pitchFamily="18" charset="0"/>
                <a:ea typeface="Times New Roman"/>
                <a:cs typeface="Times New Roman" pitchFamily="18" charset="0"/>
              </a:rPr>
              <a:t> </a:t>
            </a:r>
            <a:r>
              <a:rPr lang="fr-FR" sz="2800" dirty="0">
                <a:latin typeface="Times New Roman" pitchFamily="18" charset="0"/>
                <a:ea typeface="Times New Roman"/>
                <a:cs typeface="Times New Roman" pitchFamily="18" charset="0"/>
              </a:rPr>
              <a:t>les comp</a:t>
            </a:r>
            <a:r>
              <a:rPr lang="fr-FR" sz="2800" spc="-5" dirty="0">
                <a:latin typeface="Times New Roman" pitchFamily="18" charset="0"/>
                <a:ea typeface="Times New Roman"/>
                <a:cs typeface="Times New Roman" pitchFamily="18" charset="0"/>
              </a:rPr>
              <a:t>é</a:t>
            </a:r>
            <a:r>
              <a:rPr lang="fr-FR" sz="2800" dirty="0">
                <a:latin typeface="Times New Roman" pitchFamily="18" charset="0"/>
                <a:ea typeface="Times New Roman"/>
                <a:cs typeface="Times New Roman" pitchFamily="18" charset="0"/>
              </a:rPr>
              <a:t>te</a:t>
            </a:r>
            <a:r>
              <a:rPr lang="fr-FR" sz="2800" spc="10" dirty="0">
                <a:latin typeface="Times New Roman" pitchFamily="18" charset="0"/>
                <a:ea typeface="Times New Roman"/>
                <a:cs typeface="Times New Roman" pitchFamily="18" charset="0"/>
              </a:rPr>
              <a:t>n</a:t>
            </a:r>
            <a:r>
              <a:rPr lang="fr-FR" sz="2800" dirty="0">
                <a:latin typeface="Times New Roman" pitchFamily="18" charset="0"/>
                <a:ea typeface="Times New Roman"/>
                <a:cs typeface="Times New Roman" pitchFamily="18" charset="0"/>
              </a:rPr>
              <a:t>ces</a:t>
            </a:r>
            <a:r>
              <a:rPr lang="fr-FR" sz="2800" spc="5" dirty="0">
                <a:latin typeface="Times New Roman" pitchFamily="18" charset="0"/>
                <a:ea typeface="Times New Roman"/>
                <a:cs typeface="Times New Roman" pitchFamily="18" charset="0"/>
              </a:rPr>
              <a:t> </a:t>
            </a:r>
            <a:r>
              <a:rPr lang="fr-FR" sz="2800" dirty="0">
                <a:latin typeface="Times New Roman" pitchFamily="18" charset="0"/>
                <a:ea typeface="Times New Roman"/>
                <a:cs typeface="Times New Roman" pitchFamily="18" charset="0"/>
              </a:rPr>
              <a:t>néc</a:t>
            </a:r>
            <a:r>
              <a:rPr lang="fr-FR" sz="2800" spc="10" dirty="0">
                <a:latin typeface="Times New Roman" pitchFamily="18" charset="0"/>
                <a:ea typeface="Times New Roman"/>
                <a:cs typeface="Times New Roman" pitchFamily="18" charset="0"/>
              </a:rPr>
              <a:t>e</a:t>
            </a:r>
            <a:r>
              <a:rPr lang="fr-FR" sz="2800" spc="5" dirty="0">
                <a:latin typeface="Times New Roman" pitchFamily="18" charset="0"/>
                <a:ea typeface="Times New Roman"/>
                <a:cs typeface="Times New Roman" pitchFamily="18" charset="0"/>
              </a:rPr>
              <a:t>s</a:t>
            </a:r>
            <a:r>
              <a:rPr lang="fr-FR" sz="2800" dirty="0">
                <a:latin typeface="Times New Roman" pitchFamily="18" charset="0"/>
                <a:ea typeface="Times New Roman"/>
                <a:cs typeface="Times New Roman" pitchFamily="18" charset="0"/>
              </a:rPr>
              <a:t>saires</a:t>
            </a:r>
            <a:r>
              <a:rPr lang="fr-FR" sz="2800" spc="10" dirty="0">
                <a:latin typeface="Times New Roman" pitchFamily="18" charset="0"/>
                <a:ea typeface="Times New Roman"/>
                <a:cs typeface="Times New Roman" pitchFamily="18" charset="0"/>
              </a:rPr>
              <a:t> </a:t>
            </a:r>
            <a:r>
              <a:rPr lang="fr-FR" sz="2800" dirty="0">
                <a:latin typeface="Times New Roman" pitchFamily="18" charset="0"/>
                <a:ea typeface="Times New Roman"/>
                <a:cs typeface="Times New Roman" pitchFamily="18" charset="0"/>
              </a:rPr>
              <a:t>pour</a:t>
            </a:r>
            <a:r>
              <a:rPr lang="fr-FR" sz="2800" spc="10" dirty="0">
                <a:latin typeface="Times New Roman" pitchFamily="18" charset="0"/>
                <a:ea typeface="Times New Roman"/>
                <a:cs typeface="Times New Roman" pitchFamily="18" charset="0"/>
              </a:rPr>
              <a:t> </a:t>
            </a:r>
            <a:r>
              <a:rPr lang="fr-FR" sz="2800" spc="5" dirty="0">
                <a:latin typeface="Times New Roman" pitchFamily="18" charset="0"/>
                <a:ea typeface="Times New Roman"/>
                <a:cs typeface="Times New Roman" pitchFamily="18" charset="0"/>
              </a:rPr>
              <a:t>l</a:t>
            </a:r>
            <a:r>
              <a:rPr lang="fr-FR" sz="2800" dirty="0">
                <a:latin typeface="Times New Roman" pitchFamily="18" charset="0"/>
                <a:ea typeface="Times New Roman"/>
                <a:cs typeface="Times New Roman" pitchFamily="18" charset="0"/>
              </a:rPr>
              <a:t>e</a:t>
            </a:r>
            <a:r>
              <a:rPr lang="fr-FR" sz="2800" spc="5" dirty="0">
                <a:latin typeface="Times New Roman" pitchFamily="18" charset="0"/>
                <a:ea typeface="Times New Roman"/>
                <a:cs typeface="Times New Roman" pitchFamily="18" charset="0"/>
              </a:rPr>
              <a:t> </a:t>
            </a:r>
            <a:r>
              <a:rPr lang="fr-FR" sz="2800" dirty="0">
                <a:latin typeface="Times New Roman" pitchFamily="18" charset="0"/>
                <a:ea typeface="Times New Roman"/>
                <a:cs typeface="Times New Roman" pitchFamily="18" charset="0"/>
              </a:rPr>
              <a:t>met</a:t>
            </a:r>
            <a:r>
              <a:rPr lang="fr-FR" sz="2800" spc="5" dirty="0">
                <a:latin typeface="Times New Roman" pitchFamily="18" charset="0"/>
                <a:ea typeface="Times New Roman"/>
                <a:cs typeface="Times New Roman" pitchFamily="18" charset="0"/>
              </a:rPr>
              <a:t>t</a:t>
            </a:r>
            <a:r>
              <a:rPr lang="fr-FR" sz="2800" dirty="0">
                <a:latin typeface="Times New Roman" pitchFamily="18" charset="0"/>
                <a:ea typeface="Times New Roman"/>
                <a:cs typeface="Times New Roman" pitchFamily="18" charset="0"/>
              </a:rPr>
              <a:t>re en</a:t>
            </a:r>
            <a:r>
              <a:rPr lang="fr-FR" sz="2800" spc="5" dirty="0">
                <a:latin typeface="Times New Roman" pitchFamily="18" charset="0"/>
                <a:ea typeface="Times New Roman"/>
                <a:cs typeface="Times New Roman" pitchFamily="18" charset="0"/>
              </a:rPr>
              <a:t> </a:t>
            </a:r>
            <a:r>
              <a:rPr lang="fr-FR" sz="2800" dirty="0">
                <a:latin typeface="Times New Roman" pitchFamily="18" charset="0"/>
                <a:ea typeface="Times New Roman"/>
                <a:cs typeface="Times New Roman" pitchFamily="18" charset="0"/>
              </a:rPr>
              <a:t>œuvre</a:t>
            </a:r>
            <a:r>
              <a:rPr lang="fr-FR" sz="2800" spc="5" dirty="0">
                <a:latin typeface="Times New Roman" pitchFamily="18" charset="0"/>
                <a:ea typeface="Times New Roman"/>
                <a:cs typeface="Times New Roman" pitchFamily="18" charset="0"/>
              </a:rPr>
              <a:t> </a:t>
            </a:r>
            <a:r>
              <a:rPr lang="fr-FR" sz="2800" dirty="0">
                <a:latin typeface="Times New Roman" pitchFamily="18" charset="0"/>
                <a:ea typeface="Times New Roman"/>
                <a:cs typeface="Times New Roman" pitchFamily="18" charset="0"/>
              </a:rPr>
              <a:t>en</a:t>
            </a:r>
            <a:r>
              <a:rPr lang="fr-FR" sz="2800" spc="5" dirty="0">
                <a:latin typeface="Times New Roman" pitchFamily="18" charset="0"/>
                <a:ea typeface="Times New Roman"/>
                <a:cs typeface="Times New Roman" pitchFamily="18" charset="0"/>
              </a:rPr>
              <a:t> </a:t>
            </a:r>
            <a:r>
              <a:rPr lang="fr-FR" sz="2800" dirty="0">
                <a:latin typeface="Times New Roman" pitchFamily="18" charset="0"/>
                <a:ea typeface="Times New Roman"/>
                <a:cs typeface="Times New Roman" pitchFamily="18" charset="0"/>
              </a:rPr>
              <a:t>vue d’améliorer</a:t>
            </a:r>
            <a:r>
              <a:rPr lang="fr-FR" sz="2800" spc="5" dirty="0">
                <a:latin typeface="Times New Roman" pitchFamily="18" charset="0"/>
                <a:ea typeface="Times New Roman"/>
                <a:cs typeface="Times New Roman" pitchFamily="18" charset="0"/>
              </a:rPr>
              <a:t> l</a:t>
            </a:r>
            <a:r>
              <a:rPr lang="fr-FR" sz="2800" dirty="0">
                <a:latin typeface="Times New Roman" pitchFamily="18" charset="0"/>
                <a:ea typeface="Times New Roman"/>
                <a:cs typeface="Times New Roman" pitchFamily="18" charset="0"/>
              </a:rPr>
              <a:t>a</a:t>
            </a:r>
            <a:r>
              <a:rPr lang="fr-FR" sz="2800" spc="5" dirty="0">
                <a:latin typeface="Times New Roman" pitchFamily="18" charset="0"/>
                <a:ea typeface="Times New Roman"/>
                <a:cs typeface="Times New Roman" pitchFamily="18" charset="0"/>
              </a:rPr>
              <a:t> </a:t>
            </a:r>
            <a:r>
              <a:rPr lang="fr-FR" sz="2800" dirty="0">
                <a:latin typeface="Times New Roman" pitchFamily="18" charset="0"/>
                <a:ea typeface="Times New Roman"/>
                <a:cs typeface="Times New Roman" pitchFamily="18" charset="0"/>
              </a:rPr>
              <a:t>base</a:t>
            </a:r>
            <a:r>
              <a:rPr lang="fr-FR" sz="2800" spc="5" dirty="0">
                <a:latin typeface="Times New Roman" pitchFamily="18" charset="0"/>
                <a:ea typeface="Times New Roman"/>
                <a:cs typeface="Times New Roman" pitchFamily="18" charset="0"/>
              </a:rPr>
              <a:t> </a:t>
            </a:r>
            <a:r>
              <a:rPr lang="fr-FR" sz="2800" dirty="0">
                <a:latin typeface="Times New Roman" pitchFamily="18" charset="0"/>
                <a:ea typeface="Times New Roman"/>
                <a:cs typeface="Times New Roman" pitchFamily="18" charset="0"/>
              </a:rPr>
              <a:t>de</a:t>
            </a:r>
            <a:r>
              <a:rPr lang="fr-FR" sz="2800" spc="5" dirty="0">
                <a:latin typeface="Times New Roman" pitchFamily="18" charset="0"/>
                <a:ea typeface="Times New Roman"/>
                <a:cs typeface="Times New Roman" pitchFamily="18" charset="0"/>
              </a:rPr>
              <a:t> </a:t>
            </a:r>
            <a:r>
              <a:rPr lang="fr-FR" sz="2800" dirty="0">
                <a:latin typeface="Times New Roman" pitchFamily="18" charset="0"/>
                <a:ea typeface="Times New Roman"/>
                <a:cs typeface="Times New Roman" pitchFamily="18" charset="0"/>
              </a:rPr>
              <a:t>prise</a:t>
            </a:r>
            <a:r>
              <a:rPr lang="fr-FR" sz="2800" spc="5" dirty="0">
                <a:latin typeface="Times New Roman" pitchFamily="18" charset="0"/>
                <a:ea typeface="Times New Roman"/>
                <a:cs typeface="Times New Roman" pitchFamily="18" charset="0"/>
              </a:rPr>
              <a:t> </a:t>
            </a:r>
            <a:r>
              <a:rPr lang="fr-FR" sz="2800" dirty="0">
                <a:latin typeface="Times New Roman" pitchFamily="18" charset="0"/>
                <a:ea typeface="Times New Roman"/>
                <a:cs typeface="Times New Roman" pitchFamily="18" charset="0"/>
              </a:rPr>
              <a:t>de</a:t>
            </a:r>
            <a:r>
              <a:rPr lang="fr-FR" sz="2800" spc="10" dirty="0">
                <a:latin typeface="Times New Roman" pitchFamily="18" charset="0"/>
                <a:ea typeface="Times New Roman"/>
                <a:cs typeface="Times New Roman" pitchFamily="18" charset="0"/>
              </a:rPr>
              <a:t> </a:t>
            </a:r>
            <a:r>
              <a:rPr lang="fr-FR" sz="2800" dirty="0">
                <a:latin typeface="Times New Roman" pitchFamily="18" charset="0"/>
                <a:ea typeface="Times New Roman"/>
                <a:cs typeface="Times New Roman" pitchFamily="18" charset="0"/>
              </a:rPr>
              <a:t>dé</a:t>
            </a:r>
            <a:r>
              <a:rPr lang="fr-FR" sz="2800" spc="-5" dirty="0">
                <a:latin typeface="Times New Roman" pitchFamily="18" charset="0"/>
                <a:ea typeface="Times New Roman"/>
                <a:cs typeface="Times New Roman" pitchFamily="18" charset="0"/>
              </a:rPr>
              <a:t>c</a:t>
            </a:r>
            <a:r>
              <a:rPr lang="fr-FR" sz="2800" dirty="0">
                <a:latin typeface="Times New Roman" pitchFamily="18" charset="0"/>
                <a:ea typeface="Times New Roman"/>
                <a:cs typeface="Times New Roman" pitchFamily="18" charset="0"/>
              </a:rPr>
              <a:t>is</a:t>
            </a:r>
            <a:r>
              <a:rPr lang="fr-FR" sz="2800" spc="5" dirty="0">
                <a:latin typeface="Times New Roman" pitchFamily="18" charset="0"/>
                <a:ea typeface="Times New Roman"/>
                <a:cs typeface="Times New Roman" pitchFamily="18" charset="0"/>
              </a:rPr>
              <a:t>i</a:t>
            </a:r>
            <a:r>
              <a:rPr lang="fr-FR" sz="2800" dirty="0">
                <a:latin typeface="Times New Roman" pitchFamily="18" charset="0"/>
                <a:ea typeface="Times New Roman"/>
                <a:cs typeface="Times New Roman" pitchFamily="18" charset="0"/>
              </a:rPr>
              <a:t>on</a:t>
            </a:r>
            <a:r>
              <a:rPr lang="fr-FR" sz="2800" spc="5" dirty="0">
                <a:latin typeface="Times New Roman" pitchFamily="18" charset="0"/>
                <a:ea typeface="Times New Roman"/>
                <a:cs typeface="Times New Roman" pitchFamily="18" charset="0"/>
              </a:rPr>
              <a:t> </a:t>
            </a:r>
            <a:r>
              <a:rPr lang="fr-FR" sz="2800" spc="-15" dirty="0">
                <a:latin typeface="Times New Roman" pitchFamily="18" charset="0"/>
                <a:ea typeface="Times New Roman"/>
                <a:cs typeface="Times New Roman" pitchFamily="18" charset="0"/>
              </a:rPr>
              <a:t>d</a:t>
            </a:r>
            <a:r>
              <a:rPr lang="fr-FR" sz="2800" dirty="0">
                <a:latin typeface="Times New Roman" pitchFamily="18" charset="0"/>
                <a:ea typeface="Times New Roman"/>
                <a:cs typeface="Times New Roman" pitchFamily="18" charset="0"/>
              </a:rPr>
              <a:t>ans </a:t>
            </a:r>
            <a:r>
              <a:rPr lang="fr-FR" sz="2800" spc="5" dirty="0">
                <a:latin typeface="Times New Roman" pitchFamily="18" charset="0"/>
                <a:ea typeface="Times New Roman"/>
                <a:cs typeface="Times New Roman" pitchFamily="18" charset="0"/>
              </a:rPr>
              <a:t>l</a:t>
            </a:r>
            <a:r>
              <a:rPr lang="fr-FR" sz="2800" dirty="0">
                <a:latin typeface="Times New Roman" pitchFamily="18" charset="0"/>
                <a:ea typeface="Times New Roman"/>
                <a:cs typeface="Times New Roman" pitchFamily="18" charset="0"/>
              </a:rPr>
              <a:t>e</a:t>
            </a:r>
            <a:r>
              <a:rPr lang="fr-FR" sz="2800" spc="5" dirty="0">
                <a:latin typeface="Times New Roman" pitchFamily="18" charset="0"/>
                <a:ea typeface="Times New Roman"/>
                <a:cs typeface="Times New Roman" pitchFamily="18" charset="0"/>
              </a:rPr>
              <a:t> </a:t>
            </a:r>
            <a:r>
              <a:rPr lang="fr-FR" sz="2800" dirty="0">
                <a:latin typeface="Times New Roman" pitchFamily="18" charset="0"/>
                <a:ea typeface="Times New Roman"/>
                <a:cs typeface="Times New Roman" pitchFamily="18" charset="0"/>
              </a:rPr>
              <a:t>cad</a:t>
            </a:r>
            <a:r>
              <a:rPr lang="fr-FR" sz="2800" spc="5" dirty="0">
                <a:latin typeface="Times New Roman" pitchFamily="18" charset="0"/>
                <a:ea typeface="Times New Roman"/>
                <a:cs typeface="Times New Roman" pitchFamily="18" charset="0"/>
              </a:rPr>
              <a:t>r</a:t>
            </a:r>
            <a:r>
              <a:rPr lang="fr-FR" sz="2800" dirty="0">
                <a:latin typeface="Times New Roman" pitchFamily="18" charset="0"/>
                <a:ea typeface="Times New Roman"/>
                <a:cs typeface="Times New Roman" pitchFamily="18" charset="0"/>
              </a:rPr>
              <a:t>e</a:t>
            </a:r>
            <a:r>
              <a:rPr lang="fr-FR" sz="2800" spc="10" dirty="0">
                <a:latin typeface="Times New Roman" pitchFamily="18" charset="0"/>
                <a:ea typeface="Times New Roman"/>
                <a:cs typeface="Times New Roman" pitchFamily="18" charset="0"/>
              </a:rPr>
              <a:t> </a:t>
            </a:r>
            <a:r>
              <a:rPr lang="fr-FR" sz="2800" dirty="0">
                <a:latin typeface="Times New Roman" pitchFamily="18" charset="0"/>
                <a:ea typeface="Times New Roman"/>
                <a:cs typeface="Times New Roman" pitchFamily="18" charset="0"/>
              </a:rPr>
              <a:t>de</a:t>
            </a:r>
            <a:r>
              <a:rPr lang="fr-FR" sz="2800" spc="5" dirty="0">
                <a:latin typeface="Times New Roman" pitchFamily="18" charset="0"/>
                <a:ea typeface="Times New Roman"/>
                <a:cs typeface="Times New Roman" pitchFamily="18" charset="0"/>
              </a:rPr>
              <a:t> la </a:t>
            </a:r>
            <a:r>
              <a:rPr lang="fr-FR" sz="2800" dirty="0">
                <a:latin typeface="Times New Roman" pitchFamily="18" charset="0"/>
                <a:ea typeface="Times New Roman"/>
                <a:cs typeface="Times New Roman" pitchFamily="18" charset="0"/>
              </a:rPr>
              <a:t>ge</a:t>
            </a:r>
            <a:r>
              <a:rPr lang="fr-FR" sz="2800" spc="-5" dirty="0">
                <a:latin typeface="Times New Roman" pitchFamily="18" charset="0"/>
                <a:ea typeface="Times New Roman"/>
                <a:cs typeface="Times New Roman" pitchFamily="18" charset="0"/>
              </a:rPr>
              <a:t>s</a:t>
            </a:r>
            <a:r>
              <a:rPr lang="fr-FR" sz="2800" dirty="0">
                <a:latin typeface="Times New Roman" pitchFamily="18" charset="0"/>
                <a:ea typeface="Times New Roman"/>
                <a:cs typeface="Times New Roman" pitchFamily="18" charset="0"/>
              </a:rPr>
              <a:t>t</a:t>
            </a:r>
            <a:r>
              <a:rPr lang="fr-FR" sz="2800" spc="5" dirty="0">
                <a:latin typeface="Times New Roman" pitchFamily="18" charset="0"/>
                <a:ea typeface="Times New Roman"/>
                <a:cs typeface="Times New Roman" pitchFamily="18" charset="0"/>
              </a:rPr>
              <a:t>i</a:t>
            </a:r>
            <a:r>
              <a:rPr lang="fr-FR" sz="2800" dirty="0">
                <a:latin typeface="Times New Roman" pitchFamily="18" charset="0"/>
                <a:ea typeface="Times New Roman"/>
                <a:cs typeface="Times New Roman" pitchFamily="18" charset="0"/>
              </a:rPr>
              <a:t>on, de</a:t>
            </a:r>
            <a:r>
              <a:rPr lang="fr-FR" sz="2800" spc="15" dirty="0">
                <a:latin typeface="Times New Roman" pitchFamily="18" charset="0"/>
                <a:ea typeface="Times New Roman"/>
                <a:cs typeface="Times New Roman" pitchFamily="18" charset="0"/>
              </a:rPr>
              <a:t> </a:t>
            </a:r>
            <a:r>
              <a:rPr lang="fr-FR" sz="2800" spc="5" dirty="0">
                <a:latin typeface="Times New Roman" pitchFamily="18" charset="0"/>
                <a:ea typeface="Times New Roman"/>
                <a:cs typeface="Times New Roman" pitchFamily="18" charset="0"/>
              </a:rPr>
              <a:t>l</a:t>
            </a:r>
            <a:r>
              <a:rPr lang="fr-FR" sz="2800" dirty="0">
                <a:latin typeface="Times New Roman" pitchFamily="18" charset="0"/>
                <a:ea typeface="Times New Roman"/>
                <a:cs typeface="Times New Roman" pitchFamily="18" charset="0"/>
              </a:rPr>
              <a:t>a</a:t>
            </a:r>
            <a:r>
              <a:rPr lang="fr-FR" sz="2800" spc="5" dirty="0">
                <a:latin typeface="Times New Roman" pitchFamily="18" charset="0"/>
                <a:ea typeface="Times New Roman"/>
                <a:cs typeface="Times New Roman" pitchFamily="18" charset="0"/>
              </a:rPr>
              <a:t> </a:t>
            </a:r>
            <a:r>
              <a:rPr lang="fr-FR" sz="2800" dirty="0">
                <a:latin typeface="Times New Roman" pitchFamily="18" charset="0"/>
                <a:ea typeface="Times New Roman"/>
                <a:cs typeface="Times New Roman" pitchFamily="18" charset="0"/>
              </a:rPr>
              <a:t>mi</a:t>
            </a:r>
            <a:r>
              <a:rPr lang="fr-FR" sz="2800" spc="-5" dirty="0">
                <a:latin typeface="Times New Roman" pitchFamily="18" charset="0"/>
                <a:ea typeface="Times New Roman"/>
                <a:cs typeface="Times New Roman" pitchFamily="18" charset="0"/>
              </a:rPr>
              <a:t>s</a:t>
            </a:r>
            <a:r>
              <a:rPr lang="fr-FR" sz="2800" dirty="0">
                <a:latin typeface="Times New Roman" pitchFamily="18" charset="0"/>
                <a:ea typeface="Times New Roman"/>
                <a:cs typeface="Times New Roman" pitchFamily="18" charset="0"/>
              </a:rPr>
              <a:t>e</a:t>
            </a:r>
            <a:r>
              <a:rPr lang="fr-FR" sz="2800" spc="15" dirty="0">
                <a:latin typeface="Times New Roman" pitchFamily="18" charset="0"/>
                <a:ea typeface="Times New Roman"/>
                <a:cs typeface="Times New Roman" pitchFamily="18" charset="0"/>
              </a:rPr>
              <a:t> </a:t>
            </a:r>
            <a:r>
              <a:rPr lang="fr-FR" sz="2800" dirty="0">
                <a:latin typeface="Times New Roman" pitchFamily="18" charset="0"/>
                <a:ea typeface="Times New Roman"/>
                <a:cs typeface="Times New Roman" pitchFamily="18" charset="0"/>
              </a:rPr>
              <a:t>en</a:t>
            </a:r>
            <a:r>
              <a:rPr lang="fr-FR" sz="2800" spc="15" dirty="0">
                <a:latin typeface="Times New Roman" pitchFamily="18" charset="0"/>
                <a:ea typeface="Times New Roman"/>
                <a:cs typeface="Times New Roman" pitchFamily="18" charset="0"/>
              </a:rPr>
              <a:t> </a:t>
            </a:r>
            <a:r>
              <a:rPr lang="fr-FR" sz="2800" spc="-10" dirty="0">
                <a:latin typeface="Times New Roman" pitchFamily="18" charset="0"/>
                <a:ea typeface="Times New Roman"/>
                <a:cs typeface="Times New Roman" pitchFamily="18" charset="0"/>
              </a:rPr>
              <a:t>œ</a:t>
            </a:r>
            <a:r>
              <a:rPr lang="fr-FR" sz="2800" dirty="0">
                <a:latin typeface="Times New Roman" pitchFamily="18" charset="0"/>
                <a:ea typeface="Times New Roman"/>
                <a:cs typeface="Times New Roman" pitchFamily="18" charset="0"/>
              </a:rPr>
              <a:t>uvre</a:t>
            </a:r>
            <a:r>
              <a:rPr lang="fr-FR" sz="2800" spc="15" dirty="0">
                <a:latin typeface="Times New Roman" pitchFamily="18" charset="0"/>
                <a:ea typeface="Times New Roman"/>
                <a:cs typeface="Times New Roman" pitchFamily="18" charset="0"/>
              </a:rPr>
              <a:t> </a:t>
            </a:r>
            <a:r>
              <a:rPr lang="fr-FR" sz="2800" dirty="0">
                <a:latin typeface="Times New Roman" pitchFamily="18" charset="0"/>
                <a:ea typeface="Times New Roman"/>
                <a:cs typeface="Times New Roman" pitchFamily="18" charset="0"/>
              </a:rPr>
              <a:t>du</a:t>
            </a:r>
            <a:r>
              <a:rPr lang="fr-FR" sz="2800" spc="5" dirty="0">
                <a:latin typeface="Times New Roman" pitchFamily="18" charset="0"/>
                <a:ea typeface="Times New Roman"/>
                <a:cs typeface="Times New Roman" pitchFamily="18" charset="0"/>
              </a:rPr>
              <a:t> </a:t>
            </a:r>
            <a:r>
              <a:rPr lang="fr-FR" sz="2800" dirty="0">
                <a:latin typeface="Times New Roman" pitchFamily="18" charset="0"/>
                <a:ea typeface="Times New Roman"/>
                <a:cs typeface="Times New Roman" pitchFamily="18" charset="0"/>
              </a:rPr>
              <a:t>projet</a:t>
            </a:r>
            <a:r>
              <a:rPr lang="fr-FR" sz="2800" spc="10" dirty="0">
                <a:latin typeface="Times New Roman" pitchFamily="18" charset="0"/>
                <a:ea typeface="Times New Roman"/>
                <a:cs typeface="Times New Roman" pitchFamily="18" charset="0"/>
              </a:rPr>
              <a:t> </a:t>
            </a:r>
            <a:r>
              <a:rPr lang="fr-FR" sz="2800" dirty="0">
                <a:latin typeface="Times New Roman" pitchFamily="18" charset="0"/>
                <a:ea typeface="Times New Roman"/>
                <a:cs typeface="Times New Roman" pitchFamily="18" charset="0"/>
              </a:rPr>
              <a:t>ou</a:t>
            </a:r>
            <a:r>
              <a:rPr lang="fr-FR" sz="2800" spc="5" dirty="0">
                <a:latin typeface="Times New Roman" pitchFamily="18" charset="0"/>
                <a:ea typeface="Times New Roman"/>
                <a:cs typeface="Times New Roman" pitchFamily="18" charset="0"/>
              </a:rPr>
              <a:t> </a:t>
            </a:r>
            <a:r>
              <a:rPr lang="fr-FR" sz="2800" dirty="0">
                <a:latin typeface="Times New Roman" pitchFamily="18" charset="0"/>
                <a:ea typeface="Times New Roman"/>
                <a:cs typeface="Times New Roman" pitchFamily="18" charset="0"/>
              </a:rPr>
              <a:t>de</a:t>
            </a:r>
            <a:r>
              <a:rPr lang="fr-FR" sz="2800" spc="5" dirty="0">
                <a:latin typeface="Times New Roman" pitchFamily="18" charset="0"/>
                <a:ea typeface="Times New Roman"/>
                <a:cs typeface="Times New Roman" pitchFamily="18" charset="0"/>
              </a:rPr>
              <a:t> la </a:t>
            </a:r>
            <a:r>
              <a:rPr lang="fr-FR" sz="2800" dirty="0">
                <a:latin typeface="Times New Roman" pitchFamily="18" charset="0"/>
                <a:ea typeface="Times New Roman"/>
                <a:cs typeface="Times New Roman" pitchFamily="18" charset="0"/>
              </a:rPr>
              <a:t>ca</a:t>
            </a:r>
            <a:r>
              <a:rPr lang="fr-FR" sz="2800" spc="-5" dirty="0">
                <a:latin typeface="Times New Roman" pitchFamily="18" charset="0"/>
                <a:ea typeface="Times New Roman"/>
                <a:cs typeface="Times New Roman" pitchFamily="18" charset="0"/>
              </a:rPr>
              <a:t>p</a:t>
            </a:r>
            <a:r>
              <a:rPr lang="fr-FR" sz="2800" dirty="0">
                <a:latin typeface="Times New Roman" pitchFamily="18" charset="0"/>
                <a:ea typeface="Times New Roman"/>
                <a:cs typeface="Times New Roman" pitchFamily="18" charset="0"/>
              </a:rPr>
              <a:t>i</a:t>
            </a:r>
            <a:r>
              <a:rPr lang="fr-FR" sz="2800" spc="5" dirty="0">
                <a:latin typeface="Times New Roman" pitchFamily="18" charset="0"/>
                <a:ea typeface="Times New Roman"/>
                <a:cs typeface="Times New Roman" pitchFamily="18" charset="0"/>
              </a:rPr>
              <a:t>t</a:t>
            </a:r>
            <a:r>
              <a:rPr lang="fr-FR" sz="2800" dirty="0">
                <a:latin typeface="Times New Roman" pitchFamily="18" charset="0"/>
                <a:ea typeface="Times New Roman"/>
                <a:cs typeface="Times New Roman" pitchFamily="18" charset="0"/>
              </a:rPr>
              <a:t>al</a:t>
            </a:r>
            <a:r>
              <a:rPr lang="fr-FR" sz="2800" spc="5" dirty="0">
                <a:latin typeface="Times New Roman" pitchFamily="18" charset="0"/>
                <a:ea typeface="Times New Roman"/>
                <a:cs typeface="Times New Roman" pitchFamily="18" charset="0"/>
              </a:rPr>
              <a:t>i</a:t>
            </a:r>
            <a:r>
              <a:rPr lang="fr-FR" sz="2800" dirty="0">
                <a:latin typeface="Times New Roman" pitchFamily="18" charset="0"/>
                <a:ea typeface="Times New Roman"/>
                <a:cs typeface="Times New Roman" pitchFamily="18" charset="0"/>
              </a:rPr>
              <a:t>sation</a:t>
            </a:r>
            <a:r>
              <a:rPr lang="fr-FR" sz="2800" spc="-20" dirty="0">
                <a:latin typeface="Times New Roman" pitchFamily="18" charset="0"/>
                <a:ea typeface="Times New Roman"/>
                <a:cs typeface="Times New Roman" pitchFamily="18" charset="0"/>
              </a:rPr>
              <a:t> </a:t>
            </a:r>
            <a:r>
              <a:rPr lang="fr-FR" sz="2800" dirty="0">
                <a:latin typeface="Times New Roman" pitchFamily="18" charset="0"/>
                <a:ea typeface="Times New Roman"/>
                <a:cs typeface="Times New Roman" pitchFamily="18" charset="0"/>
              </a:rPr>
              <a:t>de</a:t>
            </a:r>
            <a:r>
              <a:rPr lang="fr-FR" sz="2800" spc="5" dirty="0">
                <a:latin typeface="Times New Roman" pitchFamily="18" charset="0"/>
                <a:ea typeface="Times New Roman"/>
                <a:cs typeface="Times New Roman" pitchFamily="18" charset="0"/>
              </a:rPr>
              <a:t> </a:t>
            </a:r>
            <a:r>
              <a:rPr lang="fr-FR" sz="2800" dirty="0">
                <a:latin typeface="Times New Roman" pitchFamily="18" charset="0"/>
                <a:ea typeface="Times New Roman"/>
                <a:cs typeface="Times New Roman" pitchFamily="18" charset="0"/>
              </a:rPr>
              <a:t>ses ex</a:t>
            </a:r>
            <a:r>
              <a:rPr lang="fr-FR" sz="2800" spc="-5" dirty="0">
                <a:latin typeface="Times New Roman" pitchFamily="18" charset="0"/>
                <a:ea typeface="Times New Roman"/>
                <a:cs typeface="Times New Roman" pitchFamily="18" charset="0"/>
              </a:rPr>
              <a:t>p</a:t>
            </a:r>
            <a:r>
              <a:rPr lang="fr-FR" sz="2800" dirty="0">
                <a:latin typeface="Times New Roman" pitchFamily="18" charset="0"/>
                <a:ea typeface="Times New Roman"/>
                <a:cs typeface="Times New Roman" pitchFamily="18" charset="0"/>
              </a:rPr>
              <a:t>érience</a:t>
            </a:r>
            <a:r>
              <a:rPr lang="fr-FR" sz="2800" spc="-5" dirty="0">
                <a:latin typeface="Times New Roman" pitchFamily="18" charset="0"/>
                <a:ea typeface="Times New Roman"/>
                <a:cs typeface="Times New Roman" pitchFamily="18" charset="0"/>
              </a:rPr>
              <a:t>s</a:t>
            </a:r>
            <a:r>
              <a:rPr lang="fr-FR" sz="2800" dirty="0">
                <a:latin typeface="Times New Roman" pitchFamily="18" charset="0"/>
                <a:ea typeface="Times New Roman"/>
                <a:cs typeface="Times New Roman" pitchFamily="18" charset="0"/>
              </a:rPr>
              <a:t>. </a:t>
            </a:r>
          </a:p>
          <a:p>
            <a:pPr marL="67945" marR="143510" algn="just">
              <a:lnSpc>
                <a:spcPct val="104000"/>
              </a:lnSpc>
              <a:spcAft>
                <a:spcPts val="0"/>
              </a:spcAft>
              <a:buNone/>
            </a:pPr>
            <a:r>
              <a:rPr lang="fr-FR" sz="2800" dirty="0">
                <a:latin typeface="Times New Roman" pitchFamily="18" charset="0"/>
                <a:ea typeface="Times New Roman"/>
                <a:cs typeface="Times New Roman" pitchFamily="18" charset="0"/>
              </a:rPr>
              <a:t> </a:t>
            </a: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132</a:t>
            </a:fld>
            <a:endParaRPr lang="en-GB"/>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714356"/>
            <a:ext cx="8229600" cy="5610244"/>
          </a:xfrm>
        </p:spPr>
        <p:txBody>
          <a:bodyPr>
            <a:noAutofit/>
          </a:bodyPr>
          <a:lstStyle/>
          <a:p>
            <a:pPr algn="ctr">
              <a:buNone/>
            </a:pPr>
            <a:r>
              <a:rPr lang="fr-FR" sz="2800" b="1" dirty="0">
                <a:solidFill>
                  <a:srgbClr val="00B0F0"/>
                </a:solidFill>
                <a:latin typeface="Times New Roman" pitchFamily="18" charset="0"/>
                <a:cs typeface="Times New Roman" pitchFamily="18" charset="0"/>
              </a:rPr>
              <a:t>    </a:t>
            </a:r>
          </a:p>
          <a:p>
            <a:pPr algn="just">
              <a:buNone/>
            </a:pPr>
            <a:r>
              <a:rPr lang="fr-FR" sz="2800" dirty="0">
                <a:latin typeface="Times New Roman" pitchFamily="18" charset="0"/>
                <a:cs typeface="Times New Roman" pitchFamily="18" charset="0"/>
              </a:rPr>
              <a:t>   La conception/Elaboration du système de Suivi-Evaluation est ainsi la toute première et la base des </a:t>
            </a:r>
            <a:r>
              <a:rPr lang="fr-FR" sz="2800" u="sng" dirty="0">
                <a:latin typeface="Times New Roman" pitchFamily="18" charset="0"/>
                <a:cs typeface="Times New Roman" pitchFamily="18" charset="0"/>
              </a:rPr>
              <a:t>quatre</a:t>
            </a:r>
            <a:r>
              <a:rPr lang="fr-FR" sz="2800" dirty="0">
                <a:latin typeface="Times New Roman" pitchFamily="18" charset="0"/>
                <a:cs typeface="Times New Roman" pitchFamily="18" charset="0"/>
              </a:rPr>
              <a:t>  grandes phases du Système de suivi-évaluation dont: </a:t>
            </a:r>
          </a:p>
          <a:p>
            <a:pPr marL="514350" indent="-514350" algn="just">
              <a:buFont typeface="+mj-lt"/>
              <a:buAutoNum type="arabicPeriod"/>
            </a:pPr>
            <a:r>
              <a:rPr lang="fr-FR" sz="2800" dirty="0">
                <a:latin typeface="Times New Roman" pitchFamily="18" charset="0"/>
                <a:cs typeface="Times New Roman" pitchFamily="18" charset="0"/>
              </a:rPr>
              <a:t>La conception et la mise en place du système;</a:t>
            </a:r>
          </a:p>
          <a:p>
            <a:pPr marL="514350" indent="-514350" algn="just">
              <a:buFont typeface="+mj-lt"/>
              <a:buAutoNum type="arabicPeriod"/>
            </a:pPr>
            <a:r>
              <a:rPr lang="fr-FR" sz="2800" dirty="0">
                <a:latin typeface="Times New Roman" pitchFamily="18" charset="0"/>
                <a:cs typeface="Times New Roman" pitchFamily="18" charset="0"/>
              </a:rPr>
              <a:t>La collecte et la gestion de l’information (données);</a:t>
            </a:r>
          </a:p>
          <a:p>
            <a:pPr marL="514350" indent="-514350" algn="just">
              <a:buFont typeface="+mj-lt"/>
              <a:buAutoNum type="arabicPeriod"/>
            </a:pPr>
            <a:r>
              <a:rPr lang="fr-FR" sz="2800" dirty="0">
                <a:latin typeface="Times New Roman" pitchFamily="18" charset="0"/>
                <a:cs typeface="Times New Roman" pitchFamily="18" charset="0"/>
              </a:rPr>
              <a:t>La réflexion critique en vue de l’amélioration de l’intervention;</a:t>
            </a:r>
          </a:p>
          <a:p>
            <a:pPr marL="514350" indent="-514350" algn="just">
              <a:buFont typeface="+mj-lt"/>
              <a:buAutoNum type="arabicPeriod"/>
            </a:pPr>
            <a:r>
              <a:rPr lang="fr-FR" sz="2800" dirty="0">
                <a:latin typeface="Times New Roman" pitchFamily="18" charset="0"/>
                <a:cs typeface="Times New Roman" pitchFamily="18" charset="0"/>
              </a:rPr>
              <a:t>La communication de résultats et la production de rapports correspondants. </a:t>
            </a: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133</a:t>
            </a:fld>
            <a:endParaRPr lang="en-GB"/>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1142984"/>
            <a:ext cx="8229600" cy="642942"/>
          </a:xfrm>
        </p:spPr>
        <p:txBody>
          <a:bodyPr>
            <a:normAutofit fontScale="90000"/>
          </a:bodyPr>
          <a:lstStyle/>
          <a:p>
            <a:pPr algn="ctr"/>
            <a:br>
              <a:rPr lang="fr-FR" b="1" dirty="0">
                <a:solidFill>
                  <a:srgbClr val="00B0F0"/>
                </a:solidFill>
              </a:rPr>
            </a:br>
            <a:r>
              <a:rPr lang="fr-FR" b="1" dirty="0">
                <a:solidFill>
                  <a:srgbClr val="00B0F0"/>
                </a:solidFill>
              </a:rPr>
              <a:t> </a:t>
            </a:r>
            <a:r>
              <a:rPr lang="fr-FR" sz="3100" b="1" dirty="0">
                <a:solidFill>
                  <a:srgbClr val="00B0F0"/>
                </a:solidFill>
                <a:latin typeface="Times New Roman" pitchFamily="18" charset="0"/>
                <a:cs typeface="Times New Roman" pitchFamily="18" charset="0"/>
              </a:rPr>
              <a:t>VII. A.  LES ÉTAPES  DE CONCEPTION DU SYSTÈME DE S-E</a:t>
            </a:r>
            <a:endParaRPr lang="fr-FR" dirty="0">
              <a:latin typeface="Times New Roman" pitchFamily="18" charset="0"/>
              <a:cs typeface="Times New Roman" pitchFamily="18" charset="0"/>
            </a:endParaRPr>
          </a:p>
        </p:txBody>
      </p:sp>
      <p:sp>
        <p:nvSpPr>
          <p:cNvPr id="3" name="Espace réservé du contenu 2"/>
          <p:cNvSpPr>
            <a:spLocks noGrp="1"/>
          </p:cNvSpPr>
          <p:nvPr>
            <p:ph idx="1"/>
          </p:nvPr>
        </p:nvSpPr>
        <p:spPr>
          <a:xfrm>
            <a:off x="357158" y="1714488"/>
            <a:ext cx="8229600" cy="5143512"/>
          </a:xfrm>
        </p:spPr>
        <p:txBody>
          <a:bodyPr>
            <a:noAutofit/>
          </a:bodyPr>
          <a:lstStyle/>
          <a:p>
            <a:pPr algn="just">
              <a:buNone/>
            </a:pPr>
            <a:r>
              <a:rPr lang="fr-FR" sz="2800" dirty="0">
                <a:latin typeface="Times New Roman" pitchFamily="18" charset="0"/>
                <a:cs typeface="Times New Roman" pitchFamily="18" charset="0"/>
              </a:rPr>
              <a:t>  La conception d'un système de Suivi Evaluation comporte généralement six (06) étapes dont: </a:t>
            </a:r>
          </a:p>
          <a:p>
            <a:pPr marL="514350" indent="-514350" algn="just">
              <a:buFont typeface="+mj-lt"/>
              <a:buAutoNum type="arabicPeriod"/>
            </a:pPr>
            <a:r>
              <a:rPr lang="fr-FR" sz="2800" b="1" dirty="0">
                <a:solidFill>
                  <a:srgbClr val="FF0000"/>
                </a:solidFill>
                <a:latin typeface="Times New Roman" pitchFamily="18" charset="0"/>
                <a:cs typeface="Times New Roman" pitchFamily="18" charset="0"/>
              </a:rPr>
              <a:t>Définition de l’objectif et le cadrage du Système</a:t>
            </a:r>
          </a:p>
          <a:p>
            <a:pPr marL="514350" indent="-514350" algn="just">
              <a:buNone/>
            </a:pPr>
            <a:r>
              <a:rPr lang="fr-FR" sz="2800" b="1" dirty="0">
                <a:latin typeface="Times New Roman" pitchFamily="18" charset="0"/>
                <a:cs typeface="Times New Roman" pitchFamily="18" charset="0"/>
              </a:rPr>
              <a:t>     </a:t>
            </a:r>
            <a:r>
              <a:rPr lang="fr-FR" sz="2800" dirty="0">
                <a:latin typeface="Times New Roman" pitchFamily="18" charset="0"/>
                <a:cs typeface="Times New Roman" pitchFamily="18" charset="0"/>
              </a:rPr>
              <a:t>L’objectif du système de S-E est en réalité la (les) réponse(s) à la question centrale suivante: </a:t>
            </a:r>
          </a:p>
          <a:p>
            <a:pPr marL="514350" indent="-514350" algn="just">
              <a:buNone/>
            </a:pPr>
            <a:r>
              <a:rPr lang="fr-FR" sz="2800" dirty="0">
                <a:latin typeface="Times New Roman" pitchFamily="18" charset="0"/>
                <a:cs typeface="Times New Roman" pitchFamily="18" charset="0"/>
              </a:rPr>
              <a:t>     </a:t>
            </a:r>
            <a:r>
              <a:rPr lang="fr-FR" sz="2800" i="1" dirty="0">
                <a:solidFill>
                  <a:srgbClr val="9900CC"/>
                </a:solidFill>
                <a:latin typeface="Times New Roman" pitchFamily="18" charset="0"/>
                <a:cs typeface="Times New Roman" pitchFamily="18" charset="0"/>
              </a:rPr>
              <a:t>Pourquoi avons-nous besoin de mettre en place un système de Suivi Evaluation  et quels domaines doit-il couvrir? </a:t>
            </a:r>
            <a:r>
              <a:rPr lang="fr-FR" sz="2800" dirty="0">
                <a:latin typeface="Times New Roman" pitchFamily="18" charset="0"/>
                <a:cs typeface="Times New Roman" pitchFamily="18" charset="0"/>
              </a:rPr>
              <a:t> Une fois que tous les acteurs se sont mis d'accord et ont une même vision de l'objectif du système, il faudra alors cadrer son champ d'application. </a:t>
            </a:r>
          </a:p>
          <a:p>
            <a:pPr algn="just">
              <a:buNone/>
            </a:pPr>
            <a:endParaRPr lang="fr-FR" sz="2800" dirty="0">
              <a:latin typeface="Times New Roman" pitchFamily="18" charset="0"/>
              <a:cs typeface="Times New Roman" pitchFamily="18" charset="0"/>
            </a:endParaRPr>
          </a:p>
          <a:p>
            <a:pPr algn="just">
              <a:buNone/>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134</a:t>
            </a:fld>
            <a:endParaRPr lang="en-GB"/>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857232"/>
            <a:ext cx="8229600" cy="5572164"/>
          </a:xfrm>
        </p:spPr>
        <p:txBody>
          <a:bodyPr>
            <a:noAutofit/>
          </a:bodyPr>
          <a:lstStyle/>
          <a:p>
            <a:pPr>
              <a:buNone/>
            </a:pPr>
            <a:r>
              <a:rPr lang="fr-FR" sz="2800" dirty="0">
                <a:latin typeface="Times New Roman" pitchFamily="18" charset="0"/>
                <a:cs typeface="Times New Roman" pitchFamily="18" charset="0"/>
              </a:rPr>
              <a:t>  Le champ d'application du système est cadré à partir des  réponses aux questions suivantes: </a:t>
            </a:r>
          </a:p>
          <a:p>
            <a:pPr>
              <a:buFont typeface="Wingdings" pitchFamily="2" charset="2"/>
              <a:buChar char="§"/>
            </a:pPr>
            <a:r>
              <a:rPr lang="fr-FR" sz="2800" dirty="0">
                <a:latin typeface="Times New Roman" pitchFamily="18" charset="0"/>
                <a:cs typeface="Times New Roman" pitchFamily="18" charset="0"/>
              </a:rPr>
              <a:t>Les parties prenantes:  Quelles sont les capacités actuelles des parties prenantes en matière de Suivi Evaluation ? Quel est le degré de participation souhaitable et faisable de toutes les parties prenantes?</a:t>
            </a:r>
          </a:p>
          <a:p>
            <a:pPr>
              <a:buFont typeface="Wingdings" pitchFamily="2" charset="2"/>
              <a:buChar char="§"/>
            </a:pPr>
            <a:r>
              <a:rPr lang="fr-FR" sz="2800" dirty="0">
                <a:latin typeface="Times New Roman" pitchFamily="18" charset="0"/>
                <a:cs typeface="Times New Roman" pitchFamily="18" charset="0"/>
              </a:rPr>
              <a:t>Quelles est l'importance du financement potentiel disponible ?</a:t>
            </a:r>
          </a:p>
          <a:p>
            <a:pPr>
              <a:buFont typeface="Wingdings" pitchFamily="2" charset="2"/>
              <a:buChar char="§"/>
            </a:pPr>
            <a:r>
              <a:rPr lang="fr-FR" sz="2800" dirty="0">
                <a:latin typeface="Times New Roman" pitchFamily="18" charset="0"/>
                <a:cs typeface="Times New Roman" pitchFamily="18" charset="0"/>
              </a:rPr>
              <a:t>Que doit être le degré de détail des données quantitatives ou qualitatives ?</a:t>
            </a:r>
          </a:p>
          <a:p>
            <a:pPr>
              <a:buFont typeface="Wingdings" pitchFamily="2" charset="2"/>
              <a:buChar char="§"/>
            </a:pPr>
            <a:r>
              <a:rPr lang="fr-FR" sz="2800" dirty="0">
                <a:latin typeface="Times New Roman" pitchFamily="18" charset="0"/>
                <a:cs typeface="Times New Roman" pitchFamily="18" charset="0"/>
              </a:rPr>
              <a:t> Quel est le type d'étude de référence souhaitable et faisable ?</a:t>
            </a:r>
          </a:p>
          <a:p>
            <a:pPr>
              <a:buNone/>
            </a:pPr>
            <a:r>
              <a:rPr lang="fr-FR" sz="2800" dirty="0">
                <a:latin typeface="Times New Roman" pitchFamily="18" charset="0"/>
                <a:cs typeface="Times New Roman" pitchFamily="18" charset="0"/>
              </a:rPr>
              <a:t> </a:t>
            </a:r>
          </a:p>
          <a:p>
            <a:pPr>
              <a:buNone/>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135</a:t>
            </a:fld>
            <a:endParaRPr lang="en-GB"/>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857232"/>
            <a:ext cx="8229600" cy="5715040"/>
          </a:xfrm>
        </p:spPr>
        <p:txBody>
          <a:bodyPr>
            <a:noAutofit/>
          </a:bodyPr>
          <a:lstStyle/>
          <a:p>
            <a:pPr marL="514350" indent="-514350" algn="ctr">
              <a:buAutoNum type="arabicPeriod" startAt="2"/>
            </a:pPr>
            <a:r>
              <a:rPr lang="fr-FR" sz="2800" b="1" dirty="0">
                <a:solidFill>
                  <a:srgbClr val="FF0000"/>
                </a:solidFill>
                <a:latin typeface="Times New Roman" pitchFamily="18" charset="0"/>
                <a:cs typeface="Times New Roman" pitchFamily="18" charset="0"/>
              </a:rPr>
              <a:t>Identification des questions d’évaluation et des indicateurs</a:t>
            </a:r>
          </a:p>
          <a:p>
            <a:pPr marL="514350" indent="-514350" algn="just">
              <a:buNone/>
            </a:pPr>
            <a:r>
              <a:rPr lang="fr-FR" sz="2800" dirty="0">
                <a:latin typeface="Times New Roman" pitchFamily="18" charset="0"/>
                <a:cs typeface="Times New Roman" pitchFamily="18" charset="0"/>
              </a:rPr>
              <a:t>     Il s'agit de définir pour chaque niveau hiérarchique des objectifs, un ou les indicateurs permettant de mesurer le degré de réalisation de l'objectif et ainsi dresser une série de questions d’évaluation issue de la question centrale: </a:t>
            </a:r>
            <a:r>
              <a:rPr lang="fr-FR" sz="2800" i="1" dirty="0">
                <a:solidFill>
                  <a:srgbClr val="9900CC"/>
                </a:solidFill>
                <a:latin typeface="Times New Roman" pitchFamily="18" charset="0"/>
                <a:cs typeface="Times New Roman" pitchFamily="18" charset="0"/>
              </a:rPr>
              <a:t>Qu’avons-nous besoin de savoir pour bien gérer le projet? </a:t>
            </a:r>
            <a:r>
              <a:rPr lang="fr-FR" sz="2800" dirty="0">
                <a:latin typeface="Times New Roman" pitchFamily="18" charset="0"/>
                <a:cs typeface="Times New Roman" pitchFamily="18" charset="0"/>
              </a:rPr>
              <a:t>A cette fin, il est vivement conseillé de confronter plusieurs sources d'information </a:t>
            </a:r>
            <a:r>
              <a:rPr lang="fr-FR" sz="2800" u="sng" dirty="0">
                <a:latin typeface="Times New Roman" pitchFamily="18" charset="0"/>
                <a:cs typeface="Times New Roman" pitchFamily="18" charset="0"/>
              </a:rPr>
              <a:t>quantitatives</a:t>
            </a:r>
            <a:r>
              <a:rPr lang="fr-FR" sz="2800" dirty="0">
                <a:latin typeface="Times New Roman" pitchFamily="18" charset="0"/>
                <a:cs typeface="Times New Roman" pitchFamily="18" charset="0"/>
              </a:rPr>
              <a:t> et </a:t>
            </a:r>
            <a:r>
              <a:rPr lang="fr-FR" sz="2800" u="sng" dirty="0">
                <a:latin typeface="Times New Roman" pitchFamily="18" charset="0"/>
                <a:cs typeface="Times New Roman" pitchFamily="18" charset="0"/>
              </a:rPr>
              <a:t>qualitatives</a:t>
            </a:r>
            <a:r>
              <a:rPr lang="fr-FR" sz="2800" dirty="0">
                <a:latin typeface="Times New Roman" pitchFamily="18" charset="0"/>
                <a:cs typeface="Times New Roman" pitchFamily="18" charset="0"/>
              </a:rPr>
              <a:t> pour véritablement maîtriser l'évolution du projet et suivre les liens qui existent entre ces différentes informations. </a:t>
            </a: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136</a:t>
            </a:fld>
            <a:endParaRPr lang="en-GB"/>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71472" y="714357"/>
            <a:ext cx="8001000" cy="6143644"/>
          </a:xfrm>
        </p:spPr>
        <p:txBody>
          <a:bodyPr>
            <a:noAutofit/>
          </a:bodyPr>
          <a:lstStyle/>
          <a:p>
            <a:pPr algn="just">
              <a:buNone/>
            </a:pPr>
            <a:r>
              <a:rPr lang="fr-FR" sz="2800" i="1" dirty="0">
                <a:solidFill>
                  <a:srgbClr val="9900CC"/>
                </a:solidFill>
                <a:latin typeface="Times New Roman" pitchFamily="18" charset="0"/>
                <a:cs typeface="Times New Roman" pitchFamily="18" charset="0"/>
              </a:rPr>
              <a:t>  Exemples de questions clés du système de Suivi-Evaluation:</a:t>
            </a:r>
          </a:p>
          <a:p>
            <a:pPr algn="just">
              <a:buFont typeface="Wingdings" pitchFamily="2" charset="2"/>
              <a:buChar char="q"/>
            </a:pPr>
            <a:r>
              <a:rPr lang="fr-FR" sz="2800" dirty="0">
                <a:latin typeface="Times New Roman" pitchFamily="18" charset="0"/>
                <a:cs typeface="Times New Roman" pitchFamily="18" charset="0"/>
              </a:rPr>
              <a:t>Le programme atteint-il les groupes ciblés?</a:t>
            </a:r>
          </a:p>
          <a:p>
            <a:pPr algn="just">
              <a:buFont typeface="Wingdings" pitchFamily="2" charset="2"/>
              <a:buChar char="q"/>
            </a:pPr>
            <a:r>
              <a:rPr lang="fr-FR" sz="2800" dirty="0">
                <a:latin typeface="Times New Roman" pitchFamily="18" charset="0"/>
                <a:cs typeface="Times New Roman" pitchFamily="18" charset="0"/>
              </a:rPr>
              <a:t>Comment affecte-t-il  déjà les bénéficiaires ?</a:t>
            </a:r>
          </a:p>
          <a:p>
            <a:pPr algn="just">
              <a:buFont typeface="Wingdings" pitchFamily="2" charset="2"/>
              <a:buChar char="q"/>
            </a:pPr>
            <a:r>
              <a:rPr lang="fr-FR" sz="2800" dirty="0">
                <a:latin typeface="Times New Roman" pitchFamily="18" charset="0"/>
                <a:cs typeface="Times New Roman" pitchFamily="18" charset="0"/>
              </a:rPr>
              <a:t>Les coûts administratifs de mise en œuvre et de gestion sont-ils justifiés ?</a:t>
            </a:r>
          </a:p>
          <a:p>
            <a:pPr algn="just">
              <a:buFont typeface="Wingdings" pitchFamily="2" charset="2"/>
              <a:buChar char="q"/>
            </a:pPr>
            <a:r>
              <a:rPr lang="fr-FR" sz="2800" dirty="0">
                <a:latin typeface="Times New Roman" pitchFamily="18" charset="0"/>
                <a:cs typeface="Times New Roman" pitchFamily="18" charset="0"/>
              </a:rPr>
              <a:t>Les ressources allouées sont-elles utilisées de façon efficiente ?</a:t>
            </a:r>
          </a:p>
          <a:p>
            <a:pPr algn="just">
              <a:buFont typeface="Wingdings" pitchFamily="2" charset="2"/>
              <a:buChar char="q"/>
            </a:pPr>
            <a:r>
              <a:rPr lang="fr-FR" sz="2800" dirty="0">
                <a:latin typeface="Times New Roman" pitchFamily="18" charset="0"/>
                <a:cs typeface="Times New Roman" pitchFamily="18" charset="0"/>
              </a:rPr>
              <a:t>Le programme génère-t-il les résultats attendus ?</a:t>
            </a:r>
          </a:p>
          <a:p>
            <a:pPr algn="just">
              <a:buFont typeface="Wingdings" pitchFamily="2" charset="2"/>
              <a:buChar char="q"/>
            </a:pPr>
            <a:r>
              <a:rPr lang="fr-FR" sz="2800" dirty="0">
                <a:latin typeface="Times New Roman" pitchFamily="18" charset="0"/>
                <a:cs typeface="Times New Roman" pitchFamily="18" charset="0"/>
              </a:rPr>
              <a:t>Le programme peut-il être géré de façon plus efficace ?</a:t>
            </a:r>
          </a:p>
          <a:p>
            <a:pPr algn="just">
              <a:buNone/>
            </a:pPr>
            <a:r>
              <a:rPr lang="fr-FR" sz="2800" dirty="0">
                <a:latin typeface="Times New Roman" pitchFamily="18" charset="0"/>
                <a:cs typeface="Times New Roman" pitchFamily="18" charset="0"/>
              </a:rPr>
              <a:t> </a:t>
            </a:r>
          </a:p>
          <a:p>
            <a:pPr algn="just">
              <a:buNone/>
            </a:pPr>
            <a:endParaRPr lang="fr-FR" sz="2800" dirty="0">
              <a:latin typeface="Times New Roman" pitchFamily="18" charset="0"/>
              <a:cs typeface="Times New Roman" pitchFamily="18" charset="0"/>
            </a:endParaRPr>
          </a:p>
          <a:p>
            <a:pPr algn="just">
              <a:buNone/>
            </a:pPr>
            <a:r>
              <a:rPr lang="fr-FR" sz="2800" dirty="0">
                <a:latin typeface="Times New Roman" pitchFamily="18" charset="0"/>
                <a:cs typeface="Times New Roman" pitchFamily="18" charset="0"/>
              </a:rPr>
              <a:t> </a:t>
            </a: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137</a:t>
            </a:fld>
            <a:endParaRPr lang="en-GB"/>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928670"/>
            <a:ext cx="8229600" cy="5395930"/>
          </a:xfrm>
        </p:spPr>
        <p:txBody>
          <a:bodyPr>
            <a:normAutofit/>
          </a:bodyPr>
          <a:lstStyle/>
          <a:p>
            <a:pPr marL="514350" indent="-514350" algn="ctr">
              <a:buAutoNum type="arabicPeriod" startAt="3"/>
            </a:pPr>
            <a:r>
              <a:rPr lang="fr-FR" sz="2800" b="1" dirty="0">
                <a:solidFill>
                  <a:srgbClr val="FF0000"/>
                </a:solidFill>
                <a:latin typeface="Times New Roman" pitchFamily="18" charset="0"/>
                <a:cs typeface="Times New Roman" pitchFamily="18" charset="0"/>
              </a:rPr>
              <a:t>Plan de Collecte et de communication de l'information.</a:t>
            </a:r>
          </a:p>
          <a:p>
            <a:pPr marL="514350" indent="-514350" algn="just">
              <a:buNone/>
            </a:pPr>
            <a:r>
              <a:rPr lang="fr-FR" sz="2800" dirty="0">
                <a:latin typeface="Times New Roman" pitchFamily="18" charset="0"/>
                <a:cs typeface="Times New Roman" pitchFamily="18" charset="0"/>
              </a:rPr>
              <a:t>     Cette phase répond principalement la question de savoir «</a:t>
            </a:r>
            <a:r>
              <a:rPr lang="fr-FR" sz="2800" i="1" dirty="0">
                <a:solidFill>
                  <a:srgbClr val="9900CC"/>
                </a:solidFill>
                <a:latin typeface="Times New Roman" pitchFamily="18" charset="0"/>
                <a:cs typeface="Times New Roman" pitchFamily="18" charset="0"/>
              </a:rPr>
              <a:t>Comment sera collectée et organisée l’information nécessaire? </a:t>
            </a:r>
            <a:r>
              <a:rPr lang="fr-FR" sz="2800" dirty="0">
                <a:latin typeface="Times New Roman" pitchFamily="18" charset="0"/>
                <a:cs typeface="Times New Roman" pitchFamily="18" charset="0"/>
              </a:rPr>
              <a:t>»</a:t>
            </a:r>
          </a:p>
          <a:p>
            <a:pPr marL="514350" indent="-514350" algn="just">
              <a:buNone/>
            </a:pPr>
            <a:r>
              <a:rPr lang="fr-FR" sz="2800" dirty="0">
                <a:latin typeface="Times New Roman" pitchFamily="18" charset="0"/>
                <a:cs typeface="Times New Roman" pitchFamily="18" charset="0"/>
              </a:rPr>
              <a:t>     Dès la phase de démarrage du projet, les parties prenantes doivent définir clairement la nature des informations à collecter, l'organisation pratique de la collecte et du stockage des informations ainsi que le chronogramme en tenant compte rigoureusement des ressources humaines et financières disponibles. </a:t>
            </a: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138</a:t>
            </a:fld>
            <a:endParaRPr lang="en-GB"/>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762000"/>
            <a:ext cx="8001000" cy="577439"/>
          </a:xfrm>
        </p:spPr>
        <p:txBody>
          <a:bodyPr>
            <a:noAutofit/>
          </a:bodyPr>
          <a:lstStyle/>
          <a:p>
            <a:pPr algn="ctr"/>
            <a:r>
              <a:rPr lang="fr-FR" sz="2800" b="1" dirty="0">
                <a:solidFill>
                  <a:srgbClr val="FF0000"/>
                </a:solidFill>
                <a:latin typeface="Times New Roman" pitchFamily="18" charset="0"/>
                <a:cs typeface="Times New Roman" pitchFamily="18" charset="0"/>
              </a:rPr>
              <a:t>Plan de collecte de données (suite)</a:t>
            </a:r>
          </a:p>
        </p:txBody>
      </p:sp>
      <p:sp>
        <p:nvSpPr>
          <p:cNvPr id="3" name="Espace réservé du contenu 2"/>
          <p:cNvSpPr>
            <a:spLocks noGrp="1"/>
          </p:cNvSpPr>
          <p:nvPr>
            <p:ph idx="1"/>
          </p:nvPr>
        </p:nvSpPr>
        <p:spPr>
          <a:xfrm>
            <a:off x="476221" y="1607331"/>
            <a:ext cx="8001000" cy="4875644"/>
          </a:xfrm>
        </p:spPr>
        <p:txBody>
          <a:bodyPr/>
          <a:lstStyle/>
          <a:p>
            <a:pPr algn="just">
              <a:buNone/>
            </a:pPr>
            <a:r>
              <a:rPr lang="fr-FR" sz="2800" dirty="0">
                <a:latin typeface="Times New Roman" pitchFamily="18" charset="0"/>
                <a:cs typeface="Times New Roman" pitchFamily="18" charset="0"/>
              </a:rPr>
              <a:t>  Un plan de collecte de données, dans le cadre du système de S-E peut être résumé dans un tableau qui s’appuie sur le cadre logique d’un projet/programme  pour détailler les exigences clés du suivi et de l’évaluation pour chaque indicateur et hypothèse.</a:t>
            </a:r>
          </a:p>
          <a:p>
            <a:pPr algn="just">
              <a:buNone/>
            </a:pPr>
            <a:r>
              <a:rPr lang="fr-FR" sz="2800" dirty="0">
                <a:latin typeface="Times New Roman" pitchFamily="18" charset="0"/>
                <a:cs typeface="Times New Roman" pitchFamily="18" charset="0"/>
              </a:rPr>
              <a:t>   Il résume les informations sur les indicateurs dans un seul tableau: une  définition  détaillée  des  données,  ses  sources,  les méthodes et le calendrier de la collecte, les personnes responsables et le public ciblé, et l’utilisation des données.</a:t>
            </a:r>
          </a:p>
          <a:p>
            <a:pPr>
              <a:buNone/>
            </a:pPr>
            <a:endParaRPr lang="fr-FR" dirty="0"/>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139</a:t>
            </a:fld>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80971" y="857232"/>
            <a:ext cx="8229600" cy="5715040"/>
          </a:xfrm>
        </p:spPr>
        <p:txBody>
          <a:bodyPr>
            <a:noAutofit/>
          </a:bodyPr>
          <a:lstStyle/>
          <a:p>
            <a:pPr algn="just">
              <a:buNone/>
            </a:pPr>
            <a:r>
              <a:rPr lang="fr-FR" sz="2800" b="1" dirty="0">
                <a:latin typeface="Times New Roman" pitchFamily="18" charset="0"/>
                <a:cs typeface="Times New Roman" pitchFamily="18" charset="0"/>
              </a:rPr>
              <a:t>  </a:t>
            </a:r>
            <a:r>
              <a:rPr lang="fr-FR" sz="2800" i="1" dirty="0">
                <a:latin typeface="Times New Roman" pitchFamily="18" charset="0"/>
                <a:cs typeface="Times New Roman" pitchFamily="18" charset="0"/>
              </a:rPr>
              <a:t>ressources humaines, matérielles et financières sont bien définies et utilisées à bon escient.(2</a:t>
            </a:r>
            <a:r>
              <a:rPr lang="fr-FR" sz="2800" dirty="0">
                <a:latin typeface="Times New Roman" pitchFamily="18" charset="0"/>
                <a:cs typeface="Times New Roman" pitchFamily="18" charset="0"/>
              </a:rPr>
              <a:t>)</a:t>
            </a:r>
          </a:p>
          <a:p>
            <a:pPr algn="just">
              <a:buNone/>
            </a:pPr>
            <a:r>
              <a:rPr lang="fr-FR" sz="2800" dirty="0">
                <a:latin typeface="Times New Roman" pitchFamily="18" charset="0"/>
                <a:cs typeface="Times New Roman" pitchFamily="18" charset="0"/>
              </a:rPr>
              <a:t>   Ainsi, en tant que chef de projet, il est donc essentiel que vous observiez et vérifiiez </a:t>
            </a:r>
            <a:r>
              <a:rPr lang="fr-FR" sz="2800" b="1" dirty="0">
                <a:latin typeface="Times New Roman" pitchFamily="18" charset="0"/>
                <a:cs typeface="Times New Roman" pitchFamily="18" charset="0"/>
              </a:rPr>
              <a:t>les résultats de vos collaborateurs</a:t>
            </a:r>
            <a:r>
              <a:rPr lang="fr-FR" sz="2800" dirty="0">
                <a:latin typeface="Times New Roman" pitchFamily="18" charset="0"/>
                <a:cs typeface="Times New Roman" pitchFamily="18" charset="0"/>
              </a:rPr>
              <a:t> afin d'être certain que  l'équipe :</a:t>
            </a:r>
          </a:p>
          <a:p>
            <a:pPr algn="just">
              <a:buFont typeface="Wingdings" pitchFamily="2" charset="2"/>
              <a:buChar char="§"/>
            </a:pPr>
            <a:r>
              <a:rPr lang="fr-FR" sz="2800" dirty="0">
                <a:latin typeface="Times New Roman" pitchFamily="18" charset="0"/>
                <a:cs typeface="Times New Roman" pitchFamily="18" charset="0"/>
              </a:rPr>
              <a:t>avance dans la bonne direction,</a:t>
            </a:r>
          </a:p>
          <a:p>
            <a:pPr algn="just">
              <a:buFont typeface="Wingdings" pitchFamily="2" charset="2"/>
              <a:buChar char="§"/>
            </a:pPr>
            <a:r>
              <a:rPr lang="fr-FR" sz="2800" dirty="0">
                <a:latin typeface="Times New Roman" pitchFamily="18" charset="0"/>
                <a:cs typeface="Times New Roman" pitchFamily="18" charset="0"/>
              </a:rPr>
              <a:t>travaille ensemble à l'atteinte des objectifs fixés,</a:t>
            </a:r>
          </a:p>
          <a:p>
            <a:pPr algn="just">
              <a:buFont typeface="Wingdings" pitchFamily="2" charset="2"/>
              <a:buChar char="§"/>
            </a:pPr>
            <a:r>
              <a:rPr lang="fr-FR" sz="2800" dirty="0">
                <a:latin typeface="Times New Roman" pitchFamily="18" charset="0"/>
                <a:cs typeface="Times New Roman" pitchFamily="18" charset="0"/>
              </a:rPr>
              <a:t>respecte le budget, les délais et les ressources alloués au projet.</a:t>
            </a:r>
          </a:p>
          <a:p>
            <a:pPr algn="just">
              <a:buNone/>
            </a:pPr>
            <a:r>
              <a:rPr lang="fr-FR" sz="2800" dirty="0">
                <a:latin typeface="Times New Roman" pitchFamily="18" charset="0"/>
                <a:cs typeface="Times New Roman" pitchFamily="18" charset="0"/>
              </a:rPr>
              <a:t> </a:t>
            </a:r>
            <a:r>
              <a:rPr lang="fr-FR" sz="2800" b="1" i="1" u="sng" dirty="0">
                <a:latin typeface="Times New Roman" pitchFamily="18" charset="0"/>
                <a:cs typeface="Times New Roman" pitchFamily="18" charset="0"/>
              </a:rPr>
              <a:t>N.B</a:t>
            </a:r>
            <a:r>
              <a:rPr lang="fr-FR" sz="2800" dirty="0">
                <a:latin typeface="Times New Roman" pitchFamily="18" charset="0"/>
                <a:cs typeface="Times New Roman" pitchFamily="18" charset="0"/>
              </a:rPr>
              <a:t>. Le suivi peut être effectué de façon journalière, hebdomadaire, mensuelle ou encore saisonnière. </a:t>
            </a:r>
          </a:p>
          <a:p>
            <a:pPr algn="just">
              <a:buNone/>
            </a:pPr>
            <a:r>
              <a:rPr lang="fr-FR" sz="2800" dirty="0">
                <a:latin typeface="Times New Roman" pitchFamily="18" charset="0"/>
                <a:cs typeface="Times New Roman" pitchFamily="18" charset="0"/>
              </a:rPr>
              <a:t>  </a:t>
            </a:r>
          </a:p>
          <a:p>
            <a:pPr algn="just">
              <a:buNone/>
            </a:pPr>
            <a:r>
              <a:rPr lang="fr-FR" sz="2800" dirty="0">
                <a:latin typeface="Times New Roman" pitchFamily="18" charset="0"/>
                <a:cs typeface="Times New Roman" pitchFamily="18" charset="0"/>
              </a:rPr>
              <a:t>   </a:t>
            </a:r>
          </a:p>
          <a:p>
            <a:pPr algn="just">
              <a:buNone/>
            </a:pPr>
            <a:r>
              <a:rPr lang="fr-FR" sz="2800" dirty="0">
                <a:latin typeface="Times New Roman" pitchFamily="18" charset="0"/>
                <a:cs typeface="Times New Roman" pitchFamily="18" charset="0"/>
              </a:rPr>
              <a:t> </a:t>
            </a: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14</a:t>
            </a:fld>
            <a:endParaRPr lang="en-GB"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nvPr>
        </p:nvGraphicFramePr>
        <p:xfrm>
          <a:off x="285720" y="2143116"/>
          <a:ext cx="8548779" cy="3840798"/>
        </p:xfrm>
        <a:graphic>
          <a:graphicData uri="http://schemas.openxmlformats.org/drawingml/2006/table">
            <a:tbl>
              <a:tblPr firstRow="1" bandRow="1">
                <a:tableStyleId>{5C22544A-7EE6-4342-B048-85BDC9FD1C3A}</a:tableStyleId>
              </a:tblPr>
              <a:tblGrid>
                <a:gridCol w="1175138">
                  <a:extLst>
                    <a:ext uri="{9D8B030D-6E8A-4147-A177-3AD203B41FA5}">
                      <a16:colId xmlns:a16="http://schemas.microsoft.com/office/drawing/2014/main" val="20000"/>
                    </a:ext>
                  </a:extLst>
                </a:gridCol>
                <a:gridCol w="967786">
                  <a:extLst>
                    <a:ext uri="{9D8B030D-6E8A-4147-A177-3AD203B41FA5}">
                      <a16:colId xmlns:a16="http://schemas.microsoft.com/office/drawing/2014/main" val="20001"/>
                    </a:ext>
                  </a:extLst>
                </a:gridCol>
                <a:gridCol w="1011974">
                  <a:extLst>
                    <a:ext uri="{9D8B030D-6E8A-4147-A177-3AD203B41FA5}">
                      <a16:colId xmlns:a16="http://schemas.microsoft.com/office/drawing/2014/main" val="20002"/>
                    </a:ext>
                  </a:extLst>
                </a:gridCol>
                <a:gridCol w="1221263">
                  <a:extLst>
                    <a:ext uri="{9D8B030D-6E8A-4147-A177-3AD203B41FA5}">
                      <a16:colId xmlns:a16="http://schemas.microsoft.com/office/drawing/2014/main" val="20003"/>
                    </a:ext>
                  </a:extLst>
                </a:gridCol>
                <a:gridCol w="1119491">
                  <a:extLst>
                    <a:ext uri="{9D8B030D-6E8A-4147-A177-3AD203B41FA5}">
                      <a16:colId xmlns:a16="http://schemas.microsoft.com/office/drawing/2014/main" val="20004"/>
                    </a:ext>
                  </a:extLst>
                </a:gridCol>
                <a:gridCol w="915947">
                  <a:extLst>
                    <a:ext uri="{9D8B030D-6E8A-4147-A177-3AD203B41FA5}">
                      <a16:colId xmlns:a16="http://schemas.microsoft.com/office/drawing/2014/main" val="20005"/>
                    </a:ext>
                  </a:extLst>
                </a:gridCol>
                <a:gridCol w="1221263">
                  <a:extLst>
                    <a:ext uri="{9D8B030D-6E8A-4147-A177-3AD203B41FA5}">
                      <a16:colId xmlns:a16="http://schemas.microsoft.com/office/drawing/2014/main" val="20006"/>
                    </a:ext>
                  </a:extLst>
                </a:gridCol>
                <a:gridCol w="915917">
                  <a:extLst>
                    <a:ext uri="{9D8B030D-6E8A-4147-A177-3AD203B41FA5}">
                      <a16:colId xmlns:a16="http://schemas.microsoft.com/office/drawing/2014/main" val="20007"/>
                    </a:ext>
                  </a:extLst>
                </a:gridCol>
              </a:tblGrid>
              <a:tr h="836953">
                <a:tc>
                  <a:txBody>
                    <a:bodyPr/>
                    <a:lstStyle/>
                    <a:p>
                      <a:pPr algn="ctr"/>
                      <a:r>
                        <a:rPr lang="fr-FR" sz="1800" dirty="0">
                          <a:solidFill>
                            <a:schemeClr val="tx1"/>
                          </a:solidFill>
                          <a:latin typeface="Times New Roman" pitchFamily="18" charset="0"/>
                          <a:cs typeface="Times New Roman" pitchFamily="18" charset="0"/>
                        </a:rPr>
                        <a:t>Objectifs</a:t>
                      </a: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fr-FR" sz="1800" dirty="0">
                          <a:solidFill>
                            <a:schemeClr val="tx1"/>
                          </a:solidFill>
                          <a:latin typeface="Times New Roman" pitchFamily="18" charset="0"/>
                          <a:cs typeface="Times New Roman" pitchFamily="18" charset="0"/>
                        </a:rPr>
                        <a:t>Indicateurs </a:t>
                      </a: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fr-FR" sz="1800" dirty="0">
                          <a:solidFill>
                            <a:schemeClr val="tx1"/>
                          </a:solidFill>
                          <a:latin typeface="Times New Roman" pitchFamily="18" charset="0"/>
                          <a:cs typeface="Times New Roman" pitchFamily="18" charset="0"/>
                        </a:rPr>
                        <a:t>Description</a:t>
                      </a: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fr-FR" sz="1800" dirty="0">
                          <a:solidFill>
                            <a:schemeClr val="tx1"/>
                          </a:solidFill>
                          <a:latin typeface="Times New Roman" pitchFamily="18" charset="0"/>
                          <a:cs typeface="Times New Roman" pitchFamily="18" charset="0"/>
                        </a:rPr>
                        <a:t>Sources</a:t>
                      </a:r>
                      <a:r>
                        <a:rPr lang="fr-FR" sz="1800" baseline="0" dirty="0">
                          <a:solidFill>
                            <a:schemeClr val="tx1"/>
                          </a:solidFill>
                          <a:latin typeface="Times New Roman" pitchFamily="18" charset="0"/>
                          <a:cs typeface="Times New Roman" pitchFamily="18" charset="0"/>
                        </a:rPr>
                        <a:t> de données</a:t>
                      </a:r>
                      <a:endParaRPr lang="fr-FR" sz="1800" dirty="0">
                        <a:solidFill>
                          <a:schemeClr val="tx1"/>
                        </a:solidFill>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fr-FR" sz="1800" dirty="0">
                          <a:solidFill>
                            <a:schemeClr val="tx1"/>
                          </a:solidFill>
                          <a:latin typeface="Times New Roman" pitchFamily="18" charset="0"/>
                          <a:cs typeface="Times New Roman" pitchFamily="18" charset="0"/>
                        </a:rPr>
                        <a:t>Méthodes de collecte</a:t>
                      </a: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fr-FR" sz="1800" dirty="0">
                          <a:solidFill>
                            <a:schemeClr val="tx1"/>
                          </a:solidFill>
                          <a:latin typeface="Times New Roman" pitchFamily="18" charset="0"/>
                          <a:cs typeface="Times New Roman" pitchFamily="18" charset="0"/>
                        </a:rPr>
                        <a:t>Fréquence</a:t>
                      </a: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fr-FR" sz="1800" dirty="0">
                          <a:solidFill>
                            <a:schemeClr val="tx1"/>
                          </a:solidFill>
                          <a:latin typeface="Times New Roman" pitchFamily="18" charset="0"/>
                          <a:cs typeface="Times New Roman" pitchFamily="18" charset="0"/>
                        </a:rPr>
                        <a:t>Responsable</a:t>
                      </a: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fr-FR" sz="1800" dirty="0">
                          <a:solidFill>
                            <a:schemeClr val="tx1"/>
                          </a:solidFill>
                          <a:latin typeface="Times New Roman" pitchFamily="18" charset="0"/>
                          <a:cs typeface="Times New Roman" pitchFamily="18" charset="0"/>
                        </a:rPr>
                        <a:t>Utilisateur </a:t>
                      </a: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r h="491543">
                <a:tc>
                  <a:txBody>
                    <a:bodyPr/>
                    <a:lstStyle/>
                    <a:p>
                      <a:endParaRPr lang="fr-FR" sz="1400" dirty="0"/>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400" dirty="0"/>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400" dirty="0"/>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400" dirty="0"/>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400" dirty="0"/>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400" dirty="0"/>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400" dirty="0"/>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400"/>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91543">
                <a:tc>
                  <a:txBody>
                    <a:bodyPr/>
                    <a:lstStyle/>
                    <a:p>
                      <a:endParaRPr lang="fr-FR" sz="1400" dirty="0"/>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400" dirty="0"/>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400" dirty="0"/>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400" dirty="0"/>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400" dirty="0"/>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400" dirty="0"/>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400" dirty="0"/>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400" dirty="0"/>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91543">
                <a:tc>
                  <a:txBody>
                    <a:bodyPr/>
                    <a:lstStyle/>
                    <a:p>
                      <a:endParaRPr lang="fr-FR" sz="1400" dirty="0"/>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400" dirty="0"/>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400" dirty="0"/>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400" dirty="0"/>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400" dirty="0"/>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400" dirty="0"/>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400" dirty="0"/>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400" dirty="0"/>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91543">
                <a:tc>
                  <a:txBody>
                    <a:bodyPr/>
                    <a:lstStyle/>
                    <a:p>
                      <a:endParaRPr lang="fr-FR" sz="1400" dirty="0"/>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400" dirty="0"/>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400" dirty="0"/>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400" dirty="0"/>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400" dirty="0"/>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400" dirty="0"/>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400" dirty="0"/>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400" dirty="0"/>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91543">
                <a:tc>
                  <a:txBody>
                    <a:bodyPr/>
                    <a:lstStyle/>
                    <a:p>
                      <a:endParaRPr lang="fr-FR" sz="1400" dirty="0"/>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400" dirty="0"/>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400" dirty="0"/>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400" dirty="0"/>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400" dirty="0"/>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400" dirty="0"/>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400" dirty="0"/>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400" dirty="0"/>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91543">
                <a:tc>
                  <a:txBody>
                    <a:bodyPr/>
                    <a:lstStyle/>
                    <a:p>
                      <a:endParaRPr lang="fr-FR" sz="1400" dirty="0"/>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400" dirty="0"/>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400" dirty="0"/>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400"/>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400"/>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400"/>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400" dirty="0"/>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sz="1400" dirty="0"/>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7" name="Titre 6"/>
          <p:cNvSpPr>
            <a:spLocks noGrp="1"/>
          </p:cNvSpPr>
          <p:nvPr>
            <p:ph type="title"/>
          </p:nvPr>
        </p:nvSpPr>
        <p:spPr>
          <a:xfrm>
            <a:off x="500034" y="1000108"/>
            <a:ext cx="8643966" cy="1143000"/>
          </a:xfrm>
        </p:spPr>
        <p:txBody>
          <a:bodyPr>
            <a:normAutofit fontScale="90000"/>
          </a:bodyPr>
          <a:lstStyle/>
          <a:p>
            <a:br>
              <a:rPr lang="fr-FR" dirty="0"/>
            </a:br>
            <a:endParaRPr lang="fr-FR" dirty="0"/>
          </a:p>
        </p:txBody>
      </p:sp>
      <p:sp>
        <p:nvSpPr>
          <p:cNvPr id="8" name="ZoneTexte 7"/>
          <p:cNvSpPr txBox="1"/>
          <p:nvPr/>
        </p:nvSpPr>
        <p:spPr>
          <a:xfrm>
            <a:off x="357158" y="1214422"/>
            <a:ext cx="8286808" cy="523220"/>
          </a:xfrm>
          <a:prstGeom prst="rect">
            <a:avLst/>
          </a:prstGeom>
          <a:noFill/>
        </p:spPr>
        <p:txBody>
          <a:bodyPr wrap="square" rtlCol="0">
            <a:spAutoFit/>
          </a:bodyPr>
          <a:lstStyle/>
          <a:p>
            <a:pPr algn="ctr"/>
            <a:r>
              <a:rPr lang="fr-FR" sz="2800" b="1" dirty="0"/>
              <a:t>Tableau récapitulatif  du plan de collecte de données  </a:t>
            </a:r>
          </a:p>
        </p:txBody>
      </p:sp>
      <p:sp>
        <p:nvSpPr>
          <p:cNvPr id="5" name="Espace réservé du numéro de diapositive 4"/>
          <p:cNvSpPr>
            <a:spLocks noGrp="1"/>
          </p:cNvSpPr>
          <p:nvPr>
            <p:ph type="sldNum" sz="quarter" idx="12"/>
          </p:nvPr>
        </p:nvSpPr>
        <p:spPr/>
        <p:txBody>
          <a:bodyPr/>
          <a:lstStyle/>
          <a:p>
            <a:pPr>
              <a:defRPr/>
            </a:pPr>
            <a:fld id="{E0F93A6C-462B-4981-99DD-B52ECBD9606C}" type="slidenum">
              <a:rPr lang="en-GB" smtClean="0"/>
              <a:pPr>
                <a:defRPr/>
              </a:pPr>
              <a:t>140</a:t>
            </a:fld>
            <a:endParaRPr lang="en-GB"/>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2910" y="928670"/>
            <a:ext cx="8001000" cy="750099"/>
          </a:xfrm>
        </p:spPr>
        <p:txBody>
          <a:bodyPr>
            <a:noAutofit/>
          </a:bodyPr>
          <a:lstStyle/>
          <a:p>
            <a:pPr algn="ctr"/>
            <a:r>
              <a:rPr lang="fr-FR" sz="3200" dirty="0">
                <a:latin typeface="Times New Roman" pitchFamily="18" charset="0"/>
                <a:cs typeface="Times New Roman" pitchFamily="18" charset="0"/>
              </a:rPr>
              <a:t>Exemplaire du Tableau de calendrier de S.E</a:t>
            </a:r>
          </a:p>
        </p:txBody>
      </p:sp>
      <p:graphicFrame>
        <p:nvGraphicFramePr>
          <p:cNvPr id="4" name="Espace réservé du contenu 3"/>
          <p:cNvGraphicFramePr>
            <a:graphicFrameLocks noGrp="1"/>
          </p:cNvGraphicFramePr>
          <p:nvPr>
            <p:ph idx="1"/>
          </p:nvPr>
        </p:nvGraphicFramePr>
        <p:xfrm>
          <a:off x="642910" y="2214554"/>
          <a:ext cx="8001000" cy="4158350"/>
        </p:xfrm>
        <a:graphic>
          <a:graphicData uri="http://schemas.openxmlformats.org/drawingml/2006/table">
            <a:tbl>
              <a:tblPr firstRow="1" bandRow="1">
                <a:tableStyleId>{5C22544A-7EE6-4342-B048-85BDC9FD1C3A}</a:tableStyleId>
              </a:tblPr>
              <a:tblGrid>
                <a:gridCol w="2643206">
                  <a:extLst>
                    <a:ext uri="{9D8B030D-6E8A-4147-A177-3AD203B41FA5}">
                      <a16:colId xmlns:a16="http://schemas.microsoft.com/office/drawing/2014/main" val="20000"/>
                    </a:ext>
                  </a:extLst>
                </a:gridCol>
                <a:gridCol w="500066">
                  <a:extLst>
                    <a:ext uri="{9D8B030D-6E8A-4147-A177-3AD203B41FA5}">
                      <a16:colId xmlns:a16="http://schemas.microsoft.com/office/drawing/2014/main" val="20001"/>
                    </a:ext>
                  </a:extLst>
                </a:gridCol>
                <a:gridCol w="571504">
                  <a:extLst>
                    <a:ext uri="{9D8B030D-6E8A-4147-A177-3AD203B41FA5}">
                      <a16:colId xmlns:a16="http://schemas.microsoft.com/office/drawing/2014/main" val="20002"/>
                    </a:ext>
                  </a:extLst>
                </a:gridCol>
                <a:gridCol w="428628">
                  <a:extLst>
                    <a:ext uri="{9D8B030D-6E8A-4147-A177-3AD203B41FA5}">
                      <a16:colId xmlns:a16="http://schemas.microsoft.com/office/drawing/2014/main" val="20003"/>
                    </a:ext>
                  </a:extLst>
                </a:gridCol>
                <a:gridCol w="500066">
                  <a:extLst>
                    <a:ext uri="{9D8B030D-6E8A-4147-A177-3AD203B41FA5}">
                      <a16:colId xmlns:a16="http://schemas.microsoft.com/office/drawing/2014/main" val="20004"/>
                    </a:ext>
                  </a:extLst>
                </a:gridCol>
                <a:gridCol w="500066">
                  <a:extLst>
                    <a:ext uri="{9D8B030D-6E8A-4147-A177-3AD203B41FA5}">
                      <a16:colId xmlns:a16="http://schemas.microsoft.com/office/drawing/2014/main" val="20005"/>
                    </a:ext>
                  </a:extLst>
                </a:gridCol>
                <a:gridCol w="428628">
                  <a:extLst>
                    <a:ext uri="{9D8B030D-6E8A-4147-A177-3AD203B41FA5}">
                      <a16:colId xmlns:a16="http://schemas.microsoft.com/office/drawing/2014/main" val="20006"/>
                    </a:ext>
                  </a:extLst>
                </a:gridCol>
                <a:gridCol w="357190">
                  <a:extLst>
                    <a:ext uri="{9D8B030D-6E8A-4147-A177-3AD203B41FA5}">
                      <a16:colId xmlns:a16="http://schemas.microsoft.com/office/drawing/2014/main" val="20007"/>
                    </a:ext>
                  </a:extLst>
                </a:gridCol>
                <a:gridCol w="357190">
                  <a:extLst>
                    <a:ext uri="{9D8B030D-6E8A-4147-A177-3AD203B41FA5}">
                      <a16:colId xmlns:a16="http://schemas.microsoft.com/office/drawing/2014/main" val="20008"/>
                    </a:ext>
                  </a:extLst>
                </a:gridCol>
                <a:gridCol w="1714456">
                  <a:extLst>
                    <a:ext uri="{9D8B030D-6E8A-4147-A177-3AD203B41FA5}">
                      <a16:colId xmlns:a16="http://schemas.microsoft.com/office/drawing/2014/main" val="20009"/>
                    </a:ext>
                  </a:extLst>
                </a:gridCol>
              </a:tblGrid>
              <a:tr h="274320">
                <a:tc rowSpan="2">
                  <a:txBody>
                    <a:bodyPr/>
                    <a:lstStyle/>
                    <a:p>
                      <a:endParaRPr lang="fr-FR" sz="2000" dirty="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r>
                        <a:rPr lang="fr-FR" sz="2000" dirty="0">
                          <a:latin typeface="Times New Roman" pitchFamily="18" charset="0"/>
                          <a:cs typeface="Times New Roman" pitchFamily="18" charset="0"/>
                        </a:rPr>
                        <a:t>Année</a:t>
                      </a:r>
                      <a:r>
                        <a:rPr lang="fr-FR" sz="2000" baseline="0" dirty="0">
                          <a:latin typeface="Times New Roman" pitchFamily="18" charset="0"/>
                          <a:cs typeface="Times New Roman" pitchFamily="18" charset="0"/>
                        </a:rPr>
                        <a:t> 1</a:t>
                      </a:r>
                      <a:endParaRPr lang="fr-FR" sz="2000" dirty="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gridSpan="4">
                  <a:txBody>
                    <a:bodyPr/>
                    <a:lstStyle/>
                    <a:p>
                      <a:r>
                        <a:rPr lang="fr-FR" sz="2000" dirty="0">
                          <a:latin typeface="Times New Roman" pitchFamily="18" charset="0"/>
                          <a:cs typeface="Times New Roman" pitchFamily="18" charset="0"/>
                        </a:rPr>
                        <a:t>Année 2</a:t>
                      </a: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dirty="0"/>
                    </a:p>
                  </a:txBody>
                  <a:tcPr/>
                </a:tc>
                <a:tc hMerge="1">
                  <a:txBody>
                    <a:bodyPr/>
                    <a:lstStyle/>
                    <a:p>
                      <a:endParaRPr lang="fr-FR"/>
                    </a:p>
                  </a:txBody>
                  <a:tcPr/>
                </a:tc>
                <a:tc hMerge="1">
                  <a:txBody>
                    <a:bodyPr/>
                    <a:lstStyle/>
                    <a:p>
                      <a:endParaRPr lang="fr-FR"/>
                    </a:p>
                  </a:txBody>
                  <a:tcPr/>
                </a:tc>
                <a:tc rowSpan="2">
                  <a:txBody>
                    <a:bodyPr/>
                    <a:lstStyle/>
                    <a:p>
                      <a:r>
                        <a:rPr lang="fr-FR" sz="2000" dirty="0">
                          <a:latin typeface="Times New Roman" pitchFamily="18" charset="0"/>
                          <a:cs typeface="Times New Roman" pitchFamily="18" charset="0"/>
                        </a:rPr>
                        <a:t>Responsable</a:t>
                      </a: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4320">
                <a:tc vMerge="1">
                  <a:txBody>
                    <a:bodyPr/>
                    <a:lstStyle/>
                    <a:p>
                      <a:endParaRPr lang="fr-FR" dirty="0"/>
                    </a:p>
                  </a:txBody>
                  <a:tcPr/>
                </a:tc>
                <a:tc>
                  <a:txBody>
                    <a:bodyPr/>
                    <a:lstStyle/>
                    <a:p>
                      <a:r>
                        <a:rPr lang="fr-FR" sz="2000" dirty="0">
                          <a:latin typeface="Times New Roman" pitchFamily="18" charset="0"/>
                          <a:cs typeface="Times New Roman" pitchFamily="18" charset="0"/>
                        </a:rPr>
                        <a:t>1</a:t>
                      </a: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dirty="0">
                          <a:latin typeface="Times New Roman" pitchFamily="18" charset="0"/>
                          <a:cs typeface="Times New Roman" pitchFamily="18" charset="0"/>
                        </a:rPr>
                        <a:t>2</a:t>
                      </a: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dirty="0">
                          <a:latin typeface="Times New Roman" pitchFamily="18" charset="0"/>
                          <a:cs typeface="Times New Roman" pitchFamily="18" charset="0"/>
                        </a:rPr>
                        <a:t>3</a:t>
                      </a: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dirty="0">
                          <a:latin typeface="Times New Roman" pitchFamily="18" charset="0"/>
                          <a:cs typeface="Times New Roman" pitchFamily="18" charset="0"/>
                        </a:rPr>
                        <a:t>4</a:t>
                      </a: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dirty="0">
                          <a:latin typeface="Times New Roman" pitchFamily="18" charset="0"/>
                          <a:cs typeface="Times New Roman" pitchFamily="18" charset="0"/>
                        </a:rPr>
                        <a:t>1</a:t>
                      </a: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dirty="0">
                          <a:latin typeface="Times New Roman" pitchFamily="18" charset="0"/>
                          <a:cs typeface="Times New Roman" pitchFamily="18" charset="0"/>
                        </a:rPr>
                        <a:t>2</a:t>
                      </a: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dirty="0">
                          <a:latin typeface="Times New Roman" pitchFamily="18" charset="0"/>
                          <a:cs typeface="Times New Roman" pitchFamily="18" charset="0"/>
                        </a:rPr>
                        <a:t>3</a:t>
                      </a: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dirty="0">
                          <a:latin typeface="Times New Roman" pitchFamily="18" charset="0"/>
                          <a:cs typeface="Times New Roman" pitchFamily="18" charset="0"/>
                        </a:rPr>
                        <a:t>4</a:t>
                      </a: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fr-FR" sz="2000" dirty="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9558">
                <a:tc>
                  <a:txBody>
                    <a:bodyPr/>
                    <a:lstStyle/>
                    <a:p>
                      <a:r>
                        <a:rPr lang="fr-FR" sz="2000" dirty="0">
                          <a:latin typeface="Times New Roman" pitchFamily="18" charset="0"/>
                          <a:cs typeface="Times New Roman" pitchFamily="18" charset="0"/>
                        </a:rPr>
                        <a:t>Etude de base</a:t>
                      </a:r>
                      <a:r>
                        <a:rPr lang="fr-FR" sz="2000" baseline="0" dirty="0">
                          <a:latin typeface="Times New Roman" pitchFamily="18" charset="0"/>
                          <a:cs typeface="Times New Roman" pitchFamily="18" charset="0"/>
                        </a:rPr>
                        <a:t> 1 (Evaluation Ex-</a:t>
                      </a:r>
                      <a:r>
                        <a:rPr lang="fr-FR" sz="2000" baseline="0" dirty="0" err="1">
                          <a:latin typeface="Times New Roman" pitchFamily="18" charset="0"/>
                          <a:cs typeface="Times New Roman" pitchFamily="18" charset="0"/>
                        </a:rPr>
                        <a:t>anté</a:t>
                      </a:r>
                      <a:r>
                        <a:rPr lang="fr-FR" sz="2000" baseline="0" dirty="0">
                          <a:latin typeface="Times New Roman" pitchFamily="18" charset="0"/>
                          <a:cs typeface="Times New Roman" pitchFamily="18" charset="0"/>
                        </a:rPr>
                        <a:t>)</a:t>
                      </a:r>
                      <a:endParaRPr lang="fr-FR" sz="2000" dirty="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fr-FR" sz="2000" dirty="0">
                        <a:ln>
                          <a:solidFill>
                            <a:schemeClr val="bg2"/>
                          </a:solidFill>
                        </a:ln>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dirty="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dirty="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dirty="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dirty="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dirty="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dirty="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2000" dirty="0">
                          <a:latin typeface="Times New Roman" pitchFamily="18" charset="0"/>
                          <a:cs typeface="Times New Roman" pitchFamily="18" charset="0"/>
                        </a:rPr>
                        <a:t>Equipe projet et/ou</a:t>
                      </a:r>
                      <a:r>
                        <a:rPr lang="fr-FR" sz="2000" baseline="0" dirty="0">
                          <a:latin typeface="Times New Roman" pitchFamily="18" charset="0"/>
                          <a:cs typeface="Times New Roman" pitchFamily="18" charset="0"/>
                        </a:rPr>
                        <a:t> </a:t>
                      </a:r>
                      <a:r>
                        <a:rPr lang="fr-FR" sz="2000" dirty="0">
                          <a:latin typeface="Times New Roman" pitchFamily="18" charset="0"/>
                          <a:cs typeface="Times New Roman" pitchFamily="18" charset="0"/>
                        </a:rPr>
                        <a:t>S.E.</a:t>
                      </a: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2"/>
                  </a:ext>
                </a:extLst>
              </a:tr>
              <a:tr h="416709">
                <a:tc>
                  <a:txBody>
                    <a:bodyPr/>
                    <a:lstStyle/>
                    <a:p>
                      <a:r>
                        <a:rPr lang="fr-FR" sz="2000" dirty="0">
                          <a:latin typeface="Times New Roman" pitchFamily="18" charset="0"/>
                          <a:cs typeface="Times New Roman" pitchFamily="18" charset="0"/>
                        </a:rPr>
                        <a:t>Suivi </a:t>
                      </a:r>
                      <a:r>
                        <a:rPr lang="fr-FR" sz="2000" dirty="0" err="1">
                          <a:latin typeface="Times New Roman" pitchFamily="18" charset="0"/>
                          <a:cs typeface="Times New Roman" pitchFamily="18" charset="0"/>
                        </a:rPr>
                        <a:t>activ</a:t>
                      </a:r>
                      <a:r>
                        <a:rPr lang="fr-FR" sz="2000" dirty="0">
                          <a:latin typeface="Times New Roman" pitchFamily="18" charset="0"/>
                          <a:cs typeface="Times New Roman" pitchFamily="18" charset="0"/>
                        </a:rPr>
                        <a:t>/</a:t>
                      </a:r>
                      <a:r>
                        <a:rPr lang="fr-FR" sz="2000" dirty="0" err="1">
                          <a:latin typeface="Times New Roman" pitchFamily="18" charset="0"/>
                          <a:cs typeface="Times New Roman" pitchFamily="18" charset="0"/>
                        </a:rPr>
                        <a:t>Xts</a:t>
                      </a:r>
                      <a:r>
                        <a:rPr lang="fr-FR" sz="2000" dirty="0">
                          <a:latin typeface="Times New Roman" pitchFamily="18" charset="0"/>
                          <a:cs typeface="Times New Roman" pitchFamily="18" charset="0"/>
                        </a:rPr>
                        <a:t>/effets</a:t>
                      </a: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fr-FR" sz="2000" dirty="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dirty="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dirty="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dirty="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dirty="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dirty="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dirty="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dirty="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dirty="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3"/>
                  </a:ext>
                </a:extLst>
              </a:tr>
              <a:tr h="410282">
                <a:tc>
                  <a:txBody>
                    <a:bodyPr/>
                    <a:lstStyle/>
                    <a:p>
                      <a:r>
                        <a:rPr lang="fr-FR" sz="2000" dirty="0">
                          <a:latin typeface="Times New Roman" pitchFamily="18" charset="0"/>
                          <a:cs typeface="Times New Roman" pitchFamily="18" charset="0"/>
                        </a:rPr>
                        <a:t>Enquête/Sondage</a:t>
                      </a: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fr-FR" sz="2000" dirty="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dirty="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dirty="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dirty="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dirty="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4"/>
                  </a:ext>
                </a:extLst>
              </a:tr>
              <a:tr h="403854">
                <a:tc>
                  <a:txBody>
                    <a:bodyPr/>
                    <a:lstStyle/>
                    <a:p>
                      <a:r>
                        <a:rPr lang="fr-FR" sz="2000" dirty="0">
                          <a:latin typeface="Times New Roman" pitchFamily="18" charset="0"/>
                          <a:cs typeface="Times New Roman" pitchFamily="18" charset="0"/>
                        </a:rPr>
                        <a:t>Evaluation à mi-parc</a:t>
                      </a: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fr-FR" sz="2000" dirty="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dirty="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dirty="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dirty="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dirty="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dirty="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5"/>
                  </a:ext>
                </a:extLst>
              </a:tr>
              <a:tr h="451005">
                <a:tc>
                  <a:txBody>
                    <a:bodyPr/>
                    <a:lstStyle/>
                    <a:p>
                      <a:r>
                        <a:rPr lang="fr-FR" sz="2000" dirty="0">
                          <a:latin typeface="Times New Roman" pitchFamily="18" charset="0"/>
                          <a:cs typeface="Times New Roman" pitchFamily="18" charset="0"/>
                        </a:rPr>
                        <a:t>Rapportage</a:t>
                      </a: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fr-FR" sz="2000" dirty="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dirty="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dirty="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dirty="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6"/>
                  </a:ext>
                </a:extLst>
              </a:tr>
              <a:tr h="342900">
                <a:tc>
                  <a:txBody>
                    <a:bodyPr/>
                    <a:lstStyle/>
                    <a:p>
                      <a:r>
                        <a:rPr lang="fr-FR" sz="2000" dirty="0">
                          <a:latin typeface="Times New Roman" pitchFamily="18" charset="0"/>
                          <a:cs typeface="Times New Roman" pitchFamily="18" charset="0"/>
                        </a:rPr>
                        <a:t>Evaluation</a:t>
                      </a:r>
                      <a:r>
                        <a:rPr lang="fr-FR" sz="2000" baseline="0" dirty="0">
                          <a:latin typeface="Times New Roman" pitchFamily="18" charset="0"/>
                          <a:cs typeface="Times New Roman" pitchFamily="18" charset="0"/>
                        </a:rPr>
                        <a:t> finale</a:t>
                      </a:r>
                      <a:endParaRPr lang="fr-FR" sz="2000" dirty="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fr-FR" sz="2000" dirty="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dirty="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dirty="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7"/>
                  </a:ext>
                </a:extLst>
              </a:tr>
              <a:tr h="342900">
                <a:tc>
                  <a:txBody>
                    <a:bodyPr/>
                    <a:lstStyle/>
                    <a:p>
                      <a:r>
                        <a:rPr lang="fr-FR" sz="2000" dirty="0">
                          <a:latin typeface="Times New Roman" pitchFamily="18" charset="0"/>
                          <a:cs typeface="Times New Roman" pitchFamily="18" charset="0"/>
                        </a:rPr>
                        <a:t>Evaluation ex-post        (si besoin)</a:t>
                      </a: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fr-FR" sz="2000" dirty="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dirty="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2000" dirty="0">
                        <a:latin typeface="Times New Roman" pitchFamily="18" charset="0"/>
                        <a:cs typeface="Times New Roman" pitchFamily="18" charset="0"/>
                      </a:endParaRPr>
                    </a:p>
                  </a:txBody>
                  <a:tcPr marL="121920" marR="12192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8"/>
                  </a:ext>
                </a:extLst>
              </a:tr>
            </a:tbl>
          </a:graphicData>
        </a:graphic>
      </p:graphicFrame>
      <p:sp>
        <p:nvSpPr>
          <p:cNvPr id="5" name="Espace réservé du numéro de diapositive 4"/>
          <p:cNvSpPr>
            <a:spLocks noGrp="1"/>
          </p:cNvSpPr>
          <p:nvPr>
            <p:ph type="sldNum" sz="quarter" idx="12"/>
          </p:nvPr>
        </p:nvSpPr>
        <p:spPr/>
        <p:txBody>
          <a:bodyPr/>
          <a:lstStyle/>
          <a:p>
            <a:pPr>
              <a:defRPr/>
            </a:pPr>
            <a:fld id="{E0F93A6C-462B-4981-99DD-B52ECBD9606C}" type="slidenum">
              <a:rPr lang="en-GB" smtClean="0"/>
              <a:pPr>
                <a:defRPr/>
              </a:pPr>
              <a:t>141</a:t>
            </a:fld>
            <a:endParaRPr lang="en-GB"/>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928670"/>
            <a:ext cx="8229600" cy="5395930"/>
          </a:xfrm>
        </p:spPr>
        <p:txBody>
          <a:bodyPr>
            <a:noAutofit/>
          </a:bodyPr>
          <a:lstStyle/>
          <a:p>
            <a:pPr marL="514350" indent="-514350" algn="ctr">
              <a:buNone/>
            </a:pPr>
            <a:r>
              <a:rPr lang="fr-FR" sz="2800" dirty="0">
                <a:solidFill>
                  <a:srgbClr val="FF0000"/>
                </a:solidFill>
                <a:latin typeface="Times New Roman" pitchFamily="18" charset="0"/>
                <a:cs typeface="Times New Roman" pitchFamily="18" charset="0"/>
              </a:rPr>
              <a:t>4. Planification  de modalités  et des activités nécessaires pour favoriser  la réflexion critique. </a:t>
            </a:r>
          </a:p>
          <a:p>
            <a:pPr marL="514350" indent="-514350" algn="just">
              <a:buNone/>
            </a:pPr>
            <a:r>
              <a:rPr lang="fr-FR" sz="2800" dirty="0">
                <a:latin typeface="Times New Roman" pitchFamily="18" charset="0"/>
                <a:cs typeface="Times New Roman" pitchFamily="18" charset="0"/>
              </a:rPr>
              <a:t>      </a:t>
            </a:r>
          </a:p>
          <a:p>
            <a:pPr marL="514350" indent="-514350" algn="just">
              <a:buNone/>
            </a:pPr>
            <a:r>
              <a:rPr lang="fr-FR" sz="2800" dirty="0">
                <a:latin typeface="Times New Roman" pitchFamily="18" charset="0"/>
                <a:cs typeface="Times New Roman" pitchFamily="18" charset="0"/>
              </a:rPr>
              <a:t>      Cette étape consiste à faire une description détaillée des méthodes / approches à utiliser pour chaque type d'acteurs et pour chaque objectif, à identifier le responsable de chaque activité de réflexion et à établir un calendrier des réunions de réflexion critique sur lequel figurent les principales activités permettant la réflexion, les objectifs de l'activité, les personnes impliquées et le chronogramme de chaque activité.</a:t>
            </a: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142</a:t>
            </a:fld>
            <a:endParaRPr lang="en-GB"/>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928670"/>
            <a:ext cx="8229600" cy="5395930"/>
          </a:xfrm>
        </p:spPr>
        <p:txBody>
          <a:bodyPr>
            <a:normAutofit/>
          </a:bodyPr>
          <a:lstStyle/>
          <a:p>
            <a:pPr algn="just">
              <a:buNone/>
            </a:pPr>
            <a:r>
              <a:rPr lang="fr-FR" sz="2400" dirty="0">
                <a:latin typeface="Times New Roman" pitchFamily="18" charset="0"/>
                <a:cs typeface="Times New Roman" pitchFamily="18" charset="0"/>
              </a:rPr>
              <a:t>   L</a:t>
            </a:r>
            <a:r>
              <a:rPr lang="fr-FR" sz="2800" dirty="0">
                <a:latin typeface="Times New Roman" pitchFamily="18" charset="0"/>
                <a:cs typeface="Times New Roman" pitchFamily="18" charset="0"/>
              </a:rPr>
              <a:t>a présente étape permet ainsi aux acteurs de répondre entre autres aux questions suivantes :</a:t>
            </a:r>
          </a:p>
          <a:p>
            <a:pPr algn="just">
              <a:buFont typeface="Wingdings" pitchFamily="2" charset="2"/>
              <a:buChar char="Ø"/>
            </a:pPr>
            <a:r>
              <a:rPr lang="fr-FR" sz="2800" dirty="0">
                <a:latin typeface="Times New Roman" pitchFamily="18" charset="0"/>
                <a:cs typeface="Times New Roman" pitchFamily="18" charset="0"/>
              </a:rPr>
              <a:t> Pourquoi en est-il ainsi ?</a:t>
            </a:r>
          </a:p>
          <a:p>
            <a:pPr algn="just">
              <a:buFont typeface="Wingdings" pitchFamily="2" charset="2"/>
              <a:buChar char="Ø"/>
            </a:pPr>
            <a:r>
              <a:rPr lang="fr-FR" sz="2800" dirty="0">
                <a:latin typeface="Times New Roman" pitchFamily="18" charset="0"/>
                <a:cs typeface="Times New Roman" pitchFamily="18" charset="0"/>
              </a:rPr>
              <a:t>Quelles conséquences de cette situation pour le projet ?</a:t>
            </a:r>
          </a:p>
          <a:p>
            <a:pPr algn="just">
              <a:buFont typeface="Wingdings" pitchFamily="2" charset="2"/>
              <a:buChar char="Ø"/>
            </a:pPr>
            <a:r>
              <a:rPr lang="fr-FR" sz="2800" dirty="0">
                <a:latin typeface="Times New Roman" pitchFamily="18" charset="0"/>
                <a:cs typeface="Times New Roman" pitchFamily="18" charset="0"/>
              </a:rPr>
              <a:t> Comment allons-nous tirer des  leçons  de l’information recueillie et les utiliser pour  améliorer la gestion du projet? </a:t>
            </a:r>
          </a:p>
          <a:p>
            <a:pPr algn="just">
              <a:buNone/>
            </a:pPr>
            <a:r>
              <a:rPr lang="fr-FR" sz="2800" dirty="0">
                <a:latin typeface="Times New Roman" pitchFamily="18" charset="0"/>
                <a:cs typeface="Times New Roman" pitchFamily="18" charset="0"/>
              </a:rPr>
              <a:t>   En définitive, l’analyse et réflexion critique permet aux acteurs d'aller au-delà de la collecte, du traitement et de l'examen des données.  </a:t>
            </a:r>
          </a:p>
          <a:p>
            <a:pPr>
              <a:buNone/>
            </a:pPr>
            <a:endParaRPr lang="fr-FR" dirty="0"/>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143</a:t>
            </a:fld>
            <a:endParaRPr lang="en-GB"/>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928670"/>
            <a:ext cx="8229600" cy="5643602"/>
          </a:xfrm>
        </p:spPr>
        <p:txBody>
          <a:bodyPr>
            <a:noAutofit/>
          </a:bodyPr>
          <a:lstStyle/>
          <a:p>
            <a:pPr algn="ctr">
              <a:buNone/>
            </a:pPr>
            <a:r>
              <a:rPr lang="fr-FR" sz="2800" dirty="0">
                <a:solidFill>
                  <a:srgbClr val="FF0000"/>
                </a:solidFill>
                <a:latin typeface="Times New Roman" pitchFamily="18" charset="0"/>
                <a:cs typeface="Times New Roman" pitchFamily="18" charset="0"/>
              </a:rPr>
              <a:t>5.  Planification  de  la  communication et établissement des rapports.</a:t>
            </a:r>
          </a:p>
          <a:p>
            <a:pPr algn="just">
              <a:buNone/>
            </a:pPr>
            <a:r>
              <a:rPr lang="fr-FR" sz="2800" dirty="0">
                <a:latin typeface="Times New Roman" pitchFamily="18" charset="0"/>
                <a:cs typeface="Times New Roman" pitchFamily="18" charset="0"/>
              </a:rPr>
              <a:t> Cette étape  répond à la question « </a:t>
            </a:r>
            <a:r>
              <a:rPr lang="fr-FR" sz="2800" i="1" dirty="0">
                <a:solidFill>
                  <a:srgbClr val="9900CC"/>
                </a:solidFill>
                <a:latin typeface="Times New Roman" pitchFamily="18" charset="0"/>
                <a:cs typeface="Times New Roman" pitchFamily="18" charset="0"/>
              </a:rPr>
              <a:t>comment et à qui voulons-nous présenter les activités et  méthodes du projet? </a:t>
            </a:r>
            <a:r>
              <a:rPr lang="fr-FR" sz="2800" dirty="0">
                <a:latin typeface="Times New Roman" pitchFamily="18" charset="0"/>
                <a:cs typeface="Times New Roman" pitchFamily="18" charset="0"/>
              </a:rPr>
              <a:t>». Il consiste ainsi à: </a:t>
            </a:r>
          </a:p>
          <a:p>
            <a:pPr algn="just">
              <a:buFont typeface="Wingdings" pitchFamily="2" charset="2"/>
              <a:buChar char="§"/>
            </a:pPr>
            <a:r>
              <a:rPr lang="fr-FR" sz="2800" dirty="0">
                <a:latin typeface="Times New Roman" pitchFamily="18" charset="0"/>
                <a:cs typeface="Times New Roman" pitchFamily="18" charset="0"/>
              </a:rPr>
              <a:t>établir une liste exhaustive de tous les acteurs concernés, de leurs besoins en matière d'information ;</a:t>
            </a:r>
          </a:p>
          <a:p>
            <a:pPr algn="just">
              <a:buFont typeface="Wingdings" pitchFamily="2" charset="2"/>
              <a:buChar char="§"/>
            </a:pPr>
            <a:r>
              <a:rPr lang="fr-FR" sz="2800" dirty="0">
                <a:latin typeface="Times New Roman" pitchFamily="18" charset="0"/>
                <a:cs typeface="Times New Roman" pitchFamily="18" charset="0"/>
              </a:rPr>
              <a:t>définir la forme  de présentation de l'information sur les résultats;</a:t>
            </a:r>
          </a:p>
          <a:p>
            <a:pPr algn="just">
              <a:buFont typeface="Wingdings" pitchFamily="2" charset="2"/>
              <a:buChar char="§"/>
            </a:pPr>
            <a:r>
              <a:rPr lang="fr-FR" sz="2800" dirty="0">
                <a:latin typeface="Times New Roman" pitchFamily="18" charset="0"/>
                <a:cs typeface="Times New Roman" pitchFamily="18" charset="0"/>
              </a:rPr>
              <a:t>définir la façon dont les informations seront utilisées ;</a:t>
            </a:r>
          </a:p>
          <a:p>
            <a:pPr algn="just">
              <a:buFont typeface="Wingdings" pitchFamily="2" charset="2"/>
              <a:buChar char="§"/>
            </a:pPr>
            <a:r>
              <a:rPr lang="fr-FR" sz="2800" dirty="0">
                <a:latin typeface="Times New Roman" pitchFamily="18" charset="0"/>
                <a:cs typeface="Times New Roman" pitchFamily="18" charset="0"/>
              </a:rPr>
              <a:t>établir un calendrier détaillé de production et présentation  de l'information. </a:t>
            </a: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144</a:t>
            </a:fld>
            <a:endParaRPr lang="en-GB"/>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857232"/>
            <a:ext cx="8229600" cy="5467368"/>
          </a:xfrm>
        </p:spPr>
        <p:txBody>
          <a:bodyPr>
            <a:normAutofit lnSpcReduction="10000"/>
          </a:bodyPr>
          <a:lstStyle/>
          <a:p>
            <a:pPr algn="just">
              <a:buNone/>
            </a:pPr>
            <a:r>
              <a:rPr lang="fr-FR" sz="2800" dirty="0">
                <a:solidFill>
                  <a:srgbClr val="FF0000"/>
                </a:solidFill>
                <a:latin typeface="Times New Roman" pitchFamily="18" charset="0"/>
                <a:cs typeface="Times New Roman" pitchFamily="18" charset="0"/>
              </a:rPr>
              <a:t>6. Planification des moyens et compétences nécessaires </a:t>
            </a:r>
          </a:p>
          <a:p>
            <a:pPr algn="just">
              <a:buNone/>
            </a:pPr>
            <a:r>
              <a:rPr lang="fr-FR" sz="2800" i="1" dirty="0">
                <a:solidFill>
                  <a:srgbClr val="9900CC"/>
                </a:solidFill>
                <a:latin typeface="Times New Roman" pitchFamily="18" charset="0"/>
                <a:cs typeface="Times New Roman" pitchFamily="18" charset="0"/>
              </a:rPr>
              <a:t>  « De quoi avons-nous besoin pour que le Système de S-E fonctionnent efficacement? »</a:t>
            </a:r>
          </a:p>
          <a:p>
            <a:pPr algn="just">
              <a:buNone/>
            </a:pPr>
            <a:r>
              <a:rPr lang="fr-FR" sz="2800" dirty="0">
                <a:latin typeface="Times New Roman" pitchFamily="18" charset="0"/>
                <a:cs typeface="Times New Roman" pitchFamily="18" charset="0"/>
              </a:rPr>
              <a:t>  De cette question principale, la définition précise du nombre d'agents de la cellule Suivi Evaluation, de leur qualification/compétences, de leurs responsabilités et de leurs liens avec les autres acteurs du projet est fondamentale pour que le système fonctionne véritablement.</a:t>
            </a:r>
          </a:p>
          <a:p>
            <a:pPr algn="just">
              <a:buNone/>
            </a:pPr>
            <a:r>
              <a:rPr lang="fr-FR" sz="2800" dirty="0">
                <a:latin typeface="Times New Roman" pitchFamily="18" charset="0"/>
                <a:cs typeface="Times New Roman" pitchFamily="18" charset="0"/>
              </a:rPr>
              <a:t>   Les responsabilités en matière de Suivi Evaluation devront être précisées dans les profils de postes, dans les termes de référence des personnes concernées et dans le manuel de procédures du projet. </a:t>
            </a: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145</a:t>
            </a:fld>
            <a:endParaRPr lang="en-GB"/>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00034" y="1319194"/>
            <a:ext cx="8229600" cy="4895888"/>
          </a:xfrm>
        </p:spPr>
        <p:txBody>
          <a:bodyPr>
            <a:normAutofit/>
          </a:bodyPr>
          <a:lstStyle/>
          <a:p>
            <a:pPr>
              <a:buNone/>
            </a:pPr>
            <a:r>
              <a:rPr lang="fr-FR" sz="2800" dirty="0">
                <a:latin typeface="Times New Roman" pitchFamily="18" charset="0"/>
                <a:cs typeface="Times New Roman" pitchFamily="18" charset="0"/>
              </a:rPr>
              <a:t>   Au final, avec cette dernière étape, le système de Suivi-Evaluation devra définir clairement; </a:t>
            </a:r>
          </a:p>
          <a:p>
            <a:pPr>
              <a:buNone/>
            </a:pPr>
            <a:endParaRPr lang="fr-FR" sz="2800" dirty="0">
              <a:latin typeface="Times New Roman" pitchFamily="18" charset="0"/>
              <a:cs typeface="Times New Roman" pitchFamily="18" charset="0"/>
            </a:endParaRPr>
          </a:p>
          <a:p>
            <a:pPr>
              <a:buFont typeface="Wingdings" pitchFamily="2" charset="2"/>
              <a:buChar char="§"/>
            </a:pPr>
            <a:r>
              <a:rPr lang="fr-FR" sz="2800" dirty="0">
                <a:latin typeface="Times New Roman" pitchFamily="18" charset="0"/>
                <a:cs typeface="Times New Roman" pitchFamily="18" charset="0"/>
              </a:rPr>
              <a:t>Les informations qui doivent être stockées et accessibles ;</a:t>
            </a:r>
          </a:p>
          <a:p>
            <a:pPr>
              <a:buFont typeface="Wingdings" pitchFamily="2" charset="2"/>
              <a:buChar char="§"/>
            </a:pPr>
            <a:r>
              <a:rPr lang="fr-FR" sz="2800" dirty="0">
                <a:latin typeface="Times New Roman" pitchFamily="18" charset="0"/>
                <a:cs typeface="Times New Roman" pitchFamily="18" charset="0"/>
              </a:rPr>
              <a:t>Quand, comment et pour qui l’information est nécessaire, approprié et à quel degré;</a:t>
            </a:r>
          </a:p>
          <a:p>
            <a:pPr>
              <a:buFont typeface="Wingdings" pitchFamily="2" charset="2"/>
              <a:buChar char="§"/>
            </a:pPr>
            <a:r>
              <a:rPr lang="fr-FR" sz="2800" dirty="0">
                <a:latin typeface="Times New Roman" pitchFamily="18" charset="0"/>
                <a:cs typeface="Times New Roman" pitchFamily="18" charset="0"/>
              </a:rPr>
              <a:t>Les compétences nécessaires pour mettre en place le système de gestion de l'information du projet, etc.</a:t>
            </a: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146</a:t>
            </a:fld>
            <a:endParaRPr lang="en-GB"/>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1000108"/>
            <a:ext cx="8229600" cy="653210"/>
          </a:xfrm>
        </p:spPr>
        <p:txBody>
          <a:bodyPr>
            <a:normAutofit/>
          </a:bodyPr>
          <a:lstStyle/>
          <a:p>
            <a:pPr algn="ctr"/>
            <a:r>
              <a:rPr lang="fr-FR" sz="3000" b="1" dirty="0">
                <a:latin typeface="Times New Roman" pitchFamily="18" charset="0"/>
                <a:cs typeface="Times New Roman" pitchFamily="18" charset="0"/>
              </a:rPr>
              <a:t>Elaboration du système de S-E: Récapitulation</a:t>
            </a: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147</a:t>
            </a:fld>
            <a:endParaRPr lang="en-GB"/>
          </a:p>
        </p:txBody>
      </p:sp>
      <p:graphicFrame>
        <p:nvGraphicFramePr>
          <p:cNvPr id="10" name="Espace réservé du contenu 9"/>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28596" y="714356"/>
            <a:ext cx="8229600" cy="5610244"/>
          </a:xfrm>
        </p:spPr>
        <p:txBody>
          <a:bodyPr/>
          <a:lstStyle/>
          <a:p>
            <a:pPr algn="ctr">
              <a:buNone/>
            </a:pPr>
            <a:r>
              <a:rPr lang="fr-FR" sz="2000" dirty="0">
                <a:latin typeface="Times New Roman" pitchFamily="18" charset="0"/>
                <a:cs typeface="Times New Roman" pitchFamily="18" charset="0"/>
              </a:rPr>
              <a:t> </a:t>
            </a:r>
            <a:r>
              <a:rPr lang="fr-FR" sz="2400" b="1" u="sng" dirty="0">
                <a:solidFill>
                  <a:srgbClr val="00B0F0"/>
                </a:solidFill>
                <a:latin typeface="Times New Roman" pitchFamily="18" charset="0"/>
                <a:cs typeface="Times New Roman" pitchFamily="18" charset="0"/>
              </a:rPr>
              <a:t>Le système de  S-E</a:t>
            </a:r>
            <a:r>
              <a:rPr lang="fr-FR" sz="2400" b="1" dirty="0">
                <a:solidFill>
                  <a:srgbClr val="00B0F0"/>
                </a:solidFill>
                <a:latin typeface="Times New Roman" pitchFamily="18" charset="0"/>
                <a:cs typeface="Times New Roman" pitchFamily="18" charset="0"/>
              </a:rPr>
              <a:t>            </a:t>
            </a:r>
            <a:r>
              <a:rPr lang="fr-FR" sz="2400" b="1" dirty="0">
                <a:latin typeface="Times New Roman" pitchFamily="18" charset="0"/>
                <a:cs typeface="Times New Roman" pitchFamily="18" charset="0"/>
              </a:rPr>
              <a:t>&amp;    </a:t>
            </a:r>
            <a:r>
              <a:rPr lang="fr-FR" sz="2400" b="1" u="sng" dirty="0">
                <a:solidFill>
                  <a:srgbClr val="00B050"/>
                </a:solidFill>
                <a:latin typeface="Times New Roman" pitchFamily="18" charset="0"/>
                <a:cs typeface="Times New Roman" pitchFamily="18" charset="0"/>
              </a:rPr>
              <a:t>La mise en Œuvre du Projet</a:t>
            </a: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z="2000" smtClean="0">
                <a:latin typeface="Times New Roman" pitchFamily="18" charset="0"/>
                <a:cs typeface="Times New Roman" pitchFamily="18" charset="0"/>
              </a:rPr>
              <a:pPr>
                <a:defRPr/>
              </a:pPr>
              <a:t>148</a:t>
            </a:fld>
            <a:endParaRPr lang="en-GB" sz="2000">
              <a:latin typeface="Times New Roman" pitchFamily="18" charset="0"/>
              <a:cs typeface="Times New Roman" pitchFamily="18" charset="0"/>
            </a:endParaRPr>
          </a:p>
        </p:txBody>
      </p:sp>
      <p:sp>
        <p:nvSpPr>
          <p:cNvPr id="19" name="Rogner un rectangle avec un coin diagonal 18"/>
          <p:cNvSpPr/>
          <p:nvPr/>
        </p:nvSpPr>
        <p:spPr>
          <a:xfrm>
            <a:off x="571472" y="1643050"/>
            <a:ext cx="2571768" cy="785818"/>
          </a:xfrm>
          <a:prstGeom prst="snip2Diag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Times New Roman" pitchFamily="18" charset="0"/>
                <a:cs typeface="Times New Roman" pitchFamily="18" charset="0"/>
              </a:rPr>
              <a:t>Elaboration du système</a:t>
            </a:r>
          </a:p>
        </p:txBody>
      </p:sp>
      <p:sp>
        <p:nvSpPr>
          <p:cNvPr id="20" name="Rogner un rectangle avec un coin diagonal 19"/>
          <p:cNvSpPr/>
          <p:nvPr/>
        </p:nvSpPr>
        <p:spPr>
          <a:xfrm>
            <a:off x="571472" y="2714620"/>
            <a:ext cx="2571768" cy="928694"/>
          </a:xfrm>
          <a:prstGeom prst="snip2Diag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Times New Roman" pitchFamily="18" charset="0"/>
                <a:cs typeface="Times New Roman" pitchFamily="18" charset="0"/>
              </a:rPr>
              <a:t>Collecte &amp; Gestion données </a:t>
            </a:r>
          </a:p>
        </p:txBody>
      </p:sp>
      <p:sp>
        <p:nvSpPr>
          <p:cNvPr id="21" name="Rogner un rectangle avec un coin diagonal 20"/>
          <p:cNvSpPr/>
          <p:nvPr/>
        </p:nvSpPr>
        <p:spPr>
          <a:xfrm>
            <a:off x="571472" y="3929066"/>
            <a:ext cx="2643206" cy="1000132"/>
          </a:xfrm>
          <a:prstGeom prst="snip2Diag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Times New Roman" pitchFamily="18" charset="0"/>
                <a:cs typeface="Times New Roman" pitchFamily="18" charset="0"/>
              </a:rPr>
              <a:t>Réflexion Critique</a:t>
            </a:r>
          </a:p>
        </p:txBody>
      </p:sp>
      <p:sp>
        <p:nvSpPr>
          <p:cNvPr id="22" name="Rogner un rectangle avec un coin diagonal 21"/>
          <p:cNvSpPr/>
          <p:nvPr/>
        </p:nvSpPr>
        <p:spPr>
          <a:xfrm>
            <a:off x="500034" y="5143512"/>
            <a:ext cx="2714644" cy="1071570"/>
          </a:xfrm>
          <a:prstGeom prst="snip2Diag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Times New Roman" pitchFamily="18" charset="0"/>
                <a:cs typeface="Times New Roman" pitchFamily="18" charset="0"/>
              </a:rPr>
              <a:t>Communication &amp; Rappor</a:t>
            </a:r>
            <a:r>
              <a:rPr lang="fr-FR" sz="2800" dirty="0">
                <a:latin typeface="Times New Roman" pitchFamily="18" charset="0"/>
                <a:cs typeface="Times New Roman" pitchFamily="18" charset="0"/>
              </a:rPr>
              <a:t>t</a:t>
            </a:r>
            <a:endParaRPr lang="fr-FR" dirty="0">
              <a:latin typeface="Times New Roman" pitchFamily="18" charset="0"/>
              <a:cs typeface="Times New Roman" pitchFamily="18" charset="0"/>
            </a:endParaRPr>
          </a:p>
        </p:txBody>
      </p:sp>
      <p:sp>
        <p:nvSpPr>
          <p:cNvPr id="23" name="Pentagone 22"/>
          <p:cNvSpPr/>
          <p:nvPr/>
        </p:nvSpPr>
        <p:spPr>
          <a:xfrm rot="5400000">
            <a:off x="6286512" y="1857364"/>
            <a:ext cx="1500198" cy="1643074"/>
          </a:xfrm>
          <a:prstGeom prst="homePlat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dirty="0"/>
              <a:t>Mis en Œuvre Projet</a:t>
            </a:r>
          </a:p>
        </p:txBody>
      </p:sp>
      <p:sp>
        <p:nvSpPr>
          <p:cNvPr id="25" name="Ellipse 24"/>
          <p:cNvSpPr/>
          <p:nvPr/>
        </p:nvSpPr>
        <p:spPr>
          <a:xfrm>
            <a:off x="5786446" y="3286124"/>
            <a:ext cx="2500330" cy="185738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Réalisations</a:t>
            </a:r>
          </a:p>
          <a:p>
            <a:r>
              <a:rPr lang="fr-FR" dirty="0"/>
              <a:t>Effets</a:t>
            </a:r>
          </a:p>
          <a:p>
            <a:r>
              <a:rPr lang="fr-FR" dirty="0"/>
              <a:t>Impact</a:t>
            </a:r>
          </a:p>
        </p:txBody>
      </p:sp>
      <p:sp>
        <p:nvSpPr>
          <p:cNvPr id="27" name="Flèche gauche 26"/>
          <p:cNvSpPr/>
          <p:nvPr/>
        </p:nvSpPr>
        <p:spPr>
          <a:xfrm rot="571744">
            <a:off x="3028062" y="3176189"/>
            <a:ext cx="2885475" cy="719935"/>
          </a:xfrm>
          <a:prstGeom prst="leftArrow">
            <a:avLst/>
          </a:prstGeom>
          <a:solidFill>
            <a:schemeClr val="accent6">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rgbClr val="002060"/>
                </a:solidFill>
              </a:rPr>
              <a:t>Données de terrain</a:t>
            </a:r>
          </a:p>
        </p:txBody>
      </p:sp>
      <p:sp>
        <p:nvSpPr>
          <p:cNvPr id="28" name="Flèche gauche 27"/>
          <p:cNvSpPr/>
          <p:nvPr/>
        </p:nvSpPr>
        <p:spPr>
          <a:xfrm rot="281130">
            <a:off x="3088664" y="2197254"/>
            <a:ext cx="3096681" cy="539515"/>
          </a:xfrm>
          <a:prstGeom prst="leftArrow">
            <a:avLst/>
          </a:prstGeom>
          <a:solidFill>
            <a:schemeClr val="accent6">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002060"/>
                </a:solidFill>
              </a:rPr>
              <a:t>Information</a:t>
            </a:r>
          </a:p>
        </p:txBody>
      </p:sp>
      <p:cxnSp>
        <p:nvCxnSpPr>
          <p:cNvPr id="30" name="Connecteur droit avec flèche 29"/>
          <p:cNvCxnSpPr>
            <a:stCxn id="19" idx="1"/>
            <a:endCxn id="20" idx="3"/>
          </p:cNvCxnSpPr>
          <p:nvPr/>
        </p:nvCxnSpPr>
        <p:spPr>
          <a:xfrm rot="5400000">
            <a:off x="1714480" y="2571744"/>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cteur droit avec flèche 31"/>
          <p:cNvCxnSpPr>
            <a:stCxn id="20" idx="1"/>
            <a:endCxn id="21" idx="3"/>
          </p:cNvCxnSpPr>
          <p:nvPr/>
        </p:nvCxnSpPr>
        <p:spPr>
          <a:xfrm rot="16200000" flipH="1">
            <a:off x="1732339" y="3768330"/>
            <a:ext cx="285752"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Connecteur droit avec flèche 35"/>
          <p:cNvCxnSpPr>
            <a:stCxn id="21" idx="1"/>
            <a:endCxn id="22" idx="3"/>
          </p:cNvCxnSpPr>
          <p:nvPr/>
        </p:nvCxnSpPr>
        <p:spPr>
          <a:xfrm rot="5400000">
            <a:off x="1768059" y="5018496"/>
            <a:ext cx="214314"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a:xfrm>
            <a:off x="3286116" y="5750736"/>
            <a:ext cx="5072098" cy="357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Connecteur droit 43"/>
          <p:cNvCxnSpPr/>
          <p:nvPr/>
        </p:nvCxnSpPr>
        <p:spPr>
          <a:xfrm rot="5400000" flipH="1" flipV="1">
            <a:off x="6392875" y="3821909"/>
            <a:ext cx="392988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Connecteur droit avec flèche 47"/>
          <p:cNvCxnSpPr>
            <a:endCxn id="23" idx="0"/>
          </p:cNvCxnSpPr>
          <p:nvPr/>
        </p:nvCxnSpPr>
        <p:spPr>
          <a:xfrm rot="10800000" flipV="1">
            <a:off x="7858148" y="2285992"/>
            <a:ext cx="428628" cy="17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ZoneTexte 49"/>
          <p:cNvSpPr txBox="1"/>
          <p:nvPr/>
        </p:nvSpPr>
        <p:spPr>
          <a:xfrm>
            <a:off x="3714744" y="5286388"/>
            <a:ext cx="3857652" cy="400110"/>
          </a:xfrm>
          <a:prstGeom prst="rect">
            <a:avLst/>
          </a:prstGeom>
          <a:solidFill>
            <a:schemeClr val="accent6">
              <a:lumMod val="20000"/>
              <a:lumOff val="80000"/>
            </a:schemeClr>
          </a:solidFill>
          <a:ln>
            <a:solidFill>
              <a:srgbClr val="FFC000"/>
            </a:solidFill>
          </a:ln>
        </p:spPr>
        <p:txBody>
          <a:bodyPr wrap="square" rtlCol="0">
            <a:spAutoFit/>
          </a:bodyPr>
          <a:lstStyle/>
          <a:p>
            <a:pPr algn="ctr"/>
            <a:r>
              <a:rPr lang="fr-FR" sz="2000" b="1" dirty="0"/>
              <a:t>Ajustement et amélioration </a:t>
            </a:r>
          </a:p>
        </p:txBody>
      </p:sp>
      <p:cxnSp>
        <p:nvCxnSpPr>
          <p:cNvPr id="54" name="Connecteur droit 53"/>
          <p:cNvCxnSpPr/>
          <p:nvPr/>
        </p:nvCxnSpPr>
        <p:spPr>
          <a:xfrm rot="5400000" flipH="1" flipV="1">
            <a:off x="8072462" y="1643050"/>
            <a:ext cx="57150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Connecteur droit avec flèche 57"/>
          <p:cNvCxnSpPr>
            <a:endCxn id="19" idx="0"/>
          </p:cNvCxnSpPr>
          <p:nvPr/>
        </p:nvCxnSpPr>
        <p:spPr>
          <a:xfrm rot="10800000" flipV="1">
            <a:off x="3143240" y="1357297"/>
            <a:ext cx="5214974" cy="6786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ZoneTexte 61"/>
          <p:cNvSpPr txBox="1"/>
          <p:nvPr/>
        </p:nvSpPr>
        <p:spPr>
          <a:xfrm rot="21199697">
            <a:off x="3485063" y="1261429"/>
            <a:ext cx="4173443" cy="400110"/>
          </a:xfrm>
          <a:prstGeom prst="rect">
            <a:avLst/>
          </a:prstGeom>
          <a:solidFill>
            <a:schemeClr val="accent6">
              <a:lumMod val="20000"/>
              <a:lumOff val="80000"/>
            </a:schemeClr>
          </a:solidFill>
          <a:ln>
            <a:solidFill>
              <a:srgbClr val="FFC000"/>
            </a:solidFill>
          </a:ln>
        </p:spPr>
        <p:txBody>
          <a:bodyPr wrap="square" rtlCol="0">
            <a:spAutoFit/>
          </a:bodyPr>
          <a:lstStyle/>
          <a:p>
            <a:r>
              <a:rPr lang="fr-FR" sz="2000" b="1" dirty="0"/>
              <a:t>Adaptation et perfectionnement </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785794"/>
            <a:ext cx="8229600" cy="5786478"/>
          </a:xfrm>
          <a:solidFill>
            <a:schemeClr val="accent6">
              <a:lumMod val="20000"/>
              <a:lumOff val="80000"/>
            </a:schemeClr>
          </a:solidFill>
          <a:ln>
            <a:solidFill>
              <a:srgbClr val="FFC000"/>
            </a:solidFill>
          </a:ln>
        </p:spPr>
        <p:txBody>
          <a:bodyPr>
            <a:noAutofit/>
          </a:bodyPr>
          <a:lstStyle/>
          <a:p>
            <a:pPr algn="just">
              <a:buNone/>
            </a:pPr>
            <a:r>
              <a:rPr lang="fr-FR" sz="2800" dirty="0">
                <a:latin typeface="Times New Roman" pitchFamily="18" charset="0"/>
                <a:cs typeface="Times New Roman" pitchFamily="18" charset="0"/>
              </a:rPr>
              <a:t>N.B. </a:t>
            </a:r>
          </a:p>
          <a:p>
            <a:pPr algn="just">
              <a:buNone/>
            </a:pPr>
            <a:r>
              <a:rPr lang="fr-FR" sz="2800" dirty="0">
                <a:latin typeface="Times New Roman" pitchFamily="18" charset="0"/>
                <a:cs typeface="Times New Roman" pitchFamily="18" charset="0"/>
              </a:rPr>
              <a:t>  Il existe plusieurs types d’outils de collecte et d’analyse de donnée dans le système de suivi-Evaluation.  Il est donc recommandé d’en acquérir des compétences complémentaires . Certains  de ces outils /logiciels spécialisés sont disponibles sur le site </a:t>
            </a:r>
            <a:r>
              <a:rPr lang="fr-FR" sz="2800" b="1" dirty="0">
                <a:solidFill>
                  <a:srgbClr val="FFC000"/>
                </a:solidFill>
                <a:latin typeface="Times New Roman" pitchFamily="18" charset="0"/>
                <a:cs typeface="Times New Roman" pitchFamily="18" charset="0"/>
              </a:rPr>
              <a:t>www.Kantasconsulting.org/</a:t>
            </a:r>
            <a:r>
              <a:rPr lang="fr-FR" sz="2800" dirty="0">
                <a:latin typeface="Times New Roman" pitchFamily="18" charset="0"/>
                <a:cs typeface="Times New Roman" pitchFamily="18" charset="0"/>
              </a:rPr>
              <a:t>section formation. </a:t>
            </a:r>
          </a:p>
          <a:p>
            <a:pPr algn="just">
              <a:buNone/>
            </a:pPr>
            <a:r>
              <a:rPr lang="fr-FR" sz="2800" dirty="0">
                <a:latin typeface="Times New Roman" pitchFamily="18" charset="0"/>
                <a:cs typeface="Times New Roman" pitchFamily="18" charset="0"/>
              </a:rPr>
              <a:t>    Il s’agit entre autres des logiciels :    </a:t>
            </a:r>
          </a:p>
          <a:p>
            <a:pPr marL="514350" indent="-514350" algn="just">
              <a:buFontTx/>
              <a:buChar char="-"/>
            </a:pPr>
            <a:r>
              <a:rPr lang="fr-FR" sz="2800" dirty="0">
                <a:latin typeface="Times New Roman" pitchFamily="18" charset="0"/>
                <a:cs typeface="Times New Roman" pitchFamily="18" charset="0"/>
              </a:rPr>
              <a:t>SPSS, </a:t>
            </a:r>
          </a:p>
          <a:p>
            <a:pPr marL="514350" indent="-514350" algn="just">
              <a:buFontTx/>
              <a:buChar char="-"/>
            </a:pPr>
            <a:r>
              <a:rPr lang="fr-FR" sz="2800" dirty="0">
                <a:latin typeface="Times New Roman" pitchFamily="18" charset="0"/>
                <a:cs typeface="Times New Roman" pitchFamily="18" charset="0"/>
              </a:rPr>
              <a:t>EPI Info,</a:t>
            </a:r>
          </a:p>
          <a:p>
            <a:pPr marL="514350" indent="-514350" algn="just">
              <a:buFontTx/>
              <a:buChar char="-"/>
            </a:pPr>
            <a:r>
              <a:rPr lang="fr-FR" sz="2800" dirty="0">
                <a:latin typeface="Times New Roman" pitchFamily="18" charset="0"/>
                <a:cs typeface="Times New Roman" pitchFamily="18" charset="0"/>
              </a:rPr>
              <a:t> ODK </a:t>
            </a:r>
            <a:r>
              <a:rPr lang="fr-FR" sz="2800" i="1" dirty="0" err="1">
                <a:latin typeface="Times New Roman" pitchFamily="18" charset="0"/>
                <a:cs typeface="Times New Roman" pitchFamily="18" charset="0"/>
              </a:rPr>
              <a:t>Collect</a:t>
            </a:r>
            <a:r>
              <a:rPr lang="fr-FR" sz="2800" i="1" dirty="0">
                <a:latin typeface="Times New Roman" pitchFamily="18" charset="0"/>
                <a:cs typeface="Times New Roman" pitchFamily="18" charset="0"/>
              </a:rPr>
              <a:t>, </a:t>
            </a:r>
          </a:p>
          <a:p>
            <a:pPr marL="514350" indent="-514350" algn="just">
              <a:buFontTx/>
              <a:buChar char="-"/>
            </a:pPr>
            <a:r>
              <a:rPr lang="fr-FR" sz="2800" i="1" dirty="0" err="1">
                <a:latin typeface="Times New Roman" pitchFamily="18" charset="0"/>
                <a:cs typeface="Times New Roman" pitchFamily="18" charset="0"/>
              </a:rPr>
              <a:t>Geographical</a:t>
            </a:r>
            <a:r>
              <a:rPr lang="fr-FR" sz="2800" i="1" dirty="0">
                <a:latin typeface="Times New Roman" pitchFamily="18" charset="0"/>
                <a:cs typeface="Times New Roman" pitchFamily="18" charset="0"/>
              </a:rPr>
              <a:t> Information System </a:t>
            </a:r>
            <a:r>
              <a:rPr lang="fr-FR" sz="2800" dirty="0">
                <a:latin typeface="Times New Roman" pitchFamily="18" charset="0"/>
                <a:cs typeface="Times New Roman" pitchFamily="18" charset="0"/>
              </a:rPr>
              <a:t>(GIS), Etc. </a:t>
            </a:r>
          </a:p>
          <a:p>
            <a:pPr algn="just">
              <a:buFontTx/>
              <a:buChar char="-"/>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149</a:t>
            </a:fld>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785794"/>
            <a:ext cx="8329642" cy="5681682"/>
          </a:xfrm>
        </p:spPr>
        <p:txBody>
          <a:bodyPr>
            <a:normAutofit fontScale="92500" lnSpcReduction="20000"/>
          </a:bodyPr>
          <a:lstStyle/>
          <a:p>
            <a:pPr>
              <a:buNone/>
            </a:pPr>
            <a:r>
              <a:rPr lang="fr-FR" b="1" dirty="0">
                <a:latin typeface="Times New Roman" pitchFamily="18" charset="0"/>
                <a:cs typeface="Times New Roman" pitchFamily="18" charset="0"/>
              </a:rPr>
              <a:t>                </a:t>
            </a:r>
            <a:r>
              <a:rPr lang="fr-FR" sz="3200" b="1" dirty="0">
                <a:latin typeface="Times New Roman" pitchFamily="18" charset="0"/>
                <a:cs typeface="Times New Roman" pitchFamily="18" charset="0"/>
              </a:rPr>
              <a:t>Les principaux outils de suivi</a:t>
            </a:r>
            <a:endParaRPr lang="fr-FR" b="1" dirty="0">
              <a:latin typeface="Times New Roman" pitchFamily="18" charset="0"/>
              <a:cs typeface="Times New Roman" pitchFamily="18" charset="0"/>
            </a:endParaRPr>
          </a:p>
          <a:p>
            <a:pPr>
              <a:buNone/>
            </a:pPr>
            <a:r>
              <a:rPr lang="fr-FR" dirty="0">
                <a:latin typeface="Times New Roman" pitchFamily="18" charset="0"/>
                <a:cs typeface="Times New Roman" pitchFamily="18" charset="0"/>
              </a:rPr>
              <a:t>  </a:t>
            </a:r>
            <a:r>
              <a:rPr lang="fr-FR" sz="3000" dirty="0">
                <a:latin typeface="Times New Roman" pitchFamily="18" charset="0"/>
                <a:cs typeface="Times New Roman" pitchFamily="18" charset="0"/>
              </a:rPr>
              <a:t>Pour vous aider à suivre l'avancement de votre projet, deux outils sont à votre disposition :</a:t>
            </a:r>
          </a:p>
          <a:p>
            <a:pPr marL="514350" indent="-514350">
              <a:buFont typeface="+mj-lt"/>
              <a:buAutoNum type="arabicPeriod"/>
            </a:pPr>
            <a:r>
              <a:rPr lang="fr-FR" sz="3000" dirty="0">
                <a:latin typeface="Times New Roman" pitchFamily="18" charset="0"/>
                <a:cs typeface="Times New Roman" pitchFamily="18" charset="0"/>
              </a:rPr>
              <a:t>La réunion de suivi ;</a:t>
            </a:r>
          </a:p>
          <a:p>
            <a:pPr marL="514350" indent="-514350">
              <a:buFont typeface="+mj-lt"/>
              <a:buAutoNum type="arabicPeriod"/>
            </a:pPr>
            <a:r>
              <a:rPr lang="fr-FR" sz="3000" dirty="0">
                <a:latin typeface="Times New Roman" pitchFamily="18" charset="0"/>
                <a:cs typeface="Times New Roman" pitchFamily="18" charset="0"/>
              </a:rPr>
              <a:t>Le logiciel de gestion de projet.</a:t>
            </a:r>
          </a:p>
          <a:p>
            <a:pPr>
              <a:buNone/>
            </a:pPr>
            <a:r>
              <a:rPr lang="fr-FR" sz="3000" dirty="0">
                <a:latin typeface="Times New Roman" pitchFamily="18" charset="0"/>
                <a:cs typeface="Times New Roman" pitchFamily="18" charset="0"/>
              </a:rPr>
              <a:t> </a:t>
            </a:r>
          </a:p>
          <a:p>
            <a:pPr>
              <a:buNone/>
            </a:pPr>
            <a:r>
              <a:rPr lang="fr-FR" sz="3000" b="1" dirty="0">
                <a:latin typeface="Times New Roman" pitchFamily="18" charset="0"/>
                <a:cs typeface="Times New Roman" pitchFamily="18" charset="0"/>
              </a:rPr>
              <a:t>La réunion de suivi permet de </a:t>
            </a:r>
            <a:r>
              <a:rPr lang="fr-FR" sz="3000" dirty="0">
                <a:latin typeface="Times New Roman" pitchFamily="18" charset="0"/>
                <a:cs typeface="Times New Roman" pitchFamily="18" charset="0"/>
              </a:rPr>
              <a:t>:</a:t>
            </a:r>
          </a:p>
          <a:p>
            <a:r>
              <a:rPr lang="fr-FR" sz="3000" dirty="0">
                <a:latin typeface="Times New Roman" pitchFamily="18" charset="0"/>
                <a:cs typeface="Times New Roman" pitchFamily="18" charset="0"/>
              </a:rPr>
              <a:t>identifier les tâches qui doivent démarrer prochainement,</a:t>
            </a:r>
          </a:p>
          <a:p>
            <a:r>
              <a:rPr lang="fr-FR" sz="3000" dirty="0">
                <a:latin typeface="Times New Roman" pitchFamily="18" charset="0"/>
                <a:cs typeface="Times New Roman" pitchFamily="18" charset="0"/>
              </a:rPr>
              <a:t>définir les nouvelles tâches à ajouter et celles à supprimer,</a:t>
            </a:r>
          </a:p>
          <a:p>
            <a:r>
              <a:rPr lang="fr-FR" sz="3000" dirty="0">
                <a:latin typeface="Times New Roman" pitchFamily="18" charset="0"/>
                <a:cs typeface="Times New Roman" pitchFamily="18" charset="0"/>
              </a:rPr>
              <a:t>déterminer l'avancement des tâches en cours et leur durée restante,</a:t>
            </a:r>
          </a:p>
          <a:p>
            <a:r>
              <a:rPr lang="fr-FR" sz="3000" dirty="0">
                <a:latin typeface="Times New Roman" pitchFamily="18" charset="0"/>
                <a:cs typeface="Times New Roman" pitchFamily="18" charset="0"/>
              </a:rPr>
              <a:t>prendre les décisions qui s'imposent.</a:t>
            </a: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15</a:t>
            </a:fld>
            <a:endParaRPr lang="en-GB"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71472" y="1428736"/>
            <a:ext cx="8229600" cy="4389120"/>
          </a:xfrm>
          <a:solidFill>
            <a:schemeClr val="bg2">
              <a:lumMod val="75000"/>
            </a:schemeClr>
          </a:solidFill>
        </p:spPr>
        <p:txBody>
          <a:bodyPr/>
          <a:lstStyle/>
          <a:p>
            <a:pPr>
              <a:buNone/>
            </a:pPr>
            <a:endParaRPr lang="fr-FR" dirty="0"/>
          </a:p>
          <a:p>
            <a:pPr>
              <a:buNone/>
            </a:pPr>
            <a:endParaRPr lang="fr-FR" dirty="0"/>
          </a:p>
          <a:p>
            <a:pPr>
              <a:buNone/>
            </a:pPr>
            <a:endParaRPr lang="fr-FR" dirty="0"/>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150</a:t>
            </a:fld>
            <a:endParaRPr lang="en-GB"/>
          </a:p>
        </p:txBody>
      </p:sp>
      <p:sp>
        <p:nvSpPr>
          <p:cNvPr id="5" name="Pentagone régulier 4"/>
          <p:cNvSpPr/>
          <p:nvPr/>
        </p:nvSpPr>
        <p:spPr>
          <a:xfrm>
            <a:off x="785786" y="1714488"/>
            <a:ext cx="7929618" cy="3857652"/>
          </a:xfrm>
          <a:prstGeom prst="pentag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solidFill>
                  <a:srgbClr val="FF0000"/>
                </a:solidFill>
                <a:latin typeface="Times New Roman" pitchFamily="18" charset="0"/>
                <a:cs typeface="Times New Roman" pitchFamily="18" charset="0"/>
              </a:rPr>
              <a:t>SESSION 12: </a:t>
            </a:r>
          </a:p>
          <a:p>
            <a:pPr algn="ctr"/>
            <a:r>
              <a:rPr lang="fr-FR" sz="3600" dirty="0">
                <a:solidFill>
                  <a:schemeClr val="tx1"/>
                </a:solidFill>
                <a:latin typeface="Times New Roman" pitchFamily="18" charset="0"/>
                <a:cs typeface="Times New Roman" pitchFamily="18" charset="0"/>
              </a:rPr>
              <a:t>REVISION DES ELEMENTS DU SYSTÈME DE S-E</a:t>
            </a:r>
          </a:p>
          <a:p>
            <a:pPr algn="ctr"/>
            <a:r>
              <a:rPr lang="fr-FR" sz="3600" dirty="0">
                <a:solidFill>
                  <a:schemeClr val="tx1"/>
                </a:solidFill>
                <a:latin typeface="Times New Roman" pitchFamily="18" charset="0"/>
                <a:cs typeface="Times New Roman" pitchFamily="18" charset="0"/>
              </a:rPr>
              <a:t>+ ETUDE DE CAS N°6</a:t>
            </a:r>
          </a:p>
          <a:p>
            <a:pPr algn="ctr"/>
            <a:endParaRPr lang="fr-FR" sz="3600" dirty="0">
              <a:solidFill>
                <a:srgbClr val="FF0000"/>
              </a:solidFill>
              <a:latin typeface="Times New Roman" pitchFamily="18" charset="0"/>
              <a:cs typeface="Times New Roman" pitchFamily="18" charset="0"/>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428604"/>
            <a:ext cx="8229600" cy="500066"/>
          </a:xfrm>
          <a:solidFill>
            <a:schemeClr val="accent1"/>
          </a:solidFill>
          <a:ln>
            <a:solidFill>
              <a:schemeClr val="accent1"/>
            </a:solidFill>
          </a:ln>
        </p:spPr>
        <p:txBody>
          <a:bodyPr>
            <a:noAutofit/>
          </a:bodyPr>
          <a:lstStyle/>
          <a:p>
            <a:r>
              <a:rPr lang="fr-FR" sz="3600" b="1" dirty="0">
                <a:solidFill>
                  <a:schemeClr val="bg1"/>
                </a:solidFill>
                <a:latin typeface="Times New Roman" pitchFamily="18" charset="0"/>
                <a:cs typeface="Times New Roman" pitchFamily="18" charset="0"/>
              </a:rPr>
              <a:t>                   Etude de cas N° 6</a:t>
            </a:r>
          </a:p>
        </p:txBody>
      </p:sp>
      <p:sp>
        <p:nvSpPr>
          <p:cNvPr id="3" name="Espace réservé du contenu 2"/>
          <p:cNvSpPr>
            <a:spLocks noGrp="1"/>
          </p:cNvSpPr>
          <p:nvPr>
            <p:ph idx="1"/>
          </p:nvPr>
        </p:nvSpPr>
        <p:spPr>
          <a:xfrm>
            <a:off x="500034" y="928670"/>
            <a:ext cx="8215370" cy="5643602"/>
          </a:xfrm>
          <a:solidFill>
            <a:schemeClr val="tx1"/>
          </a:solidFill>
        </p:spPr>
        <p:txBody>
          <a:bodyPr>
            <a:noAutofit/>
          </a:bodyPr>
          <a:lstStyle/>
          <a:p>
            <a:pPr marL="514350" indent="-514350" algn="just">
              <a:buNone/>
            </a:pPr>
            <a:r>
              <a:rPr lang="fr-FR" sz="2700" b="1" dirty="0">
                <a:solidFill>
                  <a:schemeClr val="bg1"/>
                </a:solidFill>
                <a:latin typeface="Times New Roman" pitchFamily="18" charset="0"/>
                <a:cs typeface="Times New Roman" pitchFamily="18" charset="0"/>
              </a:rPr>
              <a:t>     Mr. Kant désire élaborer le système de suivi-Evaluation de son projet. </a:t>
            </a:r>
          </a:p>
          <a:p>
            <a:pPr marL="514350" indent="-514350" algn="just">
              <a:buNone/>
            </a:pPr>
            <a:endParaRPr lang="fr-FR" sz="2700" b="1" dirty="0">
              <a:solidFill>
                <a:schemeClr val="bg1"/>
              </a:solidFill>
              <a:latin typeface="Times New Roman" pitchFamily="18" charset="0"/>
              <a:cs typeface="Times New Roman" pitchFamily="18" charset="0"/>
            </a:endParaRPr>
          </a:p>
          <a:p>
            <a:pPr marL="514350" indent="-514350" algn="just">
              <a:buFont typeface="+mj-lt"/>
              <a:buAutoNum type="arabicPeriod"/>
            </a:pPr>
            <a:r>
              <a:rPr lang="fr-FR" sz="2700" b="1" dirty="0">
                <a:solidFill>
                  <a:schemeClr val="bg1"/>
                </a:solidFill>
                <a:latin typeface="Times New Roman" pitchFamily="18" charset="0"/>
                <a:cs typeface="Times New Roman" pitchFamily="18" charset="0"/>
              </a:rPr>
              <a:t>De quoi est-ce qu’il a besoin d’avoir comme connaissance ou comme données essentiels pour pouvoir établir le système? </a:t>
            </a:r>
          </a:p>
          <a:p>
            <a:pPr marL="514350" indent="-514350" algn="just">
              <a:buFont typeface="+mj-lt"/>
              <a:buAutoNum type="arabicPeriod"/>
            </a:pPr>
            <a:r>
              <a:rPr lang="fr-FR" sz="2700" b="1" dirty="0">
                <a:solidFill>
                  <a:schemeClr val="bg1"/>
                </a:solidFill>
                <a:latin typeface="Times New Roman" pitchFamily="18" charset="0"/>
                <a:cs typeface="Times New Roman" pitchFamily="18" charset="0"/>
              </a:rPr>
              <a:t>Décrivez brièvement chaque étape qu’il doit parcourir pour la conception et l’élaboration complète de son système de S-E? </a:t>
            </a:r>
          </a:p>
          <a:p>
            <a:pPr marL="514350" indent="-514350" algn="just">
              <a:buFont typeface="+mj-lt"/>
              <a:buAutoNum type="arabicPeriod"/>
            </a:pPr>
            <a:r>
              <a:rPr lang="fr-FR" sz="2700" b="1" dirty="0">
                <a:solidFill>
                  <a:schemeClr val="bg1"/>
                </a:solidFill>
                <a:latin typeface="Times New Roman" pitchFamily="18" charset="0"/>
                <a:cs typeface="Times New Roman" pitchFamily="18" charset="0"/>
              </a:rPr>
              <a:t>Quelles relations est-ce que le système de S-E entretient-il  avec la mise en œuvre du projet? </a:t>
            </a: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151</a:t>
            </a:fld>
            <a:endParaRPr lang="en-GB"/>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71472" y="1428736"/>
            <a:ext cx="8229600" cy="4389120"/>
          </a:xfrm>
          <a:solidFill>
            <a:schemeClr val="bg2">
              <a:lumMod val="75000"/>
            </a:schemeClr>
          </a:solidFill>
        </p:spPr>
        <p:txBody>
          <a:bodyPr/>
          <a:lstStyle/>
          <a:p>
            <a:pPr>
              <a:buNone/>
            </a:pPr>
            <a:endParaRPr lang="fr-FR" dirty="0"/>
          </a:p>
          <a:p>
            <a:pPr>
              <a:buNone/>
            </a:pPr>
            <a:endParaRPr lang="fr-FR" dirty="0"/>
          </a:p>
          <a:p>
            <a:pPr>
              <a:buNone/>
            </a:pPr>
            <a:endParaRPr lang="fr-FR" dirty="0"/>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152</a:t>
            </a:fld>
            <a:endParaRPr lang="en-GB"/>
          </a:p>
        </p:txBody>
      </p:sp>
      <p:sp>
        <p:nvSpPr>
          <p:cNvPr id="5" name="Pentagone régulier 4"/>
          <p:cNvSpPr/>
          <p:nvPr/>
        </p:nvSpPr>
        <p:spPr>
          <a:xfrm>
            <a:off x="785786" y="1714488"/>
            <a:ext cx="7929618" cy="3857652"/>
          </a:xfrm>
          <a:prstGeom prst="pentag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solidFill>
                  <a:srgbClr val="FF0000"/>
                </a:solidFill>
                <a:latin typeface="Times New Roman" pitchFamily="18" charset="0"/>
                <a:cs typeface="Times New Roman" pitchFamily="18" charset="0"/>
              </a:rPr>
              <a:t>SESSION 13 : </a:t>
            </a:r>
          </a:p>
          <a:p>
            <a:pPr algn="ctr"/>
            <a:r>
              <a:rPr lang="fr-FR" sz="3600" dirty="0">
                <a:solidFill>
                  <a:schemeClr val="tx1"/>
                </a:solidFill>
                <a:latin typeface="Times New Roman" pitchFamily="18" charset="0"/>
                <a:cs typeface="Times New Roman" pitchFamily="18" charset="0"/>
              </a:rPr>
              <a:t>PREPARATION OFFRE DE CONSULTANCE EN EVALUATION PROJET </a:t>
            </a:r>
          </a:p>
          <a:p>
            <a:pPr algn="ctr"/>
            <a:endParaRPr lang="fr-FR" sz="3600" dirty="0">
              <a:solidFill>
                <a:srgbClr val="FF0000"/>
              </a:solidFill>
              <a:latin typeface="Times New Roman" pitchFamily="18" charset="0"/>
              <a:cs typeface="Times New Roman" pitchFamily="18" charset="0"/>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00034" y="1142984"/>
            <a:ext cx="8229600" cy="4389120"/>
          </a:xfrm>
        </p:spPr>
        <p:txBody>
          <a:bodyPr/>
          <a:lstStyle/>
          <a:p>
            <a:pPr>
              <a:buNone/>
            </a:pPr>
            <a:endParaRPr lang="fr-FR" dirty="0">
              <a:latin typeface="Times New Roman" pitchFamily="18" charset="0"/>
              <a:cs typeface="Times New Roman" pitchFamily="18" charset="0"/>
            </a:endParaRPr>
          </a:p>
          <a:p>
            <a:pPr algn="ctr">
              <a:buNone/>
            </a:pPr>
            <a:endParaRPr lang="fr-FR" sz="3200" dirty="0">
              <a:solidFill>
                <a:schemeClr val="accent1"/>
              </a:solidFill>
              <a:latin typeface="Times New Roman" pitchFamily="18" charset="0"/>
              <a:cs typeface="Times New Roman" pitchFamily="18" charset="0"/>
            </a:endParaRPr>
          </a:p>
          <a:p>
            <a:pPr algn="ctr">
              <a:buNone/>
            </a:pPr>
            <a:r>
              <a:rPr lang="fr-FR" sz="3200" dirty="0">
                <a:solidFill>
                  <a:schemeClr val="accent1"/>
                </a:solidFill>
                <a:latin typeface="Times New Roman" pitchFamily="18" charset="0"/>
                <a:cs typeface="Times New Roman" pitchFamily="18" charset="0"/>
              </a:rPr>
              <a:t>VII. B. ETAPES DE PRÉPARATION D’UNE OFFRE DE CONSULTING EN ÉVALUATION DE PROJET</a:t>
            </a:r>
          </a:p>
          <a:p>
            <a:pPr algn="ctr">
              <a:buNone/>
            </a:pPr>
            <a:r>
              <a:rPr lang="fr-FR" dirty="0">
                <a:latin typeface="Times New Roman" pitchFamily="18" charset="0"/>
                <a:cs typeface="Times New Roman" pitchFamily="18" charset="0"/>
              </a:rPr>
              <a:t>  </a:t>
            </a: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153</a:t>
            </a:fld>
            <a:endParaRPr lang="en-GB"/>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71472" y="571480"/>
            <a:ext cx="8229600" cy="5929354"/>
          </a:xfrm>
        </p:spPr>
        <p:txBody>
          <a:bodyPr>
            <a:normAutofit/>
          </a:bodyPr>
          <a:lstStyle/>
          <a:p>
            <a:pPr algn="ctr">
              <a:buNone/>
            </a:pPr>
            <a:r>
              <a:rPr lang="fr-FR" sz="2800" b="1" dirty="0">
                <a:latin typeface="Times New Roman" pitchFamily="18" charset="0"/>
                <a:cs typeface="Times New Roman" pitchFamily="18" charset="0"/>
              </a:rPr>
              <a:t>  </a:t>
            </a:r>
            <a:r>
              <a:rPr lang="fr-FR" sz="2800" b="1" i="1" u="sng" dirty="0">
                <a:solidFill>
                  <a:srgbClr val="7030A0"/>
                </a:solidFill>
                <a:latin typeface="Times New Roman" pitchFamily="18" charset="0"/>
                <a:cs typeface="Times New Roman" pitchFamily="18" charset="0"/>
              </a:rPr>
              <a:t>Situation N°7</a:t>
            </a:r>
            <a:r>
              <a:rPr lang="fr-FR" sz="2800" b="1" i="1" dirty="0">
                <a:solidFill>
                  <a:srgbClr val="7030A0"/>
                </a:solidFill>
                <a:latin typeface="Times New Roman" pitchFamily="18" charset="0"/>
                <a:cs typeface="Times New Roman" pitchFamily="18" charset="0"/>
              </a:rPr>
              <a:t>.  </a:t>
            </a:r>
            <a:endParaRPr lang="fr-FR" sz="2800" i="1" dirty="0">
              <a:solidFill>
                <a:srgbClr val="7030A0"/>
              </a:solidFill>
              <a:latin typeface="Times New Roman" pitchFamily="18" charset="0"/>
              <a:cs typeface="Times New Roman" pitchFamily="18" charset="0"/>
            </a:endParaRPr>
          </a:p>
          <a:p>
            <a:pPr algn="just">
              <a:buNone/>
            </a:pPr>
            <a:r>
              <a:rPr lang="fr-FR" sz="2800" dirty="0">
                <a:latin typeface="Times New Roman" pitchFamily="18" charset="0"/>
                <a:cs typeface="Times New Roman" pitchFamily="18" charset="0"/>
              </a:rPr>
              <a:t>   L’ONG AYEI lance un appel d’offre de consultance pour l’évaluation finale du projet AJEC-KAYANZA. Madame Lissa, consultante en Gestion de Projets,  vient de retirer les termes de références (</a:t>
            </a:r>
            <a:r>
              <a:rPr lang="fr-FR" sz="2800" i="1" dirty="0">
                <a:latin typeface="Times New Roman" pitchFamily="18" charset="0"/>
                <a:cs typeface="Times New Roman" pitchFamily="18" charset="0"/>
              </a:rPr>
              <a:t>TDR</a:t>
            </a:r>
            <a:r>
              <a:rPr lang="fr-FR" sz="2800" dirty="0">
                <a:latin typeface="Times New Roman" pitchFamily="18" charset="0"/>
                <a:cs typeface="Times New Roman" pitchFamily="18" charset="0"/>
              </a:rPr>
              <a:t>) du siège de l’AYEI à Bujumbura. </a:t>
            </a:r>
          </a:p>
          <a:p>
            <a:pPr>
              <a:buNone/>
            </a:pPr>
            <a:endParaRPr lang="fr-FR" sz="2800" dirty="0">
              <a:latin typeface="Times New Roman" pitchFamily="18" charset="0"/>
              <a:cs typeface="Times New Roman" pitchFamily="18" charset="0"/>
            </a:endParaRPr>
          </a:p>
          <a:p>
            <a:pPr>
              <a:buNone/>
            </a:pPr>
            <a:endParaRPr lang="fr-FR" sz="2800" dirty="0">
              <a:latin typeface="Times New Roman" pitchFamily="18" charset="0"/>
              <a:cs typeface="Times New Roman" pitchFamily="18" charset="0"/>
            </a:endParaRPr>
          </a:p>
          <a:p>
            <a:pPr>
              <a:buNone/>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154</a:t>
            </a:fld>
            <a:endParaRPr lang="en-GB"/>
          </a:p>
        </p:txBody>
      </p:sp>
      <p:sp>
        <p:nvSpPr>
          <p:cNvPr id="5" name="Organigramme : Stockage à accès séquentiel 4"/>
          <p:cNvSpPr/>
          <p:nvPr/>
        </p:nvSpPr>
        <p:spPr>
          <a:xfrm>
            <a:off x="857224" y="3929066"/>
            <a:ext cx="7215238" cy="2571768"/>
          </a:xfrm>
          <a:prstGeom prst="flowChartMagneticTap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700" i="1" dirty="0">
                <a:solidFill>
                  <a:srgbClr val="002060"/>
                </a:solidFill>
                <a:latin typeface="Times New Roman" pitchFamily="18" charset="0"/>
                <a:cs typeface="Times New Roman" pitchFamily="18" charset="0"/>
              </a:rPr>
              <a:t>La présente offre de consultance est hautement compétitive; Mme Lissa a vraiment besoin de préparer son offre avec beaucoup de soin et grand professionnalisme. </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428604"/>
            <a:ext cx="8229600" cy="500066"/>
          </a:xfrm>
          <a:solidFill>
            <a:schemeClr val="accent1"/>
          </a:solidFill>
          <a:ln>
            <a:solidFill>
              <a:schemeClr val="accent1"/>
            </a:solidFill>
          </a:ln>
        </p:spPr>
        <p:txBody>
          <a:bodyPr>
            <a:noAutofit/>
          </a:bodyPr>
          <a:lstStyle/>
          <a:p>
            <a:r>
              <a:rPr lang="fr-FR" sz="3600" b="1" dirty="0">
                <a:solidFill>
                  <a:schemeClr val="bg1"/>
                </a:solidFill>
                <a:latin typeface="Times New Roman" pitchFamily="18" charset="0"/>
                <a:cs typeface="Times New Roman" pitchFamily="18" charset="0"/>
              </a:rPr>
              <a:t>                   Etude de cas N° 7</a:t>
            </a:r>
          </a:p>
        </p:txBody>
      </p:sp>
      <p:sp>
        <p:nvSpPr>
          <p:cNvPr id="3" name="Espace réservé du contenu 2"/>
          <p:cNvSpPr>
            <a:spLocks noGrp="1"/>
          </p:cNvSpPr>
          <p:nvPr>
            <p:ph idx="1"/>
          </p:nvPr>
        </p:nvSpPr>
        <p:spPr>
          <a:xfrm>
            <a:off x="500034" y="1285860"/>
            <a:ext cx="8215370" cy="5286412"/>
          </a:xfrm>
          <a:solidFill>
            <a:schemeClr val="tx1"/>
          </a:solidFill>
        </p:spPr>
        <p:txBody>
          <a:bodyPr>
            <a:noAutofit/>
          </a:bodyPr>
          <a:lstStyle/>
          <a:p>
            <a:pPr marL="514350" indent="-514350" algn="just">
              <a:buNone/>
            </a:pPr>
            <a:r>
              <a:rPr lang="fr-FR" sz="2700" b="1" dirty="0">
                <a:solidFill>
                  <a:schemeClr val="bg1"/>
                </a:solidFill>
                <a:latin typeface="Times New Roman" pitchFamily="18" charset="0"/>
                <a:cs typeface="Times New Roman" pitchFamily="18" charset="0"/>
              </a:rPr>
              <a:t>     Au vu des TDR pour l’offre de consultance (voir document PDF en annexe), Madame la consultante devrait, en principe, savoir de quel type d’évaluation est appropriée selon la finalité recherché par le client. </a:t>
            </a:r>
          </a:p>
          <a:p>
            <a:pPr marL="514350" indent="-514350" algn="just">
              <a:buNone/>
            </a:pPr>
            <a:endParaRPr lang="fr-FR" sz="2700" b="1" dirty="0">
              <a:solidFill>
                <a:schemeClr val="bg1"/>
              </a:solidFill>
              <a:latin typeface="Times New Roman" pitchFamily="18" charset="0"/>
              <a:cs typeface="Times New Roman" pitchFamily="18" charset="0"/>
            </a:endParaRPr>
          </a:p>
          <a:p>
            <a:pPr marL="514350" indent="-514350" algn="just">
              <a:buFont typeface="+mj-lt"/>
              <a:buAutoNum type="arabicPeriod"/>
            </a:pPr>
            <a:r>
              <a:rPr lang="fr-FR" sz="2700" b="1" dirty="0">
                <a:solidFill>
                  <a:schemeClr val="bg1"/>
                </a:solidFill>
                <a:latin typeface="Times New Roman" pitchFamily="18" charset="0"/>
                <a:cs typeface="Times New Roman" pitchFamily="18" charset="0"/>
              </a:rPr>
              <a:t>De  quelle type d’évaluation s’agit-il?</a:t>
            </a:r>
          </a:p>
          <a:p>
            <a:pPr marL="514350" indent="-514350" algn="just">
              <a:buFont typeface="+mj-lt"/>
              <a:buAutoNum type="arabicPeriod"/>
            </a:pPr>
            <a:r>
              <a:rPr lang="fr-FR" sz="2700" b="1" dirty="0">
                <a:solidFill>
                  <a:schemeClr val="bg1"/>
                </a:solidFill>
                <a:latin typeface="Times New Roman" pitchFamily="18" charset="0"/>
                <a:cs typeface="Times New Roman" pitchFamily="18" charset="0"/>
              </a:rPr>
              <a:t>Comment est-ce que Madame Lissa doit-elle préparer son offre de consultance? (</a:t>
            </a:r>
            <a:r>
              <a:rPr lang="fr-FR" sz="2700" b="1" i="1" dirty="0">
                <a:solidFill>
                  <a:schemeClr val="bg1"/>
                </a:solidFill>
                <a:latin typeface="Times New Roman" pitchFamily="18" charset="0"/>
                <a:cs typeface="Times New Roman" pitchFamily="18" charset="0"/>
              </a:rPr>
              <a:t>Décrivez le guide des étapes et un bref aperçu du contenu de chaque étape</a:t>
            </a:r>
            <a:r>
              <a:rPr lang="fr-FR" sz="2700" b="1" dirty="0">
                <a:solidFill>
                  <a:schemeClr val="bg1"/>
                </a:solidFill>
                <a:latin typeface="Times New Roman" pitchFamily="18" charset="0"/>
                <a:cs typeface="Times New Roman" pitchFamily="18" charset="0"/>
              </a:rPr>
              <a:t>). </a:t>
            </a:r>
          </a:p>
          <a:p>
            <a:pPr marL="514350" indent="-514350" algn="just">
              <a:buFont typeface="+mj-lt"/>
              <a:buAutoNum type="arabicPeriod"/>
            </a:pPr>
            <a:endParaRPr lang="fr-FR" sz="2700" b="1" dirty="0">
              <a:solidFill>
                <a:schemeClr val="bg1"/>
              </a:solidFill>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155</a:t>
            </a:fld>
            <a:endParaRPr lang="en-GB"/>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71472" y="1428736"/>
            <a:ext cx="8229600" cy="4389120"/>
          </a:xfrm>
          <a:solidFill>
            <a:schemeClr val="bg2">
              <a:lumMod val="75000"/>
            </a:schemeClr>
          </a:solidFill>
        </p:spPr>
        <p:txBody>
          <a:bodyPr/>
          <a:lstStyle/>
          <a:p>
            <a:pPr>
              <a:buNone/>
            </a:pPr>
            <a:endParaRPr lang="fr-FR" dirty="0"/>
          </a:p>
          <a:p>
            <a:pPr>
              <a:buNone/>
            </a:pPr>
            <a:endParaRPr lang="fr-FR" dirty="0"/>
          </a:p>
          <a:p>
            <a:pPr>
              <a:buNone/>
            </a:pPr>
            <a:endParaRPr lang="fr-FR" dirty="0"/>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156</a:t>
            </a:fld>
            <a:endParaRPr lang="en-GB"/>
          </a:p>
        </p:txBody>
      </p:sp>
      <p:sp>
        <p:nvSpPr>
          <p:cNvPr id="5" name="Pentagone régulier 4"/>
          <p:cNvSpPr/>
          <p:nvPr/>
        </p:nvSpPr>
        <p:spPr>
          <a:xfrm>
            <a:off x="785786" y="1714488"/>
            <a:ext cx="7929618" cy="3857652"/>
          </a:xfrm>
          <a:prstGeom prst="pentag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solidFill>
                  <a:srgbClr val="FF0000"/>
                </a:solidFill>
                <a:latin typeface="Times New Roman" pitchFamily="18" charset="0"/>
                <a:cs typeface="Times New Roman" pitchFamily="18" charset="0"/>
              </a:rPr>
              <a:t>SESSION 14:</a:t>
            </a:r>
          </a:p>
          <a:p>
            <a:pPr algn="ctr"/>
            <a:endParaRPr lang="fr-FR" sz="3600" dirty="0">
              <a:solidFill>
                <a:srgbClr val="FF0000"/>
              </a:solidFill>
              <a:latin typeface="Times New Roman" pitchFamily="18" charset="0"/>
              <a:cs typeface="Times New Roman" pitchFamily="18" charset="0"/>
            </a:endParaRPr>
          </a:p>
          <a:p>
            <a:pPr algn="ctr"/>
            <a:r>
              <a:rPr lang="fr-FR" sz="3600" dirty="0">
                <a:solidFill>
                  <a:schemeClr val="tx1"/>
                </a:solidFill>
                <a:latin typeface="Times New Roman" pitchFamily="18" charset="0"/>
                <a:cs typeface="Times New Roman" pitchFamily="18" charset="0"/>
              </a:rPr>
              <a:t>RAPPORT D’EVALUATION</a:t>
            </a:r>
          </a:p>
          <a:p>
            <a:pPr algn="ctr"/>
            <a:endParaRPr lang="fr-FR" sz="3600" dirty="0">
              <a:solidFill>
                <a:srgbClr val="FF0000"/>
              </a:solidFill>
              <a:latin typeface="Times New Roman" pitchFamily="18" charset="0"/>
              <a:cs typeface="Times New Roman" pitchFamily="18" charset="0"/>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00034" y="1000108"/>
            <a:ext cx="8229600" cy="4389120"/>
          </a:xfrm>
        </p:spPr>
        <p:txBody>
          <a:bodyPr/>
          <a:lstStyle/>
          <a:p>
            <a:pPr>
              <a:buNone/>
            </a:pPr>
            <a:endParaRPr lang="fr-FR" sz="2500" b="1" dirty="0">
              <a:solidFill>
                <a:srgbClr val="04617B"/>
              </a:solidFill>
              <a:latin typeface="Times New Roman" pitchFamily="18" charset="0"/>
              <a:ea typeface="+mj-ea"/>
              <a:cs typeface="Times New Roman" pitchFamily="18" charset="0"/>
            </a:endParaRPr>
          </a:p>
          <a:p>
            <a:pPr>
              <a:buNone/>
            </a:pPr>
            <a:endParaRPr lang="fr-FR" sz="2500" b="1" dirty="0">
              <a:solidFill>
                <a:srgbClr val="04617B"/>
              </a:solidFill>
              <a:latin typeface="Times New Roman" pitchFamily="18" charset="0"/>
              <a:ea typeface="+mj-ea"/>
              <a:cs typeface="Times New Roman" pitchFamily="18" charset="0"/>
            </a:endParaRPr>
          </a:p>
          <a:p>
            <a:pPr>
              <a:buNone/>
            </a:pPr>
            <a:endParaRPr lang="fr-FR" sz="2500" b="1" dirty="0">
              <a:solidFill>
                <a:srgbClr val="04617B"/>
              </a:solidFill>
              <a:latin typeface="Times New Roman" pitchFamily="18" charset="0"/>
              <a:ea typeface="+mj-ea"/>
              <a:cs typeface="Times New Roman" pitchFamily="18" charset="0"/>
            </a:endParaRPr>
          </a:p>
          <a:p>
            <a:pPr>
              <a:buNone/>
            </a:pPr>
            <a:endParaRPr lang="fr-FR" sz="2500" b="1" dirty="0">
              <a:solidFill>
                <a:srgbClr val="04617B"/>
              </a:solidFill>
              <a:latin typeface="Times New Roman" pitchFamily="18" charset="0"/>
              <a:ea typeface="+mj-ea"/>
              <a:cs typeface="Times New Roman" pitchFamily="18" charset="0"/>
            </a:endParaRPr>
          </a:p>
          <a:p>
            <a:pPr algn="ctr">
              <a:buNone/>
            </a:pPr>
            <a:r>
              <a:rPr lang="fr-FR" sz="3200" b="1" dirty="0">
                <a:solidFill>
                  <a:srgbClr val="00B0F0"/>
                </a:solidFill>
                <a:latin typeface="Times New Roman" pitchFamily="18" charset="0"/>
                <a:ea typeface="+mj-ea"/>
                <a:cs typeface="Times New Roman" pitchFamily="18" charset="0"/>
              </a:rPr>
              <a:t>VII. C. CANEVAS-MODÈLE DE RAPPORT D’ÉVALUATION DE PROJET</a:t>
            </a:r>
            <a:endParaRPr lang="fr-FR" sz="3200" dirty="0">
              <a:solidFill>
                <a:srgbClr val="00B0F0"/>
              </a:solidFill>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157</a:t>
            </a:fld>
            <a:endParaRPr lang="en-GB"/>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71472" y="571480"/>
            <a:ext cx="8229600" cy="5929354"/>
          </a:xfrm>
        </p:spPr>
        <p:txBody>
          <a:bodyPr>
            <a:normAutofit/>
          </a:bodyPr>
          <a:lstStyle/>
          <a:p>
            <a:pPr algn="ctr">
              <a:buNone/>
            </a:pPr>
            <a:r>
              <a:rPr lang="fr-FR" sz="2800" b="1" dirty="0">
                <a:latin typeface="Times New Roman" pitchFamily="18" charset="0"/>
                <a:cs typeface="Times New Roman" pitchFamily="18" charset="0"/>
              </a:rPr>
              <a:t> </a:t>
            </a:r>
          </a:p>
          <a:p>
            <a:pPr algn="ctr">
              <a:buNone/>
            </a:pPr>
            <a:r>
              <a:rPr lang="fr-FR" sz="2800" b="1" dirty="0">
                <a:latin typeface="Times New Roman" pitchFamily="18" charset="0"/>
                <a:cs typeface="Times New Roman" pitchFamily="18" charset="0"/>
              </a:rPr>
              <a:t> </a:t>
            </a:r>
            <a:r>
              <a:rPr lang="fr-FR" sz="2800" b="1" i="1" u="sng" dirty="0">
                <a:solidFill>
                  <a:srgbClr val="7030A0"/>
                </a:solidFill>
                <a:latin typeface="Times New Roman" pitchFamily="18" charset="0"/>
                <a:cs typeface="Times New Roman" pitchFamily="18" charset="0"/>
              </a:rPr>
              <a:t>Situation N°8</a:t>
            </a:r>
            <a:r>
              <a:rPr lang="fr-FR" sz="2800" b="1" i="1" dirty="0">
                <a:solidFill>
                  <a:srgbClr val="7030A0"/>
                </a:solidFill>
                <a:latin typeface="Times New Roman" pitchFamily="18" charset="0"/>
                <a:cs typeface="Times New Roman" pitchFamily="18" charset="0"/>
              </a:rPr>
              <a:t>.  </a:t>
            </a:r>
            <a:endParaRPr lang="fr-FR" sz="2800" i="1" dirty="0">
              <a:solidFill>
                <a:srgbClr val="7030A0"/>
              </a:solidFill>
              <a:latin typeface="Times New Roman" pitchFamily="18" charset="0"/>
              <a:cs typeface="Times New Roman" pitchFamily="18" charset="0"/>
            </a:endParaRPr>
          </a:p>
          <a:p>
            <a:pPr algn="just">
              <a:buNone/>
            </a:pPr>
            <a:r>
              <a:rPr lang="fr-FR" sz="2800" dirty="0">
                <a:latin typeface="Times New Roman" pitchFamily="18" charset="0"/>
                <a:cs typeface="Times New Roman" pitchFamily="18" charset="0"/>
              </a:rPr>
              <a:t>   L’offre de Madame Lissa avait été retenue pour l’évaluation finale du projet AJCE-KAYANZA et Elle a déjà dirigé la mission d’évaluation. Il est alors temps de rédiger son rapport de l’évaluation. </a:t>
            </a:r>
          </a:p>
          <a:p>
            <a:pPr>
              <a:buNone/>
            </a:pPr>
            <a:endParaRPr lang="fr-FR" sz="2800" dirty="0">
              <a:latin typeface="Times New Roman" pitchFamily="18" charset="0"/>
              <a:cs typeface="Times New Roman" pitchFamily="18" charset="0"/>
            </a:endParaRPr>
          </a:p>
          <a:p>
            <a:pPr>
              <a:buNone/>
            </a:pPr>
            <a:endParaRPr lang="fr-FR" sz="2800" dirty="0">
              <a:latin typeface="Times New Roman" pitchFamily="18" charset="0"/>
              <a:cs typeface="Times New Roman" pitchFamily="18" charset="0"/>
            </a:endParaRPr>
          </a:p>
          <a:p>
            <a:pPr>
              <a:buNone/>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158</a:t>
            </a:fld>
            <a:endParaRPr lang="en-GB"/>
          </a:p>
        </p:txBody>
      </p:sp>
      <p:sp>
        <p:nvSpPr>
          <p:cNvPr id="5" name="Organigramme : Stockage à accès séquentiel 4"/>
          <p:cNvSpPr/>
          <p:nvPr/>
        </p:nvSpPr>
        <p:spPr>
          <a:xfrm>
            <a:off x="857224" y="3357562"/>
            <a:ext cx="7215238" cy="3143272"/>
          </a:xfrm>
          <a:prstGeom prst="flowChartMagneticTap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700" i="1" dirty="0">
                <a:solidFill>
                  <a:srgbClr val="002060"/>
                </a:solidFill>
                <a:latin typeface="Times New Roman" pitchFamily="18" charset="0"/>
                <a:cs typeface="Times New Roman" pitchFamily="18" charset="0"/>
              </a:rPr>
              <a:t>Madame la consultante doit, une fois de plus, prouver son professionnalisme par une bonne communication des résultats d’évaluation dans un rapport aussi concis que précis.   </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796086"/>
          </a:xfrm>
        </p:spPr>
        <p:txBody>
          <a:bodyPr>
            <a:normAutofit/>
          </a:bodyPr>
          <a:lstStyle/>
          <a:p>
            <a:pPr algn="ctr"/>
            <a:r>
              <a:rPr lang="fr-FR" sz="2800" b="1" dirty="0">
                <a:latin typeface="Times New Roman" pitchFamily="18" charset="0"/>
                <a:cs typeface="Times New Roman" pitchFamily="18" charset="0"/>
              </a:rPr>
              <a:t>Comment rédiger un rapport d’évaluation de projet?</a:t>
            </a:r>
          </a:p>
        </p:txBody>
      </p:sp>
      <p:sp>
        <p:nvSpPr>
          <p:cNvPr id="3" name="Espace réservé du contenu 2"/>
          <p:cNvSpPr>
            <a:spLocks noGrp="1"/>
          </p:cNvSpPr>
          <p:nvPr>
            <p:ph idx="1"/>
          </p:nvPr>
        </p:nvSpPr>
        <p:spPr>
          <a:xfrm>
            <a:off x="457200" y="1643050"/>
            <a:ext cx="8229600" cy="4681550"/>
          </a:xfrm>
        </p:spPr>
        <p:txBody>
          <a:bodyPr>
            <a:noAutofit/>
          </a:bodyPr>
          <a:lstStyle/>
          <a:p>
            <a:pPr algn="just">
              <a:buNone/>
            </a:pPr>
            <a:r>
              <a:rPr lang="fr-FR" sz="2800" dirty="0">
                <a:latin typeface="Times New Roman" pitchFamily="18" charset="0"/>
                <a:cs typeface="Times New Roman" pitchFamily="18" charset="0"/>
              </a:rPr>
              <a:t>   Pour être vraiment efficace, une évaluation doit inclure les leçons que l’on peut tirer d’un projet pour pouvoir  éclairer les décideurs sur l’opportunité de continuer le projet, de le modifier ou de l’abandonner, ou encore de le répéter ailleurs. </a:t>
            </a:r>
          </a:p>
          <a:p>
            <a:pPr algn="just">
              <a:buNone/>
            </a:pPr>
            <a:r>
              <a:rPr lang="fr-FR" sz="2800" dirty="0">
                <a:latin typeface="Times New Roman" pitchFamily="18" charset="0"/>
                <a:cs typeface="Times New Roman" pitchFamily="18" charset="0"/>
              </a:rPr>
              <a:t>  Tout rapport d’évaluation devrait contenir les éléments suivants : </a:t>
            </a:r>
          </a:p>
          <a:p>
            <a:pPr algn="just">
              <a:buFont typeface="Wingdings" pitchFamily="2" charset="2"/>
              <a:buChar char="§"/>
            </a:pPr>
            <a:r>
              <a:rPr lang="fr-FR" sz="2800" dirty="0">
                <a:latin typeface="Times New Roman" pitchFamily="18" charset="0"/>
                <a:cs typeface="Times New Roman" pitchFamily="18" charset="0"/>
              </a:rPr>
              <a:t>Un  bref résumé de l’évaluation et un énoncé des  recommandations; </a:t>
            </a:r>
          </a:p>
          <a:p>
            <a:pPr algn="just">
              <a:buFont typeface="Wingdings" pitchFamily="2" charset="2"/>
              <a:buChar char="§"/>
            </a:pPr>
            <a:r>
              <a:rPr lang="fr-FR" sz="2800" dirty="0">
                <a:latin typeface="Times New Roman" pitchFamily="18" charset="0"/>
                <a:cs typeface="Times New Roman" pitchFamily="18" charset="0"/>
              </a:rPr>
              <a:t> Les objectifs de l’évaluation; </a:t>
            </a:r>
          </a:p>
          <a:p>
            <a:pPr algn="just">
              <a:buNone/>
            </a:pPr>
            <a:r>
              <a:rPr lang="fr-FR" sz="2800" dirty="0">
                <a:latin typeface="Times New Roman" pitchFamily="18" charset="0"/>
                <a:cs typeface="Times New Roman" pitchFamily="18" charset="0"/>
              </a:rPr>
              <a:t> </a:t>
            </a: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159</a:t>
            </a:fld>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785794"/>
            <a:ext cx="8229600" cy="5538806"/>
          </a:xfrm>
        </p:spPr>
        <p:txBody>
          <a:bodyPr>
            <a:normAutofit/>
          </a:bodyPr>
          <a:lstStyle/>
          <a:p>
            <a:pPr algn="just">
              <a:buNone/>
            </a:pPr>
            <a:r>
              <a:rPr lang="fr-FR" sz="2800" b="1" dirty="0">
                <a:latin typeface="Times New Roman" pitchFamily="18" charset="0"/>
                <a:cs typeface="Times New Roman" pitchFamily="18" charset="0"/>
              </a:rPr>
              <a:t>Les logiciels de gestion de projets: </a:t>
            </a:r>
          </a:p>
          <a:p>
            <a:pPr algn="just">
              <a:buNone/>
            </a:pPr>
            <a:r>
              <a:rPr lang="fr-FR" sz="2800" dirty="0">
                <a:latin typeface="Times New Roman" pitchFamily="18" charset="0"/>
                <a:cs typeface="Times New Roman" pitchFamily="18" charset="0"/>
              </a:rPr>
              <a:t>   </a:t>
            </a:r>
            <a:r>
              <a:rPr lang="fr-FR" sz="2800" u="sng" dirty="0">
                <a:latin typeface="Times New Roman" pitchFamily="18" charset="0"/>
                <a:cs typeface="Times New Roman" pitchFamily="18" charset="0"/>
              </a:rPr>
              <a:t>Le diagramme de Gantt</a:t>
            </a:r>
            <a:r>
              <a:rPr lang="fr-FR" sz="2800" dirty="0">
                <a:latin typeface="Times New Roman" pitchFamily="18" charset="0"/>
                <a:cs typeface="Times New Roman" pitchFamily="18" charset="0"/>
              </a:rPr>
              <a:t>, par exemple,  vous aide vous visualisez l'état d'avancement de chaque tâche en un clin d'</a:t>
            </a:r>
            <a:r>
              <a:rPr lang="fr-FR" sz="2800" dirty="0" err="1">
                <a:latin typeface="Times New Roman" pitchFamily="18" charset="0"/>
                <a:cs typeface="Times New Roman" pitchFamily="18" charset="0"/>
              </a:rPr>
              <a:t>oeil</a:t>
            </a:r>
            <a:r>
              <a:rPr lang="fr-FR" sz="2800" dirty="0">
                <a:latin typeface="Times New Roman" pitchFamily="18" charset="0"/>
                <a:cs typeface="Times New Roman" pitchFamily="18" charset="0"/>
              </a:rPr>
              <a:t>. </a:t>
            </a:r>
          </a:p>
          <a:p>
            <a:pPr algn="just">
              <a:buNone/>
            </a:pPr>
            <a:r>
              <a:rPr lang="fr-FR" sz="2800" dirty="0">
                <a:latin typeface="Times New Roman" pitchFamily="18" charset="0"/>
                <a:cs typeface="Times New Roman" pitchFamily="18" charset="0"/>
              </a:rPr>
              <a:t>   </a:t>
            </a:r>
            <a:r>
              <a:rPr lang="fr-FR" sz="2800" u="sng" dirty="0">
                <a:latin typeface="Times New Roman" pitchFamily="18" charset="0"/>
                <a:cs typeface="Times New Roman" pitchFamily="18" charset="0"/>
              </a:rPr>
              <a:t>L'outil de gestion des ressources:</a:t>
            </a:r>
            <a:r>
              <a:rPr lang="fr-FR" sz="2800" dirty="0">
                <a:latin typeface="Times New Roman" pitchFamily="18" charset="0"/>
                <a:cs typeface="Times New Roman" pitchFamily="18" charset="0"/>
              </a:rPr>
              <a:t> il vous permet de suivre la charge de travail de chacun des membres de l'équipe projet. Vous savez qui est en surcharge de travail et qui est disponible. Ainsi, vous pouvez répartir efficacement les ressources sur une tâche. </a:t>
            </a:r>
          </a:p>
          <a:p>
            <a:pPr algn="just">
              <a:buNone/>
            </a:pPr>
            <a:r>
              <a:rPr lang="fr-FR" sz="2800" dirty="0">
                <a:latin typeface="Times New Roman" pitchFamily="18" charset="0"/>
                <a:cs typeface="Times New Roman" pitchFamily="18" charset="0"/>
              </a:rPr>
              <a:t>NB. </a:t>
            </a:r>
            <a:r>
              <a:rPr lang="fr-FR" sz="2800" i="1" dirty="0">
                <a:solidFill>
                  <a:srgbClr val="0070C0"/>
                </a:solidFill>
                <a:latin typeface="Times New Roman" pitchFamily="18" charset="0"/>
                <a:cs typeface="Times New Roman" pitchFamily="18" charset="0"/>
              </a:rPr>
              <a:t>Le cours sur les outils de gestion de projets sont     disponibles dans le module d’Elaboration de projets. </a:t>
            </a:r>
          </a:p>
          <a:p>
            <a:pPr algn="just">
              <a:buNone/>
            </a:pPr>
            <a:endParaRPr lang="fr-FR"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16</a:t>
            </a:fld>
            <a:endParaRPr lang="en-GB"/>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571480"/>
            <a:ext cx="8229600" cy="5753120"/>
          </a:xfrm>
        </p:spPr>
        <p:txBody>
          <a:bodyPr>
            <a:normAutofit fontScale="92500" lnSpcReduction="20000"/>
          </a:bodyPr>
          <a:lstStyle/>
          <a:p>
            <a:pPr>
              <a:buFont typeface="Wingdings" pitchFamily="2" charset="2"/>
              <a:buChar char="§"/>
            </a:pPr>
            <a:r>
              <a:rPr lang="fr-FR" sz="3000" dirty="0">
                <a:latin typeface="Times New Roman" pitchFamily="18" charset="0"/>
                <a:cs typeface="Times New Roman" pitchFamily="18" charset="0"/>
              </a:rPr>
              <a:t>Les limites du travail d’évaluation (moyens disponibles, contraintes ou restrictions);</a:t>
            </a:r>
          </a:p>
          <a:p>
            <a:pPr>
              <a:buFont typeface="Wingdings" pitchFamily="2" charset="2"/>
              <a:buChar char="§"/>
            </a:pPr>
            <a:r>
              <a:rPr lang="fr-FR" sz="3000" dirty="0">
                <a:latin typeface="Times New Roman" pitchFamily="18" charset="0"/>
                <a:cs typeface="Times New Roman" pitchFamily="18" charset="0"/>
              </a:rPr>
              <a:t> L’approche méthodologique utilisée; </a:t>
            </a:r>
          </a:p>
          <a:p>
            <a:pPr>
              <a:buFont typeface="Wingdings" pitchFamily="2" charset="2"/>
              <a:buChar char="§"/>
            </a:pPr>
            <a:r>
              <a:rPr lang="fr-FR" sz="3000" dirty="0">
                <a:latin typeface="Times New Roman" pitchFamily="18" charset="0"/>
                <a:cs typeface="Times New Roman" pitchFamily="18" charset="0"/>
              </a:rPr>
              <a:t>Une évaluation des intrants; </a:t>
            </a:r>
          </a:p>
          <a:p>
            <a:pPr>
              <a:buFont typeface="Wingdings" pitchFamily="2" charset="2"/>
              <a:buChar char="§"/>
            </a:pPr>
            <a:r>
              <a:rPr lang="fr-FR" sz="3000" dirty="0">
                <a:latin typeface="Times New Roman" pitchFamily="18" charset="0"/>
                <a:cs typeface="Times New Roman" pitchFamily="18" charset="0"/>
              </a:rPr>
              <a:t>Une évaluation des processus; </a:t>
            </a:r>
          </a:p>
          <a:p>
            <a:pPr>
              <a:buFont typeface="Wingdings" pitchFamily="2" charset="2"/>
              <a:buChar char="§"/>
            </a:pPr>
            <a:r>
              <a:rPr lang="fr-FR" sz="3000" dirty="0">
                <a:latin typeface="Times New Roman" pitchFamily="18" charset="0"/>
                <a:cs typeface="Times New Roman" pitchFamily="18" charset="0"/>
              </a:rPr>
              <a:t>Une évaluation des extrants; </a:t>
            </a:r>
          </a:p>
          <a:p>
            <a:pPr>
              <a:buFont typeface="Wingdings" pitchFamily="2" charset="2"/>
              <a:buChar char="§"/>
            </a:pPr>
            <a:r>
              <a:rPr lang="fr-FR" sz="3000" dirty="0">
                <a:latin typeface="Times New Roman" pitchFamily="18" charset="0"/>
                <a:cs typeface="Times New Roman" pitchFamily="18" charset="0"/>
              </a:rPr>
              <a:t>Une évaluation de l’impact du projet par rapport au but et à l’objectif final; </a:t>
            </a:r>
          </a:p>
          <a:p>
            <a:pPr>
              <a:buFont typeface="Wingdings" pitchFamily="2" charset="2"/>
              <a:buChar char="§"/>
            </a:pPr>
            <a:r>
              <a:rPr lang="fr-FR" sz="3000" dirty="0">
                <a:latin typeface="Times New Roman" pitchFamily="18" charset="0"/>
                <a:cs typeface="Times New Roman" pitchFamily="18" charset="0"/>
              </a:rPr>
              <a:t>Une synthèse des résultats obtenus (conclusions), incluant les leçons tirées du projet et ce qui aurait pu être fait autrement; </a:t>
            </a:r>
          </a:p>
          <a:p>
            <a:pPr>
              <a:buFont typeface="Wingdings" pitchFamily="2" charset="2"/>
              <a:buChar char="§"/>
            </a:pPr>
            <a:r>
              <a:rPr lang="fr-FR" sz="3000" dirty="0">
                <a:latin typeface="Times New Roman" pitchFamily="18" charset="0"/>
                <a:cs typeface="Times New Roman" pitchFamily="18" charset="0"/>
              </a:rPr>
              <a:t>Les recommandations, </a:t>
            </a:r>
          </a:p>
          <a:p>
            <a:pPr>
              <a:buFont typeface="Wingdings" pitchFamily="2" charset="2"/>
              <a:buChar char="§"/>
            </a:pPr>
            <a:r>
              <a:rPr lang="fr-FR" sz="3000" dirty="0">
                <a:latin typeface="Times New Roman" pitchFamily="18" charset="0"/>
                <a:cs typeface="Times New Roman" pitchFamily="18" charset="0"/>
              </a:rPr>
              <a:t>Les annexes pertinentes (questionnaires utilisés, grilles d’analyse, plan d’évaluation, etc...).</a:t>
            </a:r>
          </a:p>
          <a:p>
            <a:pPr>
              <a:buNone/>
            </a:pPr>
            <a:endParaRPr lang="fr-FR" dirty="0"/>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160</a:t>
            </a:fld>
            <a:endParaRPr lang="en-GB"/>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57224" y="428604"/>
            <a:ext cx="8001000" cy="845331"/>
          </a:xfrm>
        </p:spPr>
        <p:txBody>
          <a:bodyPr>
            <a:normAutofit fontScale="90000"/>
          </a:bodyPr>
          <a:lstStyle/>
          <a:p>
            <a:pPr algn="ctr"/>
            <a:br>
              <a:rPr lang="fr-FR" dirty="0"/>
            </a:br>
            <a:endParaRPr lang="fr-FR" dirty="0"/>
          </a:p>
        </p:txBody>
      </p:sp>
      <p:sp>
        <p:nvSpPr>
          <p:cNvPr id="3" name="Espace réservé du contenu 2"/>
          <p:cNvSpPr>
            <a:spLocks noGrp="1"/>
          </p:cNvSpPr>
          <p:nvPr>
            <p:ph idx="1"/>
          </p:nvPr>
        </p:nvSpPr>
        <p:spPr>
          <a:xfrm>
            <a:off x="761973" y="642918"/>
            <a:ext cx="8001000" cy="5304272"/>
          </a:xfrm>
        </p:spPr>
        <p:txBody>
          <a:bodyPr>
            <a:noAutofit/>
          </a:bodyPr>
          <a:lstStyle/>
          <a:p>
            <a:pPr>
              <a:buNone/>
            </a:pPr>
            <a:r>
              <a:rPr lang="fr-FR" sz="3200" b="1" dirty="0">
                <a:solidFill>
                  <a:schemeClr val="bg2">
                    <a:lumMod val="90000"/>
                  </a:schemeClr>
                </a:solidFill>
                <a:latin typeface="Times New Roman" pitchFamily="18" charset="0"/>
                <a:cs typeface="Times New Roman" pitchFamily="18" charset="0"/>
              </a:rPr>
              <a:t>   </a:t>
            </a:r>
            <a:r>
              <a:rPr lang="fr-FR" sz="3200" b="1" dirty="0">
                <a:solidFill>
                  <a:srgbClr val="0070C0"/>
                </a:solidFill>
                <a:latin typeface="Times New Roman" pitchFamily="18" charset="0"/>
                <a:cs typeface="Times New Roman" pitchFamily="18" charset="0"/>
              </a:rPr>
              <a:t>Le canevas-Modèle </a:t>
            </a:r>
          </a:p>
          <a:p>
            <a:pPr>
              <a:buNone/>
            </a:pPr>
            <a:r>
              <a:rPr lang="fr-FR" sz="2800" b="1" dirty="0">
                <a:latin typeface="Times New Roman" pitchFamily="18" charset="0"/>
                <a:cs typeface="Times New Roman" pitchFamily="18" charset="0"/>
              </a:rPr>
              <a:t>  </a:t>
            </a:r>
          </a:p>
          <a:p>
            <a:pPr>
              <a:buNone/>
            </a:pPr>
            <a:r>
              <a:rPr lang="fr-FR" sz="2800" b="1" dirty="0">
                <a:latin typeface="Times New Roman" pitchFamily="18" charset="0"/>
                <a:cs typeface="Times New Roman" pitchFamily="18" charset="0"/>
              </a:rPr>
              <a:t>   RÉSUMÉ</a:t>
            </a:r>
            <a:endParaRPr lang="fr-FR" sz="2800" dirty="0">
              <a:latin typeface="Times New Roman" pitchFamily="18" charset="0"/>
              <a:cs typeface="Times New Roman" pitchFamily="18" charset="0"/>
            </a:endParaRPr>
          </a:p>
          <a:p>
            <a:pPr algn="just">
              <a:buNone/>
            </a:pPr>
            <a:r>
              <a:rPr lang="fr-FR" sz="2800" dirty="0">
                <a:latin typeface="Times New Roman" pitchFamily="18" charset="0"/>
                <a:cs typeface="Times New Roman" pitchFamily="18" charset="0"/>
              </a:rPr>
              <a:t>   Pas  plus  de  cinq  pages,  plus  c’est  court,  mieux  c’est, dans le but de fournir assez d’informations pour les gens très occupés, mais aussi pour donner envie aux gens de lire le rapport entier.</a:t>
            </a:r>
          </a:p>
          <a:p>
            <a:pPr>
              <a:buNone/>
            </a:pPr>
            <a:endParaRPr lang="fr-FR" sz="2800" b="1" dirty="0">
              <a:latin typeface="Times New Roman" pitchFamily="18" charset="0"/>
              <a:cs typeface="Times New Roman" pitchFamily="18" charset="0"/>
            </a:endParaRPr>
          </a:p>
          <a:p>
            <a:pPr>
              <a:buNone/>
            </a:pPr>
            <a:r>
              <a:rPr lang="fr-FR" sz="2800" b="1" dirty="0">
                <a:latin typeface="Times New Roman" pitchFamily="18" charset="0"/>
                <a:cs typeface="Times New Roman" pitchFamily="18" charset="0"/>
              </a:rPr>
              <a:t>  SOMMAIRE</a:t>
            </a:r>
            <a:endParaRPr lang="fr-FR" sz="2800" dirty="0">
              <a:latin typeface="Times New Roman" pitchFamily="18" charset="0"/>
              <a:cs typeface="Times New Roman" pitchFamily="18" charset="0"/>
            </a:endParaRPr>
          </a:p>
          <a:p>
            <a:pPr>
              <a:buNone/>
            </a:pPr>
            <a:r>
              <a:rPr lang="fr-FR" sz="2800" dirty="0">
                <a:latin typeface="Times New Roman" pitchFamily="18" charset="0"/>
                <a:cs typeface="Times New Roman" pitchFamily="18" charset="0"/>
              </a:rPr>
              <a:t>   Table de matière avec le numéro des pages, pour aider les gens à se retrouver dans le rapport.</a:t>
            </a: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161</a:t>
            </a:fld>
            <a:endParaRPr lang="en-GB"/>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28596" y="642918"/>
            <a:ext cx="8334377" cy="5929353"/>
          </a:xfrm>
        </p:spPr>
        <p:txBody>
          <a:bodyPr>
            <a:normAutofit/>
          </a:bodyPr>
          <a:lstStyle/>
          <a:p>
            <a:pPr algn="just">
              <a:buNone/>
            </a:pPr>
            <a:r>
              <a:rPr lang="fr-FR" sz="2800" b="1" dirty="0">
                <a:latin typeface="Times New Roman" pitchFamily="18" charset="0"/>
                <a:cs typeface="Times New Roman" pitchFamily="18" charset="0"/>
              </a:rPr>
              <a:t>CHAPITRE  I :</a:t>
            </a:r>
            <a:endParaRPr lang="fr-FR" sz="2800" dirty="0">
              <a:latin typeface="Times New Roman" pitchFamily="18" charset="0"/>
              <a:cs typeface="Times New Roman" pitchFamily="18" charset="0"/>
            </a:endParaRPr>
          </a:p>
          <a:p>
            <a:pPr algn="just">
              <a:buNone/>
            </a:pPr>
            <a:r>
              <a:rPr lang="fr-FR" sz="2800" b="1" dirty="0">
                <a:latin typeface="Times New Roman" pitchFamily="18" charset="0"/>
                <a:cs typeface="Times New Roman" pitchFamily="18" charset="0"/>
              </a:rPr>
              <a:t>CONTEXTE </a:t>
            </a:r>
            <a:r>
              <a:rPr lang="fr-FR" sz="2800" dirty="0">
                <a:latin typeface="Times New Roman" pitchFamily="18" charset="0"/>
                <a:cs typeface="Times New Roman" pitchFamily="18" charset="0"/>
              </a:rPr>
              <a:t>: (traite généralement du contexte dans lequel le projet évolue, le contexte de l’évaluation, la tâche de l’équipe d’évaluation,…</a:t>
            </a:r>
          </a:p>
          <a:p>
            <a:pPr algn="just">
              <a:buNone/>
            </a:pPr>
            <a:r>
              <a:rPr lang="fr-FR" sz="2800" dirty="0">
                <a:latin typeface="Times New Roman" pitchFamily="18" charset="0"/>
                <a:cs typeface="Times New Roman" pitchFamily="18" charset="0"/>
              </a:rPr>
              <a:t>  </a:t>
            </a:r>
            <a:r>
              <a:rPr lang="fr-FR" sz="2800" b="1" dirty="0">
                <a:latin typeface="Times New Roman" pitchFamily="18" charset="0"/>
                <a:cs typeface="Times New Roman" pitchFamily="18" charset="0"/>
              </a:rPr>
              <a:t>METHODOLOGIE </a:t>
            </a:r>
            <a:r>
              <a:rPr lang="fr-FR" sz="2800" dirty="0">
                <a:latin typeface="Times New Roman" pitchFamily="18" charset="0"/>
                <a:cs typeface="Times New Roman" pitchFamily="18" charset="0"/>
              </a:rPr>
              <a:t>met l’accent sur: </a:t>
            </a:r>
          </a:p>
          <a:p>
            <a:pPr algn="just">
              <a:buFont typeface="Wingdings" pitchFamily="2" charset="2"/>
              <a:buChar char="ü"/>
            </a:pPr>
            <a:r>
              <a:rPr lang="fr-FR" sz="2800" dirty="0">
                <a:latin typeface="Times New Roman" pitchFamily="18" charset="0"/>
                <a:cs typeface="Times New Roman" pitchFamily="18" charset="0"/>
              </a:rPr>
              <a:t>Le processus de collecte d’information (taille de l’échantillon, sources d’information)</a:t>
            </a:r>
          </a:p>
          <a:p>
            <a:pPr algn="just">
              <a:buFont typeface="Wingdings" pitchFamily="2" charset="2"/>
              <a:buChar char="ü"/>
            </a:pPr>
            <a:r>
              <a:rPr lang="fr-FR" sz="2800" dirty="0">
                <a:latin typeface="Times New Roman" pitchFamily="18" charset="0"/>
                <a:cs typeface="Times New Roman" pitchFamily="18" charset="0"/>
              </a:rPr>
              <a:t>Types de données (Qualitative ou quantitative)</a:t>
            </a:r>
          </a:p>
          <a:p>
            <a:pPr algn="just">
              <a:buFont typeface="Wingdings" pitchFamily="2" charset="2"/>
              <a:buChar char="ü"/>
            </a:pPr>
            <a:r>
              <a:rPr lang="fr-FR" sz="2800" dirty="0">
                <a:latin typeface="Times New Roman" pitchFamily="18" charset="0"/>
                <a:cs typeface="Times New Roman" pitchFamily="18" charset="0"/>
              </a:rPr>
              <a:t>Outils de collecte de données qualitatives (Interview, Analyse documentaire, focus group, observation,…)</a:t>
            </a:r>
          </a:p>
          <a:p>
            <a:pPr algn="just">
              <a:buFont typeface="Wingdings" pitchFamily="2" charset="2"/>
              <a:buChar char="ü"/>
            </a:pPr>
            <a:r>
              <a:rPr lang="fr-FR" sz="2800" dirty="0">
                <a:latin typeface="Times New Roman" pitchFamily="18" charset="0"/>
                <a:cs typeface="Times New Roman" pitchFamily="18" charset="0"/>
              </a:rPr>
              <a:t>Outils de collecte de données quantitatives (Questionnaires, guide d’entretien, grilles de notation)</a:t>
            </a:r>
          </a:p>
          <a:p>
            <a:pPr algn="just">
              <a:buNone/>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162</a:t>
            </a:fld>
            <a:endParaRPr lang="en-GB"/>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85720" y="500042"/>
            <a:ext cx="8501122" cy="6072230"/>
          </a:xfrm>
        </p:spPr>
        <p:txBody>
          <a:bodyPr>
            <a:normAutofit fontScale="92500" lnSpcReduction="10000"/>
          </a:bodyPr>
          <a:lstStyle/>
          <a:p>
            <a:pPr>
              <a:buFont typeface="Wingdings" pitchFamily="2" charset="2"/>
              <a:buChar char="ü"/>
            </a:pPr>
            <a:r>
              <a:rPr lang="fr-FR" sz="3000" dirty="0">
                <a:latin typeface="Times New Roman" pitchFamily="18" charset="0"/>
                <a:cs typeface="Times New Roman" pitchFamily="18" charset="0"/>
              </a:rPr>
              <a:t>L’analyse de données quantitatives (statistiques, quel logiciel utilisé?)</a:t>
            </a:r>
          </a:p>
          <a:p>
            <a:pPr>
              <a:buFont typeface="Wingdings" pitchFamily="2" charset="2"/>
              <a:buChar char="ü"/>
            </a:pPr>
            <a:r>
              <a:rPr lang="fr-FR" sz="3000" dirty="0">
                <a:latin typeface="Times New Roman" pitchFamily="18" charset="0"/>
                <a:cs typeface="Times New Roman" pitchFamily="18" charset="0"/>
              </a:rPr>
              <a:t>L’analyse de données qualitatives (technique de condensation)</a:t>
            </a:r>
          </a:p>
          <a:p>
            <a:pPr>
              <a:buFont typeface="Wingdings" pitchFamily="2" charset="2"/>
              <a:buChar char="ü"/>
            </a:pPr>
            <a:r>
              <a:rPr lang="fr-FR" sz="2800" dirty="0">
                <a:latin typeface="Times New Roman" pitchFamily="18" charset="0"/>
                <a:cs typeface="Times New Roman" pitchFamily="18" charset="0"/>
              </a:rPr>
              <a:t>L’interprétation des ces données</a:t>
            </a:r>
          </a:p>
          <a:p>
            <a:pPr>
              <a:buNone/>
            </a:pPr>
            <a:r>
              <a:rPr lang="fr-FR" sz="2800" b="1" dirty="0">
                <a:latin typeface="Times New Roman" pitchFamily="18" charset="0"/>
                <a:cs typeface="Times New Roman" pitchFamily="18" charset="0"/>
              </a:rPr>
              <a:t>CHAPITRE II :</a:t>
            </a:r>
          </a:p>
          <a:p>
            <a:pPr algn="just">
              <a:buNone/>
            </a:pPr>
            <a:r>
              <a:rPr lang="fr-FR" sz="2800" dirty="0">
                <a:latin typeface="Times New Roman" pitchFamily="18" charset="0"/>
                <a:cs typeface="Times New Roman" pitchFamily="18" charset="0"/>
              </a:rPr>
              <a:t>   Cette partie traite des sections relatives aux constatations et observations principales sur l’efficience,  l’efficacité, l’impact, ou les thèmes qui sont sortis de l’ombre. Il s’agit de l’analyse de la situation du projet adossée sur des données quantitatives et qualitatives.</a:t>
            </a:r>
            <a:endParaRPr lang="fr-FR" sz="2800" b="1" dirty="0">
              <a:latin typeface="Times New Roman" pitchFamily="18" charset="0"/>
              <a:cs typeface="Times New Roman" pitchFamily="18" charset="0"/>
            </a:endParaRPr>
          </a:p>
          <a:p>
            <a:pPr>
              <a:buNone/>
            </a:pPr>
            <a:r>
              <a:rPr lang="fr-FR" sz="2800" b="1" dirty="0">
                <a:latin typeface="Times New Roman" pitchFamily="18" charset="0"/>
                <a:cs typeface="Times New Roman" pitchFamily="18" charset="0"/>
              </a:rPr>
              <a:t>CHAPITRE III :</a:t>
            </a:r>
          </a:p>
          <a:p>
            <a:pPr algn="just">
              <a:buNone/>
            </a:pPr>
            <a:r>
              <a:rPr lang="fr-FR" sz="2800" dirty="0">
                <a:latin typeface="Times New Roman" pitchFamily="18" charset="0"/>
                <a:cs typeface="Times New Roman" pitchFamily="18" charset="0"/>
              </a:rPr>
              <a:t>   Il s’agit de tirer des conclusions à partir des observations/constatations, des interprétations, et ce qu’elles signifient.</a:t>
            </a: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163</a:t>
            </a:fld>
            <a:endParaRPr lang="en-GB"/>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28596" y="1142984"/>
            <a:ext cx="8001000" cy="5072098"/>
          </a:xfrm>
        </p:spPr>
        <p:txBody>
          <a:bodyPr>
            <a:normAutofit/>
          </a:bodyPr>
          <a:lstStyle/>
          <a:p>
            <a:pPr>
              <a:buNone/>
            </a:pPr>
            <a:r>
              <a:rPr lang="fr-FR" sz="2800" b="1" dirty="0">
                <a:latin typeface="Times New Roman" pitchFamily="18" charset="0"/>
                <a:cs typeface="Times New Roman" pitchFamily="18" charset="0"/>
              </a:rPr>
              <a:t>CHAPITRE IV :</a:t>
            </a:r>
            <a:r>
              <a:rPr lang="fr-FR" sz="2800" dirty="0">
                <a:latin typeface="Times New Roman" pitchFamily="18" charset="0"/>
                <a:cs typeface="Times New Roman" pitchFamily="18" charset="0"/>
              </a:rPr>
              <a:t> </a:t>
            </a:r>
          </a:p>
          <a:p>
            <a:pPr>
              <a:buNone/>
            </a:pPr>
            <a:r>
              <a:rPr lang="fr-FR" sz="2800" dirty="0">
                <a:latin typeface="Times New Roman" pitchFamily="18" charset="0"/>
                <a:cs typeface="Times New Roman" pitchFamily="18" charset="0"/>
              </a:rPr>
              <a:t>  Donner des idées particulières sur la façon de faire face aux faiblesses afin de se renforcer.</a:t>
            </a:r>
          </a:p>
          <a:p>
            <a:pPr>
              <a:buNone/>
            </a:pPr>
            <a:endParaRPr lang="fr-FR" sz="2800" dirty="0">
              <a:latin typeface="Times New Roman" pitchFamily="18" charset="0"/>
              <a:cs typeface="Times New Roman" pitchFamily="18" charset="0"/>
            </a:endParaRPr>
          </a:p>
          <a:p>
            <a:pPr>
              <a:buNone/>
            </a:pPr>
            <a:r>
              <a:rPr lang="fr-FR" sz="2800" dirty="0">
                <a:latin typeface="Times New Roman" pitchFamily="18" charset="0"/>
                <a:cs typeface="Times New Roman" pitchFamily="18" charset="0"/>
              </a:rPr>
              <a:t>ANNEXES :</a:t>
            </a:r>
          </a:p>
          <a:p>
            <a:pPr algn="just">
              <a:buFont typeface="Wingdings" pitchFamily="2" charset="2"/>
              <a:buChar char="§"/>
            </a:pPr>
            <a:r>
              <a:rPr lang="fr-FR" sz="2800" dirty="0">
                <a:latin typeface="Times New Roman" pitchFamily="18" charset="0"/>
                <a:cs typeface="Times New Roman" pitchFamily="18" charset="0"/>
              </a:rPr>
              <a:t>La liste des personnes interviewées, </a:t>
            </a:r>
          </a:p>
          <a:p>
            <a:pPr algn="just">
              <a:buFont typeface="Wingdings" pitchFamily="2" charset="2"/>
              <a:buChar char="§"/>
            </a:pPr>
            <a:r>
              <a:rPr lang="fr-FR" sz="2800" dirty="0">
                <a:latin typeface="Times New Roman" pitchFamily="18" charset="0"/>
                <a:cs typeface="Times New Roman" pitchFamily="18" charset="0"/>
              </a:rPr>
              <a:t>Les questionnaires utilisés, </a:t>
            </a:r>
          </a:p>
          <a:p>
            <a:pPr algn="just">
              <a:buFont typeface="Wingdings" pitchFamily="2" charset="2"/>
              <a:buChar char="§"/>
            </a:pPr>
            <a:r>
              <a:rPr lang="fr-FR" sz="2800" dirty="0">
                <a:latin typeface="Times New Roman" pitchFamily="18" charset="0"/>
                <a:cs typeface="Times New Roman" pitchFamily="18" charset="0"/>
              </a:rPr>
              <a:t>La carte de la zone; </a:t>
            </a:r>
          </a:p>
          <a:p>
            <a:pPr algn="just">
              <a:buFont typeface="Wingdings" pitchFamily="2" charset="2"/>
              <a:buChar char="§"/>
            </a:pPr>
            <a:r>
              <a:rPr lang="fr-FR" sz="2800" dirty="0">
                <a:latin typeface="Times New Roman" pitchFamily="18" charset="0"/>
                <a:cs typeface="Times New Roman" pitchFamily="18" charset="0"/>
              </a:rPr>
              <a:t>La déclaration de créance (en cas de consultance),</a:t>
            </a:r>
          </a:p>
          <a:p>
            <a:pPr algn="just">
              <a:buFont typeface="Wingdings" pitchFamily="2" charset="2"/>
              <a:buChar char="§"/>
            </a:pPr>
            <a:r>
              <a:rPr lang="fr-FR" sz="2800" dirty="0">
                <a:latin typeface="Times New Roman" pitchFamily="18" charset="0"/>
                <a:cs typeface="Times New Roman" pitchFamily="18" charset="0"/>
              </a:rPr>
              <a:t>Etc. </a:t>
            </a:r>
          </a:p>
          <a:p>
            <a:pPr>
              <a:buNone/>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164</a:t>
            </a:fld>
            <a:endParaRPr lang="en-GB"/>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71472" y="1428736"/>
            <a:ext cx="8229600" cy="4389120"/>
          </a:xfrm>
          <a:solidFill>
            <a:schemeClr val="bg2">
              <a:lumMod val="75000"/>
            </a:schemeClr>
          </a:solidFill>
        </p:spPr>
        <p:txBody>
          <a:bodyPr/>
          <a:lstStyle/>
          <a:p>
            <a:pPr>
              <a:buNone/>
            </a:pPr>
            <a:endParaRPr lang="fr-FR" dirty="0"/>
          </a:p>
          <a:p>
            <a:pPr>
              <a:buNone/>
            </a:pPr>
            <a:endParaRPr lang="fr-FR" dirty="0"/>
          </a:p>
          <a:p>
            <a:pPr>
              <a:buNone/>
            </a:pPr>
            <a:endParaRPr lang="fr-FR" dirty="0"/>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165</a:t>
            </a:fld>
            <a:endParaRPr lang="en-GB"/>
          </a:p>
        </p:txBody>
      </p:sp>
      <p:sp>
        <p:nvSpPr>
          <p:cNvPr id="5" name="Pentagone régulier 4"/>
          <p:cNvSpPr/>
          <p:nvPr/>
        </p:nvSpPr>
        <p:spPr>
          <a:xfrm>
            <a:off x="785786" y="1714488"/>
            <a:ext cx="7929618" cy="3857652"/>
          </a:xfrm>
          <a:prstGeom prst="pentag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solidFill>
                  <a:srgbClr val="FF0000"/>
                </a:solidFill>
                <a:latin typeface="Times New Roman" pitchFamily="18" charset="0"/>
                <a:cs typeface="Times New Roman" pitchFamily="18" charset="0"/>
              </a:rPr>
              <a:t>SESSION 15: </a:t>
            </a:r>
          </a:p>
          <a:p>
            <a:pPr algn="ctr"/>
            <a:r>
              <a:rPr lang="fr-FR" sz="3600" dirty="0">
                <a:solidFill>
                  <a:schemeClr val="tx1"/>
                </a:solidFill>
                <a:latin typeface="Times New Roman" pitchFamily="18" charset="0"/>
                <a:cs typeface="Times New Roman" pitchFamily="18" charset="0"/>
              </a:rPr>
              <a:t>REVISION GENERAL &amp; Epreuve-type</a:t>
            </a:r>
          </a:p>
          <a:p>
            <a:pPr algn="ctr"/>
            <a:r>
              <a:rPr lang="fr-FR" sz="3600" dirty="0">
                <a:solidFill>
                  <a:schemeClr val="tx1"/>
                </a:solidFill>
                <a:latin typeface="Times New Roman" pitchFamily="18" charset="0"/>
                <a:cs typeface="Times New Roman" pitchFamily="18" charset="0"/>
              </a:rPr>
              <a:t> + </a:t>
            </a:r>
          </a:p>
          <a:p>
            <a:pPr algn="ctr"/>
            <a:r>
              <a:rPr lang="fr-FR" sz="3600" dirty="0">
                <a:solidFill>
                  <a:schemeClr val="tx1"/>
                </a:solidFill>
                <a:latin typeface="Times New Roman" pitchFamily="18" charset="0"/>
                <a:cs typeface="Times New Roman" pitchFamily="18" charset="0"/>
              </a:rPr>
              <a:t>EXAMEN FINAL  </a:t>
            </a:r>
          </a:p>
          <a:p>
            <a:pPr algn="ctr"/>
            <a:endParaRPr lang="fr-FR" sz="3600" dirty="0">
              <a:solidFill>
                <a:srgbClr val="FF0000"/>
              </a:solidFill>
              <a:latin typeface="Times New Roman" pitchFamily="18" charset="0"/>
              <a:cs typeface="Times New Roman" pitchFamily="18" charset="0"/>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00034" y="1500174"/>
            <a:ext cx="8229600" cy="4389120"/>
          </a:xfrm>
          <a:solidFill>
            <a:schemeClr val="accent5">
              <a:lumMod val="20000"/>
              <a:lumOff val="80000"/>
            </a:schemeClr>
          </a:solidFill>
          <a:ln>
            <a:solidFill>
              <a:srgbClr val="FFC000"/>
            </a:solidFill>
          </a:ln>
        </p:spPr>
        <p:txBody>
          <a:bodyPr>
            <a:normAutofit/>
          </a:bodyPr>
          <a:lstStyle/>
          <a:p>
            <a:pPr algn="ctr">
              <a:buNone/>
            </a:pPr>
            <a:endParaRPr lang="fr-FR" sz="4400" dirty="0">
              <a:latin typeface="Times New Roman" pitchFamily="18" charset="0"/>
              <a:cs typeface="Times New Roman" pitchFamily="18" charset="0"/>
            </a:endParaRPr>
          </a:p>
          <a:p>
            <a:pPr algn="ctr">
              <a:buNone/>
            </a:pPr>
            <a:endParaRPr lang="fr-FR" sz="4400" dirty="0">
              <a:latin typeface="Times New Roman" pitchFamily="18" charset="0"/>
              <a:cs typeface="Times New Roman" pitchFamily="18" charset="0"/>
            </a:endParaRPr>
          </a:p>
          <a:p>
            <a:pPr algn="ctr">
              <a:buNone/>
            </a:pPr>
            <a:r>
              <a:rPr lang="fr-FR" sz="4400" dirty="0">
                <a:latin typeface="Times New Roman" pitchFamily="18" charset="0"/>
                <a:cs typeface="Times New Roman" pitchFamily="18" charset="0"/>
              </a:rPr>
              <a:t>EXAMEN FINAL: </a:t>
            </a:r>
          </a:p>
          <a:p>
            <a:pPr algn="ctr">
              <a:buNone/>
            </a:pPr>
            <a:r>
              <a:rPr lang="fr-FR" sz="5400" dirty="0">
                <a:latin typeface="Times New Roman" pitchFamily="18" charset="0"/>
                <a:cs typeface="Times New Roman" pitchFamily="18" charset="0"/>
              </a:rPr>
              <a:t>EPREUVES-TYPE</a:t>
            </a: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166</a:t>
            </a:fld>
            <a:endParaRPr lang="en-GB"/>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357298"/>
            <a:ext cx="8229600" cy="4967302"/>
          </a:xfrm>
        </p:spPr>
        <p:txBody>
          <a:bodyPr>
            <a:normAutofit/>
          </a:bodyPr>
          <a:lstStyle/>
          <a:p>
            <a:pPr algn="ctr">
              <a:buNone/>
            </a:pPr>
            <a:r>
              <a:rPr lang="en-US" sz="3000" b="1" u="sng" dirty="0">
                <a:latin typeface="Times New Roman" pitchFamily="18" charset="0"/>
                <a:ea typeface="ＭＳ Ｐゴシック" charset="-128"/>
                <a:cs typeface="Times New Roman" pitchFamily="18" charset="0"/>
              </a:rPr>
              <a:t>N.B. </a:t>
            </a:r>
          </a:p>
          <a:p>
            <a:pPr algn="just">
              <a:buNone/>
            </a:pPr>
            <a:r>
              <a:rPr lang="en-US" sz="3000" dirty="0">
                <a:latin typeface="Times New Roman" pitchFamily="18" charset="0"/>
                <a:ea typeface="ＭＳ Ｐゴシック" charset="-128"/>
                <a:cs typeface="Times New Roman" pitchFamily="18" charset="0"/>
              </a:rPr>
              <a:t>   Vous </a:t>
            </a:r>
            <a:r>
              <a:rPr lang="en-US" sz="3000" dirty="0" err="1">
                <a:latin typeface="Times New Roman" pitchFamily="18" charset="0"/>
                <a:ea typeface="ＭＳ Ｐゴシック" charset="-128"/>
                <a:cs typeface="Times New Roman" pitchFamily="18" charset="0"/>
              </a:rPr>
              <a:t>aurez</a:t>
            </a:r>
            <a:r>
              <a:rPr lang="en-US" sz="3000" dirty="0">
                <a:latin typeface="Times New Roman" pitchFamily="18" charset="0"/>
                <a:ea typeface="ＭＳ Ｐゴシック" charset="-128"/>
                <a:cs typeface="Times New Roman" pitchFamily="18" charset="0"/>
              </a:rPr>
              <a:t> </a:t>
            </a:r>
            <a:r>
              <a:rPr lang="en-US" sz="3000" dirty="0" err="1">
                <a:latin typeface="Times New Roman" pitchFamily="18" charset="0"/>
                <a:ea typeface="ＭＳ Ｐゴシック" charset="-128"/>
                <a:cs typeface="Times New Roman" pitchFamily="18" charset="0"/>
              </a:rPr>
              <a:t>besoin</a:t>
            </a:r>
            <a:r>
              <a:rPr lang="en-US" sz="3000" dirty="0">
                <a:latin typeface="Times New Roman" pitchFamily="18" charset="0"/>
                <a:ea typeface="ＭＳ Ｐゴシック" charset="-128"/>
                <a:cs typeface="Times New Roman" pitchFamily="18" charset="0"/>
              </a:rPr>
              <a:t> </a:t>
            </a:r>
            <a:r>
              <a:rPr lang="en-US" sz="3000" dirty="0" err="1">
                <a:latin typeface="Times New Roman" pitchFamily="18" charset="0"/>
                <a:ea typeface="ＭＳ Ｐゴシック" charset="-128"/>
                <a:cs typeface="Times New Roman" pitchFamily="18" charset="0"/>
              </a:rPr>
              <a:t>d’au-moins</a:t>
            </a:r>
            <a:r>
              <a:rPr lang="en-US" sz="3000" dirty="0">
                <a:latin typeface="Times New Roman" pitchFamily="18" charset="0"/>
                <a:ea typeface="ＭＳ Ｐゴシック" charset="-128"/>
                <a:cs typeface="Times New Roman" pitchFamily="18" charset="0"/>
              </a:rPr>
              <a:t> 60% pour </a:t>
            </a:r>
            <a:r>
              <a:rPr lang="en-US" sz="3000" dirty="0" err="1">
                <a:latin typeface="Times New Roman" pitchFamily="18" charset="0"/>
                <a:ea typeface="ＭＳ Ｐゴシック" charset="-128"/>
                <a:cs typeface="Times New Roman" pitchFamily="18" charset="0"/>
              </a:rPr>
              <a:t>être</a:t>
            </a:r>
            <a:r>
              <a:rPr lang="en-US" sz="3000" dirty="0">
                <a:latin typeface="Times New Roman" pitchFamily="18" charset="0"/>
                <a:ea typeface="ＭＳ Ｐゴシック" charset="-128"/>
                <a:cs typeface="Times New Roman" pitchFamily="18" charset="0"/>
              </a:rPr>
              <a:t> </a:t>
            </a:r>
            <a:r>
              <a:rPr lang="en-US" sz="3000" dirty="0" err="1">
                <a:latin typeface="Times New Roman" pitchFamily="18" charset="0"/>
                <a:ea typeface="ＭＳ Ｐゴシック" charset="-128"/>
                <a:cs typeface="Times New Roman" pitchFamily="18" charset="0"/>
              </a:rPr>
              <a:t>certifié</a:t>
            </a:r>
            <a:r>
              <a:rPr lang="en-US" sz="3000" dirty="0">
                <a:latin typeface="Times New Roman" pitchFamily="18" charset="0"/>
                <a:ea typeface="ＭＳ Ｐゴシック" charset="-128"/>
                <a:cs typeface="Times New Roman" pitchFamily="18" charset="0"/>
              </a:rPr>
              <a:t>(e). </a:t>
            </a:r>
            <a:r>
              <a:rPr lang="en-US" sz="3000" dirty="0" err="1">
                <a:latin typeface="Times New Roman" pitchFamily="18" charset="0"/>
                <a:ea typeface="ＭＳ Ｐゴシック" charset="-128"/>
                <a:cs typeface="Times New Roman" pitchFamily="18" charset="0"/>
              </a:rPr>
              <a:t>Toutefois</a:t>
            </a:r>
            <a:r>
              <a:rPr lang="en-US" sz="3000" dirty="0">
                <a:latin typeface="Times New Roman" pitchFamily="18" charset="0"/>
                <a:ea typeface="ＭＳ Ｐゴシック" charset="-128"/>
                <a:cs typeface="Times New Roman" pitchFamily="18" charset="0"/>
              </a:rPr>
              <a:t>, </a:t>
            </a:r>
            <a:r>
              <a:rPr lang="en-US" sz="3000" dirty="0" err="1">
                <a:latin typeface="Times New Roman" pitchFamily="18" charset="0"/>
                <a:ea typeface="ＭＳ Ｐゴシック" charset="-128"/>
                <a:cs typeface="Times New Roman" pitchFamily="18" charset="0"/>
              </a:rPr>
              <a:t>notez</a:t>
            </a:r>
            <a:r>
              <a:rPr lang="en-US" sz="3000" dirty="0">
                <a:latin typeface="Times New Roman" pitchFamily="18" charset="0"/>
                <a:ea typeface="ＭＳ Ｐゴシック" charset="-128"/>
                <a:cs typeface="Times New Roman" pitchFamily="18" charset="0"/>
              </a:rPr>
              <a:t> </a:t>
            </a:r>
            <a:r>
              <a:rPr lang="en-US" sz="3000" dirty="0" err="1">
                <a:latin typeface="Times New Roman" pitchFamily="18" charset="0"/>
                <a:ea typeface="ＭＳ Ｐゴシック" charset="-128"/>
                <a:cs typeface="Times New Roman" pitchFamily="18" charset="0"/>
              </a:rPr>
              <a:t>aussi</a:t>
            </a:r>
            <a:r>
              <a:rPr lang="en-US" sz="3000" dirty="0">
                <a:latin typeface="Times New Roman" pitchFamily="18" charset="0"/>
                <a:ea typeface="ＭＳ Ｐゴシック" charset="-128"/>
                <a:cs typeface="Times New Roman" pitchFamily="18" charset="0"/>
              </a:rPr>
              <a:t> </a:t>
            </a:r>
            <a:r>
              <a:rPr lang="en-US" sz="3000" dirty="0" err="1">
                <a:latin typeface="Times New Roman" pitchFamily="18" charset="0"/>
                <a:ea typeface="ＭＳ Ｐゴシック" charset="-128"/>
                <a:cs typeface="Times New Roman" pitchFamily="18" charset="0"/>
              </a:rPr>
              <a:t>que</a:t>
            </a:r>
            <a:r>
              <a:rPr lang="en-US" sz="3000" dirty="0">
                <a:latin typeface="Times New Roman" pitchFamily="18" charset="0"/>
                <a:ea typeface="ＭＳ Ｐゴシック" charset="-128"/>
                <a:cs typeface="Times New Roman" pitchFamily="18" charset="0"/>
              </a:rPr>
              <a:t> </a:t>
            </a:r>
            <a:r>
              <a:rPr lang="en-US" sz="3000" dirty="0" err="1">
                <a:latin typeface="Times New Roman" pitchFamily="18" charset="0"/>
                <a:ea typeface="ＭＳ Ｐゴシック" charset="-128"/>
                <a:cs typeface="Times New Roman" pitchFamily="18" charset="0"/>
              </a:rPr>
              <a:t>vous</a:t>
            </a:r>
            <a:r>
              <a:rPr lang="en-US" sz="3000" dirty="0">
                <a:latin typeface="Times New Roman" pitchFamily="18" charset="0"/>
                <a:ea typeface="ＭＳ Ｐゴシック" charset="-128"/>
                <a:cs typeface="Times New Roman" pitchFamily="18" charset="0"/>
              </a:rPr>
              <a:t> </a:t>
            </a:r>
            <a:r>
              <a:rPr lang="en-US" sz="3000" dirty="0" err="1">
                <a:latin typeface="Times New Roman" pitchFamily="18" charset="0"/>
                <a:ea typeface="ＭＳ Ｐゴシック" charset="-128"/>
                <a:cs typeface="Times New Roman" pitchFamily="18" charset="0"/>
              </a:rPr>
              <a:t>pouvez</a:t>
            </a:r>
            <a:r>
              <a:rPr lang="en-US" sz="3000" dirty="0">
                <a:latin typeface="Times New Roman" pitchFamily="18" charset="0"/>
                <a:ea typeface="ＭＳ Ｐゴシック" charset="-128"/>
                <a:cs typeface="Times New Roman" pitchFamily="18" charset="0"/>
              </a:rPr>
              <a:t> passer le test </a:t>
            </a:r>
            <a:r>
              <a:rPr lang="en-US" sz="3000" dirty="0" err="1">
                <a:latin typeface="Times New Roman" pitchFamily="18" charset="0"/>
                <a:ea typeface="ＭＳ Ｐゴシック" charset="-128"/>
                <a:cs typeface="Times New Roman" pitchFamily="18" charset="0"/>
              </a:rPr>
              <a:t>autant</a:t>
            </a:r>
            <a:r>
              <a:rPr lang="en-US" sz="3000" dirty="0">
                <a:latin typeface="Times New Roman" pitchFamily="18" charset="0"/>
                <a:ea typeface="ＭＳ Ｐゴシック" charset="-128"/>
                <a:cs typeface="Times New Roman" pitchFamily="18" charset="0"/>
              </a:rPr>
              <a:t> de </a:t>
            </a:r>
            <a:r>
              <a:rPr lang="en-US" sz="3000" dirty="0" err="1">
                <a:latin typeface="Times New Roman" pitchFamily="18" charset="0"/>
                <a:ea typeface="ＭＳ Ｐゴシック" charset="-128"/>
                <a:cs typeface="Times New Roman" pitchFamily="18" charset="0"/>
              </a:rPr>
              <a:t>fois</a:t>
            </a:r>
            <a:r>
              <a:rPr lang="en-US" sz="3000" dirty="0">
                <a:latin typeface="Times New Roman" pitchFamily="18" charset="0"/>
                <a:ea typeface="ＭＳ Ｐゴシック" charset="-128"/>
                <a:cs typeface="Times New Roman" pitchFamily="18" charset="0"/>
              </a:rPr>
              <a:t> </a:t>
            </a:r>
            <a:r>
              <a:rPr lang="en-US" sz="3000" dirty="0" err="1">
                <a:latin typeface="Times New Roman" pitchFamily="18" charset="0"/>
                <a:ea typeface="ＭＳ Ｐゴシック" charset="-128"/>
                <a:cs typeface="Times New Roman" pitchFamily="18" charset="0"/>
              </a:rPr>
              <a:t>jusqu’à</a:t>
            </a:r>
            <a:r>
              <a:rPr lang="en-US" sz="3000" dirty="0">
                <a:latin typeface="Times New Roman" pitchFamily="18" charset="0"/>
                <a:ea typeface="ＭＳ Ｐゴシック" charset="-128"/>
                <a:cs typeface="Times New Roman" pitchFamily="18" charset="0"/>
              </a:rPr>
              <a:t> </a:t>
            </a:r>
            <a:r>
              <a:rPr lang="en-US" sz="3000" dirty="0" err="1">
                <a:latin typeface="Times New Roman" pitchFamily="18" charset="0"/>
                <a:ea typeface="ＭＳ Ｐゴシック" charset="-128"/>
                <a:cs typeface="Times New Roman" pitchFamily="18" charset="0"/>
              </a:rPr>
              <a:t>ce</a:t>
            </a:r>
            <a:r>
              <a:rPr lang="en-US" sz="3000" dirty="0">
                <a:latin typeface="Times New Roman" pitchFamily="18" charset="0"/>
                <a:ea typeface="ＭＳ Ｐゴシック" charset="-128"/>
                <a:cs typeface="Times New Roman" pitchFamily="18" charset="0"/>
              </a:rPr>
              <a:t> </a:t>
            </a:r>
            <a:r>
              <a:rPr lang="en-US" sz="3000" dirty="0" err="1">
                <a:latin typeface="Times New Roman" pitchFamily="18" charset="0"/>
                <a:ea typeface="ＭＳ Ｐゴシック" charset="-128"/>
                <a:cs typeface="Times New Roman" pitchFamily="18" charset="0"/>
              </a:rPr>
              <a:t>que</a:t>
            </a:r>
            <a:r>
              <a:rPr lang="en-US" sz="3000" dirty="0">
                <a:latin typeface="Times New Roman" pitchFamily="18" charset="0"/>
                <a:ea typeface="ＭＳ Ｐゴシック" charset="-128"/>
                <a:cs typeface="Times New Roman" pitchFamily="18" charset="0"/>
              </a:rPr>
              <a:t> </a:t>
            </a:r>
            <a:r>
              <a:rPr lang="en-US" sz="3000" dirty="0" err="1">
                <a:latin typeface="Times New Roman" pitchFamily="18" charset="0"/>
                <a:ea typeface="ＭＳ Ｐゴシック" charset="-128"/>
                <a:cs typeface="Times New Roman" pitchFamily="18" charset="0"/>
              </a:rPr>
              <a:t>vous</a:t>
            </a:r>
            <a:r>
              <a:rPr lang="en-US" sz="3000" dirty="0">
                <a:latin typeface="Times New Roman" pitchFamily="18" charset="0"/>
                <a:ea typeface="ＭＳ Ｐゴシック" charset="-128"/>
                <a:cs typeface="Times New Roman" pitchFamily="18" charset="0"/>
              </a:rPr>
              <a:t> </a:t>
            </a:r>
            <a:r>
              <a:rPr lang="en-US" sz="3000" dirty="0" err="1">
                <a:latin typeface="Times New Roman" pitchFamily="18" charset="0"/>
                <a:ea typeface="ＭＳ Ｐゴシック" charset="-128"/>
                <a:cs typeface="Times New Roman" pitchFamily="18" charset="0"/>
              </a:rPr>
              <a:t>obteniez</a:t>
            </a:r>
            <a:r>
              <a:rPr lang="en-US" sz="3000" dirty="0">
                <a:latin typeface="Times New Roman" pitchFamily="18" charset="0"/>
                <a:ea typeface="ＭＳ Ｐゴシック" charset="-128"/>
                <a:cs typeface="Times New Roman" pitchFamily="18" charset="0"/>
              </a:rPr>
              <a:t> la note </a:t>
            </a:r>
            <a:r>
              <a:rPr lang="en-US" sz="3000" dirty="0" err="1">
                <a:latin typeface="Times New Roman" pitchFamily="18" charset="0"/>
                <a:ea typeface="ＭＳ Ｐゴシック" charset="-128"/>
                <a:cs typeface="Times New Roman" pitchFamily="18" charset="0"/>
              </a:rPr>
              <a:t>minimale</a:t>
            </a:r>
            <a:r>
              <a:rPr lang="en-US" sz="3000" dirty="0">
                <a:latin typeface="Times New Roman" pitchFamily="18" charset="0"/>
                <a:ea typeface="ＭＳ Ｐゴシック" charset="-128"/>
                <a:cs typeface="Times New Roman" pitchFamily="18" charset="0"/>
              </a:rPr>
              <a:t> </a:t>
            </a:r>
            <a:r>
              <a:rPr lang="en-US" sz="3000" dirty="0" err="1">
                <a:latin typeface="Times New Roman" pitchFamily="18" charset="0"/>
                <a:ea typeface="ＭＳ Ｐゴシック" charset="-128"/>
                <a:cs typeface="Times New Roman" pitchFamily="18" charset="0"/>
              </a:rPr>
              <a:t>exigée</a:t>
            </a:r>
            <a:r>
              <a:rPr lang="en-US" sz="3000" dirty="0">
                <a:latin typeface="Times New Roman" pitchFamily="18" charset="0"/>
                <a:ea typeface="ＭＳ Ｐゴシック" charset="-128"/>
                <a:cs typeface="Times New Roman" pitchFamily="18" charset="0"/>
              </a:rPr>
              <a:t>. </a:t>
            </a:r>
          </a:p>
          <a:p>
            <a:pPr algn="ctr">
              <a:buNone/>
            </a:pPr>
            <a:r>
              <a:rPr lang="en-US" sz="3000" i="1" dirty="0">
                <a:latin typeface="Times New Roman" pitchFamily="18" charset="0"/>
                <a:ea typeface="ＭＳ Ｐゴシック" charset="-128"/>
                <a:cs typeface="Times New Roman" pitchFamily="18" charset="0"/>
              </a:rPr>
              <a:t>  </a:t>
            </a:r>
          </a:p>
          <a:p>
            <a:pPr algn="ctr">
              <a:buNone/>
            </a:pPr>
            <a:r>
              <a:rPr lang="en-US" sz="3000" i="1" dirty="0">
                <a:latin typeface="Times New Roman" pitchFamily="18" charset="0"/>
                <a:ea typeface="ＭＳ Ｐゴシック" charset="-128"/>
                <a:cs typeface="Times New Roman" pitchFamily="18" charset="0"/>
              </a:rPr>
              <a:t>(</a:t>
            </a:r>
            <a:r>
              <a:rPr lang="en-US" sz="2400" b="1" i="1" dirty="0" err="1">
                <a:latin typeface="Times New Roman" pitchFamily="18" charset="0"/>
                <a:ea typeface="ＭＳ Ｐゴシック" charset="-128"/>
                <a:cs typeface="Times New Roman" pitchFamily="18" charset="0"/>
              </a:rPr>
              <a:t>Voir</a:t>
            </a:r>
            <a:r>
              <a:rPr lang="en-US" sz="2400" b="1" i="1" dirty="0">
                <a:latin typeface="Times New Roman" pitchFamily="18" charset="0"/>
                <a:ea typeface="ＭＳ Ｐゴシック" charset="-128"/>
                <a:cs typeface="Times New Roman" pitchFamily="18" charset="0"/>
              </a:rPr>
              <a:t> les conditions et </a:t>
            </a:r>
            <a:r>
              <a:rPr lang="en-US" sz="2400" b="1" i="1" dirty="0" err="1">
                <a:latin typeface="Times New Roman" pitchFamily="18" charset="0"/>
                <a:ea typeface="ＭＳ Ｐゴシック" charset="-128"/>
                <a:cs typeface="Times New Roman" pitchFamily="18" charset="0"/>
              </a:rPr>
              <a:t>termes</a:t>
            </a:r>
            <a:r>
              <a:rPr lang="en-US" sz="2400" b="1" i="1" dirty="0">
                <a:latin typeface="Times New Roman" pitchFamily="18" charset="0"/>
                <a:ea typeface="ＭＳ Ｐゴシック" charset="-128"/>
                <a:cs typeface="Times New Roman" pitchFamily="18" charset="0"/>
              </a:rPr>
              <a:t> de </a:t>
            </a:r>
            <a:r>
              <a:rPr lang="en-US" sz="2400" b="1" i="1" dirty="0" err="1">
                <a:latin typeface="Times New Roman" pitchFamily="18" charset="0"/>
                <a:ea typeface="ＭＳ Ｐゴシック" charset="-128"/>
                <a:cs typeface="Times New Roman" pitchFamily="18" charset="0"/>
              </a:rPr>
              <a:t>référence</a:t>
            </a:r>
            <a:r>
              <a:rPr lang="en-US" sz="2400" b="1" i="1" dirty="0">
                <a:latin typeface="Times New Roman" pitchFamily="18" charset="0"/>
                <a:ea typeface="ＭＳ Ｐゴシック" charset="-128"/>
                <a:cs typeface="Times New Roman" pitchFamily="18" charset="0"/>
              </a:rPr>
              <a:t> de </a:t>
            </a:r>
            <a:r>
              <a:rPr lang="en-US" sz="2400" b="1" i="1" dirty="0" err="1">
                <a:latin typeface="Times New Roman" pitchFamily="18" charset="0"/>
                <a:ea typeface="ＭＳ Ｐゴシック" charset="-128"/>
                <a:cs typeface="Times New Roman" pitchFamily="18" charset="0"/>
              </a:rPr>
              <a:t>cette</a:t>
            </a:r>
            <a:r>
              <a:rPr lang="en-US" sz="2400" b="1" i="1" dirty="0">
                <a:latin typeface="Times New Roman" pitchFamily="18" charset="0"/>
                <a:ea typeface="ＭＳ Ｐゴシック" charset="-128"/>
                <a:cs typeface="Times New Roman" pitchFamily="18" charset="0"/>
              </a:rPr>
              <a:t> formation) </a:t>
            </a:r>
          </a:p>
          <a:p>
            <a:pPr algn="just">
              <a:buNone/>
            </a:pPr>
            <a:r>
              <a:rPr lang="en-US" sz="3000" b="1" dirty="0">
                <a:latin typeface="Times New Roman" pitchFamily="18" charset="0"/>
                <a:ea typeface="ＭＳ Ｐゴシック" charset="-128"/>
                <a:cs typeface="Times New Roman" pitchFamily="18" charset="0"/>
              </a:rPr>
              <a:t>         </a:t>
            </a:r>
          </a:p>
          <a:p>
            <a:endParaRPr lang="fr-FR" sz="3000" dirty="0"/>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167</a:t>
            </a:fld>
            <a:endParaRPr lang="en-GB"/>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500042"/>
            <a:ext cx="8229600" cy="1428760"/>
          </a:xfrm>
        </p:spPr>
        <p:txBody>
          <a:bodyPr>
            <a:normAutofit fontScale="90000"/>
          </a:bodyPr>
          <a:lstStyle/>
          <a:p>
            <a:pPr algn="ctr"/>
            <a:r>
              <a:rPr lang="fr-FR" sz="3100" b="1" dirty="0">
                <a:latin typeface="Times New Roman" pitchFamily="18" charset="0"/>
                <a:cs typeface="Times New Roman" pitchFamily="18" charset="0"/>
              </a:rPr>
              <a:t>Ière PARTIE. COMPRÉHENSION GENERALE DE LA TERMINOLOGIE : </a:t>
            </a:r>
            <a:br>
              <a:rPr lang="fr-FR" sz="3100" b="1" dirty="0">
                <a:latin typeface="Times New Roman" pitchFamily="18" charset="0"/>
                <a:cs typeface="Times New Roman" pitchFamily="18" charset="0"/>
              </a:rPr>
            </a:br>
            <a:r>
              <a:rPr lang="fr-FR" sz="3200" b="1" i="1" dirty="0">
                <a:solidFill>
                  <a:srgbClr val="FF0000"/>
                </a:solidFill>
                <a:latin typeface="Times New Roman" pitchFamily="18" charset="0"/>
                <a:cs typeface="Times New Roman" pitchFamily="18" charset="0"/>
              </a:rPr>
              <a:t>10% (=1*10)</a:t>
            </a:r>
          </a:p>
        </p:txBody>
      </p:sp>
      <p:sp>
        <p:nvSpPr>
          <p:cNvPr id="3" name="Espace réservé du contenu 2"/>
          <p:cNvSpPr>
            <a:spLocks noGrp="1"/>
          </p:cNvSpPr>
          <p:nvPr>
            <p:ph idx="1"/>
          </p:nvPr>
        </p:nvSpPr>
        <p:spPr>
          <a:xfrm>
            <a:off x="428596" y="1928802"/>
            <a:ext cx="8229600" cy="4610112"/>
          </a:xfrm>
        </p:spPr>
        <p:txBody>
          <a:bodyPr>
            <a:normAutofit lnSpcReduction="10000"/>
          </a:bodyPr>
          <a:lstStyle/>
          <a:p>
            <a:pPr marL="571500" indent="-571500">
              <a:buNone/>
            </a:pPr>
            <a:r>
              <a:rPr lang="fr-FR" sz="2800" b="1" dirty="0">
                <a:solidFill>
                  <a:srgbClr val="FF0000"/>
                </a:solidFill>
                <a:latin typeface="Times New Roman" pitchFamily="18" charset="0"/>
                <a:cs typeface="Times New Roman" pitchFamily="18" charset="0"/>
              </a:rPr>
              <a:t>                    </a:t>
            </a:r>
            <a:r>
              <a:rPr lang="fr-FR" sz="2800" b="1" dirty="0">
                <a:solidFill>
                  <a:srgbClr val="00B0F0"/>
                </a:solidFill>
                <a:latin typeface="Times New Roman" pitchFamily="18" charset="0"/>
                <a:cs typeface="Times New Roman" pitchFamily="18" charset="0"/>
              </a:rPr>
              <a:t>Répondez par Vrai ou Faux: </a:t>
            </a:r>
          </a:p>
          <a:p>
            <a:pPr marL="514350" indent="-514350">
              <a:buFont typeface="+mj-lt"/>
              <a:buAutoNum type="arabicPeriod"/>
            </a:pPr>
            <a:r>
              <a:rPr lang="fr-FR" sz="2800" dirty="0">
                <a:latin typeface="Times New Roman" pitchFamily="18" charset="0"/>
                <a:cs typeface="Times New Roman" pitchFamily="18" charset="0"/>
              </a:rPr>
              <a:t>Le suivi est un processus continu d’évaluation de projet. </a:t>
            </a:r>
            <a:endParaRPr lang="fr-FR" sz="2800" dirty="0">
              <a:solidFill>
                <a:srgbClr val="FF0000"/>
              </a:solidFill>
              <a:latin typeface="Times New Roman" pitchFamily="18" charset="0"/>
              <a:cs typeface="Times New Roman" pitchFamily="18" charset="0"/>
            </a:endParaRPr>
          </a:p>
          <a:p>
            <a:pPr marL="514350" indent="-514350">
              <a:buFont typeface="+mj-lt"/>
              <a:buAutoNum type="arabicPeriod"/>
            </a:pPr>
            <a:r>
              <a:rPr lang="fr-FR" sz="2800" kern="0" dirty="0">
                <a:latin typeface="Times New Roman" pitchFamily="18" charset="0"/>
                <a:ea typeface="ＭＳ Ｐゴシック" pitchFamily="-97" charset="-128"/>
                <a:cs typeface="Times New Roman" pitchFamily="18" charset="0"/>
              </a:rPr>
              <a:t>Le processus continu de collecte de données se déroule</a:t>
            </a:r>
            <a:r>
              <a:rPr lang="fr-FR" sz="2800" dirty="0">
                <a:latin typeface="Times New Roman" pitchFamily="18" charset="0"/>
                <a:cs typeface="Times New Roman" pitchFamily="18" charset="0"/>
              </a:rPr>
              <a:t> tout au long de la mise en œuvre du projet alors que l’analyse approfondie de données se fait lors de l’évaluation. </a:t>
            </a:r>
            <a:endParaRPr lang="fr-FR" sz="2800" dirty="0">
              <a:solidFill>
                <a:srgbClr val="FF0000"/>
              </a:solidFill>
              <a:latin typeface="Times New Roman" pitchFamily="18" charset="0"/>
              <a:cs typeface="Times New Roman" pitchFamily="18" charset="0"/>
            </a:endParaRPr>
          </a:p>
          <a:p>
            <a:pPr marL="514350" indent="-514350">
              <a:buFont typeface="+mj-lt"/>
              <a:buAutoNum type="arabicPeriod"/>
            </a:pPr>
            <a:r>
              <a:rPr lang="fr-FR" sz="2800" dirty="0">
                <a:latin typeface="Times New Roman" pitchFamily="18" charset="0"/>
                <a:cs typeface="Times New Roman" pitchFamily="18" charset="0"/>
              </a:rPr>
              <a:t>L’évaluation de projet est une appréciation globale de la mise en œuvre du projet et ne se fait  qu’à la fin du projet. </a:t>
            </a:r>
            <a:endParaRPr lang="fr-FR" sz="2800" dirty="0">
              <a:solidFill>
                <a:srgbClr val="FF0000"/>
              </a:solidFill>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168</a:t>
            </a:fld>
            <a:endParaRPr lang="en-GB"/>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000108"/>
            <a:ext cx="8229600" cy="5324492"/>
          </a:xfrm>
        </p:spPr>
        <p:txBody>
          <a:bodyPr>
            <a:normAutofit/>
          </a:bodyPr>
          <a:lstStyle/>
          <a:p>
            <a:pPr marL="571500" indent="-571500" algn="just">
              <a:buNone/>
            </a:pPr>
            <a:r>
              <a:rPr lang="fr-FR" sz="2800" b="1" dirty="0">
                <a:solidFill>
                  <a:srgbClr val="FF0000"/>
                </a:solidFill>
                <a:latin typeface="Times New Roman" pitchFamily="18" charset="0"/>
                <a:cs typeface="Times New Roman" pitchFamily="18" charset="0"/>
              </a:rPr>
              <a:t>          </a:t>
            </a:r>
            <a:r>
              <a:rPr lang="fr-FR" sz="2800" b="1" dirty="0">
                <a:solidFill>
                  <a:srgbClr val="00B0F0"/>
                </a:solidFill>
                <a:latin typeface="Times New Roman" pitchFamily="18" charset="0"/>
                <a:cs typeface="Times New Roman" pitchFamily="18" charset="0"/>
              </a:rPr>
              <a:t>Répondez par vrai ou faux (suite): </a:t>
            </a:r>
          </a:p>
          <a:p>
            <a:pPr marL="514350" indent="-514350" algn="just">
              <a:buNone/>
            </a:pPr>
            <a:r>
              <a:rPr lang="fr-FR" sz="2800" dirty="0">
                <a:latin typeface="Times New Roman" pitchFamily="18" charset="0"/>
                <a:cs typeface="Times New Roman" pitchFamily="18" charset="0"/>
              </a:rPr>
              <a:t>4. Faire une évaluation de projet est comparable à regarder un film alors que faire le suivi est comme analyser une photo. </a:t>
            </a:r>
            <a:endParaRPr lang="fr-FR" sz="2800" dirty="0">
              <a:solidFill>
                <a:srgbClr val="FF0000"/>
              </a:solidFill>
              <a:latin typeface="Times New Roman" pitchFamily="18" charset="0"/>
              <a:cs typeface="Times New Roman" pitchFamily="18" charset="0"/>
            </a:endParaRPr>
          </a:p>
          <a:p>
            <a:pPr marL="514350" indent="-514350" algn="just">
              <a:buNone/>
            </a:pPr>
            <a:r>
              <a:rPr lang="fr-FR" sz="2800" kern="0" dirty="0">
                <a:latin typeface="Times New Roman" pitchFamily="18" charset="0"/>
                <a:ea typeface="ＭＳ Ｐゴシック" pitchFamily="-97" charset="-128"/>
                <a:cs typeface="Times New Roman" pitchFamily="18" charset="0"/>
              </a:rPr>
              <a:t>5. Un projet est un ensemble d’activités qui requièrent des moyens  et concordent vers un objectif précis. </a:t>
            </a:r>
            <a:endParaRPr lang="fr-FR" sz="2800" kern="0" dirty="0">
              <a:solidFill>
                <a:srgbClr val="FF0000"/>
              </a:solidFill>
              <a:latin typeface="Times New Roman" pitchFamily="18" charset="0"/>
              <a:ea typeface="ＭＳ Ｐゴシック" pitchFamily="-97" charset="-128"/>
              <a:cs typeface="Times New Roman" pitchFamily="18" charset="0"/>
            </a:endParaRPr>
          </a:p>
          <a:p>
            <a:pPr marL="514350" indent="-514350" algn="just">
              <a:buNone/>
            </a:pPr>
            <a:r>
              <a:rPr lang="fr-FR" sz="2800" kern="0" dirty="0">
                <a:latin typeface="Times New Roman" pitchFamily="18" charset="0"/>
                <a:ea typeface="ＭＳ Ｐゴシック" pitchFamily="-97" charset="-128"/>
                <a:cs typeface="Times New Roman" pitchFamily="18" charset="0"/>
              </a:rPr>
              <a:t>6. </a:t>
            </a:r>
            <a:r>
              <a:rPr lang="fr-FR" sz="2800" dirty="0">
                <a:latin typeface="Times New Roman" pitchFamily="18" charset="0"/>
                <a:cs typeface="Times New Roman" pitchFamily="18" charset="0"/>
              </a:rPr>
              <a:t>Un projet est un ensemble d’activités alors qu’un Programme est un ensemble de projets ayant un ou des objectifs communs/similaires. </a:t>
            </a:r>
            <a:endParaRPr lang="fr-FR" sz="2800" dirty="0">
              <a:solidFill>
                <a:srgbClr val="FF0000"/>
              </a:solidFill>
              <a:latin typeface="Times New Roman" pitchFamily="18" charset="0"/>
              <a:cs typeface="Times New Roman" pitchFamily="18" charset="0"/>
            </a:endParaRPr>
          </a:p>
          <a:p>
            <a:pPr marL="514350" indent="-514350" algn="just">
              <a:buNone/>
            </a:pPr>
            <a:r>
              <a:rPr lang="fr-FR" sz="2800" dirty="0">
                <a:latin typeface="Times New Roman" pitchFamily="18" charset="0"/>
                <a:cs typeface="Times New Roman" pitchFamily="18" charset="0"/>
              </a:rPr>
              <a:t>7.  Un arbre à problème est une forme de chaine de causes à effets partant d’un problème central. </a:t>
            </a:r>
            <a:endParaRPr lang="fr-FR" sz="2800" dirty="0">
              <a:solidFill>
                <a:srgbClr val="FF0000"/>
              </a:solidFill>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169</a:t>
            </a:fld>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C:\Users\Ison\Desktop\Gantt Ex.PNG"/>
          <p:cNvPicPr>
            <a:picLocks noGrp="1" noChangeAspect="1" noChangeArrowheads="1"/>
          </p:cNvPicPr>
          <p:nvPr>
            <p:ph idx="1"/>
          </p:nvPr>
        </p:nvPicPr>
        <p:blipFill>
          <a:blip r:embed="rId2"/>
          <a:srcRect/>
          <a:stretch>
            <a:fillRect/>
          </a:stretch>
        </p:blipFill>
        <p:spPr bwMode="auto">
          <a:xfrm>
            <a:off x="1" y="0"/>
            <a:ext cx="9143999" cy="6858000"/>
          </a:xfrm>
          <a:prstGeom prst="rect">
            <a:avLst/>
          </a:prstGeom>
          <a:noFill/>
        </p:spPr>
      </p:pic>
      <p:sp>
        <p:nvSpPr>
          <p:cNvPr id="4" name="ZoneTexte 3"/>
          <p:cNvSpPr txBox="1"/>
          <p:nvPr/>
        </p:nvSpPr>
        <p:spPr>
          <a:xfrm>
            <a:off x="2214546" y="0"/>
            <a:ext cx="6500858" cy="461665"/>
          </a:xfrm>
          <a:prstGeom prst="rect">
            <a:avLst/>
          </a:prstGeom>
          <a:noFill/>
          <a:ln>
            <a:solidFill>
              <a:schemeClr val="accent1"/>
            </a:solidFill>
          </a:ln>
        </p:spPr>
        <p:txBody>
          <a:bodyPr wrap="square" rtlCol="0">
            <a:spAutoFit/>
          </a:bodyPr>
          <a:lstStyle/>
          <a:p>
            <a:r>
              <a:rPr lang="fr-FR" b="1" dirty="0">
                <a:solidFill>
                  <a:srgbClr val="FF0000"/>
                </a:solidFill>
              </a:rPr>
              <a:t>Exemple  (Template) de diagramme de Gantt</a:t>
            </a:r>
          </a:p>
        </p:txBody>
      </p:sp>
      <p:sp>
        <p:nvSpPr>
          <p:cNvPr id="5" name="Espace réservé du numéro de diapositive 4"/>
          <p:cNvSpPr>
            <a:spLocks noGrp="1"/>
          </p:cNvSpPr>
          <p:nvPr>
            <p:ph type="sldNum" sz="quarter" idx="12"/>
          </p:nvPr>
        </p:nvSpPr>
        <p:spPr/>
        <p:txBody>
          <a:bodyPr/>
          <a:lstStyle/>
          <a:p>
            <a:pPr>
              <a:defRPr/>
            </a:pPr>
            <a:fld id="{E0F93A6C-462B-4981-99DD-B52ECBD9606C}" type="slidenum">
              <a:rPr lang="en-GB" smtClean="0"/>
              <a:pPr>
                <a:defRPr/>
              </a:pPr>
              <a:t>17</a:t>
            </a:fld>
            <a:endParaRPr lang="en-GB"/>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000108"/>
            <a:ext cx="8229600" cy="5324492"/>
          </a:xfrm>
        </p:spPr>
        <p:txBody>
          <a:bodyPr>
            <a:normAutofit/>
          </a:bodyPr>
          <a:lstStyle/>
          <a:p>
            <a:pPr marL="571500" indent="-571500" algn="just">
              <a:buNone/>
            </a:pPr>
            <a:r>
              <a:rPr lang="fr-FR" sz="2800" b="1" dirty="0">
                <a:solidFill>
                  <a:srgbClr val="FF0000"/>
                </a:solidFill>
                <a:latin typeface="Times New Roman" pitchFamily="18" charset="0"/>
                <a:cs typeface="Times New Roman" pitchFamily="18" charset="0"/>
              </a:rPr>
              <a:t>          </a:t>
            </a:r>
            <a:r>
              <a:rPr lang="fr-FR" sz="2800" b="1" dirty="0">
                <a:solidFill>
                  <a:srgbClr val="00B0F0"/>
                </a:solidFill>
                <a:latin typeface="Times New Roman" pitchFamily="18" charset="0"/>
                <a:cs typeface="Times New Roman" pitchFamily="18" charset="0"/>
              </a:rPr>
              <a:t>Répondez par vrai ou faux (suite 2): </a:t>
            </a:r>
          </a:p>
          <a:p>
            <a:pPr marL="514350" indent="-514350" algn="just">
              <a:buNone/>
            </a:pPr>
            <a:r>
              <a:rPr lang="fr-FR" sz="2800" dirty="0">
                <a:latin typeface="Times New Roman" pitchFamily="18" charset="0"/>
                <a:cs typeface="Times New Roman" pitchFamily="18" charset="0"/>
              </a:rPr>
              <a:t>8. Un arbre d’objectifs est similaire à un arbre de problèmes sauf que le premier change des problèmes en activités positives. </a:t>
            </a:r>
            <a:endParaRPr lang="fr-FR" sz="2800" dirty="0">
              <a:solidFill>
                <a:srgbClr val="FF0000"/>
              </a:solidFill>
              <a:latin typeface="Times New Roman" pitchFamily="18" charset="0"/>
              <a:cs typeface="Times New Roman" pitchFamily="18" charset="0"/>
            </a:endParaRPr>
          </a:p>
          <a:p>
            <a:pPr marL="514350" indent="-514350" algn="just">
              <a:buNone/>
            </a:pPr>
            <a:r>
              <a:rPr lang="fr-FR" sz="2800" kern="0" dirty="0">
                <a:latin typeface="Times New Roman" pitchFamily="18" charset="0"/>
                <a:ea typeface="ＭＳ Ｐゴシック" pitchFamily="-97" charset="-128"/>
                <a:cs typeface="Times New Roman" pitchFamily="18" charset="0"/>
              </a:rPr>
              <a:t>9. </a:t>
            </a:r>
            <a:r>
              <a:rPr lang="fr-FR" sz="2800" dirty="0">
                <a:latin typeface="Times New Roman" pitchFamily="18" charset="0"/>
                <a:cs typeface="Times New Roman" pitchFamily="18" charset="0"/>
              </a:rPr>
              <a:t>La « Gestion de Cycle de Projet » est un ensemble d’outil de conception et de gestion de projet similaire au Cadre Logique du Projet. </a:t>
            </a:r>
            <a:endParaRPr lang="fr-FR" sz="2800" dirty="0">
              <a:solidFill>
                <a:srgbClr val="FF0000"/>
              </a:solidFill>
              <a:latin typeface="Times New Roman" pitchFamily="18" charset="0"/>
              <a:cs typeface="Times New Roman" pitchFamily="18" charset="0"/>
            </a:endParaRPr>
          </a:p>
          <a:p>
            <a:pPr marL="514350" indent="-514350" algn="just">
              <a:buNone/>
            </a:pPr>
            <a:r>
              <a:rPr lang="fr-FR" sz="2800" dirty="0">
                <a:latin typeface="Times New Roman" pitchFamily="18" charset="0"/>
                <a:cs typeface="Times New Roman" pitchFamily="18" charset="0"/>
              </a:rPr>
              <a:t>10. Des 6 phases de Gestion de cycle de projet, les Quatre 1ères correspondent à la conception et élaboration de projet alors que le suivi-Evaluation (5è et 6è) correspondent à la Gestion de Projet. </a:t>
            </a:r>
            <a:endParaRPr lang="fr-FR" sz="2800" dirty="0">
              <a:solidFill>
                <a:srgbClr val="FF0000"/>
              </a:solidFill>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170</a:t>
            </a:fld>
            <a:endParaRPr lang="en-GB"/>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500042"/>
            <a:ext cx="8229600" cy="1571636"/>
          </a:xfrm>
        </p:spPr>
        <p:txBody>
          <a:bodyPr>
            <a:normAutofit fontScale="90000"/>
          </a:bodyPr>
          <a:lstStyle/>
          <a:p>
            <a:pPr algn="ctr"/>
            <a:r>
              <a:rPr lang="fr-FR" sz="3600" dirty="0">
                <a:latin typeface="Times New Roman" pitchFamily="18" charset="0"/>
                <a:cs typeface="Times New Roman" pitchFamily="18" charset="0"/>
              </a:rPr>
              <a:t>IIème PARTIE.</a:t>
            </a:r>
            <a:br>
              <a:rPr lang="fr-FR" sz="3600" dirty="0">
                <a:latin typeface="Times New Roman" pitchFamily="18" charset="0"/>
                <a:cs typeface="Times New Roman" pitchFamily="18" charset="0"/>
              </a:rPr>
            </a:br>
            <a:r>
              <a:rPr lang="fr-FR" sz="3600" dirty="0">
                <a:latin typeface="Times New Roman" pitchFamily="18" charset="0"/>
                <a:cs typeface="Times New Roman" pitchFamily="18" charset="0"/>
              </a:rPr>
              <a:t>COMPREHENSION TECHNIQUE DU SUIVI:</a:t>
            </a:r>
            <a:br>
              <a:rPr lang="fr-FR" sz="3600" dirty="0">
                <a:latin typeface="Times New Roman" pitchFamily="18" charset="0"/>
                <a:cs typeface="Times New Roman" pitchFamily="18" charset="0"/>
              </a:rPr>
            </a:br>
            <a:r>
              <a:rPr lang="fr-FR" sz="3600" dirty="0">
                <a:latin typeface="Times New Roman" pitchFamily="18" charset="0"/>
                <a:cs typeface="Times New Roman" pitchFamily="18" charset="0"/>
              </a:rPr>
              <a:t> </a:t>
            </a:r>
            <a:r>
              <a:rPr lang="fr-FR" sz="3600" dirty="0">
                <a:solidFill>
                  <a:srgbClr val="FF0000"/>
                </a:solidFill>
                <a:latin typeface="Times New Roman" pitchFamily="18" charset="0"/>
                <a:cs typeface="Times New Roman" pitchFamily="18" charset="0"/>
              </a:rPr>
              <a:t>20%  (=2*10)</a:t>
            </a:r>
          </a:p>
        </p:txBody>
      </p:sp>
      <p:sp>
        <p:nvSpPr>
          <p:cNvPr id="3" name="Espace réservé du contenu 2"/>
          <p:cNvSpPr>
            <a:spLocks noGrp="1"/>
          </p:cNvSpPr>
          <p:nvPr>
            <p:ph idx="1"/>
          </p:nvPr>
        </p:nvSpPr>
        <p:spPr>
          <a:xfrm>
            <a:off x="500034" y="2071678"/>
            <a:ext cx="8229600" cy="4786322"/>
          </a:xfrm>
        </p:spPr>
        <p:txBody>
          <a:bodyPr>
            <a:noAutofit/>
          </a:bodyPr>
          <a:lstStyle/>
          <a:p>
            <a:pPr marL="571500" indent="-571500" algn="just">
              <a:buNone/>
            </a:pPr>
            <a:r>
              <a:rPr lang="fr-FR" sz="2800" dirty="0">
                <a:solidFill>
                  <a:srgbClr val="00B0F0"/>
                </a:solidFill>
                <a:latin typeface="Times New Roman" pitchFamily="18" charset="0"/>
                <a:cs typeface="Times New Roman" pitchFamily="18" charset="0"/>
              </a:rPr>
              <a:t>Compléter avec le (s) terme(s) correct(s)et approprié (s):</a:t>
            </a:r>
          </a:p>
          <a:p>
            <a:pPr marL="514350" indent="-514350" algn="just">
              <a:buFont typeface="+mj-lt"/>
              <a:buAutoNum type="arabicPeriod"/>
            </a:pPr>
            <a:r>
              <a:rPr lang="fr-FR" sz="2800" dirty="0">
                <a:latin typeface="Times New Roman" pitchFamily="18" charset="0"/>
                <a:cs typeface="Times New Roman" pitchFamily="18" charset="0"/>
              </a:rPr>
              <a:t>Le suivi est entrepris dès le…</a:t>
            </a:r>
            <a:r>
              <a:rPr lang="fr-FR" sz="2800" dirty="0">
                <a:solidFill>
                  <a:srgbClr val="FF0000"/>
                </a:solidFill>
                <a:latin typeface="Times New Roman" pitchFamily="18" charset="0"/>
                <a:cs typeface="Times New Roman" pitchFamily="18" charset="0"/>
              </a:rPr>
              <a:t>(1)</a:t>
            </a:r>
            <a:r>
              <a:rPr lang="fr-FR" sz="2800" dirty="0">
                <a:latin typeface="Times New Roman" pitchFamily="18" charset="0"/>
                <a:cs typeface="Times New Roman" pitchFamily="18" charset="0"/>
              </a:rPr>
              <a:t>..du programme et se poursuit …</a:t>
            </a:r>
            <a:r>
              <a:rPr lang="fr-FR" sz="2800" dirty="0">
                <a:solidFill>
                  <a:srgbClr val="FF0000"/>
                </a:solidFill>
                <a:latin typeface="Times New Roman" pitchFamily="18" charset="0"/>
                <a:cs typeface="Times New Roman" pitchFamily="18" charset="0"/>
              </a:rPr>
              <a:t>(2)…..</a:t>
            </a:r>
            <a:r>
              <a:rPr lang="fr-FR" sz="2800" dirty="0">
                <a:latin typeface="Times New Roman" pitchFamily="18" charset="0"/>
                <a:cs typeface="Times New Roman" pitchFamily="18" charset="0"/>
              </a:rPr>
              <a:t>de la période d’exécution du  Projet/ programme.</a:t>
            </a:r>
          </a:p>
          <a:p>
            <a:pPr marL="514350" indent="-514350" algn="just">
              <a:buFont typeface="+mj-lt"/>
              <a:buAutoNum type="arabicPeriod"/>
            </a:pPr>
            <a:r>
              <a:rPr lang="fr-FR" sz="2800" dirty="0">
                <a:latin typeface="Times New Roman" pitchFamily="18" charset="0"/>
                <a:cs typeface="Times New Roman" pitchFamily="18" charset="0"/>
              </a:rPr>
              <a:t>Les principaux outils de suivi sont au nombre de.. </a:t>
            </a:r>
            <a:r>
              <a:rPr lang="fr-FR" sz="2800" dirty="0">
                <a:solidFill>
                  <a:srgbClr val="FF0000"/>
                </a:solidFill>
                <a:latin typeface="Times New Roman" pitchFamily="18" charset="0"/>
                <a:cs typeface="Times New Roman" pitchFamily="18" charset="0"/>
              </a:rPr>
              <a:t>(3..)</a:t>
            </a:r>
            <a:r>
              <a:rPr lang="fr-FR" sz="2800" dirty="0">
                <a:latin typeface="Times New Roman" pitchFamily="18" charset="0"/>
                <a:cs typeface="Times New Roman" pitchFamily="18" charset="0"/>
              </a:rPr>
              <a:t>. Il s’agit de..</a:t>
            </a:r>
            <a:r>
              <a:rPr lang="fr-FR" sz="2800" dirty="0">
                <a:solidFill>
                  <a:srgbClr val="FF0000"/>
                </a:solidFill>
                <a:latin typeface="Times New Roman" pitchFamily="18" charset="0"/>
                <a:cs typeface="Times New Roman" pitchFamily="18" charset="0"/>
              </a:rPr>
              <a:t> (4)</a:t>
            </a:r>
            <a:r>
              <a:rPr lang="fr-FR" sz="2800" dirty="0">
                <a:latin typeface="Times New Roman" pitchFamily="18" charset="0"/>
                <a:cs typeface="Times New Roman" pitchFamily="18" charset="0"/>
              </a:rPr>
              <a:t> et de…</a:t>
            </a:r>
            <a:r>
              <a:rPr lang="fr-FR" sz="2800" dirty="0">
                <a:solidFill>
                  <a:srgbClr val="FF0000"/>
                </a:solidFill>
                <a:latin typeface="Times New Roman" pitchFamily="18" charset="0"/>
                <a:cs typeface="Times New Roman" pitchFamily="18" charset="0"/>
              </a:rPr>
              <a:t> (5) </a:t>
            </a:r>
            <a:r>
              <a:rPr lang="fr-FR" sz="2800" dirty="0">
                <a:latin typeface="Times New Roman" pitchFamily="18" charset="0"/>
                <a:cs typeface="Times New Roman" pitchFamily="18" charset="0"/>
              </a:rPr>
              <a:t>de Gestion de Projet. </a:t>
            </a:r>
          </a:p>
          <a:p>
            <a:pPr marL="514350" indent="-514350" algn="just">
              <a:buFont typeface="+mj-lt"/>
              <a:buAutoNum type="arabicPeriod"/>
            </a:pPr>
            <a:r>
              <a:rPr lang="fr-FR" sz="2800" dirty="0">
                <a:latin typeface="Times New Roman" pitchFamily="18" charset="0"/>
                <a:cs typeface="Times New Roman" pitchFamily="18" charset="0"/>
              </a:rPr>
              <a:t>Le suivi de l'avancement du projet se divise en trois étapes: </a:t>
            </a:r>
            <a:r>
              <a:rPr lang="fr-FR" sz="2800" dirty="0">
                <a:solidFill>
                  <a:srgbClr val="FF0000"/>
                </a:solidFill>
                <a:latin typeface="Times New Roman" pitchFamily="18" charset="0"/>
                <a:cs typeface="Times New Roman" pitchFamily="18" charset="0"/>
              </a:rPr>
              <a:t>…(6), ..(7), …et …(8). </a:t>
            </a:r>
          </a:p>
          <a:p>
            <a:pPr marL="514350" indent="-514350" algn="just">
              <a:buFont typeface="+mj-lt"/>
              <a:buAutoNum type="arabicPeriod"/>
            </a:pPr>
            <a:endParaRPr lang="fr-FR" sz="2800" dirty="0">
              <a:latin typeface="Times New Roman" pitchFamily="18" charset="0"/>
              <a:cs typeface="Times New Roman" pitchFamily="18" charset="0"/>
            </a:endParaRPr>
          </a:p>
          <a:p>
            <a:pPr marL="571500" indent="-571500" algn="just">
              <a:buAutoNum type="romanUcPeriod"/>
            </a:pPr>
            <a:endParaRPr lang="fr-FR" sz="2800" dirty="0">
              <a:solidFill>
                <a:srgbClr val="00B0F0"/>
              </a:solidFill>
              <a:latin typeface="Times New Roman" pitchFamily="18" charset="0"/>
              <a:cs typeface="Times New Roman" pitchFamily="18" charset="0"/>
            </a:endParaRPr>
          </a:p>
          <a:p>
            <a:pPr marL="571500" indent="-571500" algn="just">
              <a:buFont typeface="+mj-lt"/>
              <a:buAutoNum type="arabicPeriod"/>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171</a:t>
            </a:fld>
            <a:endParaRPr lang="en-GB"/>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00034" y="1000108"/>
            <a:ext cx="8229600" cy="4786322"/>
          </a:xfrm>
        </p:spPr>
        <p:txBody>
          <a:bodyPr>
            <a:noAutofit/>
          </a:bodyPr>
          <a:lstStyle/>
          <a:p>
            <a:pPr marL="571500" indent="-571500" algn="ctr">
              <a:buNone/>
            </a:pPr>
            <a:r>
              <a:rPr lang="fr-FR" sz="2800" dirty="0">
                <a:solidFill>
                  <a:srgbClr val="00B0F0"/>
                </a:solidFill>
                <a:latin typeface="Times New Roman" pitchFamily="18" charset="0"/>
                <a:cs typeface="Times New Roman" pitchFamily="18" charset="0"/>
              </a:rPr>
              <a:t> Compléter avec  le / terme(s) correct(s) et approprié (s) (suite)</a:t>
            </a:r>
          </a:p>
          <a:p>
            <a:pPr marL="514350" indent="-514350" algn="just">
              <a:buNone/>
            </a:pPr>
            <a:endParaRPr lang="fr-FR" sz="2800" dirty="0">
              <a:latin typeface="Times New Roman" pitchFamily="18" charset="0"/>
              <a:cs typeface="Times New Roman" pitchFamily="18" charset="0"/>
            </a:endParaRPr>
          </a:p>
          <a:p>
            <a:pPr marL="514350" indent="-514350" algn="just">
              <a:buNone/>
            </a:pPr>
            <a:r>
              <a:rPr lang="fr-FR" sz="2800" dirty="0">
                <a:latin typeface="Times New Roman" pitchFamily="18" charset="0"/>
                <a:cs typeface="Times New Roman" pitchFamily="18" charset="0"/>
              </a:rPr>
              <a:t>4. Le </a:t>
            </a:r>
            <a:r>
              <a:rPr lang="fr-FR" sz="2800" dirty="0">
                <a:solidFill>
                  <a:srgbClr val="FF0000"/>
                </a:solidFill>
                <a:latin typeface="Times New Roman" pitchFamily="18" charset="0"/>
                <a:cs typeface="Times New Roman" pitchFamily="18" charset="0"/>
              </a:rPr>
              <a:t>(9)……</a:t>
            </a:r>
            <a:r>
              <a:rPr lang="fr-FR" sz="2800" dirty="0">
                <a:latin typeface="Times New Roman" pitchFamily="18" charset="0"/>
                <a:cs typeface="Times New Roman" pitchFamily="18" charset="0"/>
              </a:rPr>
              <a:t>consiste à la  vérification et comparaison systématique des réalisations (produits) par rapport aux extrants attendus du projet. </a:t>
            </a:r>
          </a:p>
          <a:p>
            <a:pPr marL="514350" indent="-514350" algn="just">
              <a:buNone/>
            </a:pPr>
            <a:endParaRPr lang="fr-FR" sz="2800" dirty="0">
              <a:latin typeface="Times New Roman" pitchFamily="18" charset="0"/>
              <a:cs typeface="Times New Roman" pitchFamily="18" charset="0"/>
            </a:endParaRPr>
          </a:p>
          <a:p>
            <a:pPr marL="514350" indent="-514350" algn="just">
              <a:buNone/>
            </a:pPr>
            <a:r>
              <a:rPr lang="fr-FR" sz="2800" dirty="0">
                <a:latin typeface="Times New Roman" pitchFamily="18" charset="0"/>
                <a:cs typeface="Times New Roman" pitchFamily="18" charset="0"/>
              </a:rPr>
              <a:t>5. Le suivi de projet a pour but général de: </a:t>
            </a:r>
            <a:r>
              <a:rPr lang="fr-FR" sz="2800" dirty="0">
                <a:solidFill>
                  <a:srgbClr val="FF0000"/>
                </a:solidFill>
                <a:latin typeface="Times New Roman" pitchFamily="18" charset="0"/>
                <a:cs typeface="Times New Roman" pitchFamily="18" charset="0"/>
              </a:rPr>
              <a:t>….(10)..</a:t>
            </a:r>
          </a:p>
          <a:p>
            <a:pPr marL="514350" indent="-514350" algn="just">
              <a:buNone/>
            </a:pPr>
            <a:r>
              <a:rPr lang="fr-FR" sz="2800" i="1" dirty="0">
                <a:latin typeface="Times New Roman" pitchFamily="18" charset="0"/>
                <a:cs typeface="Times New Roman" pitchFamily="18" charset="0"/>
              </a:rPr>
              <a:t>      </a:t>
            </a:r>
            <a:r>
              <a:rPr lang="fr-FR" sz="2800" i="1" dirty="0">
                <a:solidFill>
                  <a:srgbClr val="FF0000"/>
                </a:solidFill>
                <a:latin typeface="Times New Roman" pitchFamily="18" charset="0"/>
                <a:cs typeface="Times New Roman" pitchFamily="18" charset="0"/>
              </a:rPr>
              <a:t> </a:t>
            </a:r>
            <a:endParaRPr lang="fr-FR" sz="2800" dirty="0">
              <a:solidFill>
                <a:srgbClr val="FF0000"/>
              </a:solidFill>
              <a:latin typeface="Times New Roman" pitchFamily="18" charset="0"/>
              <a:cs typeface="Times New Roman" pitchFamily="18" charset="0"/>
            </a:endParaRPr>
          </a:p>
          <a:p>
            <a:pPr marL="571500" indent="-571500" algn="just">
              <a:buNone/>
            </a:pPr>
            <a:endParaRPr lang="fr-FR" sz="2800" dirty="0">
              <a:solidFill>
                <a:srgbClr val="00B0F0"/>
              </a:solidFill>
              <a:latin typeface="Times New Roman" pitchFamily="18" charset="0"/>
              <a:cs typeface="Times New Roman" pitchFamily="18" charset="0"/>
            </a:endParaRPr>
          </a:p>
          <a:p>
            <a:pPr marL="571500" indent="-571500" algn="just">
              <a:buFont typeface="+mj-lt"/>
              <a:buAutoNum type="arabicPeriod"/>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172</a:t>
            </a:fld>
            <a:endParaRPr lang="en-GB"/>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224714"/>
          </a:xfrm>
        </p:spPr>
        <p:txBody>
          <a:bodyPr>
            <a:noAutofit/>
          </a:bodyPr>
          <a:lstStyle/>
          <a:p>
            <a:pPr algn="ctr"/>
            <a:r>
              <a:rPr lang="fr-FR" sz="2800" b="1" dirty="0">
                <a:latin typeface="Times New Roman" pitchFamily="18" charset="0"/>
                <a:cs typeface="Times New Roman" pitchFamily="18" charset="0"/>
              </a:rPr>
              <a:t>IIIème Partie</a:t>
            </a:r>
            <a:r>
              <a:rPr lang="fr-FR" sz="2800" dirty="0">
                <a:latin typeface="Times New Roman" pitchFamily="18" charset="0"/>
                <a:cs typeface="Times New Roman" pitchFamily="18" charset="0"/>
              </a:rPr>
              <a:t>. </a:t>
            </a:r>
            <a:br>
              <a:rPr lang="fr-FR" sz="2800" dirty="0">
                <a:latin typeface="Times New Roman" pitchFamily="18" charset="0"/>
                <a:cs typeface="Times New Roman" pitchFamily="18" charset="0"/>
              </a:rPr>
            </a:br>
            <a:r>
              <a:rPr lang="fr-FR" sz="2800" dirty="0">
                <a:latin typeface="Times New Roman" pitchFamily="18" charset="0"/>
                <a:cs typeface="Times New Roman" pitchFamily="18" charset="0"/>
              </a:rPr>
              <a:t>COMPREHENSION TECHNIQUE DE L’EVALUATION : </a:t>
            </a:r>
            <a:r>
              <a:rPr lang="fr-FR" sz="2800" dirty="0">
                <a:solidFill>
                  <a:srgbClr val="FF0000"/>
                </a:solidFill>
                <a:latin typeface="Times New Roman" pitchFamily="18" charset="0"/>
                <a:cs typeface="Times New Roman" pitchFamily="18" charset="0"/>
              </a:rPr>
              <a:t>20% (=2*10) </a:t>
            </a:r>
          </a:p>
        </p:txBody>
      </p:sp>
      <p:sp>
        <p:nvSpPr>
          <p:cNvPr id="3" name="Espace réservé du contenu 2"/>
          <p:cNvSpPr>
            <a:spLocks noGrp="1"/>
          </p:cNvSpPr>
          <p:nvPr>
            <p:ph idx="1"/>
          </p:nvPr>
        </p:nvSpPr>
        <p:spPr>
          <a:xfrm>
            <a:off x="500034" y="2000240"/>
            <a:ext cx="8229600" cy="4531996"/>
          </a:xfrm>
        </p:spPr>
        <p:txBody>
          <a:bodyPr>
            <a:normAutofit fontScale="92500" lnSpcReduction="20000"/>
          </a:bodyPr>
          <a:lstStyle/>
          <a:p>
            <a:pPr>
              <a:buNone/>
            </a:pPr>
            <a:r>
              <a:rPr lang="fr-FR" sz="3000" dirty="0">
                <a:solidFill>
                  <a:srgbClr val="00B0F0"/>
                </a:solidFill>
                <a:latin typeface="Times New Roman" pitchFamily="18" charset="0"/>
                <a:cs typeface="Times New Roman" pitchFamily="18" charset="0"/>
              </a:rPr>
              <a:t>Répondez par la lettre correspondante à la réponse correcte et appropriée:  </a:t>
            </a:r>
            <a:endParaRPr lang="fr-FR" sz="3000" dirty="0">
              <a:latin typeface="Times New Roman" pitchFamily="18" charset="0"/>
              <a:cs typeface="Times New Roman" pitchFamily="18" charset="0"/>
            </a:endParaRPr>
          </a:p>
          <a:p>
            <a:pPr marL="514350" indent="-514350" algn="just">
              <a:buFont typeface="+mj-lt"/>
              <a:buAutoNum type="arabicPeriod"/>
            </a:pPr>
            <a:r>
              <a:rPr lang="fr-FR" sz="2800" dirty="0">
                <a:latin typeface="Times New Roman" pitchFamily="18" charset="0"/>
                <a:cs typeface="Times New Roman" pitchFamily="18" charset="0"/>
              </a:rPr>
              <a:t>L’évaluation de projet compare les résultats obtenus avec les résultats </a:t>
            </a:r>
            <a:r>
              <a:rPr lang="fr-FR" sz="2800" dirty="0">
                <a:solidFill>
                  <a:srgbClr val="FF0000"/>
                </a:solidFill>
                <a:latin typeface="Times New Roman" pitchFamily="18" charset="0"/>
                <a:cs typeface="Times New Roman" pitchFamily="18" charset="0"/>
              </a:rPr>
              <a:t>....(1)..</a:t>
            </a:r>
            <a:r>
              <a:rPr lang="fr-FR" sz="2800" dirty="0">
                <a:latin typeface="Times New Roman" pitchFamily="18" charset="0"/>
                <a:cs typeface="Times New Roman" pitchFamily="18" charset="0"/>
              </a:rPr>
              <a:t>dès la conception du projet.</a:t>
            </a:r>
          </a:p>
          <a:p>
            <a:pPr marL="514350" indent="-514350">
              <a:buNone/>
            </a:pPr>
            <a:r>
              <a:rPr lang="fr-FR" sz="2800" b="1" i="1" dirty="0">
                <a:solidFill>
                  <a:srgbClr val="00B050"/>
                </a:solidFill>
                <a:latin typeface="Times New Roman" pitchFamily="18" charset="0"/>
                <a:cs typeface="Times New Roman" pitchFamily="18" charset="0"/>
              </a:rPr>
              <a:t>       a. réels      b.  Prévus     c.  à moyen terme</a:t>
            </a:r>
            <a:endParaRPr lang="fr-FR" sz="2800" dirty="0">
              <a:latin typeface="Times New Roman" pitchFamily="18" charset="0"/>
              <a:cs typeface="Times New Roman" pitchFamily="18" charset="0"/>
            </a:endParaRPr>
          </a:p>
          <a:p>
            <a:pPr marL="514350" indent="-514350">
              <a:buNone/>
            </a:pPr>
            <a:r>
              <a:rPr lang="fr-FR" sz="2800" dirty="0">
                <a:latin typeface="Times New Roman" pitchFamily="18" charset="0"/>
                <a:cs typeface="Times New Roman" pitchFamily="18" charset="0"/>
              </a:rPr>
              <a:t>2.   Pour des raisons de neutralité et d’objectivité, il est fortement recommandé de confier la responsabilité globale de l’évaluation d’un projet à</a:t>
            </a:r>
            <a:r>
              <a:rPr lang="fr-FR" sz="2800" dirty="0">
                <a:solidFill>
                  <a:srgbClr val="FF0000"/>
                </a:solidFill>
                <a:latin typeface="Times New Roman" pitchFamily="18" charset="0"/>
                <a:cs typeface="Times New Roman" pitchFamily="18" charset="0"/>
              </a:rPr>
              <a:t>…(2).</a:t>
            </a:r>
          </a:p>
          <a:p>
            <a:pPr marL="514350" indent="-514350">
              <a:buNone/>
            </a:pPr>
            <a:r>
              <a:rPr lang="fr-FR" sz="2800" b="1" i="1" dirty="0">
                <a:solidFill>
                  <a:srgbClr val="00B050"/>
                </a:solidFill>
                <a:latin typeface="Times New Roman" pitchFamily="18" charset="0"/>
                <a:cs typeface="Times New Roman" pitchFamily="18" charset="0"/>
              </a:rPr>
              <a:t>       a. Un agent  de la structure  neutre et objective</a:t>
            </a:r>
          </a:p>
          <a:p>
            <a:pPr marL="514350" indent="-514350">
              <a:buNone/>
            </a:pPr>
            <a:r>
              <a:rPr lang="fr-FR" sz="2800" b="1" i="1" dirty="0">
                <a:solidFill>
                  <a:srgbClr val="00B050"/>
                </a:solidFill>
                <a:latin typeface="Times New Roman" pitchFamily="18" charset="0"/>
                <a:cs typeface="Times New Roman" pitchFamily="18" charset="0"/>
              </a:rPr>
              <a:t>       b. un consultant- évaluateur externe </a:t>
            </a:r>
          </a:p>
          <a:p>
            <a:pPr marL="514350" indent="-514350">
              <a:buNone/>
            </a:pPr>
            <a:r>
              <a:rPr lang="fr-FR" sz="2800" b="1" i="1" dirty="0">
                <a:solidFill>
                  <a:srgbClr val="00B050"/>
                </a:solidFill>
                <a:latin typeface="Times New Roman" pitchFamily="18" charset="0"/>
                <a:cs typeface="Times New Roman" pitchFamily="18" charset="0"/>
              </a:rPr>
              <a:t>       c. Le chargé du projet</a:t>
            </a:r>
            <a:endParaRPr lang="fr-FR" dirty="0"/>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173</a:t>
            </a:fld>
            <a:endParaRPr lang="en-GB"/>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785794"/>
            <a:ext cx="8229600" cy="6072206"/>
          </a:xfrm>
        </p:spPr>
        <p:txBody>
          <a:bodyPr>
            <a:normAutofit lnSpcReduction="10000"/>
          </a:bodyPr>
          <a:lstStyle/>
          <a:p>
            <a:pPr algn="just">
              <a:buNone/>
            </a:pPr>
            <a:r>
              <a:rPr lang="fr-FR" sz="2400" dirty="0"/>
              <a:t>  3. </a:t>
            </a:r>
            <a:r>
              <a:rPr lang="fr-FR" sz="2800" dirty="0">
                <a:latin typeface="Times New Roman" pitchFamily="18" charset="0"/>
                <a:cs typeface="Times New Roman" pitchFamily="18" charset="0"/>
              </a:rPr>
              <a:t>L’évaluation  </a:t>
            </a:r>
            <a:r>
              <a:rPr lang="fr-FR" sz="2800" dirty="0">
                <a:solidFill>
                  <a:srgbClr val="FF0000"/>
                </a:solidFill>
                <a:latin typeface="Times New Roman" pitchFamily="18" charset="0"/>
                <a:cs typeface="Times New Roman" pitchFamily="18" charset="0"/>
              </a:rPr>
              <a:t>…(3)  </a:t>
            </a:r>
            <a:r>
              <a:rPr lang="fr-FR" sz="2800" dirty="0">
                <a:latin typeface="Times New Roman" pitchFamily="18" charset="0"/>
                <a:cs typeface="Times New Roman" pitchFamily="18" charset="0"/>
              </a:rPr>
              <a:t>de projet est programmé tout juste à la fin du projet pour permettre  d’observer les résultats </a:t>
            </a:r>
            <a:r>
              <a:rPr lang="fr-FR" sz="2800" dirty="0">
                <a:solidFill>
                  <a:srgbClr val="FF0000"/>
                </a:solidFill>
                <a:latin typeface="Times New Roman" pitchFamily="18" charset="0"/>
                <a:cs typeface="Times New Roman" pitchFamily="18" charset="0"/>
              </a:rPr>
              <a:t> </a:t>
            </a:r>
            <a:r>
              <a:rPr lang="fr-FR" sz="2800" dirty="0">
                <a:latin typeface="Times New Roman" pitchFamily="18" charset="0"/>
                <a:cs typeface="Times New Roman" pitchFamily="18" charset="0"/>
              </a:rPr>
              <a:t>à court terme.</a:t>
            </a:r>
          </a:p>
          <a:p>
            <a:pPr algn="just">
              <a:buNone/>
            </a:pPr>
            <a:r>
              <a:rPr lang="fr-FR" sz="2800" i="1" dirty="0">
                <a:solidFill>
                  <a:srgbClr val="00B050"/>
                </a:solidFill>
                <a:latin typeface="Times New Roman" pitchFamily="18" charset="0"/>
                <a:cs typeface="Times New Roman" pitchFamily="18" charset="0"/>
              </a:rPr>
              <a:t>     a. Ex-post       b. Finale       c. sommative </a:t>
            </a:r>
          </a:p>
          <a:p>
            <a:pPr marL="514350" indent="-514350" algn="just">
              <a:buAutoNum type="arabicPeriod" startAt="4"/>
            </a:pPr>
            <a:r>
              <a:rPr lang="fr-FR" sz="2800" dirty="0">
                <a:latin typeface="Times New Roman" pitchFamily="18" charset="0"/>
                <a:cs typeface="Times New Roman" pitchFamily="18" charset="0"/>
              </a:rPr>
              <a:t>L’évaluation </a:t>
            </a:r>
            <a:r>
              <a:rPr lang="fr-FR" sz="2800" dirty="0">
                <a:solidFill>
                  <a:srgbClr val="FF0000"/>
                </a:solidFill>
                <a:latin typeface="Times New Roman" pitchFamily="18" charset="0"/>
                <a:cs typeface="Times New Roman" pitchFamily="18" charset="0"/>
              </a:rPr>
              <a:t>…(4</a:t>
            </a:r>
            <a:r>
              <a:rPr lang="fr-FR" sz="2800" b="1" dirty="0">
                <a:solidFill>
                  <a:srgbClr val="FF0000"/>
                </a:solidFill>
                <a:latin typeface="Times New Roman" pitchFamily="18" charset="0"/>
                <a:cs typeface="Times New Roman" pitchFamily="18" charset="0"/>
              </a:rPr>
              <a:t>).. </a:t>
            </a:r>
            <a:r>
              <a:rPr lang="fr-FR" sz="2800" dirty="0">
                <a:latin typeface="Times New Roman" pitchFamily="18" charset="0"/>
                <a:cs typeface="Times New Roman" pitchFamily="18" charset="0"/>
              </a:rPr>
              <a:t>est effectuée par un agent relevant de la structure responsable de l’action mais n’ayant pas été impliqué ni dans la conception ni dans la mise en œuvre de celle-ci.</a:t>
            </a:r>
          </a:p>
          <a:p>
            <a:pPr marL="514350" indent="-514350" algn="just">
              <a:buNone/>
            </a:pPr>
            <a:r>
              <a:rPr lang="fr-FR" sz="2800" dirty="0">
                <a:latin typeface="Times New Roman" pitchFamily="18" charset="0"/>
                <a:cs typeface="Times New Roman" pitchFamily="18" charset="0"/>
              </a:rPr>
              <a:t>        </a:t>
            </a:r>
            <a:r>
              <a:rPr lang="fr-FR" sz="2800" i="1" dirty="0">
                <a:solidFill>
                  <a:srgbClr val="00B050"/>
                </a:solidFill>
                <a:latin typeface="Times New Roman" pitchFamily="18" charset="0"/>
                <a:cs typeface="Times New Roman" pitchFamily="18" charset="0"/>
              </a:rPr>
              <a:t>a. Interne          b. externe     c. ex-ante</a:t>
            </a:r>
          </a:p>
          <a:p>
            <a:pPr marL="514350" indent="-514350" algn="just">
              <a:buNone/>
            </a:pPr>
            <a:r>
              <a:rPr lang="fr-FR" sz="2800" dirty="0">
                <a:latin typeface="Times New Roman" pitchFamily="18" charset="0"/>
                <a:cs typeface="Times New Roman" pitchFamily="18" charset="0"/>
              </a:rPr>
              <a:t>5. L</a:t>
            </a:r>
            <a:r>
              <a:rPr lang="fr-FR" dirty="0">
                <a:latin typeface="Times New Roman" pitchFamily="18" charset="0"/>
                <a:cs typeface="Times New Roman" pitchFamily="18" charset="0"/>
              </a:rPr>
              <a:t>’évaluation formative est généralement menée </a:t>
            </a:r>
            <a:r>
              <a:rPr lang="fr-FR" dirty="0">
                <a:solidFill>
                  <a:srgbClr val="FF0000"/>
                </a:solidFill>
                <a:latin typeface="Times New Roman" pitchFamily="18" charset="0"/>
                <a:cs typeface="Times New Roman" pitchFamily="18" charset="0"/>
              </a:rPr>
              <a:t>…(5) </a:t>
            </a:r>
            <a:r>
              <a:rPr lang="fr-FR" dirty="0">
                <a:latin typeface="Times New Roman" pitchFamily="18" charset="0"/>
                <a:cs typeface="Times New Roman" pitchFamily="18" charset="0"/>
              </a:rPr>
              <a:t>du projet et vise à prendre des mesures conséquentes pour son amélioration.  </a:t>
            </a:r>
          </a:p>
          <a:p>
            <a:pPr marL="514350" indent="-514350" algn="just">
              <a:buNone/>
            </a:pPr>
            <a:r>
              <a:rPr lang="fr-FR" dirty="0">
                <a:latin typeface="Times New Roman" pitchFamily="18" charset="0"/>
                <a:cs typeface="Times New Roman" pitchFamily="18" charset="0"/>
              </a:rPr>
              <a:t>      </a:t>
            </a:r>
            <a:r>
              <a:rPr lang="fr-FR" i="1" dirty="0">
                <a:solidFill>
                  <a:srgbClr val="00B050"/>
                </a:solidFill>
                <a:latin typeface="Times New Roman" pitchFamily="18" charset="0"/>
                <a:cs typeface="Times New Roman" pitchFamily="18" charset="0"/>
              </a:rPr>
              <a:t>a. en cours de mise en œuvre          b. au début   </a:t>
            </a:r>
          </a:p>
          <a:p>
            <a:pPr marL="514350" indent="-514350" algn="just">
              <a:buNone/>
            </a:pPr>
            <a:r>
              <a:rPr lang="fr-FR" i="1" dirty="0">
                <a:solidFill>
                  <a:srgbClr val="00B050"/>
                </a:solidFill>
                <a:latin typeface="Times New Roman" pitchFamily="18" charset="0"/>
                <a:cs typeface="Times New Roman" pitchFamily="18" charset="0"/>
              </a:rPr>
              <a:t>      c. au cours de la  conception </a:t>
            </a:r>
            <a:endParaRPr lang="fr-FR" dirty="0">
              <a:latin typeface="Times New Roman" pitchFamily="18" charset="0"/>
              <a:cs typeface="Times New Roman" pitchFamily="18" charset="0"/>
            </a:endParaRPr>
          </a:p>
          <a:p>
            <a:pPr marL="514350" indent="-514350" algn="just">
              <a:buNone/>
            </a:pPr>
            <a:endParaRPr lang="fr-FR" dirty="0">
              <a:latin typeface="Times New Roman" pitchFamily="18" charset="0"/>
              <a:cs typeface="Times New Roman" pitchFamily="18" charset="0"/>
            </a:endParaRPr>
          </a:p>
          <a:p>
            <a:pPr marL="514350" indent="-514350" algn="just">
              <a:buNone/>
            </a:pPr>
            <a:endParaRPr lang="fr-FR" dirty="0"/>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174</a:t>
            </a:fld>
            <a:endParaRPr lang="en-GB"/>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85720" y="571480"/>
            <a:ext cx="8401080" cy="6286520"/>
          </a:xfrm>
        </p:spPr>
        <p:txBody>
          <a:bodyPr>
            <a:noAutofit/>
          </a:bodyPr>
          <a:lstStyle/>
          <a:p>
            <a:pPr>
              <a:buNone/>
            </a:pPr>
            <a:r>
              <a:rPr lang="fr-FR" dirty="0">
                <a:latin typeface="Times New Roman" pitchFamily="18" charset="0"/>
                <a:cs typeface="Times New Roman" pitchFamily="18" charset="0"/>
              </a:rPr>
              <a:t>6. Alors que l’évaluation  Ex-post rentre dans la  grande catégorie de l’évaluation sommative, l’évaluation </a:t>
            </a:r>
            <a:r>
              <a:rPr lang="fr-FR" dirty="0">
                <a:solidFill>
                  <a:srgbClr val="FF0000"/>
                </a:solidFill>
                <a:latin typeface="Times New Roman" pitchFamily="18" charset="0"/>
                <a:cs typeface="Times New Roman" pitchFamily="18" charset="0"/>
              </a:rPr>
              <a:t>…(6)</a:t>
            </a:r>
            <a:r>
              <a:rPr lang="fr-FR" dirty="0">
                <a:latin typeface="Times New Roman" pitchFamily="18" charset="0"/>
                <a:cs typeface="Times New Roman" pitchFamily="18" charset="0"/>
              </a:rPr>
              <a:t>  fait partie de l’évaluation  formative. </a:t>
            </a:r>
          </a:p>
          <a:p>
            <a:pPr>
              <a:buNone/>
            </a:pPr>
            <a:r>
              <a:rPr lang="fr-FR" i="1" dirty="0">
                <a:solidFill>
                  <a:srgbClr val="00B050"/>
                </a:solidFill>
                <a:latin typeface="Times New Roman" pitchFamily="18" charset="0"/>
                <a:cs typeface="Times New Roman" pitchFamily="18" charset="0"/>
              </a:rPr>
              <a:t>           a. à mi-parcours      b. Finale       c. ex-ante</a:t>
            </a:r>
            <a:endParaRPr lang="fr-FR" dirty="0">
              <a:latin typeface="Times New Roman" pitchFamily="18" charset="0"/>
              <a:cs typeface="Times New Roman" pitchFamily="18" charset="0"/>
            </a:endParaRPr>
          </a:p>
          <a:p>
            <a:pPr algn="just">
              <a:buNone/>
            </a:pPr>
            <a:r>
              <a:rPr lang="fr-FR" dirty="0">
                <a:latin typeface="Times New Roman" pitchFamily="18" charset="0"/>
                <a:cs typeface="Times New Roman" pitchFamily="18" charset="0"/>
              </a:rPr>
              <a:t>7.L’Evaluation sommative d’effets évalue surtout</a:t>
            </a:r>
            <a:r>
              <a:rPr lang="fr-FR" dirty="0">
                <a:solidFill>
                  <a:srgbClr val="FF0000"/>
                </a:solidFill>
                <a:latin typeface="Times New Roman" pitchFamily="18" charset="0"/>
                <a:cs typeface="Times New Roman" pitchFamily="18" charset="0"/>
              </a:rPr>
              <a:t> </a:t>
            </a:r>
            <a:r>
              <a:rPr lang="fr-FR" dirty="0">
                <a:latin typeface="Times New Roman" pitchFamily="18" charset="0"/>
                <a:cs typeface="Times New Roman" pitchFamily="18" charset="0"/>
              </a:rPr>
              <a:t>les résultats </a:t>
            </a:r>
            <a:r>
              <a:rPr lang="fr-FR" sz="2400" dirty="0">
                <a:solidFill>
                  <a:srgbClr val="FF0000"/>
                </a:solidFill>
                <a:latin typeface="Times New Roman" pitchFamily="18" charset="0"/>
                <a:cs typeface="Times New Roman" pitchFamily="18" charset="0"/>
              </a:rPr>
              <a:t>(7)</a:t>
            </a:r>
            <a:endParaRPr lang="fr-FR" dirty="0">
              <a:latin typeface="Times New Roman" pitchFamily="18" charset="0"/>
              <a:cs typeface="Times New Roman" pitchFamily="18" charset="0"/>
            </a:endParaRPr>
          </a:p>
          <a:p>
            <a:pPr>
              <a:buNone/>
            </a:pPr>
            <a:r>
              <a:rPr lang="fr-FR" i="1" dirty="0">
                <a:solidFill>
                  <a:srgbClr val="00B050"/>
                </a:solidFill>
                <a:latin typeface="Times New Roman" pitchFamily="18" charset="0"/>
                <a:cs typeface="Times New Roman" pitchFamily="18" charset="0"/>
              </a:rPr>
              <a:t>        a. à court terme    </a:t>
            </a:r>
          </a:p>
          <a:p>
            <a:pPr>
              <a:buNone/>
            </a:pPr>
            <a:r>
              <a:rPr lang="fr-FR" i="1" dirty="0">
                <a:solidFill>
                  <a:srgbClr val="00B050"/>
                </a:solidFill>
                <a:latin typeface="Times New Roman" pitchFamily="18" charset="0"/>
                <a:cs typeface="Times New Roman" pitchFamily="18" charset="0"/>
              </a:rPr>
              <a:t>       b. à moyen terme    </a:t>
            </a:r>
          </a:p>
          <a:p>
            <a:pPr>
              <a:buNone/>
            </a:pPr>
            <a:r>
              <a:rPr lang="fr-FR" i="1" dirty="0">
                <a:solidFill>
                  <a:srgbClr val="00B050"/>
                </a:solidFill>
                <a:latin typeface="Times New Roman" pitchFamily="18" charset="0"/>
                <a:cs typeface="Times New Roman" pitchFamily="18" charset="0"/>
              </a:rPr>
              <a:t>      c. à court et à  moyen   terme. </a:t>
            </a:r>
          </a:p>
          <a:p>
            <a:pPr>
              <a:buNone/>
            </a:pPr>
            <a:r>
              <a:rPr lang="fr-FR" dirty="0">
                <a:latin typeface="Times New Roman" pitchFamily="18" charset="0"/>
                <a:cs typeface="Times New Roman" pitchFamily="18" charset="0"/>
              </a:rPr>
              <a:t>8. L’ Evaluation ex-ante intervient </a:t>
            </a:r>
            <a:r>
              <a:rPr lang="fr-FR" dirty="0">
                <a:solidFill>
                  <a:srgbClr val="FF0000"/>
                </a:solidFill>
                <a:latin typeface="Times New Roman" pitchFamily="18" charset="0"/>
                <a:cs typeface="Times New Roman" pitchFamily="18" charset="0"/>
              </a:rPr>
              <a:t>…..(8)….  </a:t>
            </a:r>
            <a:r>
              <a:rPr lang="fr-FR" dirty="0">
                <a:latin typeface="Times New Roman" pitchFamily="18" charset="0"/>
                <a:cs typeface="Times New Roman" pitchFamily="18" charset="0"/>
              </a:rPr>
              <a:t>du projet et a pour  but de vérifier l’adéquation des objectifs par rapport aux besoins, enjeux ou problèmes à résoudre.</a:t>
            </a:r>
            <a:endParaRPr lang="fr-FR" i="1" dirty="0">
              <a:solidFill>
                <a:srgbClr val="00B050"/>
              </a:solidFill>
              <a:latin typeface="Times New Roman" pitchFamily="18" charset="0"/>
              <a:cs typeface="Times New Roman" pitchFamily="18" charset="0"/>
            </a:endParaRPr>
          </a:p>
          <a:p>
            <a:pPr>
              <a:buNone/>
            </a:pPr>
            <a:r>
              <a:rPr lang="fr-FR" i="1" dirty="0">
                <a:solidFill>
                  <a:srgbClr val="00B050"/>
                </a:solidFill>
                <a:latin typeface="Times New Roman" pitchFamily="18" charset="0"/>
                <a:cs typeface="Times New Roman" pitchFamily="18" charset="0"/>
              </a:rPr>
              <a:t>    a. Au début         b. à la phase de conception  </a:t>
            </a:r>
          </a:p>
          <a:p>
            <a:pPr>
              <a:buNone/>
            </a:pPr>
            <a:r>
              <a:rPr lang="fr-FR" i="1" dirty="0">
                <a:solidFill>
                  <a:srgbClr val="00B050"/>
                </a:solidFill>
                <a:latin typeface="Times New Roman" pitchFamily="18" charset="0"/>
                <a:cs typeface="Times New Roman" pitchFamily="18" charset="0"/>
              </a:rPr>
              <a:t>     c. à la phase  finale</a:t>
            </a:r>
          </a:p>
          <a:p>
            <a:pPr>
              <a:buNone/>
            </a:pPr>
            <a:endParaRPr lang="fr-FR" dirty="0"/>
          </a:p>
          <a:p>
            <a:pPr>
              <a:buNone/>
            </a:pPr>
            <a:endParaRPr lang="fr-FR" dirty="0"/>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175</a:t>
            </a:fld>
            <a:endParaRPr lang="en-GB"/>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642918"/>
            <a:ext cx="8229600" cy="5929354"/>
          </a:xfrm>
        </p:spPr>
        <p:txBody>
          <a:bodyPr>
            <a:normAutofit lnSpcReduction="10000"/>
          </a:bodyPr>
          <a:lstStyle/>
          <a:p>
            <a:pPr algn="just">
              <a:buNone/>
            </a:pPr>
            <a:r>
              <a:rPr lang="fr-FR" sz="2800" dirty="0">
                <a:latin typeface="Times New Roman" pitchFamily="18" charset="0"/>
                <a:cs typeface="Times New Roman" pitchFamily="18" charset="0"/>
              </a:rPr>
              <a:t>9. Le type d’évaluation des intrants, des processus et les Extrants est appelé</a:t>
            </a:r>
            <a:r>
              <a:rPr lang="fr-FR" sz="2800" dirty="0">
                <a:solidFill>
                  <a:srgbClr val="FF0000"/>
                </a:solidFill>
                <a:latin typeface="Times New Roman" pitchFamily="18" charset="0"/>
                <a:cs typeface="Times New Roman" pitchFamily="18" charset="0"/>
              </a:rPr>
              <a:t>…(9)...</a:t>
            </a:r>
          </a:p>
          <a:p>
            <a:pPr algn="just">
              <a:buNone/>
            </a:pPr>
            <a:r>
              <a:rPr lang="fr-FR" sz="2800" dirty="0">
                <a:solidFill>
                  <a:srgbClr val="00B050"/>
                </a:solidFill>
                <a:latin typeface="Times New Roman" pitchFamily="18" charset="0"/>
                <a:cs typeface="Times New Roman" pitchFamily="18" charset="0"/>
              </a:rPr>
              <a:t>   a. évaluation formative  </a:t>
            </a:r>
          </a:p>
          <a:p>
            <a:pPr algn="just">
              <a:buNone/>
            </a:pPr>
            <a:r>
              <a:rPr lang="fr-FR" sz="2800" dirty="0">
                <a:solidFill>
                  <a:srgbClr val="00B050"/>
                </a:solidFill>
                <a:latin typeface="Times New Roman" pitchFamily="18" charset="0"/>
                <a:cs typeface="Times New Roman" pitchFamily="18" charset="0"/>
              </a:rPr>
              <a:t>   b. Evaluation  intermédiaire et  ex-post </a:t>
            </a:r>
          </a:p>
          <a:p>
            <a:pPr algn="just">
              <a:buNone/>
            </a:pPr>
            <a:r>
              <a:rPr lang="fr-FR" sz="2800" dirty="0">
                <a:solidFill>
                  <a:srgbClr val="00B050"/>
                </a:solidFill>
                <a:latin typeface="Times New Roman" pitchFamily="18" charset="0"/>
                <a:cs typeface="Times New Roman" pitchFamily="18" charset="0"/>
              </a:rPr>
              <a:t>   c. évaluation ex-ante</a:t>
            </a:r>
          </a:p>
          <a:p>
            <a:pPr algn="just">
              <a:buNone/>
            </a:pPr>
            <a:r>
              <a:rPr lang="fr-FR" sz="2800" dirty="0">
                <a:latin typeface="Times New Roman" pitchFamily="18" charset="0"/>
                <a:cs typeface="Times New Roman" pitchFamily="18" charset="0"/>
              </a:rPr>
              <a:t>10. Alors que le suivi vise généralement à communiquer les progrès aux responsables et les alerter sur les difficultés,  </a:t>
            </a:r>
            <a:r>
              <a:rPr lang="fr-FR" sz="2800" dirty="0">
                <a:solidFill>
                  <a:srgbClr val="FF0000"/>
                </a:solidFill>
                <a:latin typeface="Times New Roman" pitchFamily="18" charset="0"/>
                <a:cs typeface="Times New Roman" pitchFamily="18" charset="0"/>
              </a:rPr>
              <a:t>…(10)… </a:t>
            </a:r>
            <a:r>
              <a:rPr lang="fr-FR" sz="2800" dirty="0">
                <a:latin typeface="Times New Roman" pitchFamily="18" charset="0"/>
                <a:cs typeface="Times New Roman" pitchFamily="18" charset="0"/>
              </a:rPr>
              <a:t>cherche à  fournir des enseignements, améliorer l'efficacité, les effets,  l'impact de la future programmation.</a:t>
            </a:r>
          </a:p>
          <a:p>
            <a:pPr algn="just">
              <a:buNone/>
            </a:pPr>
            <a:r>
              <a:rPr lang="fr-FR" sz="2800" dirty="0">
                <a:solidFill>
                  <a:srgbClr val="00B050"/>
                </a:solidFill>
                <a:latin typeface="Times New Roman" pitchFamily="18" charset="0"/>
                <a:cs typeface="Times New Roman" pitchFamily="18" charset="0"/>
              </a:rPr>
              <a:t>   a. le suivi technique   </a:t>
            </a:r>
          </a:p>
          <a:p>
            <a:pPr algn="just">
              <a:buNone/>
            </a:pPr>
            <a:r>
              <a:rPr lang="fr-FR" sz="2800" dirty="0">
                <a:solidFill>
                  <a:srgbClr val="00B050"/>
                </a:solidFill>
                <a:latin typeface="Times New Roman" pitchFamily="18" charset="0"/>
                <a:cs typeface="Times New Roman" pitchFamily="18" charset="0"/>
              </a:rPr>
              <a:t>   b. le suivi-évaluation   </a:t>
            </a:r>
          </a:p>
          <a:p>
            <a:pPr algn="just">
              <a:buNone/>
            </a:pPr>
            <a:r>
              <a:rPr lang="fr-FR" sz="2800" dirty="0">
                <a:solidFill>
                  <a:srgbClr val="00B050"/>
                </a:solidFill>
                <a:latin typeface="Times New Roman" pitchFamily="18" charset="0"/>
                <a:cs typeface="Times New Roman" pitchFamily="18" charset="0"/>
              </a:rPr>
              <a:t>   c. l’évaluation</a:t>
            </a:r>
          </a:p>
          <a:p>
            <a:pPr algn="just">
              <a:buNone/>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176</a:t>
            </a:fld>
            <a:endParaRPr lang="en-GB"/>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28596" y="928670"/>
            <a:ext cx="8229600" cy="5500726"/>
          </a:xfrm>
        </p:spPr>
        <p:txBody>
          <a:bodyPr>
            <a:noAutofit/>
          </a:bodyPr>
          <a:lstStyle/>
          <a:p>
            <a:pPr>
              <a:buNone/>
            </a:pPr>
            <a:r>
              <a:rPr lang="fr-FR" dirty="0">
                <a:solidFill>
                  <a:srgbClr val="00B0F0"/>
                </a:solidFill>
                <a:latin typeface="Times New Roman" pitchFamily="18" charset="0"/>
                <a:cs typeface="Times New Roman" pitchFamily="18" charset="0"/>
              </a:rPr>
              <a:t>I. Compléter avec le (s) terme(s) correcte(s)et approprié(s):</a:t>
            </a:r>
            <a:endParaRPr lang="fr-FR" dirty="0">
              <a:latin typeface="Times New Roman" pitchFamily="18" charset="0"/>
              <a:cs typeface="Times New Roman" pitchFamily="18" charset="0"/>
            </a:endParaRPr>
          </a:p>
          <a:p>
            <a:pPr marL="514350" indent="-514350">
              <a:buFont typeface="+mj-lt"/>
              <a:buAutoNum type="arabicPeriod"/>
            </a:pPr>
            <a:r>
              <a:rPr lang="fr-FR" dirty="0">
                <a:latin typeface="Times New Roman" pitchFamily="18" charset="0"/>
                <a:cs typeface="Times New Roman" pitchFamily="18" charset="0"/>
              </a:rPr>
              <a:t>La conception/Elaboration du système de Suivi-Evaluation est  la toute première et la base des </a:t>
            </a:r>
            <a:r>
              <a:rPr lang="fr-FR" dirty="0">
                <a:solidFill>
                  <a:srgbClr val="FF0000"/>
                </a:solidFill>
                <a:latin typeface="Times New Roman" pitchFamily="18" charset="0"/>
                <a:cs typeface="Times New Roman" pitchFamily="18" charset="0"/>
              </a:rPr>
              <a:t>…(1) combien?… </a:t>
            </a:r>
            <a:r>
              <a:rPr lang="fr-FR" dirty="0">
                <a:latin typeface="Times New Roman" pitchFamily="18" charset="0"/>
                <a:cs typeface="Times New Roman" pitchFamily="18" charset="0"/>
              </a:rPr>
              <a:t>grandes phases du Système de suivi-évaluation; elle, à son tour , est généralement conçue en </a:t>
            </a:r>
            <a:r>
              <a:rPr lang="fr-FR" dirty="0">
                <a:solidFill>
                  <a:srgbClr val="FF0000"/>
                </a:solidFill>
                <a:latin typeface="Times New Roman" pitchFamily="18" charset="0"/>
                <a:cs typeface="Times New Roman" pitchFamily="18" charset="0"/>
              </a:rPr>
              <a:t>….(2) combien?  </a:t>
            </a:r>
            <a:r>
              <a:rPr lang="fr-FR" dirty="0">
                <a:latin typeface="Times New Roman" pitchFamily="18" charset="0"/>
                <a:cs typeface="Times New Roman" pitchFamily="18" charset="0"/>
              </a:rPr>
              <a:t>étapes. </a:t>
            </a:r>
          </a:p>
          <a:p>
            <a:pPr marL="514350" indent="-514350">
              <a:buFont typeface="+mj-lt"/>
              <a:buAutoNum type="arabicPeriod"/>
            </a:pPr>
            <a:r>
              <a:rPr lang="fr-FR" dirty="0">
                <a:latin typeface="Times New Roman" pitchFamily="18" charset="0"/>
                <a:cs typeface="Times New Roman" pitchFamily="18" charset="0"/>
              </a:rPr>
              <a:t>De différents types de pratique managériales, la gestion  axée  sur </a:t>
            </a:r>
            <a:r>
              <a:rPr lang="fr-FR" dirty="0">
                <a:solidFill>
                  <a:srgbClr val="FF0000"/>
                </a:solidFill>
                <a:latin typeface="Times New Roman" pitchFamily="18" charset="0"/>
                <a:cs typeface="Times New Roman" pitchFamily="18" charset="0"/>
              </a:rPr>
              <a:t>…(3) </a:t>
            </a:r>
            <a:r>
              <a:rPr lang="fr-FR" dirty="0">
                <a:latin typeface="Times New Roman" pitchFamily="18" charset="0"/>
                <a:cs typeface="Times New Roman" pitchFamily="18" charset="0"/>
              </a:rPr>
              <a:t>met  l’accent sur les extrants  alors que  la « gestion axée sur les résultats » (GAR) met l’accent sur </a:t>
            </a:r>
            <a:r>
              <a:rPr lang="fr-FR" dirty="0">
                <a:solidFill>
                  <a:srgbClr val="FF0000"/>
                </a:solidFill>
                <a:latin typeface="Times New Roman" pitchFamily="18" charset="0"/>
                <a:cs typeface="Times New Roman" pitchFamily="18" charset="0"/>
              </a:rPr>
              <a:t>….(4)</a:t>
            </a:r>
          </a:p>
          <a:p>
            <a:pPr marL="514350" indent="-514350">
              <a:buFont typeface="+mj-lt"/>
              <a:buAutoNum type="arabicPeriod"/>
            </a:pPr>
            <a:r>
              <a:rPr lang="fr-FR" dirty="0">
                <a:latin typeface="Times New Roman" pitchFamily="18" charset="0"/>
                <a:cs typeface="Times New Roman" pitchFamily="18" charset="0"/>
              </a:rPr>
              <a:t>La GAR  consiste à accorder la priorité aux résultats dans tous les aspects de la gestion en tenant compte de deux notions fondamentales dont…</a:t>
            </a:r>
            <a:r>
              <a:rPr lang="fr-FR" dirty="0">
                <a:solidFill>
                  <a:srgbClr val="FF0000"/>
                </a:solidFill>
                <a:latin typeface="Times New Roman" pitchFamily="18" charset="0"/>
                <a:cs typeface="Times New Roman" pitchFamily="18" charset="0"/>
              </a:rPr>
              <a:t>(5). </a:t>
            </a: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177</a:t>
            </a:fld>
            <a:endParaRPr lang="en-GB"/>
          </a:p>
        </p:txBody>
      </p:sp>
      <p:sp>
        <p:nvSpPr>
          <p:cNvPr id="5" name="Titre 1"/>
          <p:cNvSpPr>
            <a:spLocks noGrp="1"/>
          </p:cNvSpPr>
          <p:nvPr>
            <p:ph type="title"/>
          </p:nvPr>
        </p:nvSpPr>
        <p:spPr>
          <a:xfrm>
            <a:off x="357158" y="428604"/>
            <a:ext cx="8229600" cy="500066"/>
          </a:xfrm>
        </p:spPr>
        <p:txBody>
          <a:bodyPr>
            <a:normAutofit fontScale="90000"/>
          </a:bodyPr>
          <a:lstStyle/>
          <a:p>
            <a:pPr algn="ctr"/>
            <a:r>
              <a:rPr lang="fr-FR" sz="3200" b="1" dirty="0">
                <a:latin typeface="Times New Roman" pitchFamily="18" charset="0"/>
                <a:cs typeface="Times New Roman" pitchFamily="18" charset="0"/>
              </a:rPr>
              <a:t>IVème partie. Système de S-E: </a:t>
            </a:r>
            <a:r>
              <a:rPr lang="fr-FR" sz="3200" b="1" dirty="0">
                <a:solidFill>
                  <a:srgbClr val="FF0000"/>
                </a:solidFill>
                <a:latin typeface="Times New Roman" pitchFamily="18" charset="0"/>
                <a:cs typeface="Times New Roman" pitchFamily="18" charset="0"/>
              </a:rPr>
              <a:t>20% (=2*10)</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785794"/>
            <a:ext cx="8229600" cy="5538806"/>
          </a:xfrm>
        </p:spPr>
        <p:txBody>
          <a:bodyPr>
            <a:noAutofit/>
          </a:bodyPr>
          <a:lstStyle/>
          <a:p>
            <a:pPr algn="just">
              <a:buNone/>
            </a:pPr>
            <a:r>
              <a:rPr lang="fr-FR" sz="2800" b="1" dirty="0">
                <a:solidFill>
                  <a:schemeClr val="accent1">
                    <a:lumMod val="60000"/>
                    <a:lumOff val="40000"/>
                  </a:schemeClr>
                </a:solidFill>
                <a:latin typeface="Times New Roman" pitchFamily="18" charset="0"/>
                <a:cs typeface="Times New Roman" pitchFamily="18" charset="0"/>
              </a:rPr>
              <a:t>II. Donnez vos propres exemples (personnels) des éléments ci-dessous:</a:t>
            </a:r>
          </a:p>
          <a:p>
            <a:pPr algn="just">
              <a:buNone/>
            </a:pPr>
            <a:endParaRPr lang="fr-FR" sz="2800" b="1" dirty="0">
              <a:solidFill>
                <a:schemeClr val="accent1">
                  <a:lumMod val="60000"/>
                  <a:lumOff val="40000"/>
                </a:schemeClr>
              </a:solidFill>
              <a:latin typeface="Times New Roman" pitchFamily="18" charset="0"/>
              <a:cs typeface="Times New Roman" pitchFamily="18" charset="0"/>
            </a:endParaRPr>
          </a:p>
          <a:p>
            <a:pPr marL="514350" indent="-514350" algn="just">
              <a:buFont typeface="+mj-lt"/>
              <a:buAutoNum type="arabicPeriod"/>
            </a:pPr>
            <a:r>
              <a:rPr lang="fr-FR" sz="2800" dirty="0">
                <a:latin typeface="Times New Roman" pitchFamily="18" charset="0"/>
                <a:cs typeface="Times New Roman" pitchFamily="18" charset="0"/>
              </a:rPr>
              <a:t>Un indicateur d’effet</a:t>
            </a:r>
          </a:p>
          <a:p>
            <a:pPr marL="514350" indent="-514350" algn="just">
              <a:buFont typeface="+mj-lt"/>
              <a:buAutoNum type="arabicPeriod"/>
            </a:pPr>
            <a:r>
              <a:rPr lang="fr-FR" sz="2800" dirty="0">
                <a:latin typeface="Times New Roman" pitchFamily="18" charset="0"/>
                <a:cs typeface="Times New Roman" pitchFamily="18" charset="0"/>
              </a:rPr>
              <a:t>Un indicateur d’impact</a:t>
            </a:r>
          </a:p>
          <a:p>
            <a:pPr marL="514350" indent="-514350" algn="just">
              <a:buFont typeface="+mj-lt"/>
              <a:buAutoNum type="arabicPeriod"/>
            </a:pPr>
            <a:r>
              <a:rPr lang="fr-FR" sz="2800" dirty="0">
                <a:latin typeface="Times New Roman" pitchFamily="18" charset="0"/>
                <a:cs typeface="Times New Roman" pitchFamily="18" charset="0"/>
              </a:rPr>
              <a:t>Un objectif global</a:t>
            </a:r>
          </a:p>
          <a:p>
            <a:pPr marL="514350" indent="-514350" algn="just">
              <a:buFont typeface="+mj-lt"/>
              <a:buAutoNum type="arabicPeriod"/>
            </a:pPr>
            <a:r>
              <a:rPr lang="fr-FR" sz="2800" dirty="0">
                <a:latin typeface="Times New Roman" pitchFamily="18" charset="0"/>
                <a:cs typeface="Times New Roman" pitchFamily="18" charset="0"/>
              </a:rPr>
              <a:t>Deux objectifs SMART</a:t>
            </a:r>
          </a:p>
          <a:p>
            <a:pPr algn="just">
              <a:buNone/>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178</a:t>
            </a:fld>
            <a:endParaRPr lang="en-GB"/>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010400"/>
          </a:xfrm>
        </p:spPr>
        <p:txBody>
          <a:bodyPr>
            <a:noAutofit/>
          </a:bodyPr>
          <a:lstStyle/>
          <a:p>
            <a:pPr algn="ctr"/>
            <a:r>
              <a:rPr lang="fr-FR" sz="3200" b="1" dirty="0">
                <a:latin typeface="Times New Roman" pitchFamily="18" charset="0"/>
                <a:cs typeface="Times New Roman" pitchFamily="18" charset="0"/>
              </a:rPr>
              <a:t>Vème Partie. Etude de cas:</a:t>
            </a:r>
            <a:br>
              <a:rPr lang="fr-FR" sz="3200" b="1" dirty="0">
                <a:latin typeface="Times New Roman" pitchFamily="18" charset="0"/>
                <a:cs typeface="Times New Roman" pitchFamily="18" charset="0"/>
              </a:rPr>
            </a:br>
            <a:r>
              <a:rPr lang="fr-FR" sz="3200" b="1" dirty="0">
                <a:solidFill>
                  <a:srgbClr val="FF0000"/>
                </a:solidFill>
                <a:latin typeface="Times New Roman" pitchFamily="18" charset="0"/>
                <a:cs typeface="Times New Roman" pitchFamily="18" charset="0"/>
              </a:rPr>
              <a:t>30% (=5*6)</a:t>
            </a:r>
          </a:p>
        </p:txBody>
      </p:sp>
      <p:sp>
        <p:nvSpPr>
          <p:cNvPr id="3" name="Espace réservé du contenu 2"/>
          <p:cNvSpPr>
            <a:spLocks noGrp="1"/>
          </p:cNvSpPr>
          <p:nvPr>
            <p:ph idx="1"/>
          </p:nvPr>
        </p:nvSpPr>
        <p:spPr>
          <a:xfrm>
            <a:off x="457200" y="1785926"/>
            <a:ext cx="8229600" cy="4538674"/>
          </a:xfrm>
        </p:spPr>
        <p:txBody>
          <a:bodyPr>
            <a:normAutofit/>
          </a:bodyPr>
          <a:lstStyle/>
          <a:p>
            <a:pPr algn="just">
              <a:buNone/>
            </a:pPr>
            <a:r>
              <a:rPr lang="fr-FR" sz="2800" dirty="0">
                <a:latin typeface="Times New Roman" pitchFamily="18" charset="0"/>
                <a:cs typeface="Times New Roman" pitchFamily="18" charset="0"/>
              </a:rPr>
              <a:t>   </a:t>
            </a:r>
          </a:p>
          <a:p>
            <a:pPr algn="just">
              <a:buNone/>
            </a:pPr>
            <a:r>
              <a:rPr lang="fr-FR" sz="2800" dirty="0">
                <a:latin typeface="Times New Roman" pitchFamily="18" charset="0"/>
                <a:cs typeface="Times New Roman" pitchFamily="18" charset="0"/>
              </a:rPr>
              <a:t>   Grâce à vos nouvelles compétences acquises à la fin de votre formation sur le suivi-Evaluation de projets, vous vous lancez dans le domaine de consultance. Votre premier client qui vient d’être nommé à la tête d’un projet vous consulte pour les conseils et l’ approfondissement de ses connaissances dans la gestion de projet afin de pouvoir gérer efficacement son projet.</a:t>
            </a:r>
          </a:p>
          <a:p>
            <a:pPr algn="just">
              <a:buNone/>
            </a:pPr>
            <a:r>
              <a:rPr lang="fr-FR" sz="2800" dirty="0">
                <a:latin typeface="Times New Roman" pitchFamily="18" charset="0"/>
                <a:cs typeface="Times New Roman" pitchFamily="18" charset="0"/>
              </a:rPr>
              <a:t>     </a:t>
            </a: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179</a:t>
            </a:fld>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63" name="Rectangle 7"/>
          <p:cNvSpPr>
            <a:spLocks noGrp="1" noChangeArrowheads="1"/>
          </p:cNvSpPr>
          <p:nvPr>
            <p:ph type="title"/>
          </p:nvPr>
        </p:nvSpPr>
        <p:spPr>
          <a:xfrm>
            <a:off x="1428728" y="928670"/>
            <a:ext cx="5643603" cy="642942"/>
          </a:xfrm>
        </p:spPr>
        <p:txBody>
          <a:bodyPr>
            <a:noAutofit/>
          </a:bodyPr>
          <a:lstStyle/>
          <a:p>
            <a:pPr algn="ctr"/>
            <a:r>
              <a:rPr lang="fr-FR" sz="4000" dirty="0">
                <a:solidFill>
                  <a:srgbClr val="00B0F0"/>
                </a:solidFill>
                <a:effectLst/>
                <a:latin typeface="Times New Roman" pitchFamily="18" charset="0"/>
                <a:cs typeface="Times New Roman" pitchFamily="18" charset="0"/>
              </a:rPr>
              <a:t>I.2. L’ÉVALUATION</a:t>
            </a:r>
          </a:p>
        </p:txBody>
      </p:sp>
      <p:sp>
        <p:nvSpPr>
          <p:cNvPr id="787464" name="Rectangle 8"/>
          <p:cNvSpPr>
            <a:spLocks noGrp="1" noChangeArrowheads="1"/>
          </p:cNvSpPr>
          <p:nvPr>
            <p:ph idx="1"/>
          </p:nvPr>
        </p:nvSpPr>
        <p:spPr>
          <a:xfrm>
            <a:off x="533400" y="4143380"/>
            <a:ext cx="8305800" cy="2714620"/>
          </a:xfrm>
        </p:spPr>
        <p:txBody>
          <a:bodyPr>
            <a:noAutofit/>
          </a:bodyPr>
          <a:lstStyle/>
          <a:p>
            <a:pPr marL="0" indent="0" algn="just">
              <a:buFont typeface="Monotype Sorts" pitchFamily="2" charset="2"/>
              <a:buNone/>
            </a:pPr>
            <a:r>
              <a:rPr lang="fr-FR" sz="2800" dirty="0">
                <a:latin typeface="Times New Roman" pitchFamily="18" charset="0"/>
                <a:cs typeface="Times New Roman" pitchFamily="18" charset="0"/>
              </a:rPr>
              <a:t>Comparable au contrôle général ou périodique  de votre véhicule, l’évaluation est </a:t>
            </a:r>
            <a:r>
              <a:rPr lang="fr-FR" sz="2800" i="1" dirty="0">
                <a:latin typeface="Times New Roman" pitchFamily="18" charset="0"/>
                <a:cs typeface="Times New Roman" pitchFamily="18" charset="0"/>
              </a:rPr>
              <a:t>la cueillette/l’analyse systématiques de l’information sur le rendement réel d’un projet. Elle vise à analyser la pertinence, ses progrès, son succès et son efficacité en fonction du coût(</a:t>
            </a:r>
            <a:r>
              <a:rPr lang="fr-FR" sz="2800" dirty="0">
                <a:latin typeface="Times New Roman" pitchFamily="18" charset="0"/>
                <a:cs typeface="Times New Roman" pitchFamily="18" charset="0"/>
              </a:rPr>
              <a:t>3).  </a:t>
            </a:r>
          </a:p>
        </p:txBody>
      </p:sp>
      <p:pic>
        <p:nvPicPr>
          <p:cNvPr id="787462" name="Picture 6"/>
          <p:cNvPicPr>
            <a:picLocks noChangeAspect="1" noChangeArrowheads="1"/>
          </p:cNvPicPr>
          <p:nvPr/>
        </p:nvPicPr>
        <p:blipFill>
          <a:blip r:embed="rId3"/>
          <a:srcRect/>
          <a:stretch>
            <a:fillRect/>
          </a:stretch>
        </p:blipFill>
        <p:spPr bwMode="auto">
          <a:xfrm>
            <a:off x="2571736" y="1607332"/>
            <a:ext cx="4095779" cy="2455559"/>
          </a:xfrm>
          <a:prstGeom prst="rect">
            <a:avLst/>
          </a:prstGeom>
          <a:noFill/>
          <a:ln w="9525">
            <a:noFill/>
            <a:miter lim="800000"/>
            <a:headEnd/>
            <a:tailEnd/>
          </a:ln>
          <a:effectLst/>
        </p:spPr>
      </p:pic>
      <p:sp>
        <p:nvSpPr>
          <p:cNvPr id="5" name="Espace réservé du numéro de diapositive 4"/>
          <p:cNvSpPr>
            <a:spLocks noGrp="1"/>
          </p:cNvSpPr>
          <p:nvPr>
            <p:ph type="sldNum" sz="quarter" idx="12"/>
          </p:nvPr>
        </p:nvSpPr>
        <p:spPr/>
        <p:txBody>
          <a:bodyPr/>
          <a:lstStyle/>
          <a:p>
            <a:pPr>
              <a:defRPr/>
            </a:pPr>
            <a:fld id="{E0F93A6C-462B-4981-99DD-B52ECBD9606C}" type="slidenum">
              <a:rPr lang="en-GB" smtClean="0"/>
              <a:pPr>
                <a:defRPr/>
              </a:pPr>
              <a:t>18</a:t>
            </a:fld>
            <a:endParaRPr lang="en-GB"/>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00034" y="1428736"/>
            <a:ext cx="8229600" cy="4389120"/>
          </a:xfrm>
        </p:spPr>
        <p:txBody>
          <a:bodyPr>
            <a:noAutofit/>
          </a:bodyPr>
          <a:lstStyle/>
          <a:p>
            <a:pPr>
              <a:buNone/>
            </a:pPr>
            <a:r>
              <a:rPr lang="fr-FR" sz="2800" dirty="0">
                <a:latin typeface="Times New Roman" pitchFamily="18" charset="0"/>
                <a:cs typeface="Times New Roman" pitchFamily="18" charset="0"/>
              </a:rPr>
              <a:t>  De façon résumée, sous forme de tirets, énumérer les points principaux auxquels vous allez  centrer votre  session sur chacun des aspects ci-dessous: </a:t>
            </a:r>
          </a:p>
          <a:p>
            <a:pPr marL="571500" indent="-571500">
              <a:buFont typeface="+mj-lt"/>
              <a:buAutoNum type="alphaLcParenR"/>
            </a:pPr>
            <a:r>
              <a:rPr lang="fr-FR" sz="2800" dirty="0">
                <a:latin typeface="Times New Roman" pitchFamily="18" charset="0"/>
                <a:cs typeface="Times New Roman" pitchFamily="18" charset="0"/>
              </a:rPr>
              <a:t>Quoi? </a:t>
            </a:r>
          </a:p>
          <a:p>
            <a:pPr marL="571500" indent="-571500">
              <a:buFont typeface="+mj-lt"/>
              <a:buAutoNum type="alphaLcParenR"/>
            </a:pPr>
            <a:r>
              <a:rPr lang="fr-FR" sz="2800" dirty="0">
                <a:latin typeface="Times New Roman" pitchFamily="18" charset="0"/>
                <a:cs typeface="Times New Roman" pitchFamily="18" charset="0"/>
              </a:rPr>
              <a:t>Pourquoi? </a:t>
            </a:r>
          </a:p>
          <a:p>
            <a:pPr marL="571500" indent="-571500">
              <a:buFont typeface="+mj-lt"/>
              <a:buAutoNum type="alphaLcParenR"/>
            </a:pPr>
            <a:r>
              <a:rPr lang="fr-FR" sz="2800" dirty="0">
                <a:latin typeface="Times New Roman" pitchFamily="18" charset="0"/>
                <a:cs typeface="Times New Roman" pitchFamily="18" charset="0"/>
              </a:rPr>
              <a:t>Quand? </a:t>
            </a:r>
          </a:p>
          <a:p>
            <a:pPr marL="571500" indent="-571500">
              <a:buFont typeface="+mj-lt"/>
              <a:buAutoNum type="alphaLcParenR"/>
            </a:pPr>
            <a:r>
              <a:rPr lang="fr-FR" sz="2800" dirty="0">
                <a:latin typeface="Times New Roman" pitchFamily="18" charset="0"/>
                <a:cs typeface="Times New Roman" pitchFamily="18" charset="0"/>
              </a:rPr>
              <a:t>Par qui? </a:t>
            </a:r>
          </a:p>
          <a:p>
            <a:pPr marL="571500" indent="-571500">
              <a:buFont typeface="+mj-lt"/>
              <a:buAutoNum type="alphaLcParenR"/>
            </a:pPr>
            <a:r>
              <a:rPr lang="fr-FR" sz="2800" dirty="0">
                <a:latin typeface="Times New Roman" pitchFamily="18" charset="0"/>
                <a:cs typeface="Times New Roman" pitchFamily="18" charset="0"/>
              </a:rPr>
              <a:t>Pour qui</a:t>
            </a:r>
          </a:p>
          <a:p>
            <a:pPr marL="571500" indent="-571500">
              <a:buFont typeface="+mj-lt"/>
              <a:buAutoNum type="alphaLcParenR"/>
            </a:pPr>
            <a:r>
              <a:rPr lang="fr-FR" sz="2800" dirty="0">
                <a:latin typeface="Times New Roman" pitchFamily="18" charset="0"/>
                <a:cs typeface="Times New Roman" pitchFamily="18" charset="0"/>
              </a:rPr>
              <a:t>Et comment se fait </a:t>
            </a:r>
          </a:p>
          <a:p>
            <a:pPr marL="571500" indent="-571500">
              <a:buFont typeface="+mj-lt"/>
              <a:buAutoNum type="alphaLcParenR"/>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180</a:t>
            </a:fld>
            <a:endParaRPr lang="en-GB"/>
          </a:p>
        </p:txBody>
      </p:sp>
      <p:sp>
        <p:nvSpPr>
          <p:cNvPr id="7" name="Accolade fermante 6"/>
          <p:cNvSpPr/>
          <p:nvPr/>
        </p:nvSpPr>
        <p:spPr>
          <a:xfrm>
            <a:off x="3857620" y="2714620"/>
            <a:ext cx="714380" cy="28575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 name="Ellipse 7"/>
          <p:cNvSpPr/>
          <p:nvPr/>
        </p:nvSpPr>
        <p:spPr>
          <a:xfrm>
            <a:off x="4500562" y="3214686"/>
            <a:ext cx="3643338" cy="1714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latin typeface="Times New Roman" pitchFamily="18" charset="0"/>
                <a:cs typeface="Times New Roman" pitchFamily="18" charset="0"/>
              </a:rPr>
              <a:t>Le Suivi-Evaluation de Projet</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28596" y="1428736"/>
            <a:ext cx="8229600" cy="4389120"/>
          </a:xfrm>
          <a:solidFill>
            <a:schemeClr val="tx2">
              <a:lumMod val="20000"/>
              <a:lumOff val="80000"/>
            </a:schemeClr>
          </a:solidFill>
          <a:ln>
            <a:solidFill>
              <a:srgbClr val="FFC000"/>
            </a:solidFill>
          </a:ln>
        </p:spPr>
        <p:txBody>
          <a:bodyPr>
            <a:normAutofit fontScale="77500" lnSpcReduction="20000"/>
          </a:bodyPr>
          <a:lstStyle/>
          <a:p>
            <a:pPr algn="ctr">
              <a:buNone/>
            </a:pPr>
            <a:endParaRPr lang="fr-FR" sz="7800" b="1" dirty="0">
              <a:latin typeface="Times New Roman" pitchFamily="18" charset="0"/>
              <a:cs typeface="Times New Roman" pitchFamily="18" charset="0"/>
            </a:endParaRPr>
          </a:p>
          <a:p>
            <a:pPr algn="ctr">
              <a:buNone/>
            </a:pPr>
            <a:r>
              <a:rPr lang="fr-FR" sz="7800" b="1" dirty="0">
                <a:latin typeface="Times New Roman" pitchFamily="18" charset="0"/>
                <a:cs typeface="Times New Roman" pitchFamily="18" charset="0"/>
              </a:rPr>
              <a:t>FIN </a:t>
            </a:r>
          </a:p>
          <a:p>
            <a:pPr algn="ctr">
              <a:buNone/>
            </a:pPr>
            <a:r>
              <a:rPr lang="fr-FR" sz="4000" b="1" dirty="0">
                <a:latin typeface="Times New Roman" pitchFamily="18" charset="0"/>
                <a:cs typeface="Times New Roman" pitchFamily="18" charset="0"/>
              </a:rPr>
              <a:t>MERCI  DE VOTRE PARTICIPATION! </a:t>
            </a:r>
          </a:p>
          <a:p>
            <a:pPr algn="ctr">
              <a:buNone/>
            </a:pPr>
            <a:endParaRPr lang="fr-FR" sz="3200" i="1" dirty="0">
              <a:latin typeface="Times New Roman" pitchFamily="18" charset="0"/>
              <a:cs typeface="Times New Roman" pitchFamily="18" charset="0"/>
            </a:endParaRPr>
          </a:p>
          <a:p>
            <a:pPr algn="ctr">
              <a:buNone/>
            </a:pPr>
            <a:r>
              <a:rPr lang="fr-FR" sz="3800" i="1" dirty="0">
                <a:latin typeface="Times New Roman" pitchFamily="18" charset="0"/>
                <a:cs typeface="Times New Roman" pitchFamily="18" charset="0"/>
              </a:rPr>
              <a:t>KANTAS CONSULTING &amp; BRIGRE  vous félicitons et vous souhaitons du plein succès dans l’application de vos nouvelles compétences professionnelles! </a:t>
            </a: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181</a:t>
            </a:fld>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500042"/>
            <a:ext cx="8229600" cy="6072230"/>
          </a:xfrm>
        </p:spPr>
        <p:txBody>
          <a:bodyPr>
            <a:noAutofit/>
          </a:bodyPr>
          <a:lstStyle/>
          <a:p>
            <a:pPr marL="0" indent="0" algn="just">
              <a:buFont typeface="Monotype Sorts" pitchFamily="2" charset="2"/>
              <a:buNone/>
            </a:pPr>
            <a:r>
              <a:rPr lang="fr-FR" sz="2800" dirty="0">
                <a:latin typeface="Times New Roman" pitchFamily="18" charset="0"/>
                <a:cs typeface="Times New Roman" pitchFamily="18" charset="0"/>
              </a:rPr>
              <a:t>L’évaluation compare les résultats prévus avec les résultats réels obtenus par un projet. Il Intervient seulement après un certain délai et demande des investigations plus approfondies. </a:t>
            </a:r>
          </a:p>
          <a:p>
            <a:pPr algn="just">
              <a:buNone/>
            </a:pPr>
            <a:r>
              <a:rPr lang="fr-FR" sz="2800" dirty="0">
                <a:latin typeface="Times New Roman" pitchFamily="18" charset="0"/>
                <a:cs typeface="Times New Roman" pitchFamily="18" charset="0"/>
              </a:rPr>
              <a:t>Ainsi, évaluer c’est :</a:t>
            </a:r>
          </a:p>
          <a:p>
            <a:pPr algn="just">
              <a:buFont typeface="Wingdings" pitchFamily="2" charset="2"/>
              <a:buChar char="§"/>
            </a:pPr>
            <a:r>
              <a:rPr lang="fr-FR" sz="2800" dirty="0">
                <a:latin typeface="Times New Roman" pitchFamily="18" charset="0"/>
                <a:cs typeface="Times New Roman" pitchFamily="18" charset="0"/>
              </a:rPr>
              <a:t> décrire le déroulement d’un projet et de ses activités; </a:t>
            </a:r>
          </a:p>
          <a:p>
            <a:pPr algn="just">
              <a:buFont typeface="Wingdings" pitchFamily="2" charset="2"/>
              <a:buChar char="§"/>
            </a:pPr>
            <a:r>
              <a:rPr lang="fr-FR" sz="2800" dirty="0">
                <a:latin typeface="Times New Roman" pitchFamily="18" charset="0"/>
                <a:cs typeface="Times New Roman" pitchFamily="18" charset="0"/>
              </a:rPr>
              <a:t>constater les progrès réalisés et les résultats obtenus par la mise en œuvre d’un projet, au moyen de données appropriées et de leur analyse complète et systématique;</a:t>
            </a:r>
          </a:p>
          <a:p>
            <a:pPr algn="just">
              <a:buFont typeface="Wingdings" pitchFamily="2" charset="2"/>
              <a:buChar char="§"/>
            </a:pPr>
            <a:r>
              <a:rPr lang="fr-FR" sz="2800" dirty="0">
                <a:latin typeface="Times New Roman" pitchFamily="18" charset="0"/>
                <a:cs typeface="Times New Roman" pitchFamily="18" charset="0"/>
              </a:rPr>
              <a:t>porter un jugement de valeur sur des résultats constatés, en les comparant avec des objectifs préétablis selon des critères prédéterminés; et</a:t>
            </a:r>
          </a:p>
          <a:p>
            <a:pPr algn="just">
              <a:buFont typeface="Wingdings" pitchFamily="2" charset="2"/>
              <a:buChar char="§"/>
            </a:pPr>
            <a:endParaRPr lang="fr-FR" sz="2800" dirty="0">
              <a:latin typeface="Times New Roman" pitchFamily="18" charset="0"/>
              <a:cs typeface="Times New Roman" pitchFamily="18" charset="0"/>
            </a:endParaRPr>
          </a:p>
          <a:p>
            <a:pPr algn="just">
              <a:buNone/>
            </a:pPr>
            <a:r>
              <a:rPr lang="fr-FR" sz="2800" dirty="0">
                <a:latin typeface="Times New Roman" pitchFamily="18" charset="0"/>
                <a:cs typeface="Times New Roman" pitchFamily="18" charset="0"/>
              </a:rPr>
              <a:t> </a:t>
            </a: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19</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71472" y="1428736"/>
            <a:ext cx="8229600" cy="4389120"/>
          </a:xfrm>
          <a:solidFill>
            <a:schemeClr val="bg2">
              <a:lumMod val="75000"/>
            </a:schemeClr>
          </a:solidFill>
        </p:spPr>
        <p:txBody>
          <a:bodyPr/>
          <a:lstStyle/>
          <a:p>
            <a:pPr>
              <a:buNone/>
            </a:pPr>
            <a:endParaRPr lang="fr-FR" dirty="0"/>
          </a:p>
          <a:p>
            <a:pPr>
              <a:buNone/>
            </a:pPr>
            <a:endParaRPr lang="fr-FR" dirty="0"/>
          </a:p>
          <a:p>
            <a:pPr>
              <a:buNone/>
            </a:pPr>
            <a:endParaRPr lang="fr-FR" dirty="0"/>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2</a:t>
            </a:fld>
            <a:endParaRPr lang="en-GB" dirty="0"/>
          </a:p>
        </p:txBody>
      </p:sp>
      <p:sp>
        <p:nvSpPr>
          <p:cNvPr id="5" name="Pentagone régulier 4"/>
          <p:cNvSpPr/>
          <p:nvPr/>
        </p:nvSpPr>
        <p:spPr>
          <a:xfrm>
            <a:off x="785786" y="1714488"/>
            <a:ext cx="7929618" cy="3857652"/>
          </a:xfrm>
          <a:prstGeom prst="pentag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solidFill>
                  <a:srgbClr val="FF0000"/>
                </a:solidFill>
                <a:latin typeface="Times New Roman" pitchFamily="18" charset="0"/>
                <a:cs typeface="Times New Roman" pitchFamily="18" charset="0"/>
              </a:rPr>
              <a:t>Session 1. </a:t>
            </a:r>
          </a:p>
          <a:p>
            <a:pPr algn="ctr"/>
            <a:r>
              <a:rPr lang="fr-FR" sz="3600" dirty="0">
                <a:solidFill>
                  <a:srgbClr val="7030A0"/>
                </a:solidFill>
                <a:latin typeface="Times New Roman" pitchFamily="18" charset="0"/>
                <a:cs typeface="Times New Roman" pitchFamily="18" charset="0"/>
              </a:rPr>
              <a:t>Introduction Générale</a:t>
            </a:r>
          </a:p>
          <a:p>
            <a:pPr algn="ctr"/>
            <a:r>
              <a:rPr lang="fr-FR" sz="3000" dirty="0">
                <a:solidFill>
                  <a:schemeClr val="tx1"/>
                </a:solidFill>
                <a:latin typeface="Times New Roman" pitchFamily="18" charset="0"/>
                <a:cs typeface="Times New Roman" pitchFamily="18" charset="0"/>
              </a:rPr>
              <a:t>	Attentes, Objectifs, Plan</a:t>
            </a:r>
            <a:endParaRPr lang="fr-FR" sz="30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28596" y="857208"/>
            <a:ext cx="8229600" cy="5500750"/>
          </a:xfrm>
        </p:spPr>
        <p:txBody>
          <a:bodyPr>
            <a:noAutofit/>
          </a:bodyPr>
          <a:lstStyle/>
          <a:p>
            <a:pPr algn="just">
              <a:buFont typeface="Wingdings" pitchFamily="2" charset="2"/>
              <a:buChar char="§"/>
            </a:pPr>
            <a:r>
              <a:rPr lang="fr-FR" sz="2800" dirty="0">
                <a:latin typeface="Times New Roman" pitchFamily="18" charset="0"/>
                <a:cs typeface="Times New Roman" pitchFamily="18" charset="0"/>
              </a:rPr>
              <a:t>retirer du processus une meilleure compréhension du projet ou d’activités complétées du projet, et d’en dégager des leçons susceptibles de modifier des activités en cours pour les rendre plus appropriées aux buts visés.</a:t>
            </a:r>
          </a:p>
          <a:p>
            <a:pPr algn="just">
              <a:buNone/>
            </a:pPr>
            <a:r>
              <a:rPr lang="fr-FR" sz="2800" dirty="0">
                <a:latin typeface="Times New Roman" pitchFamily="18" charset="0"/>
                <a:cs typeface="Times New Roman" pitchFamily="18" charset="0"/>
              </a:rPr>
              <a:t>  </a:t>
            </a:r>
            <a:r>
              <a:rPr lang="fr-FR" sz="2800" b="1" dirty="0">
                <a:latin typeface="Times New Roman" pitchFamily="18" charset="0"/>
                <a:cs typeface="Times New Roman" pitchFamily="18" charset="0"/>
              </a:rPr>
              <a:t>Pourquoi évaluer un projet ?</a:t>
            </a:r>
          </a:p>
          <a:p>
            <a:pPr algn="just">
              <a:buNone/>
            </a:pPr>
            <a:r>
              <a:rPr lang="fr-FR" sz="2800" dirty="0">
                <a:latin typeface="Times New Roman" pitchFamily="18" charset="0"/>
                <a:cs typeface="Times New Roman" pitchFamily="18" charset="0"/>
              </a:rPr>
              <a:t>  L’évaluation de projet lie le financement aux résultats atteints et : </a:t>
            </a:r>
          </a:p>
          <a:p>
            <a:pPr algn="just">
              <a:buFont typeface="Wingdings" pitchFamily="2" charset="2"/>
              <a:buChar char="§"/>
            </a:pPr>
            <a:r>
              <a:rPr lang="fr-FR" sz="2800" dirty="0">
                <a:latin typeface="Times New Roman" pitchFamily="18" charset="0"/>
                <a:cs typeface="Times New Roman" pitchFamily="18" charset="0"/>
              </a:rPr>
              <a:t>permet d’avoir une vision commune et concrète des activités à réaliser ou mises en œuvre; </a:t>
            </a: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20</a:t>
            </a:fld>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28596" y="1104880"/>
            <a:ext cx="8229600" cy="5038764"/>
          </a:xfrm>
        </p:spPr>
        <p:txBody>
          <a:bodyPr>
            <a:noAutofit/>
          </a:bodyPr>
          <a:lstStyle/>
          <a:p>
            <a:pPr algn="just">
              <a:buFont typeface="Wingdings" pitchFamily="2" charset="2"/>
              <a:buChar char="§"/>
            </a:pPr>
            <a:r>
              <a:rPr lang="fr-FR" sz="2800" dirty="0">
                <a:latin typeface="Times New Roman" pitchFamily="18" charset="0"/>
                <a:cs typeface="Times New Roman" pitchFamily="18" charset="0"/>
              </a:rPr>
              <a:t>donne l’occasion de prendre du recul, de réfléchir sur le déroulement d’activités constituant un projet, et sur les raisons qui motivent leur mise en œuvre;</a:t>
            </a:r>
          </a:p>
          <a:p>
            <a:pPr algn="just">
              <a:buFont typeface="Wingdings" pitchFamily="2" charset="2"/>
              <a:buChar char="§"/>
            </a:pPr>
            <a:r>
              <a:rPr lang="fr-FR" sz="3200" dirty="0">
                <a:latin typeface="Times New Roman" pitchFamily="18" charset="0"/>
                <a:cs typeface="Times New Roman" pitchFamily="18" charset="0"/>
              </a:rPr>
              <a:t> </a:t>
            </a:r>
            <a:r>
              <a:rPr lang="fr-FR" sz="2800" dirty="0">
                <a:latin typeface="Times New Roman" pitchFamily="18" charset="0"/>
                <a:cs typeface="Times New Roman" pitchFamily="18" charset="0"/>
              </a:rPr>
              <a:t>contribue à l’avancement d’un projet en lui fournissant une orientation claire et précise, en opérationnalisant son plan de réalisation, en donnant une meilleure capacité d’effectuer les changements visés et d’améliorer la mise en œuvre d’un projet, et en permettant d’apprendre de l’expérience de réalisation du projet; </a:t>
            </a:r>
          </a:p>
          <a:p>
            <a:pPr algn="just">
              <a:buFont typeface="Wingdings" pitchFamily="2" charset="2"/>
              <a:buChar char="§"/>
            </a:pPr>
            <a:r>
              <a:rPr lang="fr-FR" sz="2800" dirty="0">
                <a:latin typeface="Times New Roman" pitchFamily="18" charset="0"/>
                <a:cs typeface="Times New Roman" pitchFamily="18" charset="0"/>
              </a:rPr>
              <a:t>Alerte à temps sur les écarts (Objectifs-délais-budget)</a:t>
            </a:r>
          </a:p>
          <a:p>
            <a:pPr algn="just">
              <a:buNone/>
            </a:pPr>
            <a:endParaRPr lang="fr-FR" sz="2800" dirty="0">
              <a:latin typeface="Times New Roman" pitchFamily="18" charset="0"/>
              <a:cs typeface="Times New Roman" pitchFamily="18" charset="0"/>
            </a:endParaRPr>
          </a:p>
          <a:p>
            <a:pPr algn="just">
              <a:buNone/>
            </a:pPr>
            <a:endParaRPr lang="fr-FR" sz="2800" dirty="0"/>
          </a:p>
          <a:p>
            <a:pPr algn="just">
              <a:buNone/>
            </a:pPr>
            <a:endParaRPr lang="fr-FR" sz="3200" dirty="0"/>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21</a:t>
            </a:fld>
            <a:endParaRPr 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642918"/>
            <a:ext cx="8229600" cy="5929354"/>
          </a:xfrm>
        </p:spPr>
        <p:txBody>
          <a:bodyPr>
            <a:noAutofit/>
          </a:bodyPr>
          <a:lstStyle/>
          <a:p>
            <a:pPr algn="just">
              <a:buFont typeface="Wingdings" pitchFamily="2" charset="2"/>
              <a:buChar char="§"/>
            </a:pPr>
            <a:r>
              <a:rPr lang="fr-FR" sz="2800" dirty="0">
                <a:latin typeface="Times New Roman" pitchFamily="18" charset="0"/>
                <a:cs typeface="Times New Roman" pitchFamily="18" charset="0"/>
              </a:rPr>
              <a:t>aide à identifier et à comprendre les causes d’un problème et à trouver les moyens d’y remédier; permet d’incorporer la perception des usagers ou des bénéficiaires au déroulement du projet; </a:t>
            </a:r>
          </a:p>
          <a:p>
            <a:pPr algn="just">
              <a:buFont typeface="Wingdings" pitchFamily="2" charset="2"/>
              <a:buChar char="§"/>
            </a:pPr>
            <a:r>
              <a:rPr lang="fr-FR" sz="2800" dirty="0">
                <a:latin typeface="Times New Roman" pitchFamily="18" charset="0"/>
                <a:cs typeface="Times New Roman" pitchFamily="18" charset="0"/>
              </a:rPr>
              <a:t>rend disponible l’information recueillie tout au long du processus d’évaluation (et non seulement à la fin d’une activité ou du projet);</a:t>
            </a:r>
          </a:p>
          <a:p>
            <a:pPr algn="just">
              <a:buFont typeface="Wingdings" pitchFamily="2" charset="2"/>
              <a:buChar char="§"/>
            </a:pPr>
            <a:r>
              <a:rPr lang="fr-FR" sz="2800" dirty="0">
                <a:latin typeface="Times New Roman" pitchFamily="18" charset="0"/>
                <a:cs typeface="Times New Roman" pitchFamily="18" charset="0"/>
              </a:rPr>
              <a:t>permet de vérifier si le promoteur du projet et ses partenaires font bien ce qu’ils avaient prévu faire; </a:t>
            </a:r>
          </a:p>
          <a:p>
            <a:pPr algn="just">
              <a:buFont typeface="Wingdings" pitchFamily="2" charset="2"/>
              <a:buChar char="§"/>
            </a:pPr>
            <a:r>
              <a:rPr lang="fr-FR" sz="2800" dirty="0">
                <a:latin typeface="Times New Roman" pitchFamily="18" charset="0"/>
                <a:cs typeface="Times New Roman" pitchFamily="18" charset="0"/>
              </a:rPr>
              <a:t>peut donner des idées pour planifier des activités futures et aider d’autres groupes œuvrant dans le même domaine par la diffusion des résultats de l’évaluation. </a:t>
            </a:r>
          </a:p>
          <a:p>
            <a:pPr>
              <a:buNone/>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22</a:t>
            </a:fld>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00034" y="285728"/>
            <a:ext cx="8229600" cy="6215082"/>
          </a:xfrm>
        </p:spPr>
        <p:txBody>
          <a:bodyPr>
            <a:noAutofit/>
          </a:bodyPr>
          <a:lstStyle/>
          <a:p>
            <a:pPr algn="just">
              <a:buNone/>
            </a:pPr>
            <a:r>
              <a:rPr lang="fr-FR" sz="2800" dirty="0">
                <a:latin typeface="Times New Roman" pitchFamily="18" charset="0"/>
                <a:cs typeface="Times New Roman" pitchFamily="18" charset="0"/>
              </a:rPr>
              <a:t>   </a:t>
            </a:r>
            <a:r>
              <a:rPr lang="fr-FR" sz="3200" b="1" dirty="0">
                <a:latin typeface="Times New Roman" pitchFamily="18" charset="0"/>
                <a:cs typeface="Times New Roman" pitchFamily="18" charset="0"/>
              </a:rPr>
              <a:t>Qui fait l’évaluation ? </a:t>
            </a:r>
            <a:endParaRPr lang="fr-FR" sz="2800" b="1" dirty="0">
              <a:latin typeface="Times New Roman" pitchFamily="18" charset="0"/>
              <a:cs typeface="Times New Roman" pitchFamily="18" charset="0"/>
            </a:endParaRPr>
          </a:p>
          <a:p>
            <a:pPr algn="just">
              <a:buNone/>
            </a:pPr>
            <a:r>
              <a:rPr lang="fr-FR" sz="2800" dirty="0">
                <a:latin typeface="Times New Roman" pitchFamily="18" charset="0"/>
                <a:cs typeface="Times New Roman" pitchFamily="18" charset="0"/>
              </a:rPr>
              <a:t>  La responsabilité globale de l’évaluation d’un projet doit être confiée à un évaluateur externe, même si les personnes directement impliquées dans la conception et la mise en œuvre d’un projet jouent un rôle non négligeable dans le processus d’évaluation d’un projet. L’évaluateur externe ne doit pas avoir de liens avec le projet (consultant externe) pour les raisons suivantes : un évaluateur externe sans lien avec les promoteurs du projet ou ses partenaires offre une garantie de neutralité, d’objectivité et de professionnalisme. Ceci permet également de répondre aux exigences de rendre des comptes quant à l’utilisation des fonds. </a:t>
            </a: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23</a:t>
            </a:fld>
            <a:endParaRPr 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9" name="Rectangle 9"/>
          <p:cNvSpPr>
            <a:spLocks noChangeArrowheads="1"/>
          </p:cNvSpPr>
          <p:nvPr/>
        </p:nvSpPr>
        <p:spPr bwMode="auto">
          <a:xfrm>
            <a:off x="642910" y="785794"/>
            <a:ext cx="7772400" cy="5500726"/>
          </a:xfrm>
          <a:prstGeom prst="rect">
            <a:avLst/>
          </a:prstGeom>
          <a:noFill/>
          <a:ln w="9525">
            <a:noFill/>
            <a:miter lim="800000"/>
            <a:headEnd/>
            <a:tailEnd/>
          </a:ln>
          <a:effectLst/>
        </p:spPr>
        <p:txBody>
          <a:bodyPr lIns="182562" tIns="46038" rIns="182562" bIns="46038"/>
          <a:lstStyle/>
          <a:p>
            <a:pPr marL="742950" lvl="1" indent="-285750">
              <a:lnSpc>
                <a:spcPct val="90000"/>
              </a:lnSpc>
              <a:spcBef>
                <a:spcPct val="20000"/>
              </a:spcBef>
              <a:buClr>
                <a:schemeClr val="tx2"/>
              </a:buClr>
              <a:buSzPct val="75000"/>
              <a:buFont typeface="Wingdings" pitchFamily="2" charset="2"/>
              <a:buNone/>
            </a:pPr>
            <a:r>
              <a:rPr kumimoji="0" lang="fr-FR" sz="2800" b="1" dirty="0">
                <a:latin typeface="Times New Roman" pitchFamily="18" charset="0"/>
                <a:cs typeface="Times New Roman" pitchFamily="18" charset="0"/>
              </a:rPr>
              <a:t>Quand évaluer un projet?</a:t>
            </a:r>
          </a:p>
          <a:p>
            <a:pPr marL="742950" lvl="1" indent="-285750">
              <a:lnSpc>
                <a:spcPct val="90000"/>
              </a:lnSpc>
              <a:spcBef>
                <a:spcPct val="20000"/>
              </a:spcBef>
              <a:buClr>
                <a:schemeClr val="tx2"/>
              </a:buClr>
              <a:buSzPct val="75000"/>
              <a:buFont typeface="Wingdings" pitchFamily="2" charset="2"/>
              <a:buNone/>
            </a:pPr>
            <a:endParaRPr kumimoji="0" lang="fr-FR" sz="2800" b="1" dirty="0">
              <a:latin typeface="Times New Roman" pitchFamily="18" charset="0"/>
              <a:cs typeface="Times New Roman" pitchFamily="18" charset="0"/>
            </a:endParaRPr>
          </a:p>
          <a:p>
            <a:pPr algn="just"/>
            <a:r>
              <a:rPr lang="fr-FR" sz="2800" dirty="0"/>
              <a:t>Le moment de l’évaluation dépend de votre objectif. Souvent, l’évaluation de projet est programmé lorsque le projet touche à sa fin. Cependant,  il est donc préférable de réfléchir à l’évaluation </a:t>
            </a:r>
            <a:r>
              <a:rPr lang="fr-FR" sz="2800" u="sng" dirty="0"/>
              <a:t>dès la phase de planification </a:t>
            </a:r>
            <a:r>
              <a:rPr lang="fr-FR" sz="2800" dirty="0"/>
              <a:t>du projet, </a:t>
            </a:r>
            <a:r>
              <a:rPr lang="fr-FR" sz="2800" u="sng" dirty="0"/>
              <a:t>à son milieu </a:t>
            </a:r>
            <a:r>
              <a:rPr lang="fr-FR" sz="2800" dirty="0"/>
              <a:t>et évidemment </a:t>
            </a:r>
            <a:r>
              <a:rPr lang="fr-FR" sz="2800" u="sng" dirty="0"/>
              <a:t>à sa fin</a:t>
            </a:r>
            <a:r>
              <a:rPr lang="fr-FR" sz="2800" dirty="0"/>
              <a:t>.</a:t>
            </a:r>
            <a:r>
              <a:rPr lang="fr-FR" sz="2800" b="1" dirty="0"/>
              <a:t>  </a:t>
            </a:r>
            <a:r>
              <a:rPr lang="fr-FR" sz="2800" dirty="0"/>
              <a:t>A ces phases, l’évaluation  sera beaucoup plus pertinente, car  il  aide les parties prenantes, à bien réfléchir, dès le départ, aux résultats visés et à la manière de les atteindre.</a:t>
            </a:r>
          </a:p>
        </p:txBody>
      </p:sp>
      <p:sp>
        <p:nvSpPr>
          <p:cNvPr id="3" name="Espace réservé du numéro de diapositive 2"/>
          <p:cNvSpPr>
            <a:spLocks noGrp="1"/>
          </p:cNvSpPr>
          <p:nvPr>
            <p:ph type="sldNum" sz="quarter" idx="12"/>
          </p:nvPr>
        </p:nvSpPr>
        <p:spPr/>
        <p:txBody>
          <a:bodyPr/>
          <a:lstStyle/>
          <a:p>
            <a:pPr>
              <a:defRPr/>
            </a:pPr>
            <a:fld id="{E0F93A6C-462B-4981-99DD-B52ECBD9606C}" type="slidenum">
              <a:rPr lang="en-GB" smtClean="0"/>
              <a:pPr>
                <a:defRPr/>
              </a:pPr>
              <a:t>24</a:t>
            </a:fld>
            <a:endParaRPr lang="en-GB"/>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129"/>
                                        </p:tgtEl>
                                        <p:attrNameLst>
                                          <p:attrName>style.visibility</p:attrName>
                                        </p:attrNameLst>
                                      </p:cBhvr>
                                      <p:to>
                                        <p:strVal val="visible"/>
                                      </p:to>
                                    </p:set>
                                    <p:anim calcmode="lin" valueType="num">
                                      <p:cBhvr additive="base">
                                        <p:cTn id="7" dur="500" fill="hold"/>
                                        <p:tgtEl>
                                          <p:spTgt spid="5129"/>
                                        </p:tgtEl>
                                        <p:attrNameLst>
                                          <p:attrName>ppt_x</p:attrName>
                                        </p:attrNameLst>
                                      </p:cBhvr>
                                      <p:tavLst>
                                        <p:tav tm="0">
                                          <p:val>
                                            <p:strVal val="1+#ppt_w/2"/>
                                          </p:val>
                                        </p:tav>
                                        <p:tav tm="100000">
                                          <p:val>
                                            <p:strVal val="#ppt_x"/>
                                          </p:val>
                                        </p:tav>
                                      </p:tavLst>
                                    </p:anim>
                                    <p:anim calcmode="lin" valueType="num">
                                      <p:cBhvr additive="base">
                                        <p:cTn id="8" dur="500" fill="hold"/>
                                        <p:tgtEl>
                                          <p:spTgt spid="51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9"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803653"/>
            <a:ext cx="8229600" cy="5520947"/>
          </a:xfrm>
        </p:spPr>
        <p:txBody>
          <a:bodyPr>
            <a:noAutofit/>
          </a:bodyPr>
          <a:lstStyle/>
          <a:p>
            <a:pPr algn="just">
              <a:buNone/>
            </a:pPr>
            <a:r>
              <a:rPr lang="fr-FR" sz="2800" b="1" dirty="0">
                <a:latin typeface="Times New Roman" pitchFamily="18" charset="0"/>
                <a:cs typeface="Times New Roman" pitchFamily="18" charset="0"/>
              </a:rPr>
              <a:t>     </a:t>
            </a:r>
            <a:r>
              <a:rPr lang="fr-FR" sz="2800" b="1" dirty="0">
                <a:solidFill>
                  <a:srgbClr val="00B0F0"/>
                </a:solidFill>
                <a:latin typeface="Times New Roman" pitchFamily="18" charset="0"/>
                <a:cs typeface="Times New Roman" pitchFamily="18" charset="0"/>
              </a:rPr>
              <a:t>Les Trois niveaux d’approche d’une évaluation</a:t>
            </a:r>
          </a:p>
          <a:p>
            <a:pPr algn="just">
              <a:buNone/>
            </a:pPr>
            <a:r>
              <a:rPr lang="fr-FR" sz="2800" dirty="0">
                <a:latin typeface="Times New Roman" pitchFamily="18" charset="0"/>
                <a:cs typeface="Times New Roman" pitchFamily="18" charset="0"/>
              </a:rPr>
              <a:t>   Tout projet/Programme aussi petit ou informel qu’il soit , pour bien réussir, doit faire objet d’une évaluation. Ainsi, on distingue trois niveaux d’approche d’une évaluation, à savoir: </a:t>
            </a:r>
          </a:p>
          <a:p>
            <a:pPr marL="571500" indent="-571500" algn="just">
              <a:buNone/>
            </a:pPr>
            <a:r>
              <a:rPr lang="fr-FR" sz="2800" dirty="0">
                <a:solidFill>
                  <a:srgbClr val="FF0000"/>
                </a:solidFill>
                <a:latin typeface="Times New Roman" pitchFamily="18" charset="0"/>
                <a:cs typeface="Times New Roman" pitchFamily="18" charset="0"/>
              </a:rPr>
              <a:t>i. Le niveau individuel</a:t>
            </a:r>
            <a:r>
              <a:rPr lang="fr-FR" sz="2800" dirty="0">
                <a:latin typeface="Times New Roman" pitchFamily="18" charset="0"/>
                <a:cs typeface="Times New Roman" pitchFamily="18" charset="0"/>
              </a:rPr>
              <a:t>: un individu peut, d’une manière ou d’une autre, avoir un (des) projet (s) qu’il a  régulièrement à évaluer. </a:t>
            </a:r>
          </a:p>
          <a:p>
            <a:pPr marL="571500" indent="-571500" algn="just">
              <a:buNone/>
            </a:pPr>
            <a:r>
              <a:rPr lang="fr-FR" sz="2800" i="1" dirty="0">
                <a:solidFill>
                  <a:srgbClr val="9900CC"/>
                </a:solidFill>
                <a:latin typeface="Times New Roman" pitchFamily="18" charset="0"/>
                <a:cs typeface="Times New Roman" pitchFamily="18" charset="0"/>
              </a:rPr>
              <a:t>      </a:t>
            </a:r>
            <a:r>
              <a:rPr lang="fr-FR" sz="2800" i="1" u="sng" dirty="0">
                <a:solidFill>
                  <a:srgbClr val="9900CC"/>
                </a:solidFill>
                <a:latin typeface="Times New Roman" pitchFamily="18" charset="0"/>
                <a:cs typeface="Times New Roman" pitchFamily="18" charset="0"/>
              </a:rPr>
              <a:t>Exemple</a:t>
            </a:r>
            <a:r>
              <a:rPr lang="fr-FR" sz="2800" i="1" dirty="0">
                <a:solidFill>
                  <a:srgbClr val="9900CC"/>
                </a:solidFill>
                <a:latin typeface="Times New Roman" pitchFamily="18" charset="0"/>
                <a:cs typeface="Times New Roman" pitchFamily="18" charset="0"/>
              </a:rPr>
              <a:t>: </a:t>
            </a:r>
          </a:p>
          <a:p>
            <a:pPr marL="571500" indent="-571500" algn="just">
              <a:buFont typeface="Wingdings" pitchFamily="2" charset="2"/>
              <a:buChar char="§"/>
            </a:pPr>
            <a:r>
              <a:rPr lang="fr-FR" sz="2800" i="1" dirty="0">
                <a:solidFill>
                  <a:srgbClr val="9900CC"/>
                </a:solidFill>
                <a:latin typeface="Times New Roman" pitchFamily="18" charset="0"/>
                <a:cs typeface="Times New Roman" pitchFamily="18" charset="0"/>
              </a:rPr>
              <a:t>Projet d ’achat d’un ordinateur portable</a:t>
            </a:r>
          </a:p>
          <a:p>
            <a:pPr marL="571500" indent="-571500" algn="just">
              <a:buFont typeface="Wingdings" pitchFamily="2" charset="2"/>
              <a:buChar char="§"/>
            </a:pPr>
            <a:r>
              <a:rPr lang="fr-FR" sz="2800" i="1" dirty="0">
                <a:solidFill>
                  <a:srgbClr val="9900CC"/>
                </a:solidFill>
                <a:latin typeface="Times New Roman" pitchFamily="18" charset="0"/>
                <a:cs typeface="Times New Roman" pitchFamily="18" charset="0"/>
              </a:rPr>
              <a:t>Projet ‘production de pomme de terre’, etc. </a:t>
            </a:r>
          </a:p>
          <a:p>
            <a:pPr marL="571500" indent="-571500" algn="just">
              <a:buNone/>
            </a:pPr>
            <a:r>
              <a:rPr lang="fr-FR" sz="2800" dirty="0">
                <a:latin typeface="Times New Roman" pitchFamily="18" charset="0"/>
                <a:cs typeface="Times New Roman" pitchFamily="18" charset="0"/>
              </a:rPr>
              <a:t> </a:t>
            </a: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25</a:t>
            </a:fld>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76221" y="910811"/>
            <a:ext cx="8229600" cy="5357850"/>
          </a:xfrm>
        </p:spPr>
        <p:txBody>
          <a:bodyPr>
            <a:noAutofit/>
          </a:bodyPr>
          <a:lstStyle/>
          <a:p>
            <a:pPr marL="571500" indent="-571500" algn="just">
              <a:buNone/>
            </a:pPr>
            <a:r>
              <a:rPr lang="fr-FR" sz="2800" dirty="0">
                <a:solidFill>
                  <a:srgbClr val="FF0000"/>
                </a:solidFill>
                <a:latin typeface="Times New Roman" pitchFamily="18" charset="0"/>
                <a:cs typeface="Times New Roman" pitchFamily="18" charset="0"/>
              </a:rPr>
              <a:t> ii.  Le niveau organisationnel/Associatif:         </a:t>
            </a:r>
          </a:p>
          <a:p>
            <a:pPr marL="571500" indent="-571500" algn="just">
              <a:buNone/>
            </a:pPr>
            <a:r>
              <a:rPr lang="fr-FR" sz="2800" dirty="0">
                <a:solidFill>
                  <a:srgbClr val="FF0000"/>
                </a:solidFill>
                <a:latin typeface="Times New Roman" pitchFamily="18" charset="0"/>
                <a:cs typeface="Times New Roman" pitchFamily="18" charset="0"/>
              </a:rPr>
              <a:t>       </a:t>
            </a:r>
            <a:r>
              <a:rPr lang="fr-FR" sz="2800" dirty="0">
                <a:latin typeface="Times New Roman" pitchFamily="18" charset="0"/>
                <a:cs typeface="Times New Roman" pitchFamily="18" charset="0"/>
              </a:rPr>
              <a:t>Une organisation/association doit, en principe avoir des projets/programmes à gérer. </a:t>
            </a:r>
          </a:p>
          <a:p>
            <a:pPr marL="571500" indent="-571500" algn="just">
              <a:buNone/>
            </a:pPr>
            <a:r>
              <a:rPr lang="fr-FR" sz="2800" dirty="0">
                <a:latin typeface="Times New Roman" pitchFamily="18" charset="0"/>
                <a:cs typeface="Times New Roman" pitchFamily="18" charset="0"/>
              </a:rPr>
              <a:t>        Exemple: </a:t>
            </a:r>
          </a:p>
          <a:p>
            <a:pPr marL="571500" indent="-571500" algn="just">
              <a:buNone/>
            </a:pPr>
            <a:r>
              <a:rPr lang="fr-FR" sz="2800" dirty="0">
                <a:latin typeface="Times New Roman" pitchFamily="18" charset="0"/>
                <a:cs typeface="Times New Roman" pitchFamily="18" charset="0"/>
              </a:rPr>
              <a:t>« </a:t>
            </a:r>
            <a:r>
              <a:rPr lang="fr-FR" sz="2800" i="1" dirty="0">
                <a:solidFill>
                  <a:srgbClr val="9900CC"/>
                </a:solidFill>
                <a:latin typeface="Times New Roman" pitchFamily="18" charset="0"/>
                <a:cs typeface="Times New Roman" pitchFamily="18" charset="0"/>
              </a:rPr>
              <a:t>Projet Appui à la création d’emplois de jeunes diplômés de Kayanza</a:t>
            </a:r>
            <a:r>
              <a:rPr lang="fr-FR" sz="2800" dirty="0">
                <a:latin typeface="Times New Roman" pitchFamily="18" charset="0"/>
                <a:cs typeface="Times New Roman" pitchFamily="18" charset="0"/>
              </a:rPr>
              <a:t> »</a:t>
            </a:r>
            <a:endParaRPr lang="fr-FR" sz="2800" dirty="0">
              <a:solidFill>
                <a:srgbClr val="FF0000"/>
              </a:solidFill>
              <a:latin typeface="Times New Roman" pitchFamily="18" charset="0"/>
              <a:cs typeface="Times New Roman" pitchFamily="18" charset="0"/>
            </a:endParaRPr>
          </a:p>
          <a:p>
            <a:pPr>
              <a:buNone/>
            </a:pPr>
            <a:endParaRPr lang="fr-FR" sz="2800" dirty="0">
              <a:solidFill>
                <a:srgbClr val="FF0000"/>
              </a:solidFill>
              <a:latin typeface="Times New Roman" pitchFamily="18" charset="0"/>
              <a:cs typeface="Times New Roman" pitchFamily="18" charset="0"/>
            </a:endParaRPr>
          </a:p>
          <a:p>
            <a:pPr>
              <a:buNone/>
            </a:pPr>
            <a:r>
              <a:rPr lang="fr-FR" sz="2800" dirty="0">
                <a:solidFill>
                  <a:srgbClr val="FF0000"/>
                </a:solidFill>
                <a:latin typeface="Times New Roman" pitchFamily="18" charset="0"/>
                <a:cs typeface="Times New Roman" pitchFamily="18" charset="0"/>
              </a:rPr>
              <a:t>iii.  Niveau national/Transnational </a:t>
            </a:r>
          </a:p>
          <a:p>
            <a:pPr>
              <a:buNone/>
            </a:pPr>
            <a:r>
              <a:rPr lang="fr-FR" sz="2800" dirty="0">
                <a:latin typeface="Times New Roman" pitchFamily="18" charset="0"/>
                <a:cs typeface="Times New Roman" pitchFamily="18" charset="0"/>
              </a:rPr>
              <a:t>   Il s’agit ici des programmes et politiques nationaux, régionaux ou mondiaux. </a:t>
            </a:r>
          </a:p>
          <a:p>
            <a:pPr>
              <a:buNone/>
            </a:pPr>
            <a:r>
              <a:rPr lang="fr-FR" sz="2800" dirty="0">
                <a:latin typeface="Times New Roman" pitchFamily="18" charset="0"/>
                <a:cs typeface="Times New Roman" pitchFamily="18" charset="0"/>
              </a:rPr>
              <a:t>   </a:t>
            </a:r>
            <a:r>
              <a:rPr lang="fr-FR" sz="2800" dirty="0">
                <a:solidFill>
                  <a:srgbClr val="9900CC"/>
                </a:solidFill>
                <a:latin typeface="Times New Roman" pitchFamily="18" charset="0"/>
                <a:cs typeface="Times New Roman" pitchFamily="18" charset="0"/>
              </a:rPr>
              <a:t>Ex. « </a:t>
            </a:r>
            <a:r>
              <a:rPr lang="fr-FR" sz="2800" i="1" dirty="0">
                <a:solidFill>
                  <a:srgbClr val="9900CC"/>
                </a:solidFill>
                <a:latin typeface="Times New Roman" pitchFamily="18" charset="0"/>
                <a:cs typeface="Times New Roman" pitchFamily="18" charset="0"/>
              </a:rPr>
              <a:t>Projet de Lutte contre la pandémie </a:t>
            </a:r>
            <a:r>
              <a:rPr lang="fr-FR" sz="2800" i="1" dirty="0" err="1">
                <a:solidFill>
                  <a:srgbClr val="9900CC"/>
                </a:solidFill>
                <a:latin typeface="Times New Roman" pitchFamily="18" charset="0"/>
                <a:cs typeface="Times New Roman" pitchFamily="18" charset="0"/>
              </a:rPr>
              <a:t>Covid</a:t>
            </a:r>
            <a:r>
              <a:rPr lang="fr-FR" sz="2800" i="1" dirty="0">
                <a:solidFill>
                  <a:srgbClr val="9900CC"/>
                </a:solidFill>
                <a:latin typeface="Times New Roman" pitchFamily="18" charset="0"/>
                <a:cs typeface="Times New Roman" pitchFamily="18" charset="0"/>
              </a:rPr>
              <a:t> 19</a:t>
            </a:r>
            <a:r>
              <a:rPr lang="fr-FR" sz="2800" dirty="0">
                <a:solidFill>
                  <a:srgbClr val="9900CC"/>
                </a:solidFill>
                <a:latin typeface="Times New Roman" pitchFamily="18" charset="0"/>
                <a:cs typeface="Times New Roman" pitchFamily="18" charset="0"/>
              </a:rPr>
              <a:t> » </a:t>
            </a:r>
          </a:p>
          <a:p>
            <a:pPr>
              <a:buNone/>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26</a:t>
            </a:fld>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857232"/>
            <a:ext cx="8229600" cy="5467368"/>
          </a:xfrm>
        </p:spPr>
        <p:txBody>
          <a:bodyPr/>
          <a:lstStyle/>
          <a:p>
            <a:pPr>
              <a:buNone/>
            </a:pPr>
            <a:r>
              <a:rPr lang="fr-FR" sz="2400" dirty="0">
                <a:latin typeface="Times New Roman" pitchFamily="18" charset="0"/>
                <a:cs typeface="Times New Roman" pitchFamily="18" charset="0"/>
              </a:rPr>
              <a:t>   </a:t>
            </a:r>
          </a:p>
          <a:p>
            <a:pPr algn="just">
              <a:buNone/>
            </a:pPr>
            <a:r>
              <a:rPr lang="fr-FR" sz="2400" dirty="0">
                <a:latin typeface="Times New Roman" pitchFamily="18" charset="0"/>
                <a:cs typeface="Times New Roman" pitchFamily="18" charset="0"/>
              </a:rPr>
              <a:t>    </a:t>
            </a:r>
            <a:r>
              <a:rPr lang="fr-FR" sz="2800" dirty="0">
                <a:latin typeface="Times New Roman" pitchFamily="18" charset="0"/>
                <a:cs typeface="Times New Roman" pitchFamily="18" charset="0"/>
              </a:rPr>
              <a:t>Rappelons aussi que chaque projet qu’il soit au niveau individuel, organisationnel/associatif, national doit  entrer dans la dynamique de la politique, du (des) programme(s) sectoriel, national et même transnational. </a:t>
            </a:r>
            <a:endParaRPr lang="fr-FR" dirty="0"/>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27</a:t>
            </a:fld>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30" name="Rectangle 26"/>
          <p:cNvSpPr>
            <a:spLocks noGrp="1" noChangeArrowheads="1"/>
          </p:cNvSpPr>
          <p:nvPr>
            <p:ph type="title" idx="4294967295"/>
          </p:nvPr>
        </p:nvSpPr>
        <p:spPr>
          <a:xfrm>
            <a:off x="0" y="482183"/>
            <a:ext cx="8915400" cy="641350"/>
          </a:xfrm>
        </p:spPr>
        <p:txBody>
          <a:bodyPr>
            <a:normAutofit/>
          </a:bodyPr>
          <a:lstStyle/>
          <a:p>
            <a:pPr algn="ctr"/>
            <a:r>
              <a:rPr lang="fr-FR" sz="2800" dirty="0">
                <a:solidFill>
                  <a:srgbClr val="000000"/>
                </a:solidFill>
                <a:latin typeface="Times New Roman" pitchFamily="18" charset="0"/>
                <a:cs typeface="Times New Roman" pitchFamily="18" charset="0"/>
              </a:rPr>
              <a:t>Exemple de questions d’évaluation de projet à chaque niveau</a:t>
            </a:r>
            <a:endParaRPr lang="fr-FR" sz="2800" dirty="0">
              <a:solidFill>
                <a:srgbClr val="000000"/>
              </a:solidFill>
              <a:effectLst/>
              <a:latin typeface="Times New Roman" pitchFamily="18" charset="0"/>
              <a:cs typeface="Times New Roman" pitchFamily="18" charset="0"/>
            </a:endParaRPr>
          </a:p>
        </p:txBody>
      </p:sp>
      <p:sp>
        <p:nvSpPr>
          <p:cNvPr id="789514" name="Oval 10"/>
          <p:cNvSpPr>
            <a:spLocks noChangeArrowheads="1"/>
          </p:cNvSpPr>
          <p:nvPr/>
        </p:nvSpPr>
        <p:spPr bwMode="auto">
          <a:xfrm>
            <a:off x="1219200" y="1143000"/>
            <a:ext cx="7010400" cy="5105400"/>
          </a:xfrm>
          <a:prstGeom prst="ellipse">
            <a:avLst/>
          </a:prstGeom>
          <a:solidFill>
            <a:schemeClr val="bg2"/>
          </a:solidFill>
          <a:ln w="12700">
            <a:solidFill>
              <a:schemeClr val="tx1"/>
            </a:solidFill>
            <a:round/>
            <a:headEnd type="none" w="sm" len="sm"/>
            <a:tailEnd type="none" w="sm" len="sm"/>
          </a:ln>
          <a:effectLst/>
        </p:spPr>
        <p:txBody>
          <a:bodyPr wrap="none" anchor="ctr"/>
          <a:lstStyle/>
          <a:p>
            <a:endParaRPr lang="en-GB">
              <a:latin typeface="Times New Roman" pitchFamily="18" charset="0"/>
              <a:cs typeface="Times New Roman" pitchFamily="18" charset="0"/>
            </a:endParaRPr>
          </a:p>
        </p:txBody>
      </p:sp>
      <p:sp>
        <p:nvSpPr>
          <p:cNvPr id="789516" name="Oval 12"/>
          <p:cNvSpPr>
            <a:spLocks noChangeArrowheads="1"/>
          </p:cNvSpPr>
          <p:nvPr/>
        </p:nvSpPr>
        <p:spPr bwMode="auto">
          <a:xfrm>
            <a:off x="2514600" y="2667000"/>
            <a:ext cx="4343400" cy="3200400"/>
          </a:xfrm>
          <a:prstGeom prst="ellipse">
            <a:avLst/>
          </a:prstGeom>
          <a:solidFill>
            <a:schemeClr val="accent3"/>
          </a:solidFill>
          <a:ln w="12700">
            <a:solidFill>
              <a:schemeClr val="tx1"/>
            </a:solidFill>
            <a:round/>
            <a:headEnd type="none" w="sm" len="sm"/>
            <a:tailEnd type="none" w="sm" len="sm"/>
          </a:ln>
          <a:effectLst/>
        </p:spPr>
        <p:txBody>
          <a:bodyPr wrap="none" anchor="ctr"/>
          <a:lstStyle/>
          <a:p>
            <a:endParaRPr lang="en-GB" dirty="0">
              <a:solidFill>
                <a:srgbClr val="FF0000"/>
              </a:solidFill>
              <a:latin typeface="Times New Roman" pitchFamily="18" charset="0"/>
              <a:cs typeface="Times New Roman" pitchFamily="18" charset="0"/>
            </a:endParaRPr>
          </a:p>
        </p:txBody>
      </p:sp>
      <p:sp>
        <p:nvSpPr>
          <p:cNvPr id="789517" name="Oval 13"/>
          <p:cNvSpPr>
            <a:spLocks noChangeArrowheads="1"/>
          </p:cNvSpPr>
          <p:nvPr/>
        </p:nvSpPr>
        <p:spPr bwMode="auto">
          <a:xfrm>
            <a:off x="3500430" y="3857628"/>
            <a:ext cx="2362200" cy="1600200"/>
          </a:xfrm>
          <a:prstGeom prst="ellipse">
            <a:avLst/>
          </a:prstGeom>
          <a:solidFill>
            <a:schemeClr val="accent2"/>
          </a:solidFill>
          <a:ln w="12700">
            <a:solidFill>
              <a:schemeClr val="tx1"/>
            </a:solidFill>
            <a:round/>
            <a:headEnd type="none" w="sm" len="sm"/>
            <a:tailEnd type="none" w="sm" len="sm"/>
          </a:ln>
          <a:effectLst/>
        </p:spPr>
        <p:txBody>
          <a:bodyPr wrap="none" anchor="ctr"/>
          <a:lstStyle/>
          <a:p>
            <a:pPr algn="ctr"/>
            <a:r>
              <a:rPr lang="fr-FR" sz="2400" b="1" dirty="0">
                <a:solidFill>
                  <a:srgbClr val="FF0000"/>
                </a:solidFill>
                <a:effectLst/>
                <a:latin typeface="Times New Roman" pitchFamily="18" charset="0"/>
                <a:cs typeface="Times New Roman" pitchFamily="18" charset="0"/>
              </a:rPr>
              <a:t>Individu</a:t>
            </a:r>
          </a:p>
        </p:txBody>
      </p:sp>
      <p:sp>
        <p:nvSpPr>
          <p:cNvPr id="789508" name="Rectangle 4"/>
          <p:cNvSpPr>
            <a:spLocks noChangeArrowheads="1"/>
          </p:cNvSpPr>
          <p:nvPr/>
        </p:nvSpPr>
        <p:spPr bwMode="auto">
          <a:xfrm>
            <a:off x="2628900" y="1571626"/>
            <a:ext cx="4267200" cy="738664"/>
          </a:xfrm>
          <a:prstGeom prst="rect">
            <a:avLst/>
          </a:prstGeom>
          <a:noFill/>
          <a:ln w="9525">
            <a:noFill/>
            <a:miter lim="800000"/>
            <a:headEnd/>
            <a:tailEnd/>
          </a:ln>
        </p:spPr>
        <p:txBody>
          <a:bodyPr lIns="0" tIns="0" rIns="0" bIns="0">
            <a:spAutoFit/>
          </a:bodyPr>
          <a:lstStyle/>
          <a:p>
            <a:pPr algn="ctr"/>
            <a:r>
              <a:rPr lang="fr-FR" b="1" dirty="0">
                <a:solidFill>
                  <a:srgbClr val="FF0000"/>
                </a:solidFill>
                <a:effectLst/>
                <a:latin typeface="Times New Roman" pitchFamily="18" charset="0"/>
                <a:cs typeface="Times New Roman" pitchFamily="18" charset="0"/>
              </a:rPr>
              <a:t>projets, programmes, politiques nationaux</a:t>
            </a:r>
          </a:p>
        </p:txBody>
      </p:sp>
      <p:sp>
        <p:nvSpPr>
          <p:cNvPr id="789510" name="Rectangle 6"/>
          <p:cNvSpPr>
            <a:spLocks noChangeArrowheads="1"/>
          </p:cNvSpPr>
          <p:nvPr/>
        </p:nvSpPr>
        <p:spPr bwMode="auto">
          <a:xfrm>
            <a:off x="3257551" y="3048000"/>
            <a:ext cx="2971800" cy="738664"/>
          </a:xfrm>
          <a:prstGeom prst="rect">
            <a:avLst/>
          </a:prstGeom>
          <a:noFill/>
          <a:ln w="9525">
            <a:noFill/>
            <a:miter lim="800000"/>
            <a:headEnd/>
            <a:tailEnd/>
          </a:ln>
        </p:spPr>
        <p:txBody>
          <a:bodyPr lIns="0" tIns="0" rIns="0" bIns="0">
            <a:spAutoFit/>
          </a:bodyPr>
          <a:lstStyle/>
          <a:p>
            <a:pPr algn="ctr"/>
            <a:r>
              <a:rPr lang="fr-FR" sz="2400" b="1" dirty="0">
                <a:solidFill>
                  <a:srgbClr val="FF0000"/>
                </a:solidFill>
                <a:effectLst/>
                <a:latin typeface="Times New Roman" pitchFamily="18" charset="0"/>
                <a:cs typeface="Times New Roman" pitchFamily="18" charset="0"/>
              </a:rPr>
              <a:t>Organisation/  association</a:t>
            </a:r>
          </a:p>
        </p:txBody>
      </p:sp>
      <p:sp>
        <p:nvSpPr>
          <p:cNvPr id="789519" name="AutoShape 15"/>
          <p:cNvSpPr>
            <a:spLocks noChangeArrowheads="1"/>
          </p:cNvSpPr>
          <p:nvPr/>
        </p:nvSpPr>
        <p:spPr bwMode="auto">
          <a:xfrm>
            <a:off x="228600" y="1143000"/>
            <a:ext cx="1962133" cy="1000116"/>
          </a:xfrm>
          <a:prstGeom prst="wedgeRoundRectCallout">
            <a:avLst>
              <a:gd name="adj1" fmla="val 97917"/>
              <a:gd name="adj2" fmla="val 47051"/>
              <a:gd name="adj3" fmla="val 16667"/>
            </a:avLst>
          </a:prstGeom>
          <a:solidFill>
            <a:srgbClr val="F0FF81"/>
          </a:solidFill>
          <a:ln w="12700">
            <a:solidFill>
              <a:schemeClr val="tx1"/>
            </a:solidFill>
            <a:miter lim="800000"/>
            <a:headEnd type="none" w="sm" len="sm"/>
            <a:tailEnd type="none" w="sm" len="sm"/>
          </a:ln>
          <a:effectLst/>
        </p:spPr>
        <p:txBody>
          <a:bodyPr lIns="18000" tIns="10800" rIns="18000" bIns="10800"/>
          <a:lstStyle/>
          <a:p>
            <a:pPr algn="ctr"/>
            <a:r>
              <a:rPr lang="fr-FR" sz="1700" b="0" dirty="0">
                <a:effectLst/>
                <a:latin typeface="Times New Roman" pitchFamily="18" charset="0"/>
                <a:cs typeface="Times New Roman" pitchFamily="18" charset="0"/>
              </a:rPr>
              <a:t>Quelle est la dynamique mondiale ?</a:t>
            </a:r>
          </a:p>
        </p:txBody>
      </p:sp>
      <p:sp>
        <p:nvSpPr>
          <p:cNvPr id="789521" name="AutoShape 17"/>
          <p:cNvSpPr>
            <a:spLocks noChangeArrowheads="1"/>
          </p:cNvSpPr>
          <p:nvPr/>
        </p:nvSpPr>
        <p:spPr bwMode="auto">
          <a:xfrm>
            <a:off x="228600" y="2286000"/>
            <a:ext cx="2152635" cy="914400"/>
          </a:xfrm>
          <a:prstGeom prst="wedgeRoundRectCallout">
            <a:avLst>
              <a:gd name="adj1" fmla="val 85056"/>
              <a:gd name="adj2" fmla="val -36282"/>
              <a:gd name="adj3" fmla="val 16667"/>
            </a:avLst>
          </a:prstGeom>
          <a:solidFill>
            <a:srgbClr val="F0FF81"/>
          </a:solidFill>
          <a:ln w="12700">
            <a:solidFill>
              <a:schemeClr val="tx1"/>
            </a:solidFill>
            <a:miter lim="800000"/>
            <a:headEnd type="none" w="sm" len="sm"/>
            <a:tailEnd type="none" w="sm" len="sm"/>
          </a:ln>
          <a:effectLst/>
        </p:spPr>
        <p:txBody>
          <a:bodyPr lIns="18000" tIns="10800" rIns="18000" bIns="10800"/>
          <a:lstStyle/>
          <a:p>
            <a:pPr algn="ctr"/>
            <a:r>
              <a:rPr lang="fr-FR" sz="1700" b="0" dirty="0">
                <a:effectLst/>
                <a:latin typeface="Times New Roman" pitchFamily="18" charset="0"/>
                <a:cs typeface="Times New Roman" pitchFamily="18" charset="0"/>
              </a:rPr>
              <a:t>Qui est leader dans ce mouvement ?</a:t>
            </a:r>
          </a:p>
        </p:txBody>
      </p:sp>
      <p:sp>
        <p:nvSpPr>
          <p:cNvPr id="789522" name="AutoShape 18"/>
          <p:cNvSpPr>
            <a:spLocks noChangeArrowheads="1"/>
          </p:cNvSpPr>
          <p:nvPr/>
        </p:nvSpPr>
        <p:spPr bwMode="auto">
          <a:xfrm>
            <a:off x="304800" y="3429000"/>
            <a:ext cx="1752600" cy="914400"/>
          </a:xfrm>
          <a:prstGeom prst="wedgeRoundRectCallout">
            <a:avLst>
              <a:gd name="adj1" fmla="val 74185"/>
              <a:gd name="adj2" fmla="val -92537"/>
              <a:gd name="adj3" fmla="val 16667"/>
            </a:avLst>
          </a:prstGeom>
          <a:solidFill>
            <a:srgbClr val="F0FF81"/>
          </a:solidFill>
          <a:ln w="12700">
            <a:solidFill>
              <a:schemeClr val="tx1"/>
            </a:solidFill>
            <a:miter lim="800000"/>
            <a:headEnd type="none" w="sm" len="sm"/>
            <a:tailEnd type="none" w="sm" len="sm"/>
          </a:ln>
          <a:effectLst/>
        </p:spPr>
        <p:txBody>
          <a:bodyPr lIns="18000" tIns="10800" rIns="18000" bIns="10800"/>
          <a:lstStyle/>
          <a:p>
            <a:pPr algn="ctr"/>
            <a:r>
              <a:rPr lang="fr-FR" sz="1800" b="0" dirty="0">
                <a:effectLst/>
                <a:latin typeface="Times New Roman" pitchFamily="18" charset="0"/>
                <a:cs typeface="Times New Roman" pitchFamily="18" charset="0"/>
              </a:rPr>
              <a:t>Y-a-t-il des spécificités nationales </a:t>
            </a:r>
            <a:r>
              <a:rPr lang="fr-FR" b="0" dirty="0">
                <a:effectLst/>
                <a:latin typeface="Times New Roman" pitchFamily="18" charset="0"/>
                <a:cs typeface="Times New Roman" pitchFamily="18" charset="0"/>
              </a:rPr>
              <a:t>?</a:t>
            </a:r>
          </a:p>
        </p:txBody>
      </p:sp>
      <p:sp>
        <p:nvSpPr>
          <p:cNvPr id="789523" name="AutoShape 19"/>
          <p:cNvSpPr>
            <a:spLocks noChangeArrowheads="1"/>
          </p:cNvSpPr>
          <p:nvPr/>
        </p:nvSpPr>
        <p:spPr bwMode="auto">
          <a:xfrm>
            <a:off x="228600" y="4554148"/>
            <a:ext cx="1771632" cy="779852"/>
          </a:xfrm>
          <a:prstGeom prst="wedgeRoundRectCallout">
            <a:avLst>
              <a:gd name="adj1" fmla="val 63921"/>
              <a:gd name="adj2" fmla="val -84491"/>
              <a:gd name="adj3" fmla="val 16667"/>
            </a:avLst>
          </a:prstGeom>
          <a:solidFill>
            <a:srgbClr val="F0FF81"/>
          </a:solidFill>
          <a:ln w="12700">
            <a:solidFill>
              <a:schemeClr val="tx1"/>
            </a:solidFill>
            <a:miter lim="800000"/>
            <a:headEnd type="none" w="sm" len="sm"/>
            <a:tailEnd type="none" w="sm" len="sm"/>
          </a:ln>
          <a:effectLst/>
        </p:spPr>
        <p:txBody>
          <a:bodyPr lIns="18000" tIns="10800" rIns="18000" bIns="10800"/>
          <a:lstStyle/>
          <a:p>
            <a:pPr algn="ctr"/>
            <a:r>
              <a:rPr lang="fr-FR" sz="1800" b="0" dirty="0">
                <a:effectLst/>
                <a:latin typeface="Times New Roman" pitchFamily="18" charset="0"/>
                <a:cs typeface="Times New Roman" pitchFamily="18" charset="0"/>
              </a:rPr>
              <a:t>Où en est la recherche ?</a:t>
            </a:r>
          </a:p>
        </p:txBody>
      </p:sp>
      <p:sp>
        <p:nvSpPr>
          <p:cNvPr id="789524" name="AutoShape 20"/>
          <p:cNvSpPr>
            <a:spLocks noChangeArrowheads="1"/>
          </p:cNvSpPr>
          <p:nvPr/>
        </p:nvSpPr>
        <p:spPr bwMode="auto">
          <a:xfrm>
            <a:off x="6953267" y="1285860"/>
            <a:ext cx="2190733" cy="1321611"/>
          </a:xfrm>
          <a:prstGeom prst="wedgeRoundRectCallout">
            <a:avLst>
              <a:gd name="adj1" fmla="val -107671"/>
              <a:gd name="adj2" fmla="val 152472"/>
              <a:gd name="adj3" fmla="val 16667"/>
            </a:avLst>
          </a:prstGeom>
          <a:solidFill>
            <a:srgbClr val="F0FF81"/>
          </a:solidFill>
          <a:ln w="12700">
            <a:solidFill>
              <a:schemeClr val="tx1"/>
            </a:solidFill>
            <a:miter lim="800000"/>
            <a:headEnd type="none" w="sm" len="sm"/>
            <a:tailEnd type="none" w="sm" len="sm"/>
          </a:ln>
          <a:effectLst/>
        </p:spPr>
        <p:txBody>
          <a:bodyPr lIns="18000" tIns="10800" rIns="18000" bIns="10800"/>
          <a:lstStyle/>
          <a:p>
            <a:pPr algn="ctr"/>
            <a:r>
              <a:rPr lang="fr-FR" sz="1800" b="0" dirty="0">
                <a:effectLst/>
                <a:latin typeface="Times New Roman" pitchFamily="18" charset="0"/>
                <a:cs typeface="Times New Roman" pitchFamily="18" charset="0"/>
              </a:rPr>
              <a:t>Que fait mon organisation dans ce mouvement </a:t>
            </a:r>
            <a:r>
              <a:rPr lang="fr-FR" b="0" dirty="0">
                <a:effectLst/>
                <a:latin typeface="Times New Roman" pitchFamily="18" charset="0"/>
                <a:cs typeface="Times New Roman" pitchFamily="18" charset="0"/>
              </a:rPr>
              <a:t>?</a:t>
            </a:r>
          </a:p>
        </p:txBody>
      </p:sp>
      <p:sp>
        <p:nvSpPr>
          <p:cNvPr id="789525" name="AutoShape 21"/>
          <p:cNvSpPr>
            <a:spLocks noChangeArrowheads="1"/>
          </p:cNvSpPr>
          <p:nvPr/>
        </p:nvSpPr>
        <p:spPr bwMode="auto">
          <a:xfrm>
            <a:off x="7086600" y="2590800"/>
            <a:ext cx="1752600" cy="1828800"/>
          </a:xfrm>
          <a:prstGeom prst="wedgeRoundRectCallout">
            <a:avLst>
              <a:gd name="adj1" fmla="val -97556"/>
              <a:gd name="adj2" fmla="val 22481"/>
              <a:gd name="adj3" fmla="val 16667"/>
            </a:avLst>
          </a:prstGeom>
          <a:solidFill>
            <a:srgbClr val="F0FF81"/>
          </a:solidFill>
          <a:ln w="12700">
            <a:solidFill>
              <a:schemeClr val="tx1"/>
            </a:solidFill>
            <a:miter lim="800000"/>
            <a:headEnd type="none" w="sm" len="sm"/>
            <a:tailEnd type="none" w="sm" len="sm"/>
          </a:ln>
          <a:effectLst/>
        </p:spPr>
        <p:txBody>
          <a:bodyPr lIns="18000" tIns="10800" rIns="18000" bIns="10800"/>
          <a:lstStyle/>
          <a:p>
            <a:pPr algn="ctr"/>
            <a:r>
              <a:rPr lang="fr-FR" sz="1900" b="0" dirty="0">
                <a:effectLst/>
                <a:latin typeface="Times New Roman" pitchFamily="18" charset="0"/>
                <a:cs typeface="Times New Roman" pitchFamily="18" charset="0"/>
              </a:rPr>
              <a:t>Quelle est la culture d'évaluation de cette organisation (ce client) ?</a:t>
            </a:r>
          </a:p>
        </p:txBody>
      </p:sp>
      <p:sp>
        <p:nvSpPr>
          <p:cNvPr id="789526" name="AutoShape 22"/>
          <p:cNvSpPr>
            <a:spLocks noChangeArrowheads="1"/>
          </p:cNvSpPr>
          <p:nvPr/>
        </p:nvSpPr>
        <p:spPr bwMode="auto">
          <a:xfrm>
            <a:off x="7086600" y="4572000"/>
            <a:ext cx="2057400" cy="1589504"/>
          </a:xfrm>
          <a:prstGeom prst="wedgeRoundRectCallout">
            <a:avLst>
              <a:gd name="adj1" fmla="val -100815"/>
              <a:gd name="adj2" fmla="val -69403"/>
              <a:gd name="adj3" fmla="val 16667"/>
            </a:avLst>
          </a:prstGeom>
          <a:solidFill>
            <a:srgbClr val="F0FF81"/>
          </a:solidFill>
          <a:ln w="12700">
            <a:solidFill>
              <a:schemeClr val="tx1"/>
            </a:solidFill>
            <a:miter lim="800000"/>
            <a:headEnd type="none" w="sm" len="sm"/>
            <a:tailEnd type="none" w="sm" len="sm"/>
          </a:ln>
          <a:effectLst/>
        </p:spPr>
        <p:txBody>
          <a:bodyPr lIns="18000" tIns="10800" rIns="18000" bIns="10800"/>
          <a:lstStyle/>
          <a:p>
            <a:pPr algn="ctr"/>
            <a:r>
              <a:rPr lang="fr-FR" sz="2000" b="0" dirty="0">
                <a:effectLst/>
                <a:latin typeface="Times New Roman" pitchFamily="18" charset="0"/>
                <a:cs typeface="Times New Roman" pitchFamily="18" charset="0"/>
              </a:rPr>
              <a:t>Quelles définitions, vocabulaire, pratiques ?</a:t>
            </a:r>
          </a:p>
        </p:txBody>
      </p:sp>
      <p:sp>
        <p:nvSpPr>
          <p:cNvPr id="789527" name="AutoShape 23"/>
          <p:cNvSpPr>
            <a:spLocks noChangeArrowheads="1"/>
          </p:cNvSpPr>
          <p:nvPr/>
        </p:nvSpPr>
        <p:spPr bwMode="auto">
          <a:xfrm>
            <a:off x="685800" y="5791200"/>
            <a:ext cx="1676400" cy="685800"/>
          </a:xfrm>
          <a:prstGeom prst="wedgeRoundRectCallout">
            <a:avLst>
              <a:gd name="adj1" fmla="val 134375"/>
              <a:gd name="adj2" fmla="val -176157"/>
              <a:gd name="adj3" fmla="val 16667"/>
            </a:avLst>
          </a:prstGeom>
          <a:solidFill>
            <a:srgbClr val="F0FF81"/>
          </a:solidFill>
          <a:ln w="12700">
            <a:solidFill>
              <a:schemeClr val="tx1"/>
            </a:solidFill>
            <a:miter lim="800000"/>
            <a:headEnd type="none" w="sm" len="sm"/>
            <a:tailEnd type="none" w="sm" len="sm"/>
          </a:ln>
          <a:effectLst/>
        </p:spPr>
        <p:txBody>
          <a:bodyPr lIns="18000" tIns="10800" rIns="18000" bIns="10800"/>
          <a:lstStyle/>
          <a:p>
            <a:pPr algn="ctr"/>
            <a:r>
              <a:rPr lang="fr-FR" sz="1800" b="0" dirty="0">
                <a:effectLst/>
                <a:latin typeface="Times New Roman" pitchFamily="18" charset="0"/>
                <a:cs typeface="Times New Roman" pitchFamily="18" charset="0"/>
              </a:rPr>
              <a:t>Qu’est-ce que je sais faire ?</a:t>
            </a:r>
          </a:p>
        </p:txBody>
      </p:sp>
      <p:sp>
        <p:nvSpPr>
          <p:cNvPr id="789528" name="AutoShape 24"/>
          <p:cNvSpPr>
            <a:spLocks noChangeArrowheads="1"/>
          </p:cNvSpPr>
          <p:nvPr/>
        </p:nvSpPr>
        <p:spPr bwMode="auto">
          <a:xfrm>
            <a:off x="4953000" y="5562600"/>
            <a:ext cx="2000267" cy="914400"/>
          </a:xfrm>
          <a:prstGeom prst="wedgeRoundRectCallout">
            <a:avLst>
              <a:gd name="adj1" fmla="val -52750"/>
              <a:gd name="adj2" fmla="val -92537"/>
              <a:gd name="adj3" fmla="val 16667"/>
            </a:avLst>
          </a:prstGeom>
          <a:solidFill>
            <a:srgbClr val="F0FF81"/>
          </a:solidFill>
          <a:ln w="12700">
            <a:solidFill>
              <a:schemeClr val="tx1"/>
            </a:solidFill>
            <a:miter lim="800000"/>
            <a:headEnd type="none" w="sm" len="sm"/>
            <a:tailEnd type="none" w="sm" len="sm"/>
          </a:ln>
          <a:effectLst/>
        </p:spPr>
        <p:txBody>
          <a:bodyPr lIns="18000" tIns="10800" rIns="18000" bIns="10800"/>
          <a:lstStyle/>
          <a:p>
            <a:pPr algn="ctr"/>
            <a:r>
              <a:rPr lang="fr-FR" sz="1800" b="0" dirty="0">
                <a:effectLst/>
                <a:latin typeface="Times New Roman" pitchFamily="18" charset="0"/>
                <a:cs typeface="Times New Roman" pitchFamily="18" charset="0"/>
              </a:rPr>
              <a:t>Comment réussir mon projet?</a:t>
            </a:r>
          </a:p>
        </p:txBody>
      </p:sp>
      <p:sp>
        <p:nvSpPr>
          <p:cNvPr id="789529" name="AutoShape 25"/>
          <p:cNvSpPr>
            <a:spLocks noChangeArrowheads="1"/>
          </p:cNvSpPr>
          <p:nvPr/>
        </p:nvSpPr>
        <p:spPr bwMode="auto">
          <a:xfrm>
            <a:off x="2666987" y="5638800"/>
            <a:ext cx="2095515" cy="914400"/>
          </a:xfrm>
          <a:prstGeom prst="wedgeRoundRectCallout">
            <a:avLst>
              <a:gd name="adj1" fmla="val 33968"/>
              <a:gd name="adj2" fmla="val -98787"/>
              <a:gd name="adj3" fmla="val 16667"/>
            </a:avLst>
          </a:prstGeom>
          <a:solidFill>
            <a:srgbClr val="F0FF81"/>
          </a:solidFill>
          <a:ln w="12700">
            <a:solidFill>
              <a:schemeClr val="tx1"/>
            </a:solidFill>
            <a:miter lim="800000"/>
            <a:headEnd type="none" w="sm" len="sm"/>
            <a:tailEnd type="none" w="sm" len="sm"/>
          </a:ln>
          <a:effectLst/>
        </p:spPr>
        <p:txBody>
          <a:bodyPr lIns="18000" tIns="10800" rIns="18000" bIns="10800"/>
          <a:lstStyle/>
          <a:p>
            <a:pPr algn="ctr"/>
            <a:r>
              <a:rPr lang="fr-FR" sz="1800" b="0" dirty="0">
                <a:effectLst/>
                <a:latin typeface="Times New Roman" pitchFamily="18" charset="0"/>
                <a:cs typeface="Times New Roman" pitchFamily="18" charset="0"/>
              </a:rPr>
              <a:t>Qu’est-ce que je devrais savoir faire ?</a:t>
            </a:r>
          </a:p>
        </p:txBody>
      </p:sp>
      <p:sp>
        <p:nvSpPr>
          <p:cNvPr id="18" name="Espace réservé du numéro de diapositive 17"/>
          <p:cNvSpPr>
            <a:spLocks noGrp="1"/>
          </p:cNvSpPr>
          <p:nvPr>
            <p:ph type="sldNum" sz="quarter" idx="12"/>
          </p:nvPr>
        </p:nvSpPr>
        <p:spPr/>
        <p:txBody>
          <a:bodyPr/>
          <a:lstStyle/>
          <a:p>
            <a:pPr>
              <a:defRPr/>
            </a:pPr>
            <a:fld id="{E0F93A6C-462B-4981-99DD-B52ECBD9606C}" type="slidenum">
              <a:rPr lang="en-GB" smtClean="0"/>
              <a:pPr>
                <a:defRPr/>
              </a:pPr>
              <a:t>28</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789514"/>
                                        </p:tgtEl>
                                        <p:attrNameLst>
                                          <p:attrName>style.visibility</p:attrName>
                                        </p:attrNameLst>
                                      </p:cBhvr>
                                      <p:to>
                                        <p:strVal val="visible"/>
                                      </p:to>
                                    </p:set>
                                  </p:childTnLst>
                                </p:cTn>
                              </p:par>
                            </p:childTnLst>
                          </p:cTn>
                        </p:par>
                        <p:par>
                          <p:cTn id="7" fill="hold">
                            <p:stCondLst>
                              <p:cond delay="1500"/>
                            </p:stCondLst>
                            <p:childTnLst>
                              <p:par>
                                <p:cTn id="8" presetID="9" presetClass="entr" presetSubtype="0" fill="hold" grpId="0" nodeType="afterEffect">
                                  <p:stCondLst>
                                    <p:cond delay="1000"/>
                                  </p:stCondLst>
                                  <p:childTnLst>
                                    <p:set>
                                      <p:cBhvr>
                                        <p:cTn id="9" dur="1" fill="hold">
                                          <p:stCondLst>
                                            <p:cond delay="0"/>
                                          </p:stCondLst>
                                        </p:cTn>
                                        <p:tgtEl>
                                          <p:spTgt spid="789508"/>
                                        </p:tgtEl>
                                        <p:attrNameLst>
                                          <p:attrName>style.visibility</p:attrName>
                                        </p:attrNameLst>
                                      </p:cBhvr>
                                      <p:to>
                                        <p:strVal val="visible"/>
                                      </p:to>
                                    </p:set>
                                    <p:animEffect transition="in" filter="dissolve">
                                      <p:cBhvr>
                                        <p:cTn id="10" dur="500"/>
                                        <p:tgtEl>
                                          <p:spTgt spid="789508"/>
                                        </p:tgtEl>
                                      </p:cBhvr>
                                    </p:animEffect>
                                  </p:childTnLst>
                                </p:cTn>
                              </p:par>
                            </p:childTnLst>
                          </p:cTn>
                        </p:par>
                        <p:par>
                          <p:cTn id="11" fill="hold">
                            <p:stCondLst>
                              <p:cond delay="3000"/>
                            </p:stCondLst>
                            <p:childTnLst>
                              <p:par>
                                <p:cTn id="12" presetID="1" presetClass="entr" presetSubtype="0" fill="hold" grpId="0" nodeType="afterEffect">
                                  <p:stCondLst>
                                    <p:cond delay="4000"/>
                                  </p:stCondLst>
                                  <p:childTnLst>
                                    <p:set>
                                      <p:cBhvr>
                                        <p:cTn id="13" dur="1" fill="hold">
                                          <p:stCondLst>
                                            <p:cond delay="499"/>
                                          </p:stCondLst>
                                        </p:cTn>
                                        <p:tgtEl>
                                          <p:spTgt spid="789516"/>
                                        </p:tgtEl>
                                        <p:attrNameLst>
                                          <p:attrName>style.visibility</p:attrName>
                                        </p:attrNameLst>
                                      </p:cBhvr>
                                      <p:to>
                                        <p:strVal val="visible"/>
                                      </p:to>
                                    </p:set>
                                  </p:childTnLst>
                                </p:cTn>
                              </p:par>
                            </p:childTnLst>
                          </p:cTn>
                        </p:par>
                        <p:par>
                          <p:cTn id="14" fill="hold">
                            <p:stCondLst>
                              <p:cond delay="7500"/>
                            </p:stCondLst>
                            <p:childTnLst>
                              <p:par>
                                <p:cTn id="15" presetID="2" presetClass="entr" presetSubtype="8" fill="hold" grpId="0" nodeType="afterEffect">
                                  <p:stCondLst>
                                    <p:cond delay="1000"/>
                                  </p:stCondLst>
                                  <p:childTnLst>
                                    <p:set>
                                      <p:cBhvr>
                                        <p:cTn id="16" dur="1" fill="hold">
                                          <p:stCondLst>
                                            <p:cond delay="0"/>
                                          </p:stCondLst>
                                        </p:cTn>
                                        <p:tgtEl>
                                          <p:spTgt spid="789510"/>
                                        </p:tgtEl>
                                        <p:attrNameLst>
                                          <p:attrName>style.visibility</p:attrName>
                                        </p:attrNameLst>
                                      </p:cBhvr>
                                      <p:to>
                                        <p:strVal val="visible"/>
                                      </p:to>
                                    </p:set>
                                    <p:anim calcmode="lin" valueType="num">
                                      <p:cBhvr additive="base">
                                        <p:cTn id="17" dur="500" fill="hold"/>
                                        <p:tgtEl>
                                          <p:spTgt spid="789510"/>
                                        </p:tgtEl>
                                        <p:attrNameLst>
                                          <p:attrName>ppt_x</p:attrName>
                                        </p:attrNameLst>
                                      </p:cBhvr>
                                      <p:tavLst>
                                        <p:tav tm="0">
                                          <p:val>
                                            <p:strVal val="0-#ppt_w/2"/>
                                          </p:val>
                                        </p:tav>
                                        <p:tav tm="100000">
                                          <p:val>
                                            <p:strVal val="#ppt_x"/>
                                          </p:val>
                                        </p:tav>
                                      </p:tavLst>
                                    </p:anim>
                                    <p:anim calcmode="lin" valueType="num">
                                      <p:cBhvr additive="base">
                                        <p:cTn id="18" dur="500" fill="hold"/>
                                        <p:tgtEl>
                                          <p:spTgt spid="789510"/>
                                        </p:tgtEl>
                                        <p:attrNameLst>
                                          <p:attrName>ppt_y</p:attrName>
                                        </p:attrNameLst>
                                      </p:cBhvr>
                                      <p:tavLst>
                                        <p:tav tm="0">
                                          <p:val>
                                            <p:strVal val="#ppt_y"/>
                                          </p:val>
                                        </p:tav>
                                        <p:tav tm="100000">
                                          <p:val>
                                            <p:strVal val="#ppt_y"/>
                                          </p:val>
                                        </p:tav>
                                      </p:tavLst>
                                    </p:anim>
                                  </p:childTnLst>
                                </p:cTn>
                              </p:par>
                            </p:childTnLst>
                          </p:cTn>
                        </p:par>
                        <p:par>
                          <p:cTn id="19" fill="hold">
                            <p:stCondLst>
                              <p:cond delay="9000"/>
                            </p:stCondLst>
                            <p:childTnLst>
                              <p:par>
                                <p:cTn id="20" presetID="2" presetClass="entr" presetSubtype="8" fill="hold" grpId="0" nodeType="afterEffect">
                                  <p:stCondLst>
                                    <p:cond delay="4000"/>
                                  </p:stCondLst>
                                  <p:childTnLst>
                                    <p:set>
                                      <p:cBhvr>
                                        <p:cTn id="21" dur="1" fill="hold">
                                          <p:stCondLst>
                                            <p:cond delay="0"/>
                                          </p:stCondLst>
                                        </p:cTn>
                                        <p:tgtEl>
                                          <p:spTgt spid="789517"/>
                                        </p:tgtEl>
                                        <p:attrNameLst>
                                          <p:attrName>style.visibility</p:attrName>
                                        </p:attrNameLst>
                                      </p:cBhvr>
                                      <p:to>
                                        <p:strVal val="visible"/>
                                      </p:to>
                                    </p:set>
                                    <p:anim calcmode="lin" valueType="num">
                                      <p:cBhvr additive="base">
                                        <p:cTn id="22" dur="500" fill="hold"/>
                                        <p:tgtEl>
                                          <p:spTgt spid="789517"/>
                                        </p:tgtEl>
                                        <p:attrNameLst>
                                          <p:attrName>ppt_x</p:attrName>
                                        </p:attrNameLst>
                                      </p:cBhvr>
                                      <p:tavLst>
                                        <p:tav tm="0">
                                          <p:val>
                                            <p:strVal val="0-#ppt_w/2"/>
                                          </p:val>
                                        </p:tav>
                                        <p:tav tm="100000">
                                          <p:val>
                                            <p:strVal val="#ppt_x"/>
                                          </p:val>
                                        </p:tav>
                                      </p:tavLst>
                                    </p:anim>
                                    <p:anim calcmode="lin" valueType="num">
                                      <p:cBhvr additive="base">
                                        <p:cTn id="23" dur="500" fill="hold"/>
                                        <p:tgtEl>
                                          <p:spTgt spid="789517"/>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5" presetClass="entr" presetSubtype="0" fill="hold" grpId="0" nodeType="clickEffect">
                                  <p:stCondLst>
                                    <p:cond delay="0"/>
                                  </p:stCondLst>
                                  <p:childTnLst>
                                    <p:set>
                                      <p:cBhvr>
                                        <p:cTn id="27" dur="1" fill="hold">
                                          <p:stCondLst>
                                            <p:cond delay="0"/>
                                          </p:stCondLst>
                                        </p:cTn>
                                        <p:tgtEl>
                                          <p:spTgt spid="789519"/>
                                        </p:tgtEl>
                                        <p:attrNameLst>
                                          <p:attrName>style.visibility</p:attrName>
                                        </p:attrNameLst>
                                      </p:cBhvr>
                                      <p:to>
                                        <p:strVal val="visible"/>
                                      </p:to>
                                    </p:set>
                                    <p:anim calcmode="lin" valueType="num">
                                      <p:cBhvr>
                                        <p:cTn id="28" dur="1000" fill="hold"/>
                                        <p:tgtEl>
                                          <p:spTgt spid="789519"/>
                                        </p:tgtEl>
                                        <p:attrNameLst>
                                          <p:attrName>ppt_w</p:attrName>
                                        </p:attrNameLst>
                                      </p:cBhvr>
                                      <p:tavLst>
                                        <p:tav tm="0">
                                          <p:val>
                                            <p:fltVal val="0"/>
                                          </p:val>
                                        </p:tav>
                                        <p:tav tm="100000">
                                          <p:val>
                                            <p:strVal val="#ppt_w"/>
                                          </p:val>
                                        </p:tav>
                                      </p:tavLst>
                                    </p:anim>
                                    <p:anim calcmode="lin" valueType="num">
                                      <p:cBhvr>
                                        <p:cTn id="29" dur="1000" fill="hold"/>
                                        <p:tgtEl>
                                          <p:spTgt spid="789519"/>
                                        </p:tgtEl>
                                        <p:attrNameLst>
                                          <p:attrName>ppt_h</p:attrName>
                                        </p:attrNameLst>
                                      </p:cBhvr>
                                      <p:tavLst>
                                        <p:tav tm="0">
                                          <p:val>
                                            <p:fltVal val="0"/>
                                          </p:val>
                                        </p:tav>
                                        <p:tav tm="100000">
                                          <p:val>
                                            <p:strVal val="#ppt_h"/>
                                          </p:val>
                                        </p:tav>
                                      </p:tavLst>
                                    </p:anim>
                                    <p:anim calcmode="lin" valueType="num">
                                      <p:cBhvr>
                                        <p:cTn id="30" dur="1000" fill="hold"/>
                                        <p:tgtEl>
                                          <p:spTgt spid="789519"/>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78951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2" fill="hold">
                      <p:stCondLst>
                        <p:cond delay="indefinite"/>
                      </p:stCondLst>
                      <p:childTnLst>
                        <p:par>
                          <p:cTn id="33" fill="hold">
                            <p:stCondLst>
                              <p:cond delay="0"/>
                            </p:stCondLst>
                            <p:childTnLst>
                              <p:par>
                                <p:cTn id="34" presetID="15" presetClass="entr" presetSubtype="0" fill="hold" grpId="0" nodeType="clickEffect">
                                  <p:stCondLst>
                                    <p:cond delay="0"/>
                                  </p:stCondLst>
                                  <p:childTnLst>
                                    <p:set>
                                      <p:cBhvr>
                                        <p:cTn id="35" dur="1" fill="hold">
                                          <p:stCondLst>
                                            <p:cond delay="0"/>
                                          </p:stCondLst>
                                        </p:cTn>
                                        <p:tgtEl>
                                          <p:spTgt spid="789521"/>
                                        </p:tgtEl>
                                        <p:attrNameLst>
                                          <p:attrName>style.visibility</p:attrName>
                                        </p:attrNameLst>
                                      </p:cBhvr>
                                      <p:to>
                                        <p:strVal val="visible"/>
                                      </p:to>
                                    </p:set>
                                    <p:anim calcmode="lin" valueType="num">
                                      <p:cBhvr>
                                        <p:cTn id="36" dur="1000" fill="hold"/>
                                        <p:tgtEl>
                                          <p:spTgt spid="789521"/>
                                        </p:tgtEl>
                                        <p:attrNameLst>
                                          <p:attrName>ppt_w</p:attrName>
                                        </p:attrNameLst>
                                      </p:cBhvr>
                                      <p:tavLst>
                                        <p:tav tm="0">
                                          <p:val>
                                            <p:fltVal val="0"/>
                                          </p:val>
                                        </p:tav>
                                        <p:tav tm="100000">
                                          <p:val>
                                            <p:strVal val="#ppt_w"/>
                                          </p:val>
                                        </p:tav>
                                      </p:tavLst>
                                    </p:anim>
                                    <p:anim calcmode="lin" valueType="num">
                                      <p:cBhvr>
                                        <p:cTn id="37" dur="1000" fill="hold"/>
                                        <p:tgtEl>
                                          <p:spTgt spid="789521"/>
                                        </p:tgtEl>
                                        <p:attrNameLst>
                                          <p:attrName>ppt_h</p:attrName>
                                        </p:attrNameLst>
                                      </p:cBhvr>
                                      <p:tavLst>
                                        <p:tav tm="0">
                                          <p:val>
                                            <p:fltVal val="0"/>
                                          </p:val>
                                        </p:tav>
                                        <p:tav tm="100000">
                                          <p:val>
                                            <p:strVal val="#ppt_h"/>
                                          </p:val>
                                        </p:tav>
                                      </p:tavLst>
                                    </p:anim>
                                    <p:anim calcmode="lin" valueType="num">
                                      <p:cBhvr>
                                        <p:cTn id="38" dur="1000" fill="hold"/>
                                        <p:tgtEl>
                                          <p:spTgt spid="789521"/>
                                        </p:tgtEl>
                                        <p:attrNameLst>
                                          <p:attrName>ppt_x</p:attrName>
                                        </p:attrNameLst>
                                      </p:cBhvr>
                                      <p:tavLst>
                                        <p:tav tm="0" fmla="#ppt_x+(cos(-2*pi*(1-$))*-#ppt_x-sin(-2*pi*(1-$))*(1-#ppt_y))*(1-$)">
                                          <p:val>
                                            <p:fltVal val="0"/>
                                          </p:val>
                                        </p:tav>
                                        <p:tav tm="100000">
                                          <p:val>
                                            <p:fltVal val="1"/>
                                          </p:val>
                                        </p:tav>
                                      </p:tavLst>
                                    </p:anim>
                                    <p:anim calcmode="lin" valueType="num">
                                      <p:cBhvr>
                                        <p:cTn id="39" dur="1000" fill="hold"/>
                                        <p:tgtEl>
                                          <p:spTgt spid="78952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0" fill="hold">
                      <p:stCondLst>
                        <p:cond delay="indefinite"/>
                      </p:stCondLst>
                      <p:childTnLst>
                        <p:par>
                          <p:cTn id="41" fill="hold">
                            <p:stCondLst>
                              <p:cond delay="0"/>
                            </p:stCondLst>
                            <p:childTnLst>
                              <p:par>
                                <p:cTn id="42" presetID="15" presetClass="entr" presetSubtype="0" fill="hold" grpId="0" nodeType="clickEffect">
                                  <p:stCondLst>
                                    <p:cond delay="0"/>
                                  </p:stCondLst>
                                  <p:childTnLst>
                                    <p:set>
                                      <p:cBhvr>
                                        <p:cTn id="43" dur="1" fill="hold">
                                          <p:stCondLst>
                                            <p:cond delay="0"/>
                                          </p:stCondLst>
                                        </p:cTn>
                                        <p:tgtEl>
                                          <p:spTgt spid="789522"/>
                                        </p:tgtEl>
                                        <p:attrNameLst>
                                          <p:attrName>style.visibility</p:attrName>
                                        </p:attrNameLst>
                                      </p:cBhvr>
                                      <p:to>
                                        <p:strVal val="visible"/>
                                      </p:to>
                                    </p:set>
                                    <p:anim calcmode="lin" valueType="num">
                                      <p:cBhvr>
                                        <p:cTn id="44" dur="1000" fill="hold"/>
                                        <p:tgtEl>
                                          <p:spTgt spid="789522"/>
                                        </p:tgtEl>
                                        <p:attrNameLst>
                                          <p:attrName>ppt_w</p:attrName>
                                        </p:attrNameLst>
                                      </p:cBhvr>
                                      <p:tavLst>
                                        <p:tav tm="0">
                                          <p:val>
                                            <p:fltVal val="0"/>
                                          </p:val>
                                        </p:tav>
                                        <p:tav tm="100000">
                                          <p:val>
                                            <p:strVal val="#ppt_w"/>
                                          </p:val>
                                        </p:tav>
                                      </p:tavLst>
                                    </p:anim>
                                    <p:anim calcmode="lin" valueType="num">
                                      <p:cBhvr>
                                        <p:cTn id="45" dur="1000" fill="hold"/>
                                        <p:tgtEl>
                                          <p:spTgt spid="789522"/>
                                        </p:tgtEl>
                                        <p:attrNameLst>
                                          <p:attrName>ppt_h</p:attrName>
                                        </p:attrNameLst>
                                      </p:cBhvr>
                                      <p:tavLst>
                                        <p:tav tm="0">
                                          <p:val>
                                            <p:fltVal val="0"/>
                                          </p:val>
                                        </p:tav>
                                        <p:tav tm="100000">
                                          <p:val>
                                            <p:strVal val="#ppt_h"/>
                                          </p:val>
                                        </p:tav>
                                      </p:tavLst>
                                    </p:anim>
                                    <p:anim calcmode="lin" valueType="num">
                                      <p:cBhvr>
                                        <p:cTn id="46" dur="1000" fill="hold"/>
                                        <p:tgtEl>
                                          <p:spTgt spid="789522"/>
                                        </p:tgtEl>
                                        <p:attrNameLst>
                                          <p:attrName>ppt_x</p:attrName>
                                        </p:attrNameLst>
                                      </p:cBhvr>
                                      <p:tavLst>
                                        <p:tav tm="0" fmla="#ppt_x+(cos(-2*pi*(1-$))*-#ppt_x-sin(-2*pi*(1-$))*(1-#ppt_y))*(1-$)">
                                          <p:val>
                                            <p:fltVal val="0"/>
                                          </p:val>
                                        </p:tav>
                                        <p:tav tm="100000">
                                          <p:val>
                                            <p:fltVal val="1"/>
                                          </p:val>
                                        </p:tav>
                                      </p:tavLst>
                                    </p:anim>
                                    <p:anim calcmode="lin" valueType="num">
                                      <p:cBhvr>
                                        <p:cTn id="47" dur="1000" fill="hold"/>
                                        <p:tgtEl>
                                          <p:spTgt spid="78952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8" fill="hold">
                      <p:stCondLst>
                        <p:cond delay="indefinite"/>
                      </p:stCondLst>
                      <p:childTnLst>
                        <p:par>
                          <p:cTn id="49" fill="hold">
                            <p:stCondLst>
                              <p:cond delay="0"/>
                            </p:stCondLst>
                            <p:childTnLst>
                              <p:par>
                                <p:cTn id="50" presetID="15" presetClass="entr" presetSubtype="0" fill="hold" grpId="0" nodeType="clickEffect">
                                  <p:stCondLst>
                                    <p:cond delay="0"/>
                                  </p:stCondLst>
                                  <p:childTnLst>
                                    <p:set>
                                      <p:cBhvr>
                                        <p:cTn id="51" dur="1" fill="hold">
                                          <p:stCondLst>
                                            <p:cond delay="0"/>
                                          </p:stCondLst>
                                        </p:cTn>
                                        <p:tgtEl>
                                          <p:spTgt spid="789523"/>
                                        </p:tgtEl>
                                        <p:attrNameLst>
                                          <p:attrName>style.visibility</p:attrName>
                                        </p:attrNameLst>
                                      </p:cBhvr>
                                      <p:to>
                                        <p:strVal val="visible"/>
                                      </p:to>
                                    </p:set>
                                    <p:anim calcmode="lin" valueType="num">
                                      <p:cBhvr>
                                        <p:cTn id="52" dur="1000" fill="hold"/>
                                        <p:tgtEl>
                                          <p:spTgt spid="789523"/>
                                        </p:tgtEl>
                                        <p:attrNameLst>
                                          <p:attrName>ppt_w</p:attrName>
                                        </p:attrNameLst>
                                      </p:cBhvr>
                                      <p:tavLst>
                                        <p:tav tm="0">
                                          <p:val>
                                            <p:fltVal val="0"/>
                                          </p:val>
                                        </p:tav>
                                        <p:tav tm="100000">
                                          <p:val>
                                            <p:strVal val="#ppt_w"/>
                                          </p:val>
                                        </p:tav>
                                      </p:tavLst>
                                    </p:anim>
                                    <p:anim calcmode="lin" valueType="num">
                                      <p:cBhvr>
                                        <p:cTn id="53" dur="1000" fill="hold"/>
                                        <p:tgtEl>
                                          <p:spTgt spid="789523"/>
                                        </p:tgtEl>
                                        <p:attrNameLst>
                                          <p:attrName>ppt_h</p:attrName>
                                        </p:attrNameLst>
                                      </p:cBhvr>
                                      <p:tavLst>
                                        <p:tav tm="0">
                                          <p:val>
                                            <p:fltVal val="0"/>
                                          </p:val>
                                        </p:tav>
                                        <p:tav tm="100000">
                                          <p:val>
                                            <p:strVal val="#ppt_h"/>
                                          </p:val>
                                        </p:tav>
                                      </p:tavLst>
                                    </p:anim>
                                    <p:anim calcmode="lin" valueType="num">
                                      <p:cBhvr>
                                        <p:cTn id="54" dur="1000" fill="hold"/>
                                        <p:tgtEl>
                                          <p:spTgt spid="789523"/>
                                        </p:tgtEl>
                                        <p:attrNameLst>
                                          <p:attrName>ppt_x</p:attrName>
                                        </p:attrNameLst>
                                      </p:cBhvr>
                                      <p:tavLst>
                                        <p:tav tm="0" fmla="#ppt_x+(cos(-2*pi*(1-$))*-#ppt_x-sin(-2*pi*(1-$))*(1-#ppt_y))*(1-$)">
                                          <p:val>
                                            <p:fltVal val="0"/>
                                          </p:val>
                                        </p:tav>
                                        <p:tav tm="100000">
                                          <p:val>
                                            <p:fltVal val="1"/>
                                          </p:val>
                                        </p:tav>
                                      </p:tavLst>
                                    </p:anim>
                                    <p:anim calcmode="lin" valueType="num">
                                      <p:cBhvr>
                                        <p:cTn id="55" dur="1000" fill="hold"/>
                                        <p:tgtEl>
                                          <p:spTgt spid="78952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6" fill="hold">
                      <p:stCondLst>
                        <p:cond delay="indefinite"/>
                      </p:stCondLst>
                      <p:childTnLst>
                        <p:par>
                          <p:cTn id="57" fill="hold">
                            <p:stCondLst>
                              <p:cond delay="0"/>
                            </p:stCondLst>
                            <p:childTnLst>
                              <p:par>
                                <p:cTn id="58" presetID="15" presetClass="entr" presetSubtype="0" fill="hold" grpId="0" nodeType="clickEffect">
                                  <p:stCondLst>
                                    <p:cond delay="0"/>
                                  </p:stCondLst>
                                  <p:childTnLst>
                                    <p:set>
                                      <p:cBhvr>
                                        <p:cTn id="59" dur="1" fill="hold">
                                          <p:stCondLst>
                                            <p:cond delay="0"/>
                                          </p:stCondLst>
                                        </p:cTn>
                                        <p:tgtEl>
                                          <p:spTgt spid="789524"/>
                                        </p:tgtEl>
                                        <p:attrNameLst>
                                          <p:attrName>style.visibility</p:attrName>
                                        </p:attrNameLst>
                                      </p:cBhvr>
                                      <p:to>
                                        <p:strVal val="visible"/>
                                      </p:to>
                                    </p:set>
                                    <p:anim calcmode="lin" valueType="num">
                                      <p:cBhvr>
                                        <p:cTn id="60" dur="1000" fill="hold"/>
                                        <p:tgtEl>
                                          <p:spTgt spid="789524"/>
                                        </p:tgtEl>
                                        <p:attrNameLst>
                                          <p:attrName>ppt_w</p:attrName>
                                        </p:attrNameLst>
                                      </p:cBhvr>
                                      <p:tavLst>
                                        <p:tav tm="0">
                                          <p:val>
                                            <p:fltVal val="0"/>
                                          </p:val>
                                        </p:tav>
                                        <p:tav tm="100000">
                                          <p:val>
                                            <p:strVal val="#ppt_w"/>
                                          </p:val>
                                        </p:tav>
                                      </p:tavLst>
                                    </p:anim>
                                    <p:anim calcmode="lin" valueType="num">
                                      <p:cBhvr>
                                        <p:cTn id="61" dur="1000" fill="hold"/>
                                        <p:tgtEl>
                                          <p:spTgt spid="789524"/>
                                        </p:tgtEl>
                                        <p:attrNameLst>
                                          <p:attrName>ppt_h</p:attrName>
                                        </p:attrNameLst>
                                      </p:cBhvr>
                                      <p:tavLst>
                                        <p:tav tm="0">
                                          <p:val>
                                            <p:fltVal val="0"/>
                                          </p:val>
                                        </p:tav>
                                        <p:tav tm="100000">
                                          <p:val>
                                            <p:strVal val="#ppt_h"/>
                                          </p:val>
                                        </p:tav>
                                      </p:tavLst>
                                    </p:anim>
                                    <p:anim calcmode="lin" valueType="num">
                                      <p:cBhvr>
                                        <p:cTn id="62" dur="1000" fill="hold"/>
                                        <p:tgtEl>
                                          <p:spTgt spid="789524"/>
                                        </p:tgtEl>
                                        <p:attrNameLst>
                                          <p:attrName>ppt_x</p:attrName>
                                        </p:attrNameLst>
                                      </p:cBhvr>
                                      <p:tavLst>
                                        <p:tav tm="0" fmla="#ppt_x+(cos(-2*pi*(1-$))*-#ppt_x-sin(-2*pi*(1-$))*(1-#ppt_y))*(1-$)">
                                          <p:val>
                                            <p:fltVal val="0"/>
                                          </p:val>
                                        </p:tav>
                                        <p:tav tm="100000">
                                          <p:val>
                                            <p:fltVal val="1"/>
                                          </p:val>
                                        </p:tav>
                                      </p:tavLst>
                                    </p:anim>
                                    <p:anim calcmode="lin" valueType="num">
                                      <p:cBhvr>
                                        <p:cTn id="63" dur="1000" fill="hold"/>
                                        <p:tgtEl>
                                          <p:spTgt spid="78952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4" fill="hold">
                      <p:stCondLst>
                        <p:cond delay="indefinite"/>
                      </p:stCondLst>
                      <p:childTnLst>
                        <p:par>
                          <p:cTn id="65" fill="hold">
                            <p:stCondLst>
                              <p:cond delay="0"/>
                            </p:stCondLst>
                            <p:childTnLst>
                              <p:par>
                                <p:cTn id="66" presetID="15" presetClass="entr" presetSubtype="0" fill="hold" grpId="0" nodeType="clickEffect">
                                  <p:stCondLst>
                                    <p:cond delay="0"/>
                                  </p:stCondLst>
                                  <p:childTnLst>
                                    <p:set>
                                      <p:cBhvr>
                                        <p:cTn id="67" dur="1" fill="hold">
                                          <p:stCondLst>
                                            <p:cond delay="0"/>
                                          </p:stCondLst>
                                        </p:cTn>
                                        <p:tgtEl>
                                          <p:spTgt spid="789525"/>
                                        </p:tgtEl>
                                        <p:attrNameLst>
                                          <p:attrName>style.visibility</p:attrName>
                                        </p:attrNameLst>
                                      </p:cBhvr>
                                      <p:to>
                                        <p:strVal val="visible"/>
                                      </p:to>
                                    </p:set>
                                    <p:anim calcmode="lin" valueType="num">
                                      <p:cBhvr>
                                        <p:cTn id="68" dur="1000" fill="hold"/>
                                        <p:tgtEl>
                                          <p:spTgt spid="789525"/>
                                        </p:tgtEl>
                                        <p:attrNameLst>
                                          <p:attrName>ppt_w</p:attrName>
                                        </p:attrNameLst>
                                      </p:cBhvr>
                                      <p:tavLst>
                                        <p:tav tm="0">
                                          <p:val>
                                            <p:fltVal val="0"/>
                                          </p:val>
                                        </p:tav>
                                        <p:tav tm="100000">
                                          <p:val>
                                            <p:strVal val="#ppt_w"/>
                                          </p:val>
                                        </p:tav>
                                      </p:tavLst>
                                    </p:anim>
                                    <p:anim calcmode="lin" valueType="num">
                                      <p:cBhvr>
                                        <p:cTn id="69" dur="1000" fill="hold"/>
                                        <p:tgtEl>
                                          <p:spTgt spid="789525"/>
                                        </p:tgtEl>
                                        <p:attrNameLst>
                                          <p:attrName>ppt_h</p:attrName>
                                        </p:attrNameLst>
                                      </p:cBhvr>
                                      <p:tavLst>
                                        <p:tav tm="0">
                                          <p:val>
                                            <p:fltVal val="0"/>
                                          </p:val>
                                        </p:tav>
                                        <p:tav tm="100000">
                                          <p:val>
                                            <p:strVal val="#ppt_h"/>
                                          </p:val>
                                        </p:tav>
                                      </p:tavLst>
                                    </p:anim>
                                    <p:anim calcmode="lin" valueType="num">
                                      <p:cBhvr>
                                        <p:cTn id="70" dur="1000" fill="hold"/>
                                        <p:tgtEl>
                                          <p:spTgt spid="789525"/>
                                        </p:tgtEl>
                                        <p:attrNameLst>
                                          <p:attrName>ppt_x</p:attrName>
                                        </p:attrNameLst>
                                      </p:cBhvr>
                                      <p:tavLst>
                                        <p:tav tm="0" fmla="#ppt_x+(cos(-2*pi*(1-$))*-#ppt_x-sin(-2*pi*(1-$))*(1-#ppt_y))*(1-$)">
                                          <p:val>
                                            <p:fltVal val="0"/>
                                          </p:val>
                                        </p:tav>
                                        <p:tav tm="100000">
                                          <p:val>
                                            <p:fltVal val="1"/>
                                          </p:val>
                                        </p:tav>
                                      </p:tavLst>
                                    </p:anim>
                                    <p:anim calcmode="lin" valueType="num">
                                      <p:cBhvr>
                                        <p:cTn id="71" dur="1000" fill="hold"/>
                                        <p:tgtEl>
                                          <p:spTgt spid="78952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2" fill="hold">
                      <p:stCondLst>
                        <p:cond delay="indefinite"/>
                      </p:stCondLst>
                      <p:childTnLst>
                        <p:par>
                          <p:cTn id="73" fill="hold">
                            <p:stCondLst>
                              <p:cond delay="0"/>
                            </p:stCondLst>
                            <p:childTnLst>
                              <p:par>
                                <p:cTn id="74" presetID="15" presetClass="entr" presetSubtype="0" fill="hold" grpId="0" nodeType="clickEffect">
                                  <p:stCondLst>
                                    <p:cond delay="0"/>
                                  </p:stCondLst>
                                  <p:childTnLst>
                                    <p:set>
                                      <p:cBhvr>
                                        <p:cTn id="75" dur="1" fill="hold">
                                          <p:stCondLst>
                                            <p:cond delay="0"/>
                                          </p:stCondLst>
                                        </p:cTn>
                                        <p:tgtEl>
                                          <p:spTgt spid="789526"/>
                                        </p:tgtEl>
                                        <p:attrNameLst>
                                          <p:attrName>style.visibility</p:attrName>
                                        </p:attrNameLst>
                                      </p:cBhvr>
                                      <p:to>
                                        <p:strVal val="visible"/>
                                      </p:to>
                                    </p:set>
                                    <p:anim calcmode="lin" valueType="num">
                                      <p:cBhvr>
                                        <p:cTn id="76" dur="1000" fill="hold"/>
                                        <p:tgtEl>
                                          <p:spTgt spid="789526"/>
                                        </p:tgtEl>
                                        <p:attrNameLst>
                                          <p:attrName>ppt_w</p:attrName>
                                        </p:attrNameLst>
                                      </p:cBhvr>
                                      <p:tavLst>
                                        <p:tav tm="0">
                                          <p:val>
                                            <p:fltVal val="0"/>
                                          </p:val>
                                        </p:tav>
                                        <p:tav tm="100000">
                                          <p:val>
                                            <p:strVal val="#ppt_w"/>
                                          </p:val>
                                        </p:tav>
                                      </p:tavLst>
                                    </p:anim>
                                    <p:anim calcmode="lin" valueType="num">
                                      <p:cBhvr>
                                        <p:cTn id="77" dur="1000" fill="hold"/>
                                        <p:tgtEl>
                                          <p:spTgt spid="789526"/>
                                        </p:tgtEl>
                                        <p:attrNameLst>
                                          <p:attrName>ppt_h</p:attrName>
                                        </p:attrNameLst>
                                      </p:cBhvr>
                                      <p:tavLst>
                                        <p:tav tm="0">
                                          <p:val>
                                            <p:fltVal val="0"/>
                                          </p:val>
                                        </p:tav>
                                        <p:tav tm="100000">
                                          <p:val>
                                            <p:strVal val="#ppt_h"/>
                                          </p:val>
                                        </p:tav>
                                      </p:tavLst>
                                    </p:anim>
                                    <p:anim calcmode="lin" valueType="num">
                                      <p:cBhvr>
                                        <p:cTn id="78" dur="1000" fill="hold"/>
                                        <p:tgtEl>
                                          <p:spTgt spid="789526"/>
                                        </p:tgtEl>
                                        <p:attrNameLst>
                                          <p:attrName>ppt_x</p:attrName>
                                        </p:attrNameLst>
                                      </p:cBhvr>
                                      <p:tavLst>
                                        <p:tav tm="0" fmla="#ppt_x+(cos(-2*pi*(1-$))*-#ppt_x-sin(-2*pi*(1-$))*(1-#ppt_y))*(1-$)">
                                          <p:val>
                                            <p:fltVal val="0"/>
                                          </p:val>
                                        </p:tav>
                                        <p:tav tm="100000">
                                          <p:val>
                                            <p:fltVal val="1"/>
                                          </p:val>
                                        </p:tav>
                                      </p:tavLst>
                                    </p:anim>
                                    <p:anim calcmode="lin" valueType="num">
                                      <p:cBhvr>
                                        <p:cTn id="79" dur="1000" fill="hold"/>
                                        <p:tgtEl>
                                          <p:spTgt spid="78952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80" fill="hold">
                      <p:stCondLst>
                        <p:cond delay="indefinite"/>
                      </p:stCondLst>
                      <p:childTnLst>
                        <p:par>
                          <p:cTn id="81" fill="hold">
                            <p:stCondLst>
                              <p:cond delay="0"/>
                            </p:stCondLst>
                            <p:childTnLst>
                              <p:par>
                                <p:cTn id="82" presetID="15" presetClass="entr" presetSubtype="0" fill="hold" grpId="0" nodeType="clickEffect">
                                  <p:stCondLst>
                                    <p:cond delay="0"/>
                                  </p:stCondLst>
                                  <p:childTnLst>
                                    <p:set>
                                      <p:cBhvr>
                                        <p:cTn id="83" dur="1" fill="hold">
                                          <p:stCondLst>
                                            <p:cond delay="0"/>
                                          </p:stCondLst>
                                        </p:cTn>
                                        <p:tgtEl>
                                          <p:spTgt spid="789527"/>
                                        </p:tgtEl>
                                        <p:attrNameLst>
                                          <p:attrName>style.visibility</p:attrName>
                                        </p:attrNameLst>
                                      </p:cBhvr>
                                      <p:to>
                                        <p:strVal val="visible"/>
                                      </p:to>
                                    </p:set>
                                    <p:anim calcmode="lin" valueType="num">
                                      <p:cBhvr>
                                        <p:cTn id="84" dur="1000" fill="hold"/>
                                        <p:tgtEl>
                                          <p:spTgt spid="789527"/>
                                        </p:tgtEl>
                                        <p:attrNameLst>
                                          <p:attrName>ppt_w</p:attrName>
                                        </p:attrNameLst>
                                      </p:cBhvr>
                                      <p:tavLst>
                                        <p:tav tm="0">
                                          <p:val>
                                            <p:fltVal val="0"/>
                                          </p:val>
                                        </p:tav>
                                        <p:tav tm="100000">
                                          <p:val>
                                            <p:strVal val="#ppt_w"/>
                                          </p:val>
                                        </p:tav>
                                      </p:tavLst>
                                    </p:anim>
                                    <p:anim calcmode="lin" valueType="num">
                                      <p:cBhvr>
                                        <p:cTn id="85" dur="1000" fill="hold"/>
                                        <p:tgtEl>
                                          <p:spTgt spid="789527"/>
                                        </p:tgtEl>
                                        <p:attrNameLst>
                                          <p:attrName>ppt_h</p:attrName>
                                        </p:attrNameLst>
                                      </p:cBhvr>
                                      <p:tavLst>
                                        <p:tav tm="0">
                                          <p:val>
                                            <p:fltVal val="0"/>
                                          </p:val>
                                        </p:tav>
                                        <p:tav tm="100000">
                                          <p:val>
                                            <p:strVal val="#ppt_h"/>
                                          </p:val>
                                        </p:tav>
                                      </p:tavLst>
                                    </p:anim>
                                    <p:anim calcmode="lin" valueType="num">
                                      <p:cBhvr>
                                        <p:cTn id="86" dur="1000" fill="hold"/>
                                        <p:tgtEl>
                                          <p:spTgt spid="789527"/>
                                        </p:tgtEl>
                                        <p:attrNameLst>
                                          <p:attrName>ppt_x</p:attrName>
                                        </p:attrNameLst>
                                      </p:cBhvr>
                                      <p:tavLst>
                                        <p:tav tm="0" fmla="#ppt_x+(cos(-2*pi*(1-$))*-#ppt_x-sin(-2*pi*(1-$))*(1-#ppt_y))*(1-$)">
                                          <p:val>
                                            <p:fltVal val="0"/>
                                          </p:val>
                                        </p:tav>
                                        <p:tav tm="100000">
                                          <p:val>
                                            <p:fltVal val="1"/>
                                          </p:val>
                                        </p:tav>
                                      </p:tavLst>
                                    </p:anim>
                                    <p:anim calcmode="lin" valueType="num">
                                      <p:cBhvr>
                                        <p:cTn id="87" dur="1000" fill="hold"/>
                                        <p:tgtEl>
                                          <p:spTgt spid="78952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88" fill="hold">
                      <p:stCondLst>
                        <p:cond delay="indefinite"/>
                      </p:stCondLst>
                      <p:childTnLst>
                        <p:par>
                          <p:cTn id="89" fill="hold">
                            <p:stCondLst>
                              <p:cond delay="0"/>
                            </p:stCondLst>
                            <p:childTnLst>
                              <p:par>
                                <p:cTn id="90" presetID="15" presetClass="entr" presetSubtype="0" fill="hold" grpId="0" nodeType="clickEffect">
                                  <p:stCondLst>
                                    <p:cond delay="0"/>
                                  </p:stCondLst>
                                  <p:childTnLst>
                                    <p:set>
                                      <p:cBhvr>
                                        <p:cTn id="91" dur="1" fill="hold">
                                          <p:stCondLst>
                                            <p:cond delay="0"/>
                                          </p:stCondLst>
                                        </p:cTn>
                                        <p:tgtEl>
                                          <p:spTgt spid="789529"/>
                                        </p:tgtEl>
                                        <p:attrNameLst>
                                          <p:attrName>style.visibility</p:attrName>
                                        </p:attrNameLst>
                                      </p:cBhvr>
                                      <p:to>
                                        <p:strVal val="visible"/>
                                      </p:to>
                                    </p:set>
                                    <p:anim calcmode="lin" valueType="num">
                                      <p:cBhvr>
                                        <p:cTn id="92" dur="1000" fill="hold"/>
                                        <p:tgtEl>
                                          <p:spTgt spid="789529"/>
                                        </p:tgtEl>
                                        <p:attrNameLst>
                                          <p:attrName>ppt_w</p:attrName>
                                        </p:attrNameLst>
                                      </p:cBhvr>
                                      <p:tavLst>
                                        <p:tav tm="0">
                                          <p:val>
                                            <p:fltVal val="0"/>
                                          </p:val>
                                        </p:tav>
                                        <p:tav tm="100000">
                                          <p:val>
                                            <p:strVal val="#ppt_w"/>
                                          </p:val>
                                        </p:tav>
                                      </p:tavLst>
                                    </p:anim>
                                    <p:anim calcmode="lin" valueType="num">
                                      <p:cBhvr>
                                        <p:cTn id="93" dur="1000" fill="hold"/>
                                        <p:tgtEl>
                                          <p:spTgt spid="789529"/>
                                        </p:tgtEl>
                                        <p:attrNameLst>
                                          <p:attrName>ppt_h</p:attrName>
                                        </p:attrNameLst>
                                      </p:cBhvr>
                                      <p:tavLst>
                                        <p:tav tm="0">
                                          <p:val>
                                            <p:fltVal val="0"/>
                                          </p:val>
                                        </p:tav>
                                        <p:tav tm="100000">
                                          <p:val>
                                            <p:strVal val="#ppt_h"/>
                                          </p:val>
                                        </p:tav>
                                      </p:tavLst>
                                    </p:anim>
                                    <p:anim calcmode="lin" valueType="num">
                                      <p:cBhvr>
                                        <p:cTn id="94" dur="1000" fill="hold"/>
                                        <p:tgtEl>
                                          <p:spTgt spid="789529"/>
                                        </p:tgtEl>
                                        <p:attrNameLst>
                                          <p:attrName>ppt_x</p:attrName>
                                        </p:attrNameLst>
                                      </p:cBhvr>
                                      <p:tavLst>
                                        <p:tav tm="0" fmla="#ppt_x+(cos(-2*pi*(1-$))*-#ppt_x-sin(-2*pi*(1-$))*(1-#ppt_y))*(1-$)">
                                          <p:val>
                                            <p:fltVal val="0"/>
                                          </p:val>
                                        </p:tav>
                                        <p:tav tm="100000">
                                          <p:val>
                                            <p:fltVal val="1"/>
                                          </p:val>
                                        </p:tav>
                                      </p:tavLst>
                                    </p:anim>
                                    <p:anim calcmode="lin" valueType="num">
                                      <p:cBhvr>
                                        <p:cTn id="95" dur="1000" fill="hold"/>
                                        <p:tgtEl>
                                          <p:spTgt spid="78952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6" fill="hold">
                      <p:stCondLst>
                        <p:cond delay="indefinite"/>
                      </p:stCondLst>
                      <p:childTnLst>
                        <p:par>
                          <p:cTn id="97" fill="hold">
                            <p:stCondLst>
                              <p:cond delay="0"/>
                            </p:stCondLst>
                            <p:childTnLst>
                              <p:par>
                                <p:cTn id="98" presetID="15" presetClass="entr" presetSubtype="0" fill="hold" grpId="0" nodeType="clickEffect">
                                  <p:stCondLst>
                                    <p:cond delay="0"/>
                                  </p:stCondLst>
                                  <p:childTnLst>
                                    <p:set>
                                      <p:cBhvr>
                                        <p:cTn id="99" dur="1" fill="hold">
                                          <p:stCondLst>
                                            <p:cond delay="0"/>
                                          </p:stCondLst>
                                        </p:cTn>
                                        <p:tgtEl>
                                          <p:spTgt spid="789528"/>
                                        </p:tgtEl>
                                        <p:attrNameLst>
                                          <p:attrName>style.visibility</p:attrName>
                                        </p:attrNameLst>
                                      </p:cBhvr>
                                      <p:to>
                                        <p:strVal val="visible"/>
                                      </p:to>
                                    </p:set>
                                    <p:anim calcmode="lin" valueType="num">
                                      <p:cBhvr>
                                        <p:cTn id="100" dur="1000" fill="hold"/>
                                        <p:tgtEl>
                                          <p:spTgt spid="789528"/>
                                        </p:tgtEl>
                                        <p:attrNameLst>
                                          <p:attrName>ppt_w</p:attrName>
                                        </p:attrNameLst>
                                      </p:cBhvr>
                                      <p:tavLst>
                                        <p:tav tm="0">
                                          <p:val>
                                            <p:fltVal val="0"/>
                                          </p:val>
                                        </p:tav>
                                        <p:tav tm="100000">
                                          <p:val>
                                            <p:strVal val="#ppt_w"/>
                                          </p:val>
                                        </p:tav>
                                      </p:tavLst>
                                    </p:anim>
                                    <p:anim calcmode="lin" valueType="num">
                                      <p:cBhvr>
                                        <p:cTn id="101" dur="1000" fill="hold"/>
                                        <p:tgtEl>
                                          <p:spTgt spid="789528"/>
                                        </p:tgtEl>
                                        <p:attrNameLst>
                                          <p:attrName>ppt_h</p:attrName>
                                        </p:attrNameLst>
                                      </p:cBhvr>
                                      <p:tavLst>
                                        <p:tav tm="0">
                                          <p:val>
                                            <p:fltVal val="0"/>
                                          </p:val>
                                        </p:tav>
                                        <p:tav tm="100000">
                                          <p:val>
                                            <p:strVal val="#ppt_h"/>
                                          </p:val>
                                        </p:tav>
                                      </p:tavLst>
                                    </p:anim>
                                    <p:anim calcmode="lin" valueType="num">
                                      <p:cBhvr>
                                        <p:cTn id="102" dur="1000" fill="hold"/>
                                        <p:tgtEl>
                                          <p:spTgt spid="789528"/>
                                        </p:tgtEl>
                                        <p:attrNameLst>
                                          <p:attrName>ppt_x</p:attrName>
                                        </p:attrNameLst>
                                      </p:cBhvr>
                                      <p:tavLst>
                                        <p:tav tm="0" fmla="#ppt_x+(cos(-2*pi*(1-$))*-#ppt_x-sin(-2*pi*(1-$))*(1-#ppt_y))*(1-$)">
                                          <p:val>
                                            <p:fltVal val="0"/>
                                          </p:val>
                                        </p:tav>
                                        <p:tav tm="100000">
                                          <p:val>
                                            <p:fltVal val="1"/>
                                          </p:val>
                                        </p:tav>
                                      </p:tavLst>
                                    </p:anim>
                                    <p:anim calcmode="lin" valueType="num">
                                      <p:cBhvr>
                                        <p:cTn id="103" dur="1000" fill="hold"/>
                                        <p:tgtEl>
                                          <p:spTgt spid="78952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514" grpId="0" animBg="1"/>
      <p:bldP spid="789516" grpId="0" animBg="1"/>
      <p:bldP spid="789517" grpId="0" animBg="1" autoUpdateAnimBg="0"/>
      <p:bldP spid="789508" grpId="0" autoUpdateAnimBg="0"/>
      <p:bldP spid="789510" grpId="0" autoUpdateAnimBg="0"/>
      <p:bldP spid="789519" grpId="0" animBg="1" autoUpdateAnimBg="0"/>
      <p:bldP spid="789521" grpId="0" animBg="1" autoUpdateAnimBg="0"/>
      <p:bldP spid="789522" grpId="0" animBg="1" autoUpdateAnimBg="0"/>
      <p:bldP spid="789523" grpId="0" animBg="1" autoUpdateAnimBg="0"/>
      <p:bldP spid="789524" grpId="0" animBg="1" autoUpdateAnimBg="0"/>
      <p:bldP spid="789525" grpId="0" animBg="1" autoUpdateAnimBg="0"/>
      <p:bldP spid="789526" grpId="0" animBg="1" autoUpdateAnimBg="0"/>
      <p:bldP spid="789527" grpId="0" animBg="1" autoUpdateAnimBg="0"/>
      <p:bldP spid="789528" grpId="0" animBg="1" autoUpdateAnimBg="0"/>
      <p:bldP spid="789529"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71472" y="1428736"/>
            <a:ext cx="8229600" cy="4389120"/>
          </a:xfrm>
          <a:solidFill>
            <a:schemeClr val="bg2">
              <a:lumMod val="75000"/>
            </a:schemeClr>
          </a:solidFill>
        </p:spPr>
        <p:txBody>
          <a:bodyPr/>
          <a:lstStyle/>
          <a:p>
            <a:pPr>
              <a:buNone/>
            </a:pPr>
            <a:endParaRPr lang="fr-FR" dirty="0"/>
          </a:p>
          <a:p>
            <a:pPr>
              <a:buNone/>
            </a:pPr>
            <a:endParaRPr lang="fr-FR" dirty="0"/>
          </a:p>
          <a:p>
            <a:pPr>
              <a:buNone/>
            </a:pPr>
            <a:endParaRPr lang="fr-FR" dirty="0"/>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29</a:t>
            </a:fld>
            <a:endParaRPr lang="en-GB"/>
          </a:p>
        </p:txBody>
      </p:sp>
      <p:sp>
        <p:nvSpPr>
          <p:cNvPr id="5" name="Pentagone régulier 4"/>
          <p:cNvSpPr/>
          <p:nvPr/>
        </p:nvSpPr>
        <p:spPr>
          <a:xfrm>
            <a:off x="785786" y="1714488"/>
            <a:ext cx="7929618" cy="3857652"/>
          </a:xfrm>
          <a:prstGeom prst="pentag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solidFill>
                  <a:srgbClr val="FF0000"/>
                </a:solidFill>
                <a:latin typeface="Times New Roman" pitchFamily="18" charset="0"/>
                <a:cs typeface="Times New Roman" pitchFamily="18" charset="0"/>
              </a:rPr>
              <a:t>SESSION 3: </a:t>
            </a:r>
          </a:p>
          <a:p>
            <a:pPr algn="ctr"/>
            <a:endParaRPr lang="fr-FR" sz="3600" dirty="0">
              <a:solidFill>
                <a:srgbClr val="FF0000"/>
              </a:solidFill>
              <a:latin typeface="Times New Roman" pitchFamily="18" charset="0"/>
              <a:cs typeface="Times New Roman" pitchFamily="18" charset="0"/>
            </a:endParaRPr>
          </a:p>
          <a:p>
            <a:pPr algn="ctr"/>
            <a:r>
              <a:rPr lang="fr-FR" sz="3000" dirty="0">
                <a:solidFill>
                  <a:schemeClr val="tx1"/>
                </a:solidFill>
                <a:latin typeface="Times New Roman" pitchFamily="18" charset="0"/>
                <a:cs typeface="Times New Roman" pitchFamily="18" charset="0"/>
              </a:rPr>
              <a:t>PROJET &amp; PROGRAMME</a:t>
            </a:r>
          </a:p>
          <a:p>
            <a:pPr algn="ctr"/>
            <a:r>
              <a:rPr lang="fr-FR" sz="3000" dirty="0">
                <a:solidFill>
                  <a:schemeClr val="tx1"/>
                </a:solidFill>
                <a:latin typeface="Times New Roman" pitchFamily="18" charset="0"/>
                <a:cs typeface="Times New Roman" pitchFamily="18" charset="0"/>
              </a:rPr>
              <a:t>+</a:t>
            </a:r>
          </a:p>
          <a:p>
            <a:pPr algn="ctr"/>
            <a:r>
              <a:rPr lang="fr-FR" sz="3000" dirty="0">
                <a:solidFill>
                  <a:schemeClr val="tx1"/>
                </a:solidFill>
                <a:latin typeface="Times New Roman" pitchFamily="18" charset="0"/>
                <a:cs typeface="Times New Roman" pitchFamily="18" charset="0"/>
              </a:rPr>
              <a:t>ETUDE DE CAS N°1</a:t>
            </a:r>
          </a:p>
          <a:p>
            <a:pPr algn="ctr"/>
            <a:endParaRPr lang="fr-FR" sz="3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785794"/>
            <a:ext cx="8229600" cy="5538806"/>
          </a:xfrm>
        </p:spPr>
        <p:txBody>
          <a:bodyPr/>
          <a:lstStyle/>
          <a:p>
            <a:pPr>
              <a:buNone/>
            </a:pPr>
            <a:r>
              <a:rPr lang="fr-FR" b="1" dirty="0">
                <a:latin typeface="Times New Roman" pitchFamily="18" charset="0"/>
                <a:cs typeface="Times New Roman" pitchFamily="18" charset="0"/>
              </a:rPr>
              <a:t>        </a:t>
            </a:r>
            <a:r>
              <a:rPr lang="fr-FR" b="1" dirty="0">
                <a:solidFill>
                  <a:schemeClr val="accent3"/>
                </a:solidFill>
                <a:latin typeface="Times New Roman" pitchFamily="18" charset="0"/>
                <a:cs typeface="Times New Roman" pitchFamily="18" charset="0"/>
              </a:rPr>
              <a:t>POURQUOI  APPRENDRE CE COURS?</a:t>
            </a:r>
            <a:endParaRPr lang="fr-FR" dirty="0">
              <a:solidFill>
                <a:schemeClr val="accent3"/>
              </a:solidFill>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z="2600" smtClean="0">
                <a:latin typeface="Times New Roman" pitchFamily="18" charset="0"/>
                <a:cs typeface="Times New Roman" pitchFamily="18" charset="0"/>
              </a:rPr>
              <a:pPr>
                <a:defRPr/>
              </a:pPr>
              <a:t>3</a:t>
            </a:fld>
            <a:endParaRPr lang="en-GB" sz="2600" dirty="0">
              <a:latin typeface="Times New Roman" pitchFamily="18" charset="0"/>
              <a:cs typeface="Times New Roman" pitchFamily="18" charset="0"/>
            </a:endParaRPr>
          </a:p>
        </p:txBody>
      </p:sp>
      <p:sp>
        <p:nvSpPr>
          <p:cNvPr id="8" name="Pensées 7"/>
          <p:cNvSpPr/>
          <p:nvPr/>
        </p:nvSpPr>
        <p:spPr>
          <a:xfrm>
            <a:off x="642910" y="1214422"/>
            <a:ext cx="3929090" cy="3071834"/>
          </a:xfrm>
          <a:prstGeom prst="cloud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600" dirty="0">
              <a:solidFill>
                <a:srgbClr val="002060"/>
              </a:solidFill>
              <a:latin typeface="Times New Roman" pitchFamily="18" charset="0"/>
              <a:cs typeface="Times New Roman" pitchFamily="18" charset="0"/>
            </a:endParaRPr>
          </a:p>
          <a:p>
            <a:pPr algn="ctr"/>
            <a:r>
              <a:rPr lang="fr-FR" sz="2600" dirty="0">
                <a:solidFill>
                  <a:srgbClr val="002060"/>
                </a:solidFill>
                <a:latin typeface="Times New Roman" pitchFamily="18" charset="0"/>
                <a:cs typeface="Times New Roman" pitchFamily="18" charset="0"/>
              </a:rPr>
              <a:t>J’aimerais devenir plus compétitif au marché du travail?  …</a:t>
            </a:r>
          </a:p>
          <a:p>
            <a:pPr algn="ctr"/>
            <a:endParaRPr lang="fr-FR" sz="2600" dirty="0">
              <a:solidFill>
                <a:srgbClr val="002060"/>
              </a:solidFill>
              <a:latin typeface="Times New Roman" pitchFamily="18" charset="0"/>
              <a:cs typeface="Times New Roman" pitchFamily="18" charset="0"/>
            </a:endParaRPr>
          </a:p>
        </p:txBody>
      </p:sp>
      <p:sp>
        <p:nvSpPr>
          <p:cNvPr id="9" name="Pensées 8"/>
          <p:cNvSpPr/>
          <p:nvPr/>
        </p:nvSpPr>
        <p:spPr>
          <a:xfrm>
            <a:off x="2857488" y="3857628"/>
            <a:ext cx="2857520" cy="2286016"/>
          </a:xfrm>
          <a:prstGeom prst="cloud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600" dirty="0">
              <a:solidFill>
                <a:srgbClr val="002060"/>
              </a:solidFill>
              <a:latin typeface="Times New Roman" pitchFamily="18" charset="0"/>
              <a:cs typeface="Times New Roman" pitchFamily="18" charset="0"/>
            </a:endParaRPr>
          </a:p>
          <a:p>
            <a:pPr algn="ctr"/>
            <a:r>
              <a:rPr lang="fr-FR" sz="2600" dirty="0">
                <a:solidFill>
                  <a:srgbClr val="002060"/>
                </a:solidFill>
                <a:latin typeface="Times New Roman" pitchFamily="18" charset="0"/>
                <a:cs typeface="Times New Roman" pitchFamily="18" charset="0"/>
              </a:rPr>
              <a:t>J’aimerais devenir Consultant… </a:t>
            </a:r>
          </a:p>
          <a:p>
            <a:pPr algn="ctr"/>
            <a:endParaRPr lang="fr-FR" sz="2600" dirty="0">
              <a:solidFill>
                <a:srgbClr val="002060"/>
              </a:solidFill>
              <a:latin typeface="Times New Roman" pitchFamily="18" charset="0"/>
              <a:cs typeface="Times New Roman" pitchFamily="18" charset="0"/>
            </a:endParaRPr>
          </a:p>
        </p:txBody>
      </p:sp>
      <p:sp>
        <p:nvSpPr>
          <p:cNvPr id="10" name="Pensées 9"/>
          <p:cNvSpPr/>
          <p:nvPr/>
        </p:nvSpPr>
        <p:spPr>
          <a:xfrm>
            <a:off x="4786314" y="1142984"/>
            <a:ext cx="3929090" cy="2857520"/>
          </a:xfrm>
          <a:prstGeom prst="cloud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600" dirty="0">
              <a:solidFill>
                <a:srgbClr val="002060"/>
              </a:solidFill>
              <a:latin typeface="Times New Roman" pitchFamily="18" charset="0"/>
              <a:cs typeface="Times New Roman" pitchFamily="18" charset="0"/>
            </a:endParaRPr>
          </a:p>
          <a:p>
            <a:pPr algn="ctr"/>
            <a:r>
              <a:rPr lang="fr-FR" sz="2600" dirty="0">
                <a:solidFill>
                  <a:srgbClr val="002060"/>
                </a:solidFill>
                <a:latin typeface="Times New Roman" pitchFamily="18" charset="0"/>
                <a:cs typeface="Times New Roman" pitchFamily="18" charset="0"/>
              </a:rPr>
              <a:t>Je suis gestionnaire de projet mais j’ai besoin d’améliorer mes compétences...  </a:t>
            </a:r>
          </a:p>
          <a:p>
            <a:pPr algn="ctr"/>
            <a:endParaRPr lang="fr-FR" sz="2600" dirty="0">
              <a:solidFill>
                <a:srgbClr val="002060"/>
              </a:solidFill>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1973" y="1017967"/>
            <a:ext cx="8001000" cy="577439"/>
          </a:xfrm>
        </p:spPr>
        <p:txBody>
          <a:bodyPr>
            <a:noAutofit/>
          </a:bodyPr>
          <a:lstStyle/>
          <a:p>
            <a:pPr algn="ctr"/>
            <a:r>
              <a:rPr lang="en-GB" sz="4000" b="1" dirty="0">
                <a:solidFill>
                  <a:srgbClr val="00B0F0"/>
                </a:solidFill>
                <a:latin typeface="Times New Roman" pitchFamily="18" charset="0"/>
                <a:cs typeface="Times New Roman" pitchFamily="18" charset="0"/>
              </a:rPr>
              <a:t>I. 3. PROJET</a:t>
            </a:r>
          </a:p>
        </p:txBody>
      </p:sp>
      <p:sp>
        <p:nvSpPr>
          <p:cNvPr id="4" name="Rectangle 3"/>
          <p:cNvSpPr>
            <a:spLocks noGrp="1" noChangeArrowheads="1"/>
          </p:cNvSpPr>
          <p:nvPr>
            <p:ph idx="1"/>
          </p:nvPr>
        </p:nvSpPr>
        <p:spPr>
          <a:xfrm>
            <a:off x="571472" y="1643051"/>
            <a:ext cx="8143932" cy="5000660"/>
          </a:xfrm>
          <a:noFill/>
          <a:ln/>
        </p:spPr>
        <p:txBody>
          <a:bodyPr>
            <a:noAutofit/>
          </a:bodyPr>
          <a:lstStyle/>
          <a:p>
            <a:pPr marL="0" lvl="1" indent="0" algn="just">
              <a:spcAft>
                <a:spcPct val="100000"/>
              </a:spcAft>
              <a:buSzPct val="75000"/>
              <a:buNone/>
            </a:pPr>
            <a:r>
              <a:rPr lang="fr-FR" sz="2800" dirty="0">
                <a:latin typeface="Times New Roman" pitchFamily="18" charset="0"/>
                <a:cs typeface="Times New Roman" pitchFamily="18" charset="0"/>
              </a:rPr>
              <a:t>Le mot  projet \</a:t>
            </a:r>
            <a:r>
              <a:rPr lang="fr-FR" sz="2800" i="1" dirty="0" err="1">
                <a:latin typeface="Times New Roman" pitchFamily="18" charset="0"/>
                <a:cs typeface="Times New Roman" pitchFamily="18" charset="0"/>
              </a:rPr>
              <a:t>pʁɔ.ʒɛ</a:t>
            </a:r>
            <a:r>
              <a:rPr lang="fr-FR" sz="2800" i="1" dirty="0">
                <a:latin typeface="Times New Roman" pitchFamily="18" charset="0"/>
                <a:cs typeface="Times New Roman" pitchFamily="18" charset="0"/>
              </a:rPr>
              <a:t>\  </a:t>
            </a:r>
            <a:r>
              <a:rPr lang="fr-FR" sz="2800" dirty="0">
                <a:latin typeface="Times New Roman" pitchFamily="18" charset="0"/>
                <a:cs typeface="Times New Roman" pitchFamily="18" charset="0"/>
              </a:rPr>
              <a:t>du grec, se réfère  au </a:t>
            </a:r>
            <a:r>
              <a:rPr lang="fr-FR" sz="2800" i="1" dirty="0">
                <a:latin typeface="Times New Roman" pitchFamily="18" charset="0"/>
                <a:cs typeface="Times New Roman" pitchFamily="18" charset="0"/>
              </a:rPr>
              <a:t>dessein, à l’idée de ce qu’on pense réaliser, à la conception des moyens qu’on croit utiles pour exécuter ce qu’on médite</a:t>
            </a:r>
            <a:r>
              <a:rPr lang="fr-FR" sz="2800" dirty="0">
                <a:latin typeface="Times New Roman" pitchFamily="18" charset="0"/>
                <a:cs typeface="Times New Roman" pitchFamily="18" charset="0"/>
              </a:rPr>
              <a:t>(4);  </a:t>
            </a:r>
          </a:p>
          <a:p>
            <a:pPr marL="0" lvl="1" indent="0" algn="just">
              <a:spcAft>
                <a:spcPct val="100000"/>
              </a:spcAft>
              <a:buSzPct val="75000"/>
              <a:buNone/>
            </a:pPr>
            <a:r>
              <a:rPr lang="fr-FR" sz="2800" dirty="0">
                <a:latin typeface="Times New Roman" pitchFamily="18" charset="0"/>
                <a:cs typeface="Times New Roman" pitchFamily="18" charset="0"/>
              </a:rPr>
              <a:t>Un projet est un mot que l'on entend tout le temps, partout, pour tout type de raison, Il peut aussi être défini come </a:t>
            </a:r>
            <a:r>
              <a:rPr lang="fr-FR" sz="2700" i="1" dirty="0">
                <a:latin typeface="Times New Roman" pitchFamily="18" charset="0"/>
                <a:cs typeface="Times New Roman" pitchFamily="18" charset="0"/>
              </a:rPr>
              <a:t>un ensemble d’activités organisées en phases ou étapes et formant l’unité de gestion permettant la réalisation d'un objectif défini et précis </a:t>
            </a:r>
            <a:r>
              <a:rPr lang="fr-FR" sz="2800" dirty="0">
                <a:latin typeface="Times New Roman" pitchFamily="18" charset="0"/>
                <a:cs typeface="Times New Roman" pitchFamily="18" charset="0"/>
              </a:rPr>
              <a:t>(5). </a:t>
            </a:r>
          </a:p>
        </p:txBody>
      </p:sp>
      <p:sp>
        <p:nvSpPr>
          <p:cNvPr id="7" name="Rectangle 6"/>
          <p:cNvSpPr>
            <a:spLocks noChangeArrowheads="1"/>
          </p:cNvSpPr>
          <p:nvPr/>
        </p:nvSpPr>
        <p:spPr bwMode="auto">
          <a:xfrm>
            <a:off x="7524771" y="3804050"/>
            <a:ext cx="708528" cy="305854"/>
          </a:xfrm>
          <a:prstGeom prst="rect">
            <a:avLst/>
          </a:prstGeom>
          <a:noFill/>
          <a:ln w="12700">
            <a:noFill/>
            <a:miter lim="800000"/>
            <a:headEnd/>
            <a:tailEnd/>
          </a:ln>
          <a:effectLst/>
        </p:spPr>
        <p:txBody>
          <a:bodyPr wrap="none" lIns="26988" tIns="14288" rIns="26988" bIns="14288">
            <a:spAutoFit/>
          </a:bodyPr>
          <a:lstStyle/>
          <a:p>
            <a:pPr defTabSz="82550" eaLnBrk="0" hangingPunct="0"/>
            <a:r>
              <a:rPr lang="fr-FR" sz="1800" b="1" i="1" dirty="0">
                <a:solidFill>
                  <a:schemeClr val="bg1"/>
                </a:solidFill>
                <a:latin typeface="Diego1" charset="0"/>
              </a:rPr>
              <a:t>Projet</a:t>
            </a:r>
          </a:p>
        </p:txBody>
      </p:sp>
      <p:sp>
        <p:nvSpPr>
          <p:cNvPr id="5" name="Espace réservé du numéro de diapositive 4"/>
          <p:cNvSpPr>
            <a:spLocks noGrp="1"/>
          </p:cNvSpPr>
          <p:nvPr>
            <p:ph type="sldNum" sz="quarter" idx="12"/>
          </p:nvPr>
        </p:nvSpPr>
        <p:spPr/>
        <p:txBody>
          <a:bodyPr/>
          <a:lstStyle/>
          <a:p>
            <a:pPr>
              <a:defRPr/>
            </a:pPr>
            <a:fld id="{E0F93A6C-462B-4981-99DD-B52ECBD9606C}" type="slidenum">
              <a:rPr lang="en-GB" smtClean="0"/>
              <a:pPr>
                <a:defRPr/>
              </a:pPr>
              <a:t>30</a:t>
            </a:fld>
            <a:endParaRPr lang="en-GB"/>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714356"/>
            <a:ext cx="8229600" cy="5857916"/>
          </a:xfrm>
        </p:spPr>
        <p:txBody>
          <a:bodyPr>
            <a:noAutofit/>
          </a:bodyPr>
          <a:lstStyle/>
          <a:p>
            <a:pPr marL="0" lvl="1" indent="0">
              <a:spcAft>
                <a:spcPct val="100000"/>
              </a:spcAft>
              <a:buSzPct val="75000"/>
              <a:buNone/>
            </a:pPr>
            <a:r>
              <a:rPr lang="fr-FR" sz="2800" b="1" dirty="0">
                <a:latin typeface="Times New Roman" pitchFamily="18" charset="0"/>
                <a:cs typeface="Times New Roman" pitchFamily="18" charset="0"/>
              </a:rPr>
              <a:t>Un projet: </a:t>
            </a:r>
          </a:p>
          <a:p>
            <a:pPr marL="0" lvl="1" indent="0">
              <a:spcAft>
                <a:spcPct val="100000"/>
              </a:spcAft>
              <a:buSzPct val="75000"/>
              <a:buFont typeface="Wingdings" pitchFamily="2" charset="2"/>
              <a:buChar char="q"/>
            </a:pPr>
            <a:r>
              <a:rPr lang="fr-FR" sz="2800" dirty="0">
                <a:latin typeface="Times New Roman" pitchFamily="18" charset="0"/>
                <a:cs typeface="Times New Roman" pitchFamily="18" charset="0"/>
              </a:rPr>
              <a:t>Permet de répondre à un besoin exprimé ou à résoudre un problème spécifique. </a:t>
            </a:r>
          </a:p>
          <a:p>
            <a:pPr marL="0" lvl="1" indent="0">
              <a:spcAft>
                <a:spcPct val="100000"/>
              </a:spcAft>
              <a:buSzPct val="75000"/>
              <a:buFont typeface="Wingdings" pitchFamily="2" charset="2"/>
              <a:buChar char="q"/>
            </a:pPr>
            <a:r>
              <a:rPr lang="fr-FR" sz="2800" dirty="0">
                <a:latin typeface="Times New Roman" pitchFamily="18" charset="0"/>
                <a:cs typeface="Times New Roman" pitchFamily="18" charset="0"/>
              </a:rPr>
              <a:t> nécessite  les ressources nécessaires  (Ressources humaines, matériels, technique,…) à sa réalisation;</a:t>
            </a:r>
          </a:p>
          <a:p>
            <a:pPr marL="0" lvl="1" indent="0">
              <a:spcAft>
                <a:spcPct val="100000"/>
              </a:spcAft>
              <a:buSzPct val="75000"/>
              <a:buFont typeface="Wingdings" pitchFamily="2" charset="2"/>
              <a:buChar char="q"/>
            </a:pPr>
            <a:r>
              <a:rPr lang="fr-FR" sz="2800" dirty="0">
                <a:latin typeface="Times New Roman" pitchFamily="18" charset="0"/>
                <a:cs typeface="Times New Roman" pitchFamily="18" charset="0"/>
              </a:rPr>
              <a:t> a une durée finie, caractérisée par une date de début et une date de fin</a:t>
            </a:r>
          </a:p>
          <a:p>
            <a:pPr marL="0" lvl="1" indent="0">
              <a:spcAft>
                <a:spcPct val="100000"/>
              </a:spcAft>
              <a:buSzPct val="75000"/>
              <a:buFont typeface="Wingdings" pitchFamily="2" charset="2"/>
              <a:buChar char="q"/>
            </a:pPr>
            <a:r>
              <a:rPr lang="fr-FR" sz="2800" dirty="0">
                <a:latin typeface="Times New Roman" pitchFamily="18" charset="0"/>
                <a:cs typeface="Times New Roman" pitchFamily="18" charset="0"/>
              </a:rPr>
              <a:t> peut être  multi-technique,  mono-technique, collectif ou individuel. </a:t>
            </a: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31</a:t>
            </a:fld>
            <a:endParaRPr lang="en-GB"/>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785794"/>
            <a:ext cx="8229600" cy="5538806"/>
          </a:xfrm>
        </p:spPr>
        <p:txBody>
          <a:bodyPr>
            <a:normAutofit/>
          </a:bodyPr>
          <a:lstStyle/>
          <a:p>
            <a:pPr algn="just">
              <a:buNone/>
            </a:pPr>
            <a:r>
              <a:rPr lang="fr-FR" sz="2800" dirty="0">
                <a:latin typeface="Times New Roman" pitchFamily="18" charset="0"/>
                <a:cs typeface="Times New Roman" pitchFamily="18" charset="0"/>
              </a:rPr>
              <a:t>   Bref, un projet est </a:t>
            </a:r>
            <a:r>
              <a:rPr lang="fr-FR" sz="2800" i="1" dirty="0">
                <a:latin typeface="Times New Roman" pitchFamily="18" charset="0"/>
                <a:cs typeface="Times New Roman" pitchFamily="18" charset="0"/>
              </a:rPr>
              <a:t>un </a:t>
            </a:r>
            <a:r>
              <a:rPr lang="fr-FR" sz="2800" b="1" i="1" dirty="0">
                <a:latin typeface="Times New Roman" pitchFamily="18" charset="0"/>
                <a:cs typeface="Times New Roman" pitchFamily="18" charset="0"/>
              </a:rPr>
              <a:t>objectif</a:t>
            </a:r>
            <a:r>
              <a:rPr lang="fr-FR" sz="2800" i="1" dirty="0">
                <a:latin typeface="Times New Roman" pitchFamily="18" charset="0"/>
                <a:cs typeface="Times New Roman" pitchFamily="18" charset="0"/>
              </a:rPr>
              <a:t> à réaliser, par des </a:t>
            </a:r>
            <a:r>
              <a:rPr lang="fr-FR" sz="2800" b="1" i="1" dirty="0">
                <a:latin typeface="Times New Roman" pitchFamily="18" charset="0"/>
                <a:cs typeface="Times New Roman" pitchFamily="18" charset="0"/>
              </a:rPr>
              <a:t>acteurs</a:t>
            </a:r>
            <a:r>
              <a:rPr lang="fr-FR" sz="2800" i="1" dirty="0">
                <a:latin typeface="Times New Roman" pitchFamily="18" charset="0"/>
                <a:cs typeface="Times New Roman" pitchFamily="18" charset="0"/>
              </a:rPr>
              <a:t>, dans un </a:t>
            </a:r>
            <a:r>
              <a:rPr lang="fr-FR" sz="2800" b="1" i="1" dirty="0">
                <a:latin typeface="Times New Roman" pitchFamily="18" charset="0"/>
                <a:cs typeface="Times New Roman" pitchFamily="18" charset="0"/>
              </a:rPr>
              <a:t>contexte</a:t>
            </a:r>
            <a:r>
              <a:rPr lang="fr-FR" sz="2800" i="1" dirty="0">
                <a:latin typeface="Times New Roman" pitchFamily="18" charset="0"/>
                <a:cs typeface="Times New Roman" pitchFamily="18" charset="0"/>
              </a:rPr>
              <a:t> précis, dans un </a:t>
            </a:r>
            <a:r>
              <a:rPr lang="fr-FR" sz="2800" b="1" i="1" dirty="0">
                <a:latin typeface="Times New Roman" pitchFamily="18" charset="0"/>
                <a:cs typeface="Times New Roman" pitchFamily="18" charset="0"/>
              </a:rPr>
              <a:t>délai</a:t>
            </a:r>
            <a:r>
              <a:rPr lang="fr-FR" sz="2800" i="1" dirty="0">
                <a:latin typeface="Times New Roman" pitchFamily="18" charset="0"/>
                <a:cs typeface="Times New Roman" pitchFamily="18" charset="0"/>
              </a:rPr>
              <a:t> donné, avec des </a:t>
            </a:r>
            <a:r>
              <a:rPr lang="fr-FR" sz="2800" b="1" i="1" dirty="0">
                <a:latin typeface="Times New Roman" pitchFamily="18" charset="0"/>
                <a:cs typeface="Times New Roman" pitchFamily="18" charset="0"/>
              </a:rPr>
              <a:t>moyens</a:t>
            </a:r>
            <a:r>
              <a:rPr lang="fr-FR" sz="2800" i="1" dirty="0">
                <a:latin typeface="Times New Roman" pitchFamily="18" charset="0"/>
                <a:cs typeface="Times New Roman" pitchFamily="18" charset="0"/>
              </a:rPr>
              <a:t> définis</a:t>
            </a:r>
            <a:r>
              <a:rPr lang="fr-FR" sz="2800" dirty="0">
                <a:latin typeface="Times New Roman" pitchFamily="18" charset="0"/>
                <a:cs typeface="Times New Roman" pitchFamily="18" charset="0"/>
              </a:rPr>
              <a:t>(6). </a:t>
            </a:r>
          </a:p>
          <a:p>
            <a:pPr algn="just">
              <a:buNone/>
            </a:pPr>
            <a:endParaRPr lang="fr-FR" sz="2800" dirty="0">
              <a:latin typeface="Times New Roman" pitchFamily="18" charset="0"/>
              <a:cs typeface="Times New Roman" pitchFamily="18" charset="0"/>
            </a:endParaRPr>
          </a:p>
          <a:p>
            <a:pPr algn="just">
              <a:buNone/>
            </a:pPr>
            <a:endParaRPr lang="fr-FR" sz="2800" dirty="0">
              <a:latin typeface="Times New Roman" pitchFamily="18" charset="0"/>
              <a:cs typeface="Times New Roman" pitchFamily="18" charset="0"/>
            </a:endParaRPr>
          </a:p>
          <a:p>
            <a:pPr algn="just">
              <a:buNone/>
            </a:pPr>
            <a:r>
              <a:rPr lang="fr-FR" sz="2800" dirty="0">
                <a:solidFill>
                  <a:srgbClr val="FF0000"/>
                </a:solidFill>
                <a:latin typeface="Times New Roman" pitchFamily="18" charset="0"/>
                <a:cs typeface="Times New Roman" pitchFamily="18" charset="0"/>
              </a:rPr>
              <a:t>      </a:t>
            </a:r>
          </a:p>
        </p:txBody>
      </p:sp>
      <p:graphicFrame>
        <p:nvGraphicFramePr>
          <p:cNvPr id="10" name="Diagramme 9"/>
          <p:cNvGraphicFramePr/>
          <p:nvPr/>
        </p:nvGraphicFramePr>
        <p:xfrm>
          <a:off x="500034" y="2214554"/>
          <a:ext cx="8072494" cy="4286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32</a:t>
            </a:fld>
            <a:endParaRPr lang="en-GB"/>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2910" y="357166"/>
            <a:ext cx="7943880" cy="660802"/>
          </a:xfrm>
        </p:spPr>
        <p:txBody>
          <a:bodyPr>
            <a:normAutofit fontScale="90000"/>
          </a:bodyPr>
          <a:lstStyle/>
          <a:p>
            <a:pPr algn="ctr"/>
            <a:br>
              <a:rPr lang="en-GB" dirty="0">
                <a:latin typeface="Times New Roman" pitchFamily="18" charset="0"/>
                <a:cs typeface="Times New Roman" pitchFamily="18" charset="0"/>
              </a:rPr>
            </a:br>
            <a:br>
              <a:rPr lang="en-GB" dirty="0">
                <a:latin typeface="Times New Roman" pitchFamily="18" charset="0"/>
                <a:cs typeface="Times New Roman" pitchFamily="18" charset="0"/>
              </a:rPr>
            </a:br>
            <a:r>
              <a:rPr lang="en-GB" sz="4400" dirty="0">
                <a:solidFill>
                  <a:srgbClr val="00B0F0"/>
                </a:solidFill>
                <a:latin typeface="Times New Roman" pitchFamily="18" charset="0"/>
                <a:cs typeface="Times New Roman" pitchFamily="18" charset="0"/>
              </a:rPr>
              <a:t>I. 4. PROGRAMME</a:t>
            </a:r>
            <a:endParaRPr lang="en-GB" dirty="0">
              <a:solidFill>
                <a:srgbClr val="00B0F0"/>
              </a:solidFill>
              <a:latin typeface="Times New Roman" pitchFamily="18" charset="0"/>
              <a:cs typeface="Times New Roman" pitchFamily="18" charset="0"/>
            </a:endParaRPr>
          </a:p>
        </p:txBody>
      </p:sp>
      <p:sp>
        <p:nvSpPr>
          <p:cNvPr id="3" name="Espace réservé du contenu 2"/>
          <p:cNvSpPr>
            <a:spLocks noGrp="1"/>
          </p:cNvSpPr>
          <p:nvPr>
            <p:ph idx="1"/>
          </p:nvPr>
        </p:nvSpPr>
        <p:spPr>
          <a:xfrm>
            <a:off x="514320" y="1125100"/>
            <a:ext cx="8343960" cy="5732900"/>
          </a:xfrm>
          <a:solidFill>
            <a:schemeClr val="bg1"/>
          </a:solidFill>
        </p:spPr>
        <p:txBody>
          <a:bodyPr>
            <a:noAutofit/>
          </a:bodyPr>
          <a:lstStyle/>
          <a:p>
            <a:pPr marL="1588" indent="11113" algn="just">
              <a:buNone/>
            </a:pPr>
            <a:r>
              <a:rPr lang="fr-FR" sz="2800" dirty="0">
                <a:latin typeface="Times New Roman" pitchFamily="18" charset="0"/>
                <a:cs typeface="Times New Roman" pitchFamily="18" charset="0"/>
              </a:rPr>
              <a:t>On peut définir un </a:t>
            </a:r>
            <a:r>
              <a:rPr lang="fr-FR" sz="2800" b="1" dirty="0">
                <a:latin typeface="Times New Roman" pitchFamily="18" charset="0"/>
                <a:cs typeface="Times New Roman" pitchFamily="18" charset="0"/>
              </a:rPr>
              <a:t>programme</a:t>
            </a:r>
            <a:r>
              <a:rPr lang="fr-FR" sz="2800" dirty="0">
                <a:latin typeface="Times New Roman" pitchFamily="18" charset="0"/>
                <a:cs typeface="Times New Roman" pitchFamily="18" charset="0"/>
              </a:rPr>
              <a:t> comme </a:t>
            </a:r>
            <a:r>
              <a:rPr lang="fr-FR" sz="2800" i="1" dirty="0">
                <a:latin typeface="Times New Roman" pitchFamily="18" charset="0"/>
                <a:cs typeface="Times New Roman" pitchFamily="18" charset="0"/>
              </a:rPr>
              <a:t>un ensemble de    projets qui ont un ou plusieurs objectifs communs </a:t>
            </a:r>
            <a:r>
              <a:rPr lang="fr-FR" sz="2800" dirty="0">
                <a:latin typeface="Times New Roman" pitchFamily="18" charset="0"/>
                <a:cs typeface="Times New Roman" pitchFamily="18" charset="0"/>
              </a:rPr>
              <a:t>(7).   Un </a:t>
            </a:r>
            <a:r>
              <a:rPr lang="fr-FR" sz="2800" b="1" dirty="0">
                <a:latin typeface="Times New Roman" pitchFamily="18" charset="0"/>
                <a:cs typeface="Times New Roman" pitchFamily="18" charset="0"/>
              </a:rPr>
              <a:t>programme</a:t>
            </a:r>
            <a:r>
              <a:rPr lang="fr-FR" sz="2800" dirty="0">
                <a:latin typeface="Times New Roman" pitchFamily="18" charset="0"/>
                <a:cs typeface="Times New Roman" pitchFamily="18" charset="0"/>
              </a:rPr>
              <a:t> consiste à coordonner plusieurs projets dans un but stratégique. </a:t>
            </a:r>
          </a:p>
          <a:p>
            <a:pPr algn="just">
              <a:buNone/>
            </a:pPr>
            <a:r>
              <a:rPr lang="fr-FR" sz="2800" dirty="0">
                <a:latin typeface="Times New Roman" pitchFamily="18" charset="0"/>
                <a:cs typeface="Times New Roman" pitchFamily="18" charset="0"/>
              </a:rPr>
              <a:t>Les programmes se différencient des projets par:</a:t>
            </a:r>
          </a:p>
          <a:p>
            <a:pPr algn="just">
              <a:buFont typeface="Wingdings" pitchFamily="2" charset="2"/>
              <a:buChar char="q"/>
            </a:pPr>
            <a:r>
              <a:rPr lang="fr-FR" sz="2800" dirty="0">
                <a:latin typeface="Times New Roman" pitchFamily="18" charset="0"/>
                <a:cs typeface="Times New Roman" pitchFamily="18" charset="0"/>
              </a:rPr>
              <a:t> Une durée plus importante (plusieurs années contre généralement une année pour un projet); </a:t>
            </a:r>
          </a:p>
          <a:p>
            <a:pPr>
              <a:buFont typeface="Wingdings" pitchFamily="2" charset="2"/>
              <a:buChar char="q"/>
            </a:pPr>
            <a:r>
              <a:rPr lang="fr-FR" sz="2800" dirty="0">
                <a:latin typeface="Times New Roman" pitchFamily="18" charset="0"/>
                <a:cs typeface="Times New Roman" pitchFamily="18" charset="0"/>
              </a:rPr>
              <a:t>Le cheminement n’est pas forcément défini au départ car dépendant des résultats des projets; </a:t>
            </a:r>
            <a:br>
              <a:rPr lang="fr-FR" sz="2800" dirty="0">
                <a:latin typeface="Times New Roman" pitchFamily="18" charset="0"/>
                <a:cs typeface="Times New Roman" pitchFamily="18" charset="0"/>
              </a:rPr>
            </a:br>
            <a:r>
              <a:rPr lang="fr-FR" sz="2800" dirty="0">
                <a:latin typeface="Times New Roman" pitchFamily="18" charset="0"/>
                <a:cs typeface="Times New Roman" pitchFamily="18" charset="0"/>
              </a:rPr>
              <a:t>Autrement dit, un Programme est intimement lié au projet car le Programme sera un succès uniquement si les projets qui le composent réussissent également. </a:t>
            </a:r>
          </a:p>
          <a:p>
            <a:pPr marL="1588" indent="11113" algn="just">
              <a:buNone/>
            </a:pPr>
            <a:endParaRPr lang="en-GB" sz="2800" dirty="0">
              <a:solidFill>
                <a:schemeClr val="accent5">
                  <a:lumMod val="50000"/>
                </a:schemeClr>
              </a:solidFill>
              <a:latin typeface="Times New Roman" pitchFamily="18" charset="0"/>
              <a:cs typeface="Times New Roman" pitchFamily="18" charset="0"/>
            </a:endParaRPr>
          </a:p>
          <a:p>
            <a:pPr marL="1588" indent="11113" algn="just">
              <a:buNone/>
            </a:pPr>
            <a:endParaRPr lang="en-GB" sz="2800" dirty="0">
              <a:solidFill>
                <a:schemeClr val="accent5">
                  <a:lumMod val="50000"/>
                </a:schemeClr>
              </a:solidFill>
              <a:latin typeface="Times New Roman" pitchFamily="18" charset="0"/>
              <a:cs typeface="Times New Roman" pitchFamily="18" charset="0"/>
            </a:endParaRPr>
          </a:p>
          <a:p>
            <a:pPr marL="1588" indent="11113" algn="just">
              <a:buNone/>
            </a:pPr>
            <a:endParaRPr lang="en-GB"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33</a:t>
            </a:fld>
            <a:endParaRPr lang="en-GB"/>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785794"/>
            <a:ext cx="8229600" cy="5538806"/>
          </a:xfrm>
        </p:spPr>
        <p:txBody>
          <a:bodyPr>
            <a:normAutofit/>
          </a:bodyPr>
          <a:lstStyle/>
          <a:p>
            <a:pPr algn="just">
              <a:buFont typeface="Wingdings" pitchFamily="2" charset="2"/>
              <a:buChar char="q"/>
            </a:pPr>
            <a:r>
              <a:rPr lang="fr-FR" sz="2800" dirty="0">
                <a:latin typeface="Times New Roman" pitchFamily="18" charset="0"/>
                <a:cs typeface="Times New Roman" pitchFamily="18" charset="0"/>
              </a:rPr>
              <a:t>La gestion de Programme diffère de la gestion de projet car les contraintes qui s’appliquent à chacun sont différentes. </a:t>
            </a:r>
          </a:p>
          <a:p>
            <a:pPr algn="just">
              <a:buNone/>
            </a:pPr>
            <a:r>
              <a:rPr lang="fr-FR" sz="2800" dirty="0">
                <a:latin typeface="Times New Roman" pitchFamily="18" charset="0"/>
                <a:cs typeface="Times New Roman" pitchFamily="18" charset="0"/>
              </a:rPr>
              <a:t>   Il existe des  méthodes spécifique de chacun d’eux. Les méthodes les plus connues de gestion de Programmes sont par exemple (8) </a:t>
            </a:r>
          </a:p>
          <a:p>
            <a:pPr algn="just">
              <a:buFont typeface="Wingdings" pitchFamily="2" charset="2"/>
              <a:buChar char="Ø"/>
            </a:pPr>
            <a:r>
              <a:rPr lang="fr-FR" sz="2800" i="1" dirty="0" err="1">
                <a:latin typeface="Times New Roman" pitchFamily="18" charset="0"/>
                <a:cs typeface="Times New Roman" pitchFamily="18" charset="0"/>
              </a:rPr>
              <a:t>Managing</a:t>
            </a:r>
            <a:r>
              <a:rPr lang="fr-FR" sz="2800" i="1" dirty="0">
                <a:latin typeface="Times New Roman" pitchFamily="18" charset="0"/>
                <a:cs typeface="Times New Roman" pitchFamily="18" charset="0"/>
              </a:rPr>
              <a:t> </a:t>
            </a:r>
            <a:r>
              <a:rPr lang="fr-FR" sz="2800" i="1" dirty="0" err="1">
                <a:latin typeface="Times New Roman" pitchFamily="18" charset="0"/>
                <a:cs typeface="Times New Roman" pitchFamily="18" charset="0"/>
              </a:rPr>
              <a:t>Successful</a:t>
            </a:r>
            <a:r>
              <a:rPr lang="fr-FR" sz="2800" i="1" dirty="0">
                <a:latin typeface="Times New Roman" pitchFamily="18" charset="0"/>
                <a:cs typeface="Times New Roman" pitchFamily="18" charset="0"/>
              </a:rPr>
              <a:t> Programmes (MSP®) d’</a:t>
            </a:r>
            <a:r>
              <a:rPr lang="fr-FR" sz="2800" i="1" dirty="0" err="1">
                <a:latin typeface="Times New Roman" pitchFamily="18" charset="0"/>
                <a:cs typeface="Times New Roman" pitchFamily="18" charset="0"/>
              </a:rPr>
              <a:t>Axelos</a:t>
            </a:r>
            <a:r>
              <a:rPr lang="fr-FR" sz="2800" i="1" dirty="0">
                <a:latin typeface="Times New Roman" pitchFamily="18" charset="0"/>
                <a:cs typeface="Times New Roman" pitchFamily="18" charset="0"/>
              </a:rPr>
              <a:t>; </a:t>
            </a:r>
          </a:p>
          <a:p>
            <a:pPr algn="just">
              <a:buNone/>
            </a:pPr>
            <a:endParaRPr lang="fr-FR" sz="3200" i="1" dirty="0">
              <a:latin typeface="Times New Roman" pitchFamily="18" charset="0"/>
              <a:cs typeface="Times New Roman" pitchFamily="18" charset="0"/>
            </a:endParaRPr>
          </a:p>
          <a:p>
            <a:pPr algn="just">
              <a:buFont typeface="Wingdings" pitchFamily="2" charset="2"/>
              <a:buChar char="Ø"/>
            </a:pPr>
            <a:r>
              <a:rPr lang="fr-FR" sz="2800" i="1" dirty="0">
                <a:latin typeface="Times New Roman" pitchFamily="18" charset="0"/>
                <a:cs typeface="Times New Roman" pitchFamily="18" charset="0"/>
              </a:rPr>
              <a:t>Program Management Professional (</a:t>
            </a:r>
            <a:r>
              <a:rPr lang="fr-FR" sz="2800" i="1" dirty="0" err="1">
                <a:latin typeface="Times New Roman" pitchFamily="18" charset="0"/>
                <a:cs typeface="Times New Roman" pitchFamily="18" charset="0"/>
              </a:rPr>
              <a:t>PgMP</a:t>
            </a:r>
            <a:r>
              <a:rPr lang="fr-FR" sz="2800" i="1" dirty="0">
                <a:latin typeface="Times New Roman" pitchFamily="18" charset="0"/>
                <a:cs typeface="Times New Roman" pitchFamily="18" charset="0"/>
              </a:rPr>
              <a:t>®) de PMI</a:t>
            </a:r>
          </a:p>
          <a:p>
            <a:pPr algn="just">
              <a:buNone/>
            </a:pPr>
            <a:endParaRPr lang="fr-FR" sz="2800" i="1" dirty="0">
              <a:latin typeface="Times New Roman" pitchFamily="18" charset="0"/>
              <a:cs typeface="Times New Roman" pitchFamily="18" charset="0"/>
            </a:endParaRPr>
          </a:p>
          <a:p>
            <a:pPr algn="just">
              <a:buFont typeface="Wingdings" pitchFamily="2" charset="2"/>
              <a:buChar char="Ø"/>
            </a:pPr>
            <a:r>
              <a:rPr lang="fr-FR" sz="2800" i="1" dirty="0">
                <a:latin typeface="Times New Roman" pitchFamily="18" charset="0"/>
                <a:cs typeface="Times New Roman" pitchFamily="18" charset="0"/>
              </a:rPr>
              <a:t>Agile </a:t>
            </a:r>
            <a:r>
              <a:rPr lang="fr-FR" sz="2800" i="1" dirty="0" err="1">
                <a:latin typeface="Times New Roman" pitchFamily="18" charset="0"/>
                <a:cs typeface="Times New Roman" pitchFamily="18" charset="0"/>
              </a:rPr>
              <a:t>PgM</a:t>
            </a:r>
            <a:r>
              <a:rPr lang="fr-FR" sz="2800" i="1" dirty="0">
                <a:latin typeface="Times New Roman" pitchFamily="18" charset="0"/>
                <a:cs typeface="Times New Roman" pitchFamily="18" charset="0"/>
              </a:rPr>
              <a:t> d’Agile Business Consortium/APMG.  </a:t>
            </a:r>
            <a:endParaRPr lang="fr-FR" sz="2800" dirty="0">
              <a:latin typeface="Times New Roman" pitchFamily="18" charset="0"/>
              <a:cs typeface="Times New Roman" pitchFamily="18" charset="0"/>
            </a:endParaRPr>
          </a:p>
          <a:p>
            <a:pPr algn="just">
              <a:buNone/>
            </a:pPr>
            <a:endParaRPr lang="fr-FR" dirty="0"/>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34</a:t>
            </a:fld>
            <a:endParaRPr lang="en-GB"/>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428604"/>
            <a:ext cx="8229600" cy="714380"/>
          </a:xfrm>
          <a:solidFill>
            <a:schemeClr val="accent1"/>
          </a:solidFill>
        </p:spPr>
        <p:txBody>
          <a:bodyPr>
            <a:noAutofit/>
          </a:bodyPr>
          <a:lstStyle/>
          <a:p>
            <a:pPr algn="ctr"/>
            <a:r>
              <a:rPr lang="fr-FR" sz="3600" b="1" dirty="0">
                <a:solidFill>
                  <a:schemeClr val="bg1"/>
                </a:solidFill>
                <a:latin typeface="Times New Roman" pitchFamily="18" charset="0"/>
                <a:cs typeface="Times New Roman" pitchFamily="18" charset="0"/>
              </a:rPr>
              <a:t>Etude de cas N°1</a:t>
            </a:r>
          </a:p>
        </p:txBody>
      </p:sp>
      <p:sp>
        <p:nvSpPr>
          <p:cNvPr id="3" name="Espace réservé du contenu 2"/>
          <p:cNvSpPr>
            <a:spLocks noGrp="1"/>
          </p:cNvSpPr>
          <p:nvPr>
            <p:ph idx="1"/>
          </p:nvPr>
        </p:nvSpPr>
        <p:spPr>
          <a:xfrm>
            <a:off x="457200" y="1214422"/>
            <a:ext cx="8229600" cy="5357850"/>
          </a:xfrm>
          <a:solidFill>
            <a:schemeClr val="tx1"/>
          </a:solidFill>
        </p:spPr>
        <p:txBody>
          <a:bodyPr>
            <a:normAutofit/>
          </a:bodyPr>
          <a:lstStyle/>
          <a:p>
            <a:pPr marL="514350" indent="-514350">
              <a:buNone/>
            </a:pPr>
            <a:r>
              <a:rPr lang="fr-FR" b="1" dirty="0">
                <a:solidFill>
                  <a:schemeClr val="bg1"/>
                </a:solidFill>
                <a:latin typeface="Times New Roman" pitchFamily="18" charset="0"/>
                <a:cs typeface="Times New Roman" pitchFamily="18" charset="0"/>
              </a:rPr>
              <a:t>      </a:t>
            </a:r>
            <a:r>
              <a:rPr lang="fr-FR" sz="2800" b="1" dirty="0">
                <a:solidFill>
                  <a:schemeClr val="bg1"/>
                </a:solidFill>
                <a:latin typeface="Times New Roman" pitchFamily="18" charset="0"/>
                <a:cs typeface="Times New Roman" pitchFamily="18" charset="0"/>
              </a:rPr>
              <a:t>Le projet AJCE-KAYANZA a une durée initiale de 12 mois compté du 1</a:t>
            </a:r>
            <a:r>
              <a:rPr lang="fr-FR" sz="2800" b="1" baseline="30000" dirty="0">
                <a:solidFill>
                  <a:schemeClr val="bg1"/>
                </a:solidFill>
                <a:latin typeface="Times New Roman" pitchFamily="18" charset="0"/>
                <a:cs typeface="Times New Roman" pitchFamily="18" charset="0"/>
              </a:rPr>
              <a:t>er</a:t>
            </a:r>
            <a:r>
              <a:rPr lang="fr-FR" sz="2800" b="1" dirty="0">
                <a:solidFill>
                  <a:schemeClr val="bg1"/>
                </a:solidFill>
                <a:latin typeface="Times New Roman" pitchFamily="18" charset="0"/>
                <a:cs typeface="Times New Roman" pitchFamily="18" charset="0"/>
              </a:rPr>
              <a:t> juillet 2020 au 30 juin 2021. </a:t>
            </a:r>
            <a:endParaRPr lang="fr-FR" b="1" dirty="0">
              <a:solidFill>
                <a:schemeClr val="bg1"/>
              </a:solidFill>
              <a:latin typeface="Times New Roman" pitchFamily="18" charset="0"/>
              <a:cs typeface="Times New Roman" pitchFamily="18" charset="0"/>
            </a:endParaRPr>
          </a:p>
          <a:p>
            <a:pPr marL="514350" indent="-514350">
              <a:buFont typeface="+mj-lt"/>
              <a:buAutoNum type="arabicPeriod"/>
            </a:pPr>
            <a:r>
              <a:rPr lang="fr-FR" b="1" dirty="0">
                <a:solidFill>
                  <a:schemeClr val="bg1"/>
                </a:solidFill>
                <a:latin typeface="Times New Roman" pitchFamily="18" charset="0"/>
                <a:cs typeface="Times New Roman" pitchFamily="18" charset="0"/>
              </a:rPr>
              <a:t> Comment Mr. KANT va-t-il  organiser le suivi-Evaluation en tant Gestionnaire du projet? </a:t>
            </a:r>
          </a:p>
          <a:p>
            <a:pPr marL="514350" indent="-514350">
              <a:buFont typeface="+mj-lt"/>
              <a:buAutoNum type="arabicPeriod"/>
            </a:pPr>
            <a:r>
              <a:rPr lang="fr-FR" b="1" dirty="0">
                <a:solidFill>
                  <a:schemeClr val="bg1"/>
                </a:solidFill>
                <a:latin typeface="Times New Roman" pitchFamily="18" charset="0"/>
                <a:cs typeface="Times New Roman" pitchFamily="18" charset="0"/>
              </a:rPr>
              <a:t>A quel moment peut-il planifier </a:t>
            </a:r>
            <a:r>
              <a:rPr lang="fr-FR" sz="2800" b="1" dirty="0">
                <a:solidFill>
                  <a:schemeClr val="bg1"/>
                </a:solidFill>
                <a:latin typeface="Times New Roman" pitchFamily="18" charset="0"/>
                <a:cs typeface="Times New Roman" pitchFamily="18" charset="0"/>
              </a:rPr>
              <a:t>le suivi? Et L’ évaluation? </a:t>
            </a:r>
            <a:endParaRPr lang="fr-FR" b="1" dirty="0">
              <a:solidFill>
                <a:schemeClr val="bg1"/>
              </a:solidFill>
              <a:latin typeface="Times New Roman" pitchFamily="18" charset="0"/>
              <a:cs typeface="Times New Roman" pitchFamily="18" charset="0"/>
            </a:endParaRPr>
          </a:p>
          <a:p>
            <a:pPr marL="514350" indent="-514350">
              <a:buFont typeface="+mj-lt"/>
              <a:buAutoNum type="arabicPeriod"/>
            </a:pPr>
            <a:r>
              <a:rPr lang="fr-FR" b="1" dirty="0">
                <a:solidFill>
                  <a:schemeClr val="bg1"/>
                </a:solidFill>
                <a:latin typeface="Times New Roman" pitchFamily="18" charset="0"/>
                <a:cs typeface="Times New Roman" pitchFamily="18" charset="0"/>
              </a:rPr>
              <a:t>Quel est le but du Suivi-Evaluation de ce Projet? </a:t>
            </a:r>
          </a:p>
          <a:p>
            <a:pPr marL="514350" indent="-514350">
              <a:buFont typeface="+mj-lt"/>
              <a:buAutoNum type="arabicPeriod"/>
            </a:pPr>
            <a:r>
              <a:rPr lang="fr-FR" b="1" dirty="0">
                <a:solidFill>
                  <a:schemeClr val="bg1"/>
                </a:solidFill>
                <a:latin typeface="Times New Roman" pitchFamily="18" charset="0"/>
                <a:cs typeface="Times New Roman" pitchFamily="18" charset="0"/>
              </a:rPr>
              <a:t>Quelle est la relation du projet avec le programme/politique nationale actuelle envers l’emploi de jeunes surtout les jeunes diplômés  sans emploi ou sous-employés? </a:t>
            </a:r>
            <a:endParaRPr lang="fr-FR" dirty="0">
              <a:solidFill>
                <a:schemeClr val="bg1"/>
              </a:solidFill>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35</a:t>
            </a:fld>
            <a:endParaRPr lang="en-GB"/>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71472" y="1428736"/>
            <a:ext cx="8229600" cy="4389120"/>
          </a:xfrm>
          <a:solidFill>
            <a:schemeClr val="bg2">
              <a:lumMod val="75000"/>
            </a:schemeClr>
          </a:solidFill>
        </p:spPr>
        <p:txBody>
          <a:bodyPr/>
          <a:lstStyle/>
          <a:p>
            <a:pPr>
              <a:buNone/>
            </a:pPr>
            <a:endParaRPr lang="fr-FR" dirty="0"/>
          </a:p>
          <a:p>
            <a:pPr>
              <a:buNone/>
            </a:pPr>
            <a:endParaRPr lang="fr-FR" dirty="0"/>
          </a:p>
          <a:p>
            <a:pPr>
              <a:buNone/>
            </a:pPr>
            <a:endParaRPr lang="fr-FR" dirty="0"/>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36</a:t>
            </a:fld>
            <a:endParaRPr lang="en-GB"/>
          </a:p>
        </p:txBody>
      </p:sp>
      <p:sp>
        <p:nvSpPr>
          <p:cNvPr id="5" name="Pentagone régulier 4"/>
          <p:cNvSpPr/>
          <p:nvPr/>
        </p:nvSpPr>
        <p:spPr>
          <a:xfrm>
            <a:off x="785786" y="1714488"/>
            <a:ext cx="7929618" cy="3857652"/>
          </a:xfrm>
          <a:prstGeom prst="pentag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solidFill>
                  <a:srgbClr val="FF0000"/>
                </a:solidFill>
                <a:latin typeface="Times New Roman" pitchFamily="18" charset="0"/>
                <a:cs typeface="Times New Roman" pitchFamily="18" charset="0"/>
              </a:rPr>
              <a:t>SESSION 4: </a:t>
            </a:r>
          </a:p>
          <a:p>
            <a:pPr algn="ctr"/>
            <a:endParaRPr lang="fr-FR" sz="3600" dirty="0">
              <a:solidFill>
                <a:srgbClr val="FF0000"/>
              </a:solidFill>
              <a:latin typeface="Times New Roman" pitchFamily="18" charset="0"/>
              <a:cs typeface="Times New Roman" pitchFamily="18" charset="0"/>
            </a:endParaRPr>
          </a:p>
          <a:p>
            <a:pPr algn="ctr"/>
            <a:r>
              <a:rPr lang="fr-FR" sz="3000" dirty="0">
                <a:solidFill>
                  <a:schemeClr val="tx1"/>
                </a:solidFill>
                <a:latin typeface="Times New Roman" pitchFamily="18" charset="0"/>
                <a:cs typeface="Times New Roman" pitchFamily="18" charset="0"/>
              </a:rPr>
              <a:t>LA GESTION DE CYCLE DE PROJET</a:t>
            </a:r>
          </a:p>
          <a:p>
            <a:pPr algn="ctr"/>
            <a:endParaRPr lang="fr-FR" sz="3000"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0971" y="1714488"/>
            <a:ext cx="8477309" cy="2862322"/>
          </a:xfrm>
          <a:prstGeom prst="rect">
            <a:avLst/>
          </a:prstGeom>
          <a:solidFill>
            <a:schemeClr val="accent4">
              <a:lumMod val="20000"/>
              <a:lumOff val="80000"/>
            </a:schemeClr>
          </a:solidFill>
          <a:ln>
            <a:solidFill>
              <a:srgbClr val="FFC000"/>
            </a:solidFill>
          </a:ln>
        </p:spPr>
        <p:txBody>
          <a:bodyPr wrap="square">
            <a:spAutoFit/>
          </a:bodyPr>
          <a:lstStyle/>
          <a:p>
            <a:pPr lvl="0" algn="ctr"/>
            <a:endParaRPr lang="fr-FR" sz="3600" b="1" dirty="0">
              <a:latin typeface="Arial Narrow" pitchFamily="34" charset="0"/>
              <a:ea typeface="Times New Roman" pitchFamily="18" charset="0"/>
              <a:cs typeface="Times New Roman" pitchFamily="18" charset="0"/>
            </a:endParaRPr>
          </a:p>
          <a:p>
            <a:pPr lvl="0" algn="ctr"/>
            <a:r>
              <a:rPr lang="fr-FR" sz="3600" b="1" dirty="0">
                <a:latin typeface="Arial Narrow" pitchFamily="34" charset="0"/>
                <a:ea typeface="Times New Roman" pitchFamily="18" charset="0"/>
                <a:cs typeface="Times New Roman" pitchFamily="18" charset="0"/>
              </a:rPr>
              <a:t>CHAPITRE II. </a:t>
            </a:r>
          </a:p>
          <a:p>
            <a:pPr lvl="0" algn="ctr"/>
            <a:endParaRPr lang="fr-FR" sz="3600" b="1" dirty="0">
              <a:solidFill>
                <a:srgbClr val="FF0000"/>
              </a:solidFill>
              <a:latin typeface="Arial Narrow" pitchFamily="34" charset="0"/>
              <a:ea typeface="Times New Roman" pitchFamily="18" charset="0"/>
              <a:cs typeface="Times New Roman" pitchFamily="18" charset="0"/>
            </a:endParaRPr>
          </a:p>
          <a:p>
            <a:pPr lvl="0" algn="ctr"/>
            <a:r>
              <a:rPr lang="fr-FR" sz="3600" b="1" dirty="0">
                <a:solidFill>
                  <a:srgbClr val="FF0000"/>
                </a:solidFill>
                <a:latin typeface="Arial Narrow" pitchFamily="34" charset="0"/>
                <a:ea typeface="Times New Roman" pitchFamily="18" charset="0"/>
                <a:cs typeface="Times New Roman" pitchFamily="18" charset="0"/>
              </a:rPr>
              <a:t>SITUER LE SUIVI-EVALUATION DANS LA GESTION DE CYCLE DE PROJET</a:t>
            </a:r>
            <a:endParaRPr lang="fr-FR" sz="3200" dirty="0">
              <a:solidFill>
                <a:srgbClr val="FF0000"/>
              </a:solidFill>
              <a:latin typeface="Arial" pitchFamily="34" charset="0"/>
              <a:cs typeface="Arial" pitchFamily="34" charset="0"/>
            </a:endParaRPr>
          </a:p>
        </p:txBody>
      </p:sp>
      <p:sp>
        <p:nvSpPr>
          <p:cNvPr id="3" name="Espace réservé du numéro de diapositive 2"/>
          <p:cNvSpPr>
            <a:spLocks noGrp="1"/>
          </p:cNvSpPr>
          <p:nvPr>
            <p:ph type="sldNum" sz="quarter" idx="11"/>
          </p:nvPr>
        </p:nvSpPr>
        <p:spPr/>
        <p:txBody>
          <a:bodyPr/>
          <a:lstStyle/>
          <a:p>
            <a:fld id="{99826864-B230-4441-A10D-A9BA45997840}"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71472" y="571480"/>
            <a:ext cx="8229600" cy="5929354"/>
          </a:xfrm>
        </p:spPr>
        <p:txBody>
          <a:bodyPr>
            <a:normAutofit/>
          </a:bodyPr>
          <a:lstStyle/>
          <a:p>
            <a:pPr algn="ctr">
              <a:buNone/>
            </a:pPr>
            <a:r>
              <a:rPr lang="fr-FR" sz="2800" b="1" dirty="0">
                <a:latin typeface="Times New Roman" pitchFamily="18" charset="0"/>
                <a:cs typeface="Times New Roman" pitchFamily="18" charset="0"/>
              </a:rPr>
              <a:t>     </a:t>
            </a:r>
            <a:r>
              <a:rPr lang="fr-FR" sz="2800" b="1" i="1" u="sng" dirty="0">
                <a:solidFill>
                  <a:srgbClr val="7030A0"/>
                </a:solidFill>
                <a:latin typeface="Times New Roman" pitchFamily="18" charset="0"/>
                <a:cs typeface="Times New Roman" pitchFamily="18" charset="0"/>
              </a:rPr>
              <a:t>Situation N°2</a:t>
            </a:r>
            <a:r>
              <a:rPr lang="fr-FR" sz="2800" b="1" i="1" dirty="0">
                <a:solidFill>
                  <a:srgbClr val="7030A0"/>
                </a:solidFill>
                <a:latin typeface="Times New Roman" pitchFamily="18" charset="0"/>
                <a:cs typeface="Times New Roman" pitchFamily="18" charset="0"/>
              </a:rPr>
              <a:t>.  </a:t>
            </a:r>
            <a:endParaRPr lang="fr-FR" sz="2800" i="1" dirty="0">
              <a:solidFill>
                <a:srgbClr val="7030A0"/>
              </a:solidFill>
              <a:latin typeface="Times New Roman" pitchFamily="18" charset="0"/>
              <a:cs typeface="Times New Roman" pitchFamily="18" charset="0"/>
            </a:endParaRPr>
          </a:p>
          <a:p>
            <a:pPr algn="just">
              <a:buNone/>
            </a:pPr>
            <a:r>
              <a:rPr lang="fr-FR" sz="2800" dirty="0">
                <a:latin typeface="Times New Roman" pitchFamily="18" charset="0"/>
                <a:cs typeface="Times New Roman" pitchFamily="18" charset="0"/>
              </a:rPr>
              <a:t>   Mr. KANT, le nouveau gestionnaire du projet « </a:t>
            </a:r>
            <a:r>
              <a:rPr lang="fr-FR" sz="2800" b="1" dirty="0">
                <a:solidFill>
                  <a:srgbClr val="00B0F0"/>
                </a:solidFill>
                <a:latin typeface="Times New Roman" pitchFamily="18" charset="0"/>
                <a:cs typeface="Times New Roman" pitchFamily="18" charset="0"/>
              </a:rPr>
              <a:t>A.J.C.E-Kayanza</a:t>
            </a:r>
            <a:r>
              <a:rPr lang="fr-FR" sz="2800" dirty="0">
                <a:latin typeface="Times New Roman" pitchFamily="18" charset="0"/>
                <a:cs typeface="Times New Roman" pitchFamily="18" charset="0"/>
              </a:rPr>
              <a:t> » n’a pas participé ni dans la conception ni dans l’élaboration du projet. Cependant, il aura certainement besoin d’entrer dans la logique complète du projet depuis sa conception jusqu’à  l’évaluation de ses résultats. </a:t>
            </a:r>
          </a:p>
          <a:p>
            <a:pPr>
              <a:buNone/>
            </a:pPr>
            <a:endParaRPr lang="fr-FR" sz="2800" dirty="0">
              <a:latin typeface="Times New Roman" pitchFamily="18" charset="0"/>
              <a:cs typeface="Times New Roman" pitchFamily="18" charset="0"/>
            </a:endParaRPr>
          </a:p>
          <a:p>
            <a:pPr>
              <a:buNone/>
            </a:pPr>
            <a:endParaRPr lang="fr-FR" sz="2800" dirty="0">
              <a:latin typeface="Times New Roman" pitchFamily="18" charset="0"/>
              <a:cs typeface="Times New Roman" pitchFamily="18" charset="0"/>
            </a:endParaRPr>
          </a:p>
          <a:p>
            <a:pPr>
              <a:buNone/>
            </a:pPr>
            <a:endParaRPr lang="fr-FR" sz="2800" dirty="0">
              <a:latin typeface="Times New Roman" pitchFamily="18" charset="0"/>
              <a:cs typeface="Times New Roman" pitchFamily="18" charset="0"/>
            </a:endParaRPr>
          </a:p>
          <a:p>
            <a:pPr>
              <a:buNone/>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38</a:t>
            </a:fld>
            <a:endParaRPr lang="en-GB"/>
          </a:p>
        </p:txBody>
      </p:sp>
      <p:sp>
        <p:nvSpPr>
          <p:cNvPr id="5" name="Organigramme : Stockage à accès séquentiel 4"/>
          <p:cNvSpPr/>
          <p:nvPr/>
        </p:nvSpPr>
        <p:spPr>
          <a:xfrm>
            <a:off x="1000100" y="3857628"/>
            <a:ext cx="7215238" cy="2571768"/>
          </a:xfrm>
          <a:prstGeom prst="flowChartMagneticTap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i="1" dirty="0">
                <a:solidFill>
                  <a:schemeClr val="tx2"/>
                </a:solidFill>
                <a:latin typeface="Times New Roman" pitchFamily="18" charset="0"/>
                <a:cs typeface="Times New Roman" pitchFamily="18" charset="0"/>
              </a:rPr>
              <a:t>Il doit consulter et comprendre les étapes antérieures de la programmation  du projet jusqu’à son  Evaluation  ainsi que le cadre logique de celui-ci.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idx="1"/>
          </p:nvPr>
        </p:nvSpPr>
        <p:spPr>
          <a:xfrm>
            <a:off x="457200" y="696496"/>
            <a:ext cx="8229600" cy="5804338"/>
          </a:xfrm>
        </p:spPr>
        <p:txBody>
          <a:bodyPr>
            <a:noAutofit/>
          </a:bodyPr>
          <a:lstStyle/>
          <a:p>
            <a:pPr algn="just">
              <a:buNone/>
            </a:pPr>
            <a:r>
              <a:rPr lang="fr-FR" sz="2800" b="1" dirty="0">
                <a:latin typeface="Times New Roman" pitchFamily="18" charset="0"/>
                <a:cs typeface="Times New Roman" pitchFamily="18" charset="0"/>
              </a:rPr>
              <a:t>       </a:t>
            </a:r>
            <a:r>
              <a:rPr lang="fr-FR" sz="2800" b="1" dirty="0">
                <a:solidFill>
                  <a:srgbClr val="00B0F0"/>
                </a:solidFill>
                <a:latin typeface="Times New Roman" pitchFamily="18" charset="0"/>
                <a:cs typeface="Times New Roman" pitchFamily="18" charset="0"/>
              </a:rPr>
              <a:t> II. 0. INTRODUCTION </a:t>
            </a:r>
          </a:p>
          <a:p>
            <a:pPr algn="just">
              <a:buNone/>
            </a:pPr>
            <a:r>
              <a:rPr lang="fr-FR" sz="2800" dirty="0">
                <a:latin typeface="Times New Roman" pitchFamily="18" charset="0"/>
                <a:cs typeface="Times New Roman" pitchFamily="18" charset="0"/>
              </a:rPr>
              <a:t>   La « Gestion du Cycle de Projet » (GCP) est un ensemble d’outils de conception et de gestion de projet basés sur la méthode d’analyse du Cadre Logique. Selon le manuel « Gestion du Cycle de Projet » (mars 2001) de la Commission européenne, les principes essentiels de la GCP sont les suivants :</a:t>
            </a:r>
          </a:p>
          <a:p>
            <a:pPr marL="514350" lvl="0" indent="-514350" algn="just">
              <a:buFont typeface="+mj-lt"/>
              <a:buAutoNum type="arabicPeriod"/>
            </a:pPr>
            <a:r>
              <a:rPr lang="fr-FR" sz="2800" dirty="0">
                <a:latin typeface="Times New Roman" pitchFamily="18" charset="0"/>
                <a:cs typeface="Times New Roman" pitchFamily="18" charset="0"/>
              </a:rPr>
              <a:t>Les problèmes sont analysés à travers l’Approche du Cadre Logique afin d’obtenir une solution valable.</a:t>
            </a:r>
          </a:p>
          <a:p>
            <a:pPr marL="514350" lvl="0" indent="-514350" algn="just">
              <a:buFont typeface="+mj-lt"/>
              <a:buAutoNum type="arabicPeriod"/>
            </a:pPr>
            <a:r>
              <a:rPr lang="fr-FR" sz="2800" dirty="0">
                <a:latin typeface="Times New Roman" pitchFamily="18" charset="0"/>
                <a:cs typeface="Times New Roman" pitchFamily="18" charset="0"/>
              </a:rPr>
              <a:t>Pour chaque phase, des document(s) clé(s) de bonne qualité sont produits afin d’assurer une prise de décision structurée et éclairée. </a:t>
            </a:r>
          </a:p>
        </p:txBody>
      </p:sp>
      <p:sp>
        <p:nvSpPr>
          <p:cNvPr id="3" name="Espace réservé du numéro de diapositive 2"/>
          <p:cNvSpPr>
            <a:spLocks noGrp="1"/>
          </p:cNvSpPr>
          <p:nvPr>
            <p:ph type="sldNum" sz="quarter" idx="12"/>
          </p:nvPr>
        </p:nvSpPr>
        <p:spPr/>
        <p:txBody>
          <a:bodyPr/>
          <a:lstStyle/>
          <a:p>
            <a:pPr>
              <a:defRPr/>
            </a:pPr>
            <a:fld id="{E0F93A6C-462B-4981-99DD-B52ECBD9606C}" type="slidenum">
              <a:rPr lang="en-GB" smtClean="0"/>
              <a:pPr>
                <a:defRPr/>
              </a:pPr>
              <a:t>39</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785794"/>
            <a:ext cx="8229600" cy="5538806"/>
          </a:xfrm>
        </p:spPr>
        <p:txBody>
          <a:bodyPr>
            <a:normAutofit/>
          </a:bodyPr>
          <a:lstStyle/>
          <a:p>
            <a:pPr algn="just">
              <a:buNone/>
            </a:pPr>
            <a:r>
              <a:rPr lang="fr-FR" sz="2400" dirty="0">
                <a:latin typeface="Times New Roman" pitchFamily="18" charset="0"/>
                <a:cs typeface="Times New Roman" pitchFamily="18" charset="0"/>
              </a:rPr>
              <a:t>   </a:t>
            </a:r>
            <a:r>
              <a:rPr lang="fr-FR" sz="2800" dirty="0">
                <a:latin typeface="Times New Roman" pitchFamily="18" charset="0"/>
                <a:cs typeface="Times New Roman" pitchFamily="18" charset="0"/>
              </a:rPr>
              <a:t>Dans tous les cas, par le présent module, vous naviguerez en long et en large dans le: </a:t>
            </a:r>
          </a:p>
          <a:p>
            <a:pPr algn="just">
              <a:buNone/>
            </a:pPr>
            <a:endParaRPr lang="fr-FR" sz="2400" dirty="0">
              <a:latin typeface="Times New Roman" pitchFamily="18" charset="0"/>
              <a:cs typeface="Times New Roman" pitchFamily="18" charset="0"/>
            </a:endParaRPr>
          </a:p>
          <a:p>
            <a:pPr algn="just">
              <a:buNone/>
            </a:pPr>
            <a:r>
              <a:rPr lang="fr-FR" sz="2400" dirty="0">
                <a:latin typeface="Times New Roman" pitchFamily="18" charset="0"/>
                <a:cs typeface="Times New Roman" pitchFamily="18" charset="0"/>
              </a:rPr>
              <a:t>    </a:t>
            </a:r>
          </a:p>
          <a:p>
            <a:pPr algn="just">
              <a:buNone/>
            </a:pPr>
            <a:endParaRPr lang="fr-FR" sz="2400" dirty="0">
              <a:latin typeface="Times New Roman" pitchFamily="18" charset="0"/>
              <a:cs typeface="Times New Roman" pitchFamily="18" charset="0"/>
            </a:endParaRPr>
          </a:p>
          <a:p>
            <a:pPr algn="just">
              <a:buNone/>
            </a:pPr>
            <a:endParaRPr lang="fr-FR" sz="2400" dirty="0">
              <a:latin typeface="Times New Roman" pitchFamily="18" charset="0"/>
              <a:cs typeface="Times New Roman" pitchFamily="18" charset="0"/>
            </a:endParaRPr>
          </a:p>
          <a:p>
            <a:pPr algn="just">
              <a:buNone/>
            </a:pPr>
            <a:endParaRPr lang="fr-FR" sz="2400" dirty="0">
              <a:latin typeface="Times New Roman" pitchFamily="18" charset="0"/>
              <a:cs typeface="Times New Roman" pitchFamily="18" charset="0"/>
            </a:endParaRPr>
          </a:p>
          <a:p>
            <a:pPr algn="just">
              <a:buNone/>
            </a:pPr>
            <a:endParaRPr lang="fr-FR" sz="2400" dirty="0">
              <a:latin typeface="Times New Roman" pitchFamily="18" charset="0"/>
              <a:cs typeface="Times New Roman" pitchFamily="18" charset="0"/>
            </a:endParaRPr>
          </a:p>
          <a:p>
            <a:pPr algn="just">
              <a:buNone/>
            </a:pPr>
            <a:endParaRPr lang="fr-FR" sz="2400" dirty="0">
              <a:latin typeface="Times New Roman" pitchFamily="18" charset="0"/>
              <a:cs typeface="Times New Roman" pitchFamily="18" charset="0"/>
            </a:endParaRPr>
          </a:p>
          <a:p>
            <a:pPr algn="just">
              <a:buNone/>
            </a:pPr>
            <a:endParaRPr lang="fr-FR" sz="2400" dirty="0">
              <a:latin typeface="Times New Roman" pitchFamily="18" charset="0"/>
              <a:cs typeface="Times New Roman" pitchFamily="18" charset="0"/>
            </a:endParaRPr>
          </a:p>
          <a:p>
            <a:pPr algn="just">
              <a:buNone/>
            </a:pPr>
            <a:endParaRPr lang="fr-FR" sz="2400" dirty="0">
              <a:latin typeface="Times New Roman" pitchFamily="18" charset="0"/>
              <a:cs typeface="Times New Roman" pitchFamily="18" charset="0"/>
            </a:endParaRPr>
          </a:p>
          <a:p>
            <a:pPr>
              <a:buNone/>
            </a:pPr>
            <a:endParaRPr lang="fr-FR" dirty="0"/>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4</a:t>
            </a:fld>
            <a:endParaRPr lang="en-GB" dirty="0"/>
          </a:p>
        </p:txBody>
      </p:sp>
      <p:sp>
        <p:nvSpPr>
          <p:cNvPr id="5" name="Bulle ronde 4"/>
          <p:cNvSpPr/>
          <p:nvPr/>
        </p:nvSpPr>
        <p:spPr>
          <a:xfrm>
            <a:off x="3500430" y="1714488"/>
            <a:ext cx="2000264" cy="1357322"/>
          </a:xfrm>
          <a:prstGeom prst="wedgeEllipseCallou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Quand?</a:t>
            </a:r>
          </a:p>
        </p:txBody>
      </p:sp>
      <p:sp>
        <p:nvSpPr>
          <p:cNvPr id="6" name="Bulle ronde 5"/>
          <p:cNvSpPr/>
          <p:nvPr/>
        </p:nvSpPr>
        <p:spPr>
          <a:xfrm>
            <a:off x="1214414" y="3214686"/>
            <a:ext cx="2214578" cy="1357322"/>
          </a:xfrm>
          <a:prstGeom prst="wedgeEllipseCallou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Pour qui?</a:t>
            </a:r>
          </a:p>
        </p:txBody>
      </p:sp>
      <p:sp>
        <p:nvSpPr>
          <p:cNvPr id="7" name="Bulle ronde 6"/>
          <p:cNvSpPr/>
          <p:nvPr/>
        </p:nvSpPr>
        <p:spPr>
          <a:xfrm>
            <a:off x="5929322" y="3214686"/>
            <a:ext cx="2214578" cy="1357322"/>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Comment se fait?</a:t>
            </a:r>
          </a:p>
        </p:txBody>
      </p:sp>
      <p:sp>
        <p:nvSpPr>
          <p:cNvPr id="8" name="Bulle ronde 7"/>
          <p:cNvSpPr/>
          <p:nvPr/>
        </p:nvSpPr>
        <p:spPr>
          <a:xfrm>
            <a:off x="5857884" y="1714488"/>
            <a:ext cx="2214578" cy="1357322"/>
          </a:xfrm>
          <a:prstGeom prst="wedgeEllipse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Pourquoi?</a:t>
            </a:r>
          </a:p>
        </p:txBody>
      </p:sp>
      <p:sp>
        <p:nvSpPr>
          <p:cNvPr id="9" name="Bulle ronde 8"/>
          <p:cNvSpPr/>
          <p:nvPr/>
        </p:nvSpPr>
        <p:spPr>
          <a:xfrm>
            <a:off x="1142976" y="1785926"/>
            <a:ext cx="2000264" cy="1357322"/>
          </a:xfrm>
          <a:prstGeom prst="wedgeEllipseCallou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Quoi? </a:t>
            </a:r>
          </a:p>
        </p:txBody>
      </p:sp>
      <p:sp>
        <p:nvSpPr>
          <p:cNvPr id="10" name="Organigramme : Alternative 9"/>
          <p:cNvSpPr/>
          <p:nvPr/>
        </p:nvSpPr>
        <p:spPr>
          <a:xfrm>
            <a:off x="857224" y="5000636"/>
            <a:ext cx="7643866" cy="1071570"/>
          </a:xfrm>
          <a:prstGeom prst="flowChartAlternateProcess">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LE SUIVI-EVALUATION DE PROJET/PROGRAMME</a:t>
            </a:r>
          </a:p>
        </p:txBody>
      </p:sp>
      <p:sp>
        <p:nvSpPr>
          <p:cNvPr id="11" name="Bulle ronde 10"/>
          <p:cNvSpPr/>
          <p:nvPr/>
        </p:nvSpPr>
        <p:spPr>
          <a:xfrm>
            <a:off x="3786182" y="3286124"/>
            <a:ext cx="2214578" cy="1357322"/>
          </a:xfrm>
          <a:prstGeom prst="wedgeEllipseCallou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Par qui</a:t>
            </a:r>
            <a:r>
              <a:rPr lang="fr-FR" dirty="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76221" y="857232"/>
            <a:ext cx="8229600" cy="5572164"/>
          </a:xfrm>
        </p:spPr>
        <p:txBody>
          <a:bodyPr>
            <a:noAutofit/>
          </a:bodyPr>
          <a:lstStyle/>
          <a:p>
            <a:pPr marL="514350" lvl="0" indent="-514350">
              <a:buAutoNum type="arabicPeriod" startAt="3"/>
            </a:pPr>
            <a:r>
              <a:rPr lang="fr-FR" sz="2800" dirty="0">
                <a:latin typeface="Times New Roman" pitchFamily="18" charset="0"/>
                <a:cs typeface="Times New Roman" pitchFamily="18" charset="0"/>
              </a:rPr>
              <a:t>Les parties prenantes clés sont, dans la mesure du possible, consultées et impliquées.</a:t>
            </a:r>
          </a:p>
          <a:p>
            <a:pPr marL="514350" lvl="0" indent="-514350">
              <a:buAutoNum type="arabicPeriod" startAt="3"/>
            </a:pPr>
            <a:r>
              <a:rPr lang="fr-FR" sz="2800" dirty="0">
                <a:latin typeface="Times New Roman" pitchFamily="18" charset="0"/>
                <a:cs typeface="Times New Roman" pitchFamily="18" charset="0"/>
              </a:rPr>
              <a:t>L’objectif spécifique est formulé et centré de manière claire sur les bénéfices durables pour le / les groupe(s) cible(s) prévu(s).</a:t>
            </a:r>
          </a:p>
          <a:p>
            <a:pPr marL="514350" lvl="0" indent="-514350">
              <a:buAutoNum type="arabicPeriod" startAt="3"/>
            </a:pPr>
            <a:r>
              <a:rPr lang="fr-FR" sz="2800" dirty="0">
                <a:latin typeface="Times New Roman" pitchFamily="18" charset="0"/>
                <a:cs typeface="Times New Roman" pitchFamily="18" charset="0"/>
              </a:rPr>
              <a:t>Les aspects clés de qualité sont pris en compte dans la conception dès le début. Plus d'info sur la GCP selon l'UE.</a:t>
            </a:r>
          </a:p>
          <a:p>
            <a:pPr marL="514350" lvl="0" indent="-514350" algn="just">
              <a:buNone/>
            </a:pPr>
            <a:r>
              <a:rPr lang="fr-FR" sz="2800" dirty="0">
                <a:latin typeface="Times New Roman" pitchFamily="18" charset="0"/>
                <a:cs typeface="Times New Roman" pitchFamily="18" charset="0"/>
              </a:rPr>
              <a:t>     Ainsi le Suivi et l’évaluation font partie des six phases importantes de la Gestion de cycle de projet. Voir le schémas ci-dessous: </a:t>
            </a:r>
          </a:p>
          <a:p>
            <a:pPr>
              <a:buNone/>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40</a:t>
            </a:fld>
            <a:endParaRPr lang="en-GB"/>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785794"/>
            <a:ext cx="8229600" cy="5538806"/>
          </a:xfrm>
        </p:spPr>
        <p:txBody>
          <a:bodyPr/>
          <a:lstStyle/>
          <a:p>
            <a:pPr>
              <a:buNone/>
            </a:pPr>
            <a:r>
              <a:rPr lang="fr-FR" sz="2800" b="1" dirty="0">
                <a:solidFill>
                  <a:srgbClr val="00B0F0"/>
                </a:solidFill>
                <a:latin typeface="Times New Roman" pitchFamily="18" charset="0"/>
                <a:cs typeface="Times New Roman" pitchFamily="18" charset="0"/>
              </a:rPr>
              <a:t>  II. A. LES 6 PHASES DU CYCLE DE PROJET</a:t>
            </a:r>
            <a:endParaRPr lang="fr-FR" b="1" i="1" dirty="0"/>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41</a:t>
            </a:fld>
            <a:endParaRPr lang="en-GB"/>
          </a:p>
        </p:txBody>
      </p:sp>
      <p:sp>
        <p:nvSpPr>
          <p:cNvPr id="5" name="Rectangle à coins arrondis 4"/>
          <p:cNvSpPr/>
          <p:nvPr/>
        </p:nvSpPr>
        <p:spPr>
          <a:xfrm>
            <a:off x="3143240" y="1571612"/>
            <a:ext cx="3143272" cy="714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PROGRAMMATION </a:t>
            </a:r>
          </a:p>
        </p:txBody>
      </p:sp>
      <p:sp>
        <p:nvSpPr>
          <p:cNvPr id="7" name="Rectangle à coins arrondis 6"/>
          <p:cNvSpPr/>
          <p:nvPr/>
        </p:nvSpPr>
        <p:spPr>
          <a:xfrm>
            <a:off x="642910" y="2714620"/>
            <a:ext cx="2428892"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EVALUATION</a:t>
            </a:r>
          </a:p>
        </p:txBody>
      </p:sp>
      <p:sp>
        <p:nvSpPr>
          <p:cNvPr id="8" name="Rectangle à coins arrondis 7"/>
          <p:cNvSpPr/>
          <p:nvPr/>
        </p:nvSpPr>
        <p:spPr>
          <a:xfrm>
            <a:off x="6000760" y="2857496"/>
            <a:ext cx="2428892" cy="714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CONCEPTION</a:t>
            </a:r>
          </a:p>
        </p:txBody>
      </p:sp>
      <p:sp>
        <p:nvSpPr>
          <p:cNvPr id="10" name="Rectangle à coins arrondis 9"/>
          <p:cNvSpPr/>
          <p:nvPr/>
        </p:nvSpPr>
        <p:spPr>
          <a:xfrm>
            <a:off x="5643570" y="4429132"/>
            <a:ext cx="2786082" cy="714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FORMALISATION</a:t>
            </a:r>
          </a:p>
        </p:txBody>
      </p:sp>
      <p:sp>
        <p:nvSpPr>
          <p:cNvPr id="11" name="Rectangle à coins arrondis 10"/>
          <p:cNvSpPr/>
          <p:nvPr/>
        </p:nvSpPr>
        <p:spPr>
          <a:xfrm>
            <a:off x="3571868" y="5643578"/>
            <a:ext cx="2571768" cy="714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FORMULATION</a:t>
            </a:r>
          </a:p>
        </p:txBody>
      </p:sp>
      <p:sp>
        <p:nvSpPr>
          <p:cNvPr id="12" name="Rectangle à coins arrondis 11"/>
          <p:cNvSpPr/>
          <p:nvPr/>
        </p:nvSpPr>
        <p:spPr>
          <a:xfrm>
            <a:off x="3000364" y="2928934"/>
            <a:ext cx="10001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sz="2800" b="1" i="1" dirty="0">
                <a:latin typeface="Times New Roman" pitchFamily="18" charset="0"/>
                <a:cs typeface="Times New Roman" pitchFamily="18" charset="0"/>
              </a:rPr>
              <a:t>Mise en ouvre</a:t>
            </a:r>
          </a:p>
        </p:txBody>
      </p:sp>
      <p:sp>
        <p:nvSpPr>
          <p:cNvPr id="13" name="Rectangle à coins arrondis 12"/>
          <p:cNvSpPr/>
          <p:nvPr/>
        </p:nvSpPr>
        <p:spPr>
          <a:xfrm>
            <a:off x="571472" y="4357694"/>
            <a:ext cx="2428892"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SUIVI</a:t>
            </a:r>
          </a:p>
        </p:txBody>
      </p:sp>
      <p:cxnSp>
        <p:nvCxnSpPr>
          <p:cNvPr id="19" name="Connecteur droit avec flèche 18"/>
          <p:cNvCxnSpPr>
            <a:stCxn id="5" idx="3"/>
            <a:endCxn id="8" idx="0"/>
          </p:cNvCxnSpPr>
          <p:nvPr/>
        </p:nvCxnSpPr>
        <p:spPr>
          <a:xfrm>
            <a:off x="6286512" y="1928802"/>
            <a:ext cx="928694" cy="928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13" idx="0"/>
            <a:endCxn id="7" idx="2"/>
          </p:cNvCxnSpPr>
          <p:nvPr/>
        </p:nvCxnSpPr>
        <p:spPr>
          <a:xfrm rot="5400000" flipH="1" flipV="1">
            <a:off x="1285852" y="3786190"/>
            <a:ext cx="1071570"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a:stCxn id="11" idx="1"/>
            <a:endCxn id="13" idx="2"/>
          </p:cNvCxnSpPr>
          <p:nvPr/>
        </p:nvCxnSpPr>
        <p:spPr>
          <a:xfrm rot="10800000">
            <a:off x="1785918" y="4929198"/>
            <a:ext cx="1785950" cy="1071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p:nvPr/>
        </p:nvCxnSpPr>
        <p:spPr>
          <a:xfrm rot="5400000">
            <a:off x="6090057" y="5197091"/>
            <a:ext cx="857256" cy="8929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a:stCxn id="8" idx="2"/>
            <a:endCxn id="10" idx="0"/>
          </p:cNvCxnSpPr>
          <p:nvPr/>
        </p:nvCxnSpPr>
        <p:spPr>
          <a:xfrm rot="5400000">
            <a:off x="6697281" y="3911207"/>
            <a:ext cx="857256" cy="178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onnecteur droit avec flèche 51"/>
          <p:cNvCxnSpPr>
            <a:stCxn id="7" idx="0"/>
          </p:cNvCxnSpPr>
          <p:nvPr/>
        </p:nvCxnSpPr>
        <p:spPr>
          <a:xfrm rot="5400000" flipH="1" flipV="1">
            <a:off x="2178827" y="1678769"/>
            <a:ext cx="714380" cy="135732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642918"/>
            <a:ext cx="8229600" cy="5857916"/>
          </a:xfrm>
        </p:spPr>
        <p:txBody>
          <a:bodyPr>
            <a:noAutofit/>
          </a:bodyPr>
          <a:lstStyle/>
          <a:p>
            <a:pPr marL="514350" lvl="0" indent="-514350" algn="just">
              <a:buFont typeface="+mj-lt"/>
              <a:buAutoNum type="arabicPeriod"/>
            </a:pPr>
            <a:r>
              <a:rPr lang="fr-FR" sz="2800" b="1" dirty="0">
                <a:latin typeface="Times New Roman" pitchFamily="18" charset="0"/>
                <a:cs typeface="Times New Roman" pitchFamily="18" charset="0"/>
              </a:rPr>
              <a:t>Programmation</a:t>
            </a:r>
            <a:r>
              <a:rPr lang="fr-FR" sz="2800" dirty="0">
                <a:latin typeface="Times New Roman" pitchFamily="18" charset="0"/>
                <a:cs typeface="Times New Roman" pitchFamily="18" charset="0"/>
              </a:rPr>
              <a:t>: définition des orientations et principes généraux de la coopération d'une institution. Elle se réfère aux documents de stratégies du pays (domaines, secteurs prioritaires). </a:t>
            </a:r>
          </a:p>
          <a:p>
            <a:pPr marL="514350" lvl="0" indent="-514350" algn="just">
              <a:buFont typeface="+mj-lt"/>
              <a:buAutoNum type="arabicPeriod"/>
            </a:pPr>
            <a:r>
              <a:rPr lang="fr-FR" sz="2800" b="1" dirty="0">
                <a:latin typeface="Times New Roman" pitchFamily="18" charset="0"/>
                <a:cs typeface="Times New Roman" pitchFamily="18" charset="0"/>
              </a:rPr>
              <a:t>Identification (ou Conception)</a:t>
            </a:r>
            <a:r>
              <a:rPr lang="fr-FR" sz="2800" dirty="0">
                <a:latin typeface="Times New Roman" pitchFamily="18" charset="0"/>
                <a:cs typeface="Times New Roman" pitchFamily="18" charset="0"/>
              </a:rPr>
              <a:t>: analyse des problèmes, besoins et intérêts </a:t>
            </a:r>
            <a:r>
              <a:rPr lang="fr-FR" sz="2800" b="1" dirty="0">
                <a:latin typeface="Times New Roman" pitchFamily="18" charset="0"/>
                <a:cs typeface="Times New Roman" pitchFamily="18" charset="0"/>
              </a:rPr>
              <a:t>des parties</a:t>
            </a:r>
            <a:r>
              <a:rPr lang="fr-FR" sz="2800" dirty="0">
                <a:latin typeface="Times New Roman" pitchFamily="18" charset="0"/>
                <a:cs typeface="Times New Roman" pitchFamily="18" charset="0"/>
              </a:rPr>
              <a:t> prenantes et élaboration détaillée du projet prenant en compte les aspects techniques et opérationnels; </a:t>
            </a:r>
          </a:p>
          <a:p>
            <a:pPr marL="514350" lvl="0" indent="-514350" algn="just">
              <a:buFont typeface="+mj-lt"/>
              <a:buAutoNum type="arabicPeriod"/>
            </a:pPr>
            <a:r>
              <a:rPr lang="fr-FR" sz="2800" b="1" dirty="0">
                <a:latin typeface="Times New Roman" pitchFamily="18" charset="0"/>
                <a:cs typeface="Times New Roman" pitchFamily="18" charset="0"/>
              </a:rPr>
              <a:t>Formalisation (ou Validation)</a:t>
            </a:r>
            <a:r>
              <a:rPr lang="fr-FR" sz="2800" dirty="0">
                <a:latin typeface="Times New Roman" pitchFamily="18" charset="0"/>
                <a:cs typeface="Times New Roman" pitchFamily="18" charset="0"/>
              </a:rPr>
              <a:t>: définition de la faisabilité technique, organisationnelle, sociale, économique, environnementale du projet, projection des résultats et leur viabilité, décision d’établir ou non une proposition de financement formelle. </a:t>
            </a:r>
          </a:p>
          <a:p>
            <a:pPr algn="just">
              <a:buNone/>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42</a:t>
            </a:fld>
            <a:endParaRPr lang="en-GB"/>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642918"/>
            <a:ext cx="8229600" cy="5893635"/>
          </a:xfrm>
        </p:spPr>
        <p:txBody>
          <a:bodyPr>
            <a:noAutofit/>
          </a:bodyPr>
          <a:lstStyle/>
          <a:p>
            <a:pPr marL="514350" lvl="0" indent="-514350" algn="just">
              <a:buNone/>
            </a:pPr>
            <a:r>
              <a:rPr lang="fr-FR" sz="2800" b="1" dirty="0">
                <a:solidFill>
                  <a:srgbClr val="00B0F0"/>
                </a:solidFill>
                <a:latin typeface="Times New Roman" pitchFamily="18" charset="0"/>
                <a:cs typeface="Times New Roman" pitchFamily="18" charset="0"/>
              </a:rPr>
              <a:t>4. </a:t>
            </a:r>
            <a:r>
              <a:rPr lang="fr-FR" sz="2800" b="1" dirty="0">
                <a:latin typeface="Times New Roman" pitchFamily="18" charset="0"/>
                <a:cs typeface="Times New Roman" pitchFamily="18" charset="0"/>
              </a:rPr>
              <a:t>Formulation</a:t>
            </a:r>
            <a:r>
              <a:rPr lang="fr-FR" sz="2800" dirty="0">
                <a:latin typeface="Times New Roman" pitchFamily="18" charset="0"/>
                <a:cs typeface="Times New Roman" pitchFamily="18" charset="0"/>
              </a:rPr>
              <a:t>: préparation et rédaction de la proposition de projet pour approbation et recherche de financement. Ici, on doit s'assurer que l’ensemble du coût du projet pourra être financé. Définir l'implication de chaque partenaire, identifier les bailleurs de fonds…convention de financement. </a:t>
            </a:r>
          </a:p>
          <a:p>
            <a:pPr marL="514350" lvl="0" indent="-514350" algn="just">
              <a:buNone/>
            </a:pPr>
            <a:r>
              <a:rPr lang="fr-FR" sz="2800" b="1" dirty="0">
                <a:solidFill>
                  <a:schemeClr val="accent2">
                    <a:lumMod val="60000"/>
                    <a:lumOff val="40000"/>
                  </a:schemeClr>
                </a:solidFill>
                <a:latin typeface="Times New Roman" pitchFamily="18" charset="0"/>
                <a:cs typeface="Times New Roman" pitchFamily="18" charset="0"/>
              </a:rPr>
              <a:t>5</a:t>
            </a:r>
            <a:r>
              <a:rPr lang="fr-FR" sz="2800" b="1" dirty="0">
                <a:solidFill>
                  <a:srgbClr val="0000FF"/>
                </a:solidFill>
                <a:latin typeface="Times New Roman" pitchFamily="18" charset="0"/>
                <a:cs typeface="Times New Roman" pitchFamily="18" charset="0"/>
              </a:rPr>
              <a:t>. </a:t>
            </a:r>
            <a:r>
              <a:rPr lang="fr-FR" sz="2800" b="1" dirty="0">
                <a:latin typeface="Times New Roman" pitchFamily="18" charset="0"/>
                <a:cs typeface="Times New Roman" pitchFamily="18" charset="0"/>
              </a:rPr>
              <a:t>Mise en œuvre   suivi</a:t>
            </a:r>
            <a:r>
              <a:rPr lang="fr-FR" sz="2800" dirty="0">
                <a:latin typeface="Times New Roman" pitchFamily="18" charset="0"/>
                <a:cs typeface="Times New Roman" pitchFamily="18" charset="0"/>
              </a:rPr>
              <a:t> : utilisation des ressources convenues pour atteindre les résultats escomptés dans les délais impartis.  </a:t>
            </a:r>
          </a:p>
          <a:p>
            <a:pPr marL="514350" lvl="0" indent="-514350" algn="just">
              <a:buNone/>
            </a:pPr>
            <a:r>
              <a:rPr lang="fr-FR" sz="2800" b="1" dirty="0">
                <a:solidFill>
                  <a:schemeClr val="accent2">
                    <a:lumMod val="60000"/>
                    <a:lumOff val="40000"/>
                  </a:schemeClr>
                </a:solidFill>
                <a:latin typeface="Times New Roman" pitchFamily="18" charset="0"/>
                <a:cs typeface="Times New Roman" pitchFamily="18" charset="0"/>
              </a:rPr>
              <a:t>6. </a:t>
            </a:r>
            <a:r>
              <a:rPr lang="fr-FR" sz="2800" b="1" dirty="0">
                <a:latin typeface="Times New Roman" pitchFamily="18" charset="0"/>
                <a:cs typeface="Times New Roman" pitchFamily="18" charset="0"/>
              </a:rPr>
              <a:t>Evaluation</a:t>
            </a:r>
            <a:r>
              <a:rPr lang="fr-FR" sz="2800" dirty="0">
                <a:latin typeface="Times New Roman" pitchFamily="18" charset="0"/>
                <a:cs typeface="Times New Roman" pitchFamily="18" charset="0"/>
              </a:rPr>
              <a:t> : apprécier les résultats et effets du projet par rapport à ses objectifs ; tirer des leçons pour la programmation et les identifications futures. Rendre compte des ressources financières allouées.</a:t>
            </a:r>
          </a:p>
          <a:p>
            <a:pPr algn="just">
              <a:buNone/>
            </a:pPr>
            <a:r>
              <a:rPr lang="fr-FR" sz="2800" dirty="0">
                <a:latin typeface="Times New Roman" pitchFamily="18" charset="0"/>
                <a:cs typeface="Times New Roman" pitchFamily="18" charset="0"/>
              </a:rPr>
              <a:t>  </a:t>
            </a: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43</a:t>
            </a:fld>
            <a:endParaRPr lang="en-GB"/>
          </a:p>
        </p:txBody>
      </p:sp>
      <p:sp>
        <p:nvSpPr>
          <p:cNvPr id="5" name="Flèche droite à entaille 4"/>
          <p:cNvSpPr/>
          <p:nvPr/>
        </p:nvSpPr>
        <p:spPr>
          <a:xfrm>
            <a:off x="3357554" y="3429000"/>
            <a:ext cx="357190" cy="285752"/>
          </a:xfrm>
          <a:prstGeom prst="notchedRightArrow">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803653"/>
            <a:ext cx="8229600" cy="5768619"/>
          </a:xfrm>
        </p:spPr>
        <p:txBody>
          <a:bodyPr>
            <a:noAutofit/>
          </a:bodyPr>
          <a:lstStyle/>
          <a:p>
            <a:pPr algn="ctr">
              <a:buNone/>
            </a:pPr>
            <a:r>
              <a:rPr lang="fr-FR" sz="2800" dirty="0">
                <a:latin typeface="Times New Roman" pitchFamily="18" charset="0"/>
                <a:cs typeface="Times New Roman" pitchFamily="18" charset="0"/>
              </a:rPr>
              <a:t> </a:t>
            </a:r>
            <a:r>
              <a:rPr lang="fr-FR" sz="2800" b="1" dirty="0">
                <a:solidFill>
                  <a:srgbClr val="00B0F0"/>
                </a:solidFill>
                <a:latin typeface="Times New Roman" pitchFamily="18" charset="0"/>
                <a:cs typeface="Times New Roman" pitchFamily="18" charset="0"/>
              </a:rPr>
              <a:t>II. B. IDENTIFICATION DU PROBLEME CENTRAL </a:t>
            </a:r>
          </a:p>
          <a:p>
            <a:pPr algn="just">
              <a:buNone/>
            </a:pPr>
            <a:r>
              <a:rPr lang="fr-FR" sz="2800" b="1" dirty="0">
                <a:latin typeface="Times New Roman" pitchFamily="18" charset="0"/>
                <a:cs typeface="Times New Roman" pitchFamily="18" charset="0"/>
              </a:rPr>
              <a:t>  </a:t>
            </a:r>
            <a:r>
              <a:rPr lang="fr-FR" sz="2800" dirty="0">
                <a:latin typeface="Times New Roman" pitchFamily="18" charset="0"/>
                <a:cs typeface="Times New Roman" pitchFamily="18" charset="0"/>
              </a:rPr>
              <a:t>Chaque projet a pour but de résoudre un ou des  problèmes. Un bon planification de projets échelonne les problèmes sous forme de chaine de cause à effets appelée </a:t>
            </a:r>
            <a:r>
              <a:rPr lang="fr-FR" sz="2800" b="1" dirty="0">
                <a:latin typeface="Times New Roman" pitchFamily="18" charset="0"/>
                <a:cs typeface="Times New Roman" pitchFamily="18" charset="0"/>
              </a:rPr>
              <a:t>arbre à problème</a:t>
            </a:r>
            <a:r>
              <a:rPr lang="fr-FR" sz="2800" dirty="0">
                <a:latin typeface="Times New Roman" pitchFamily="18" charset="0"/>
                <a:cs typeface="Times New Roman" pitchFamily="18" charset="0"/>
              </a:rPr>
              <a:t>. Il est alors primordial de bien identifier le problème central dans la phase d’identification du projet. Il s’agit du problème visible, réel et qui préoccupe. Toutefois, dans la plupart de cas, les problèmes visibles ne sont que des effets du problème central. D’où l’importance de l’arbre à problèmes en vue d’attaquer le vrai problème et non ses effets ou ses racines. </a:t>
            </a:r>
          </a:p>
          <a:p>
            <a:pPr>
              <a:buNone/>
            </a:pPr>
            <a:endParaRPr lang="fr-FR" sz="2800" b="1" dirty="0">
              <a:latin typeface="Times New Roman" pitchFamily="18" charset="0"/>
              <a:cs typeface="Times New Roman" pitchFamily="18" charset="0"/>
            </a:endParaRPr>
          </a:p>
          <a:p>
            <a:pPr>
              <a:buNone/>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44</a:t>
            </a:fld>
            <a:endParaRPr lang="en-GB"/>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76221" y="857232"/>
            <a:ext cx="8229600" cy="5786478"/>
          </a:xfrm>
        </p:spPr>
        <p:txBody>
          <a:bodyPr>
            <a:normAutofit/>
          </a:bodyPr>
          <a:lstStyle/>
          <a:p>
            <a:pPr algn="just">
              <a:buNone/>
            </a:pPr>
            <a:r>
              <a:rPr lang="fr-FR" sz="2800" b="1" dirty="0">
                <a:latin typeface="Times New Roman" pitchFamily="18" charset="0"/>
                <a:cs typeface="Times New Roman" pitchFamily="18" charset="0"/>
              </a:rPr>
              <a:t>      </a:t>
            </a:r>
            <a:r>
              <a:rPr lang="fr-FR" sz="2800" b="1" dirty="0">
                <a:solidFill>
                  <a:srgbClr val="00B0F0"/>
                </a:solidFill>
                <a:latin typeface="Times New Roman" pitchFamily="18" charset="0"/>
                <a:cs typeface="Times New Roman" pitchFamily="18" charset="0"/>
              </a:rPr>
              <a:t> II. C. ARBRE A PROBLEMES</a:t>
            </a:r>
          </a:p>
          <a:p>
            <a:pPr algn="just">
              <a:buNone/>
            </a:pPr>
            <a:r>
              <a:rPr lang="fr-FR" sz="2800" dirty="0">
                <a:latin typeface="Times New Roman" pitchFamily="18" charset="0"/>
                <a:cs typeface="Times New Roman" pitchFamily="18" charset="0"/>
              </a:rPr>
              <a:t>   L’identification de l’arbre à problème consiste à puiser en profondeur, les causes et les effets du problème central. </a:t>
            </a:r>
          </a:p>
          <a:p>
            <a:pPr algn="just">
              <a:buNone/>
            </a:pPr>
            <a:r>
              <a:rPr lang="fr-FR" sz="2800" i="1" dirty="0">
                <a:latin typeface="Times New Roman" pitchFamily="18" charset="0"/>
                <a:cs typeface="Times New Roman" pitchFamily="18" charset="0"/>
              </a:rPr>
              <a:t> - </a:t>
            </a:r>
            <a:r>
              <a:rPr lang="fr-FR" sz="2800" b="1" dirty="0">
                <a:latin typeface="Times New Roman" pitchFamily="18" charset="0"/>
                <a:cs typeface="Times New Roman" pitchFamily="18" charset="0"/>
              </a:rPr>
              <a:t>Etape 1</a:t>
            </a:r>
            <a:r>
              <a:rPr lang="fr-FR" sz="2800" dirty="0">
                <a:latin typeface="Times New Roman" pitchFamily="18" charset="0"/>
                <a:cs typeface="Times New Roman" pitchFamily="18" charset="0"/>
              </a:rPr>
              <a:t>. Notez le problème central au niveau du tronc</a:t>
            </a:r>
          </a:p>
          <a:p>
            <a:pPr algn="just">
              <a:buFontTx/>
              <a:buChar char="-"/>
            </a:pPr>
            <a:r>
              <a:rPr lang="fr-FR" sz="2800" b="1" dirty="0">
                <a:latin typeface="Times New Roman" pitchFamily="18" charset="0"/>
                <a:cs typeface="Times New Roman" pitchFamily="18" charset="0"/>
              </a:rPr>
              <a:t>Étape 2. </a:t>
            </a:r>
            <a:r>
              <a:rPr lang="fr-FR" sz="2800" dirty="0">
                <a:latin typeface="Times New Roman" pitchFamily="18" charset="0"/>
                <a:cs typeface="Times New Roman" pitchFamily="18" charset="0"/>
              </a:rPr>
              <a:t>Identifiez </a:t>
            </a:r>
            <a:r>
              <a:rPr lang="fr-FR" sz="2800" b="1" dirty="0">
                <a:latin typeface="Times New Roman" pitchFamily="18" charset="0"/>
                <a:cs typeface="Times New Roman" pitchFamily="18" charset="0"/>
              </a:rPr>
              <a:t>les causes </a:t>
            </a:r>
            <a:r>
              <a:rPr lang="fr-FR" sz="2800" dirty="0">
                <a:latin typeface="Times New Roman" pitchFamily="18" charset="0"/>
                <a:cs typeface="Times New Roman" pitchFamily="18" charset="0"/>
              </a:rPr>
              <a:t>du problème principal en demandant : « </a:t>
            </a:r>
            <a:r>
              <a:rPr lang="fr-FR" sz="2800" b="1" i="1" dirty="0">
                <a:latin typeface="Times New Roman" pitchFamily="18" charset="0"/>
                <a:cs typeface="Times New Roman" pitchFamily="18" charset="0"/>
              </a:rPr>
              <a:t>pourquoi ? </a:t>
            </a:r>
            <a:r>
              <a:rPr lang="fr-FR" sz="2800" dirty="0">
                <a:latin typeface="Times New Roman" pitchFamily="18" charset="0"/>
                <a:cs typeface="Times New Roman" pitchFamily="18" charset="0"/>
              </a:rPr>
              <a:t>» et notez les réponses au niveau des racines. </a:t>
            </a:r>
          </a:p>
          <a:p>
            <a:pPr algn="just">
              <a:buNone/>
            </a:pPr>
            <a:r>
              <a:rPr lang="fr-FR" sz="2800" dirty="0">
                <a:latin typeface="Times New Roman" pitchFamily="18" charset="0"/>
                <a:cs typeface="Times New Roman" pitchFamily="18" charset="0"/>
              </a:rPr>
              <a:t>  </a:t>
            </a:r>
            <a:r>
              <a:rPr lang="fr-FR" sz="2800" i="1" u="sng" dirty="0">
                <a:latin typeface="Times New Roman" pitchFamily="18" charset="0"/>
                <a:cs typeface="Times New Roman" pitchFamily="18" charset="0"/>
              </a:rPr>
              <a:t>N.B.</a:t>
            </a:r>
            <a:r>
              <a:rPr lang="fr-FR" sz="2800" dirty="0">
                <a:latin typeface="Times New Roman" pitchFamily="18" charset="0"/>
                <a:cs typeface="Times New Roman" pitchFamily="18" charset="0"/>
              </a:rPr>
              <a:t> </a:t>
            </a:r>
          </a:p>
          <a:p>
            <a:pPr algn="just">
              <a:buNone/>
            </a:pPr>
            <a:r>
              <a:rPr lang="fr-FR" sz="2800" dirty="0">
                <a:latin typeface="Times New Roman" pitchFamily="18" charset="0"/>
                <a:cs typeface="Times New Roman" pitchFamily="18" charset="0"/>
              </a:rPr>
              <a:t>   Certains problèmes pourraient avoir plus d’une seule cause  et il faut noter toutes les causes.  </a:t>
            </a:r>
          </a:p>
          <a:p>
            <a:pPr>
              <a:buNone/>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45</a:t>
            </a:fld>
            <a:endParaRPr lang="en-GB"/>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76221" y="857232"/>
            <a:ext cx="8229600" cy="5786478"/>
          </a:xfrm>
        </p:spPr>
        <p:txBody>
          <a:bodyPr>
            <a:noAutofit/>
          </a:bodyPr>
          <a:lstStyle/>
          <a:p>
            <a:pPr algn="just">
              <a:buFontTx/>
              <a:buChar char="-"/>
            </a:pPr>
            <a:r>
              <a:rPr lang="fr-FR" sz="2800" b="1" dirty="0">
                <a:latin typeface="Times New Roman" pitchFamily="18" charset="0"/>
                <a:cs typeface="Times New Roman" pitchFamily="18" charset="0"/>
              </a:rPr>
              <a:t>Etape 3</a:t>
            </a:r>
            <a:r>
              <a:rPr lang="fr-FR" sz="2800" dirty="0">
                <a:latin typeface="Times New Roman" pitchFamily="18" charset="0"/>
                <a:cs typeface="Times New Roman" pitchFamily="18" charset="0"/>
              </a:rPr>
              <a:t>. Identifiez </a:t>
            </a:r>
            <a:r>
              <a:rPr lang="fr-FR" sz="2800" b="1" dirty="0">
                <a:latin typeface="Times New Roman" pitchFamily="18" charset="0"/>
                <a:cs typeface="Times New Roman" pitchFamily="18" charset="0"/>
              </a:rPr>
              <a:t>les effets </a:t>
            </a:r>
            <a:r>
              <a:rPr lang="fr-FR" sz="2800" dirty="0">
                <a:latin typeface="Times New Roman" pitchFamily="18" charset="0"/>
                <a:cs typeface="Times New Roman" pitchFamily="18" charset="0"/>
              </a:rPr>
              <a:t>du problème principal en demandant : « Et alors ? » et notez les réponses au niveau des branches. </a:t>
            </a:r>
          </a:p>
          <a:p>
            <a:pPr algn="just">
              <a:buNone/>
            </a:pPr>
            <a:r>
              <a:rPr lang="fr-FR" sz="2800" dirty="0">
                <a:latin typeface="Times New Roman" pitchFamily="18" charset="0"/>
                <a:cs typeface="Times New Roman" pitchFamily="18" charset="0"/>
              </a:rPr>
              <a:t>  </a:t>
            </a:r>
            <a:r>
              <a:rPr lang="fr-FR" sz="2800" i="1" dirty="0">
                <a:latin typeface="Times New Roman" pitchFamily="18" charset="0"/>
                <a:cs typeface="Times New Roman" pitchFamily="18" charset="0"/>
              </a:rPr>
              <a:t>N.B. </a:t>
            </a:r>
          </a:p>
          <a:p>
            <a:pPr algn="just">
              <a:buNone/>
            </a:pPr>
            <a:r>
              <a:rPr lang="fr-FR" sz="2800" dirty="0">
                <a:latin typeface="Times New Roman" pitchFamily="18" charset="0"/>
                <a:cs typeface="Times New Roman" pitchFamily="18" charset="0"/>
              </a:rPr>
              <a:t>   Certains problèmes pourraient avoir plus d’un seul effet et il faut essayer de les épuiser tous.</a:t>
            </a:r>
          </a:p>
          <a:p>
            <a:pPr algn="just">
              <a:buNone/>
            </a:pPr>
            <a:r>
              <a:rPr lang="fr-FR" sz="2800" dirty="0">
                <a:latin typeface="Times New Roman" pitchFamily="18" charset="0"/>
                <a:cs typeface="Times New Roman" pitchFamily="18" charset="0"/>
              </a:rPr>
              <a:t>- </a:t>
            </a:r>
            <a:r>
              <a:rPr lang="fr-FR" sz="2800" b="1" dirty="0">
                <a:latin typeface="Times New Roman" pitchFamily="18" charset="0"/>
                <a:cs typeface="Times New Roman" pitchFamily="18" charset="0"/>
              </a:rPr>
              <a:t>Etape 4</a:t>
            </a:r>
            <a:r>
              <a:rPr lang="fr-FR" sz="2800" dirty="0">
                <a:latin typeface="Times New Roman" pitchFamily="18" charset="0"/>
                <a:cs typeface="Times New Roman" pitchFamily="18" charset="0"/>
              </a:rPr>
              <a:t>: Vérifiez tout l’arbre de problèmes pour être sûr que chaque problème conduit de façon logique au problème suivant et indiquer les situations où il y a des causes conjointes et des effets associés. Ce sont ces causes et effets essentiels qui constitueront, par la suite l’arbre à objectifs du projet. </a:t>
            </a:r>
          </a:p>
          <a:p>
            <a:pPr algn="just">
              <a:buNone/>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46</a:t>
            </a:fld>
            <a:endParaRPr lang="en-GB"/>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Espace réservé du contenu 13" descr="arbre-et-racines-de-couleur-illustration-de-vecteur-65691727.jpg"/>
          <p:cNvPicPr>
            <a:picLocks noGrp="1" noChangeAspect="1"/>
          </p:cNvPicPr>
          <p:nvPr>
            <p:ph idx="1"/>
          </p:nvPr>
        </p:nvPicPr>
        <p:blipFill>
          <a:blip r:embed="rId2"/>
          <a:stretch>
            <a:fillRect/>
          </a:stretch>
        </p:blipFill>
        <p:spPr>
          <a:xfrm>
            <a:off x="1928794" y="428604"/>
            <a:ext cx="5786478" cy="6429396"/>
          </a:xfrm>
        </p:spPr>
      </p:pic>
      <p:sp>
        <p:nvSpPr>
          <p:cNvPr id="15" name="Rectangle à coins arrondis 14"/>
          <p:cNvSpPr/>
          <p:nvPr/>
        </p:nvSpPr>
        <p:spPr>
          <a:xfrm>
            <a:off x="3714744" y="3571876"/>
            <a:ext cx="2571768" cy="500066"/>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solidFill>
                <a:schemeClr val="tx1"/>
              </a:solidFill>
              <a:latin typeface="Times New Roman" pitchFamily="18" charset="0"/>
              <a:cs typeface="Times New Roman" pitchFamily="18" charset="0"/>
            </a:endParaRPr>
          </a:p>
          <a:p>
            <a:pPr algn="ctr"/>
            <a:r>
              <a:rPr lang="fr-FR" b="1" dirty="0">
                <a:solidFill>
                  <a:schemeClr val="tx1"/>
                </a:solidFill>
                <a:latin typeface="Times New Roman" pitchFamily="18" charset="0"/>
                <a:cs typeface="Times New Roman" pitchFamily="18" charset="0"/>
              </a:rPr>
              <a:t>problème central </a:t>
            </a:r>
          </a:p>
          <a:p>
            <a:pPr algn="ctr"/>
            <a:endParaRPr lang="fr-FR" dirty="0"/>
          </a:p>
        </p:txBody>
      </p:sp>
      <p:sp>
        <p:nvSpPr>
          <p:cNvPr id="16" name="Rectangle à coins arrondis 15"/>
          <p:cNvSpPr/>
          <p:nvPr/>
        </p:nvSpPr>
        <p:spPr>
          <a:xfrm>
            <a:off x="4714876" y="1142984"/>
            <a:ext cx="500066" cy="142876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b="1" dirty="0">
                <a:solidFill>
                  <a:schemeClr val="tx1"/>
                </a:solidFill>
                <a:latin typeface="Times New Roman" pitchFamily="18" charset="0"/>
                <a:cs typeface="Times New Roman" pitchFamily="18" charset="0"/>
              </a:rPr>
              <a:t>Effets</a:t>
            </a:r>
          </a:p>
        </p:txBody>
      </p:sp>
      <p:sp>
        <p:nvSpPr>
          <p:cNvPr id="17" name="Rectangle à coins arrondis 16"/>
          <p:cNvSpPr/>
          <p:nvPr/>
        </p:nvSpPr>
        <p:spPr>
          <a:xfrm>
            <a:off x="4714876" y="4857760"/>
            <a:ext cx="500066" cy="142876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b="1" dirty="0">
                <a:solidFill>
                  <a:schemeClr val="tx1"/>
                </a:solidFill>
                <a:latin typeface="Times New Roman" pitchFamily="18" charset="0"/>
                <a:cs typeface="Times New Roman" pitchFamily="18" charset="0"/>
              </a:rPr>
              <a:t>Causes</a:t>
            </a:r>
          </a:p>
        </p:txBody>
      </p:sp>
      <p:sp>
        <p:nvSpPr>
          <p:cNvPr id="6" name="Espace réservé du numéro de diapositive 5"/>
          <p:cNvSpPr>
            <a:spLocks noGrp="1"/>
          </p:cNvSpPr>
          <p:nvPr>
            <p:ph type="sldNum" sz="quarter" idx="12"/>
          </p:nvPr>
        </p:nvSpPr>
        <p:spPr/>
        <p:txBody>
          <a:bodyPr/>
          <a:lstStyle/>
          <a:p>
            <a:pPr>
              <a:defRPr/>
            </a:pPr>
            <a:fld id="{E0F93A6C-462B-4981-99DD-B52ECBD9606C}" type="slidenum">
              <a:rPr lang="en-GB" smtClean="0"/>
              <a:pPr>
                <a:defRPr/>
              </a:pPr>
              <a:t>47</a:t>
            </a:fld>
            <a:endParaRPr lang="en-GB"/>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71472" y="1428736"/>
            <a:ext cx="8229600" cy="4389120"/>
          </a:xfrm>
          <a:solidFill>
            <a:schemeClr val="bg2">
              <a:lumMod val="75000"/>
            </a:schemeClr>
          </a:solidFill>
        </p:spPr>
        <p:txBody>
          <a:bodyPr/>
          <a:lstStyle/>
          <a:p>
            <a:pPr>
              <a:buNone/>
            </a:pPr>
            <a:endParaRPr lang="fr-FR" dirty="0"/>
          </a:p>
          <a:p>
            <a:pPr>
              <a:buNone/>
            </a:pPr>
            <a:endParaRPr lang="fr-FR" dirty="0"/>
          </a:p>
          <a:p>
            <a:pPr>
              <a:buNone/>
            </a:pPr>
            <a:endParaRPr lang="fr-FR" dirty="0"/>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48</a:t>
            </a:fld>
            <a:endParaRPr lang="en-GB"/>
          </a:p>
        </p:txBody>
      </p:sp>
      <p:sp>
        <p:nvSpPr>
          <p:cNvPr id="5" name="Pentagone régulier 4"/>
          <p:cNvSpPr/>
          <p:nvPr/>
        </p:nvSpPr>
        <p:spPr>
          <a:xfrm>
            <a:off x="785786" y="1714488"/>
            <a:ext cx="7929618" cy="3857652"/>
          </a:xfrm>
          <a:prstGeom prst="pentag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solidFill>
                  <a:srgbClr val="FF0000"/>
                </a:solidFill>
                <a:latin typeface="Times New Roman" pitchFamily="18" charset="0"/>
                <a:cs typeface="Times New Roman" pitchFamily="18" charset="0"/>
              </a:rPr>
              <a:t>SESSION 5: </a:t>
            </a:r>
          </a:p>
          <a:p>
            <a:pPr algn="ctr"/>
            <a:endParaRPr lang="fr-FR" sz="3600" dirty="0">
              <a:solidFill>
                <a:srgbClr val="FF0000"/>
              </a:solidFill>
              <a:latin typeface="Times New Roman" pitchFamily="18" charset="0"/>
              <a:cs typeface="Times New Roman" pitchFamily="18" charset="0"/>
            </a:endParaRPr>
          </a:p>
          <a:p>
            <a:pPr algn="ctr"/>
            <a:r>
              <a:rPr lang="fr-FR" sz="3000" dirty="0">
                <a:solidFill>
                  <a:schemeClr val="tx1"/>
                </a:solidFill>
                <a:latin typeface="Times New Roman" pitchFamily="18" charset="0"/>
                <a:cs typeface="Times New Roman" pitchFamily="18" charset="0"/>
              </a:rPr>
              <a:t>ETUDE DE CAS N°2- ELABORATION DES OBJECTIFS-CADRE LOGIQUE</a:t>
            </a:r>
          </a:p>
          <a:p>
            <a:pPr algn="ctr"/>
            <a:endParaRPr lang="fr-FR" sz="3000" dirty="0">
              <a:latin typeface="Times New Roman" pitchFamily="18" charset="0"/>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796086"/>
          </a:xfrm>
        </p:spPr>
        <p:txBody>
          <a:bodyPr>
            <a:noAutofit/>
          </a:bodyPr>
          <a:lstStyle/>
          <a:p>
            <a:pPr algn="ctr"/>
            <a:r>
              <a:rPr lang="fr-FR" sz="2800" b="1" dirty="0">
                <a:latin typeface="Times New Roman" pitchFamily="18" charset="0"/>
                <a:cs typeface="Times New Roman" pitchFamily="18" charset="0"/>
              </a:rPr>
              <a:t>II. D. ELABORATION DES OBJECTIFS DU PROJET </a:t>
            </a:r>
          </a:p>
        </p:txBody>
      </p:sp>
      <p:sp>
        <p:nvSpPr>
          <p:cNvPr id="3" name="Espace réservé du contenu 2"/>
          <p:cNvSpPr>
            <a:spLocks noGrp="1"/>
          </p:cNvSpPr>
          <p:nvPr>
            <p:ph idx="1"/>
          </p:nvPr>
        </p:nvSpPr>
        <p:spPr>
          <a:xfrm>
            <a:off x="380970" y="1643050"/>
            <a:ext cx="8477309" cy="5214950"/>
          </a:xfrm>
        </p:spPr>
        <p:txBody>
          <a:bodyPr>
            <a:noAutofit/>
          </a:bodyPr>
          <a:lstStyle/>
          <a:p>
            <a:pPr algn="just">
              <a:buNone/>
            </a:pPr>
            <a:r>
              <a:rPr lang="fr-FR" sz="2800" dirty="0">
                <a:latin typeface="Times New Roman" pitchFamily="18" charset="0"/>
                <a:cs typeface="Times New Roman" pitchFamily="18" charset="0"/>
              </a:rPr>
              <a:t>   Les objectifs du projets sont mieux identifiés à partir de l’arbre des objectifs. Un arbre d’objectifs est similaire à un arbre de problème si ce n’est qu’il change chacune des causes et/effets de l’arbre à problème en déclarations positives. </a:t>
            </a:r>
          </a:p>
          <a:p>
            <a:pPr>
              <a:buNone/>
            </a:pPr>
            <a:r>
              <a:rPr lang="fr-FR" sz="2800" i="1" dirty="0">
                <a:latin typeface="Times New Roman" pitchFamily="18" charset="0"/>
                <a:cs typeface="Times New Roman" pitchFamily="18" charset="0"/>
              </a:rPr>
              <a:t>   </a:t>
            </a:r>
            <a:r>
              <a:rPr lang="fr-FR" sz="2800" i="1" dirty="0">
                <a:solidFill>
                  <a:srgbClr val="9900CC"/>
                </a:solidFill>
                <a:latin typeface="Times New Roman" pitchFamily="18" charset="0"/>
                <a:cs typeface="Times New Roman" pitchFamily="18" charset="0"/>
              </a:rPr>
              <a:t>Exemple</a:t>
            </a:r>
            <a:r>
              <a:rPr lang="fr-FR" sz="2800" dirty="0">
                <a:solidFill>
                  <a:srgbClr val="9900CC"/>
                </a:solidFill>
                <a:latin typeface="Times New Roman" pitchFamily="18" charset="0"/>
                <a:cs typeface="Times New Roman" pitchFamily="18" charset="0"/>
              </a:rPr>
              <a:t> : </a:t>
            </a:r>
          </a:p>
          <a:p>
            <a:pPr>
              <a:buFontTx/>
              <a:buChar char="-"/>
            </a:pPr>
            <a:r>
              <a:rPr lang="fr-FR" sz="2800" dirty="0">
                <a:solidFill>
                  <a:srgbClr val="9900CC"/>
                </a:solidFill>
                <a:latin typeface="Times New Roman" pitchFamily="18" charset="0"/>
                <a:cs typeface="Times New Roman" pitchFamily="18" charset="0"/>
              </a:rPr>
              <a:t>« Taux de chômage élevé » (problème)</a:t>
            </a:r>
          </a:p>
          <a:p>
            <a:pPr>
              <a:buFontTx/>
              <a:buChar char="-"/>
            </a:pPr>
            <a:r>
              <a:rPr lang="fr-FR" sz="2800" dirty="0">
                <a:solidFill>
                  <a:srgbClr val="9900CC"/>
                </a:solidFill>
                <a:latin typeface="Times New Roman" pitchFamily="18" charset="0"/>
                <a:cs typeface="Times New Roman" pitchFamily="18" charset="0"/>
              </a:rPr>
              <a:t>« Réduction du taux de chômage» (Objectif)</a:t>
            </a:r>
          </a:p>
          <a:p>
            <a:pPr algn="just">
              <a:buNone/>
            </a:pPr>
            <a:r>
              <a:rPr lang="fr-FR" sz="2800" dirty="0">
                <a:latin typeface="Times New Roman" pitchFamily="18" charset="0"/>
                <a:cs typeface="Times New Roman" pitchFamily="18" charset="0"/>
              </a:rPr>
              <a:t> </a:t>
            </a:r>
            <a:r>
              <a:rPr lang="fr-FR" sz="2800" b="1" u="sng" dirty="0">
                <a:latin typeface="Times New Roman" pitchFamily="18" charset="0"/>
                <a:cs typeface="Times New Roman" pitchFamily="18" charset="0"/>
              </a:rPr>
              <a:t> N.B</a:t>
            </a:r>
            <a:r>
              <a:rPr lang="fr-FR" sz="2800" dirty="0">
                <a:latin typeface="Times New Roman" pitchFamily="18" charset="0"/>
                <a:cs typeface="Times New Roman" pitchFamily="18" charset="0"/>
              </a:rPr>
              <a:t>. Certaines causes sont trop générales qu’on ne peut pas les changer en objectifs qui pourraient être facilement traités dans le cadre d’un projet. Au lieu de </a:t>
            </a: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49</a:t>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714356"/>
            <a:ext cx="8229600" cy="614807"/>
          </a:xfrm>
        </p:spPr>
        <p:txBody>
          <a:bodyPr>
            <a:normAutofit fontScale="90000"/>
          </a:bodyPr>
          <a:lstStyle/>
          <a:p>
            <a:r>
              <a:rPr lang="fr-FR" sz="4400" dirty="0">
                <a:latin typeface="Times New Roman" pitchFamily="18" charset="0"/>
                <a:cs typeface="Times New Roman" pitchFamily="18" charset="0"/>
              </a:rPr>
              <a:t>           OBJECTIFS DU COURS </a:t>
            </a:r>
            <a:endParaRPr lang="fr-FR" sz="4400" b="1" dirty="0">
              <a:latin typeface="Times New Roman" pitchFamily="18" charset="0"/>
              <a:cs typeface="Times New Roman" pitchFamily="18" charset="0"/>
            </a:endParaRPr>
          </a:p>
        </p:txBody>
      </p:sp>
      <p:sp>
        <p:nvSpPr>
          <p:cNvPr id="3" name="Espace réservé du contenu 2"/>
          <p:cNvSpPr>
            <a:spLocks noGrp="1"/>
          </p:cNvSpPr>
          <p:nvPr>
            <p:ph idx="1"/>
          </p:nvPr>
        </p:nvSpPr>
        <p:spPr>
          <a:xfrm>
            <a:off x="500034" y="1428736"/>
            <a:ext cx="8001000" cy="5143536"/>
          </a:xfrm>
        </p:spPr>
        <p:txBody>
          <a:bodyPr>
            <a:noAutofit/>
          </a:bodyPr>
          <a:lstStyle/>
          <a:p>
            <a:pPr algn="just">
              <a:buNone/>
            </a:pPr>
            <a:r>
              <a:rPr lang="fr-FR" sz="2800" b="1" dirty="0">
                <a:latin typeface="Times New Roman" pitchFamily="18" charset="0"/>
                <a:cs typeface="Times New Roman" pitchFamily="18" charset="0"/>
              </a:rPr>
              <a:t>A la fin ce cours, les participants sont capables de: </a:t>
            </a:r>
            <a:endParaRPr lang="fr-FR" sz="2800" dirty="0">
              <a:latin typeface="Times New Roman" pitchFamily="18" charset="0"/>
              <a:cs typeface="Times New Roman" pitchFamily="18" charset="0"/>
            </a:endParaRPr>
          </a:p>
          <a:p>
            <a:pPr algn="just">
              <a:buFont typeface="Wingdings" pitchFamily="2" charset="2"/>
              <a:buChar char="§"/>
            </a:pPr>
            <a:r>
              <a:rPr lang="fr-FR" sz="2800" dirty="0">
                <a:latin typeface="Times New Roman" pitchFamily="18" charset="0"/>
                <a:cs typeface="Times New Roman" pitchFamily="18" charset="0"/>
              </a:rPr>
              <a:t>Distinguer les différentes notions de Suivi,  évaluation, projet/Programme </a:t>
            </a:r>
          </a:p>
          <a:p>
            <a:pPr algn="just">
              <a:buFont typeface="Wingdings" pitchFamily="2" charset="2"/>
              <a:buChar char="§"/>
            </a:pPr>
            <a:r>
              <a:rPr lang="fr-FR" sz="2800" dirty="0">
                <a:latin typeface="Times New Roman" pitchFamily="18" charset="0"/>
                <a:cs typeface="Times New Roman" pitchFamily="18" charset="0"/>
              </a:rPr>
              <a:t>Elaborer  correctement un système efficace de suivi-évaluation des projets/programmes ;</a:t>
            </a:r>
          </a:p>
          <a:p>
            <a:pPr algn="just">
              <a:buFont typeface="Wingdings" pitchFamily="2" charset="2"/>
              <a:buChar char="§"/>
            </a:pPr>
            <a:r>
              <a:rPr lang="fr-FR" sz="2800" dirty="0">
                <a:latin typeface="Times New Roman" pitchFamily="18" charset="0"/>
                <a:cs typeface="Times New Roman" pitchFamily="18" charset="0"/>
              </a:rPr>
              <a:t>Mener effectivement un suivi et faire une évaluation de projet/programme. </a:t>
            </a:r>
          </a:p>
          <a:p>
            <a:pPr algn="just">
              <a:buNone/>
            </a:pPr>
            <a:r>
              <a:rPr lang="fr-FR" sz="2800" i="1" u="sng" dirty="0">
                <a:latin typeface="Times New Roman" pitchFamily="18" charset="0"/>
                <a:cs typeface="Times New Roman" pitchFamily="18" charset="0"/>
              </a:rPr>
              <a:t>N.B.</a:t>
            </a:r>
            <a:r>
              <a:rPr lang="fr-FR" sz="2800" i="1" dirty="0">
                <a:latin typeface="Times New Roman" pitchFamily="18" charset="0"/>
                <a:cs typeface="Times New Roman" pitchFamily="18" charset="0"/>
              </a:rPr>
              <a:t> </a:t>
            </a:r>
          </a:p>
          <a:p>
            <a:pPr algn="just">
              <a:buNone/>
            </a:pPr>
            <a:r>
              <a:rPr lang="fr-FR" sz="2800" i="1" dirty="0">
                <a:latin typeface="Times New Roman" pitchFamily="18" charset="0"/>
                <a:cs typeface="Times New Roman" pitchFamily="18" charset="0"/>
              </a:rPr>
              <a:t>   </a:t>
            </a:r>
            <a:r>
              <a:rPr lang="fr-FR" sz="2400" b="1" i="1" dirty="0">
                <a:solidFill>
                  <a:srgbClr val="0070C0"/>
                </a:solidFill>
                <a:latin typeface="Times New Roman" pitchFamily="18" charset="0"/>
                <a:cs typeface="Times New Roman" pitchFamily="18" charset="0"/>
              </a:rPr>
              <a:t>Le Module est articulé au tour de plusieurs études de cas pratiques. Vous trouverez ainsi les réponses des questions sur  les études de cas dans un document   PDF y annexé. </a:t>
            </a:r>
            <a:endParaRPr lang="fr-FR" sz="2800" b="1" i="1" dirty="0">
              <a:solidFill>
                <a:srgbClr val="0070C0"/>
              </a:solidFill>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5</a:t>
            </a:fld>
            <a:endParaRPr lang="en-GB"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803653"/>
            <a:ext cx="8229600" cy="5520947"/>
          </a:xfrm>
        </p:spPr>
        <p:txBody>
          <a:bodyPr>
            <a:noAutofit/>
          </a:bodyPr>
          <a:lstStyle/>
          <a:p>
            <a:pPr algn="just">
              <a:buNone/>
            </a:pPr>
            <a:r>
              <a:rPr lang="fr-FR" sz="2800" dirty="0">
                <a:latin typeface="Times New Roman" pitchFamily="18" charset="0"/>
                <a:cs typeface="Times New Roman" pitchFamily="18" charset="0"/>
              </a:rPr>
              <a:t>  cela, elles agissent comme </a:t>
            </a:r>
            <a:r>
              <a:rPr lang="fr-FR" sz="2800" u="sng" dirty="0">
                <a:latin typeface="Times New Roman" pitchFamily="18" charset="0"/>
                <a:cs typeface="Times New Roman" pitchFamily="18" charset="0"/>
              </a:rPr>
              <a:t>des contraintes </a:t>
            </a:r>
            <a:r>
              <a:rPr lang="fr-FR" sz="2800" dirty="0">
                <a:latin typeface="Times New Roman" pitchFamily="18" charset="0"/>
                <a:cs typeface="Times New Roman" pitchFamily="18" charset="0"/>
              </a:rPr>
              <a:t>pesant sur le projet que l’on doit prendre en compte au cours de l’évaluation de risques. En d’autres termes, tous les autres objectifs qui sont laissés dans l’arbre d’objectifs peuvent être considérés comme des contraintes qui pourraient affecter le succès du projet. </a:t>
            </a:r>
          </a:p>
          <a:p>
            <a:pPr algn="just">
              <a:buNone/>
            </a:pPr>
            <a:r>
              <a:rPr lang="fr-FR" sz="2800" dirty="0">
                <a:latin typeface="Times New Roman" pitchFamily="18" charset="0"/>
                <a:cs typeface="Times New Roman" pitchFamily="18" charset="0"/>
              </a:rPr>
              <a:t>   Pour mieux identifier les problèmes à transformer en objectifs, procéder à prendre en compte les étapes suivantes: </a:t>
            </a:r>
          </a:p>
          <a:p>
            <a:pPr algn="just">
              <a:buNone/>
            </a:pPr>
            <a:r>
              <a:rPr lang="fr-FR" sz="2800" b="1" i="1" dirty="0">
                <a:solidFill>
                  <a:srgbClr val="FF0000"/>
                </a:solidFill>
                <a:latin typeface="Times New Roman" pitchFamily="18" charset="0"/>
                <a:cs typeface="Times New Roman" pitchFamily="18" charset="0"/>
              </a:rPr>
              <a:t>  Etape 1</a:t>
            </a:r>
            <a:r>
              <a:rPr lang="fr-FR" sz="2800" b="1" i="1" dirty="0">
                <a:latin typeface="Times New Roman" pitchFamily="18" charset="0"/>
                <a:cs typeface="Times New Roman" pitchFamily="18" charset="0"/>
              </a:rPr>
              <a:t>:</a:t>
            </a:r>
            <a:r>
              <a:rPr lang="fr-FR" sz="2800" dirty="0">
                <a:latin typeface="Times New Roman" pitchFamily="18" charset="0"/>
                <a:cs typeface="Times New Roman" pitchFamily="18" charset="0"/>
              </a:rPr>
              <a:t> répondre à cette série de questions: </a:t>
            </a:r>
          </a:p>
          <a:p>
            <a:pPr lvl="0" algn="just"/>
            <a:r>
              <a:rPr lang="fr-FR" sz="2800" dirty="0">
                <a:latin typeface="Times New Roman" pitchFamily="18" charset="0"/>
                <a:cs typeface="Times New Roman" pitchFamily="18" charset="0"/>
              </a:rPr>
              <a:t>Quels problèmes devrons-nous traiter de façon réaliste? </a:t>
            </a:r>
          </a:p>
          <a:p>
            <a:pPr algn="just">
              <a:buNone/>
            </a:pPr>
            <a:endParaRPr lang="fr-FR" sz="2800" dirty="0">
              <a:latin typeface="Times New Roman" pitchFamily="18" charset="0"/>
              <a:cs typeface="Times New Roman" pitchFamily="18" charset="0"/>
            </a:endParaRPr>
          </a:p>
          <a:p>
            <a:pPr algn="just">
              <a:buNone/>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50</a:t>
            </a:fld>
            <a:endParaRPr lang="en-GB"/>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803653"/>
            <a:ext cx="8229600" cy="5520947"/>
          </a:xfrm>
        </p:spPr>
        <p:txBody>
          <a:bodyPr>
            <a:noAutofit/>
          </a:bodyPr>
          <a:lstStyle/>
          <a:p>
            <a:pPr lvl="0">
              <a:buFont typeface="Arial" pitchFamily="34" charset="0"/>
              <a:buChar char="•"/>
            </a:pPr>
            <a:r>
              <a:rPr lang="fr-FR" sz="2800" dirty="0">
                <a:latin typeface="Times New Roman" pitchFamily="18" charset="0"/>
                <a:cs typeface="Times New Roman" pitchFamily="18" charset="0"/>
              </a:rPr>
              <a:t>Quelle combinaison d’objectifs est le plus susceptible de produire le changement le plus positif ?</a:t>
            </a:r>
          </a:p>
          <a:p>
            <a:pPr>
              <a:buNone/>
            </a:pPr>
            <a:r>
              <a:rPr lang="fr-FR" sz="2800" dirty="0">
                <a:latin typeface="Times New Roman" pitchFamily="18" charset="0"/>
                <a:cs typeface="Times New Roman" pitchFamily="18" charset="0"/>
              </a:rPr>
              <a:t> </a:t>
            </a:r>
            <a:r>
              <a:rPr lang="fr-FR" sz="2800" b="1" i="1" dirty="0">
                <a:solidFill>
                  <a:srgbClr val="FF0000"/>
                </a:solidFill>
                <a:latin typeface="Times New Roman" pitchFamily="18" charset="0"/>
                <a:cs typeface="Times New Roman" pitchFamily="18" charset="0"/>
              </a:rPr>
              <a:t>Etape 2</a:t>
            </a:r>
            <a:r>
              <a:rPr lang="fr-FR" sz="2800" dirty="0">
                <a:latin typeface="Times New Roman" pitchFamily="18" charset="0"/>
                <a:cs typeface="Times New Roman" pitchFamily="18" charset="0"/>
              </a:rPr>
              <a:t>.  </a:t>
            </a:r>
          </a:p>
          <a:p>
            <a:pPr>
              <a:buNone/>
            </a:pPr>
            <a:r>
              <a:rPr lang="fr-FR" sz="2800" dirty="0">
                <a:latin typeface="Times New Roman" pitchFamily="18" charset="0"/>
                <a:cs typeface="Times New Roman" pitchFamily="18" charset="0"/>
              </a:rPr>
              <a:t>Considérer  aussi les éléments essentielles suivantes :</a:t>
            </a:r>
          </a:p>
          <a:p>
            <a:pPr lvl="0"/>
            <a:r>
              <a:rPr lang="fr-FR" sz="2800" dirty="0">
                <a:latin typeface="Times New Roman" pitchFamily="18" charset="0"/>
                <a:cs typeface="Times New Roman" pitchFamily="18" charset="0"/>
              </a:rPr>
              <a:t>Le coût</a:t>
            </a:r>
          </a:p>
          <a:p>
            <a:r>
              <a:rPr lang="fr-FR" sz="2800" dirty="0">
                <a:latin typeface="Times New Roman" pitchFamily="18" charset="0"/>
                <a:cs typeface="Times New Roman" pitchFamily="18" charset="0"/>
              </a:rPr>
              <a:t>La probabilité d’atteindre les objectifs</a:t>
            </a:r>
          </a:p>
          <a:p>
            <a:r>
              <a:rPr lang="fr-FR" sz="2800" dirty="0">
                <a:latin typeface="Times New Roman" pitchFamily="18" charset="0"/>
                <a:cs typeface="Times New Roman" pitchFamily="18" charset="0"/>
              </a:rPr>
              <a:t>Les risques </a:t>
            </a:r>
          </a:p>
          <a:p>
            <a:pPr lvl="0"/>
            <a:r>
              <a:rPr lang="fr-FR" sz="2800" dirty="0">
                <a:latin typeface="Times New Roman" pitchFamily="18" charset="0"/>
                <a:cs typeface="Times New Roman" pitchFamily="18" charset="0"/>
              </a:rPr>
              <a:t>Les parties prenantes </a:t>
            </a:r>
          </a:p>
          <a:p>
            <a:pPr lvl="0"/>
            <a:r>
              <a:rPr lang="fr-FR" sz="2800" dirty="0">
                <a:latin typeface="Times New Roman" pitchFamily="18" charset="0"/>
                <a:cs typeface="Times New Roman" pitchFamily="18" charset="0"/>
              </a:rPr>
              <a:t>L‘implication d’autres organisations  dans le traitement du problème</a:t>
            </a:r>
          </a:p>
          <a:p>
            <a:pPr lvl="0"/>
            <a:r>
              <a:rPr lang="fr-FR" sz="2800" dirty="0">
                <a:latin typeface="Times New Roman" pitchFamily="18" charset="0"/>
                <a:cs typeface="Times New Roman" pitchFamily="18" charset="0"/>
              </a:rPr>
              <a:t>La durabilité, l’impact, etc. </a:t>
            </a: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51</a:t>
            </a:fld>
            <a:endParaRPr lang="en-GB"/>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algn="just">
              <a:buNone/>
            </a:pPr>
            <a:r>
              <a:rPr lang="fr-FR" sz="2800" i="1" dirty="0">
                <a:solidFill>
                  <a:srgbClr val="FF0000"/>
                </a:solidFill>
                <a:latin typeface="Times New Roman" pitchFamily="18" charset="0"/>
                <a:cs typeface="Times New Roman" pitchFamily="18" charset="0"/>
              </a:rPr>
              <a:t>  Etape 3. </a:t>
            </a:r>
            <a:r>
              <a:rPr lang="fr-FR" sz="2800" dirty="0">
                <a:latin typeface="Times New Roman" pitchFamily="18" charset="0"/>
                <a:cs typeface="Times New Roman" pitchFamily="18" charset="0"/>
              </a:rPr>
              <a:t>Revenir sur  l’arbre d’objectifs et identifiez les branches clés que le projet pourrait traiter. Ce sont ceux-ci qui deviennent en définitif les objectifs du projet. </a:t>
            </a:r>
            <a:endParaRPr lang="fr-FR" sz="2800" i="1" dirty="0">
              <a:solidFill>
                <a:srgbClr val="FF0000"/>
              </a:solidFill>
              <a:latin typeface="Times New Roman" pitchFamily="18" charset="0"/>
              <a:cs typeface="Times New Roman" pitchFamily="18" charset="0"/>
            </a:endParaRPr>
          </a:p>
          <a:p>
            <a:pPr algn="just">
              <a:buNone/>
            </a:pPr>
            <a:endParaRPr lang="fr-FR" sz="2800" dirty="0"/>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52</a:t>
            </a:fld>
            <a:endParaRPr lang="en-GB"/>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arbre-et-racines-de-couleur-illustration-de-vecteur-65691727.jpg"/>
          <p:cNvPicPr>
            <a:picLocks noGrp="1" noChangeAspect="1"/>
          </p:cNvPicPr>
          <p:nvPr>
            <p:ph idx="1"/>
          </p:nvPr>
        </p:nvPicPr>
        <p:blipFill>
          <a:blip r:embed="rId2"/>
          <a:stretch>
            <a:fillRect/>
          </a:stretch>
        </p:blipFill>
        <p:spPr>
          <a:xfrm>
            <a:off x="4929190" y="2643182"/>
            <a:ext cx="3754621" cy="4214818"/>
          </a:xfrm>
        </p:spPr>
      </p:pic>
      <p:pic>
        <p:nvPicPr>
          <p:cNvPr id="5" name="Image 4" descr="arbre-et-racines-de-couleur-illustration-de-vecteur-65691727.jpg"/>
          <p:cNvPicPr>
            <a:picLocks noChangeAspect="1"/>
          </p:cNvPicPr>
          <p:nvPr/>
        </p:nvPicPr>
        <p:blipFill>
          <a:blip r:embed="rId2"/>
          <a:stretch>
            <a:fillRect/>
          </a:stretch>
        </p:blipFill>
        <p:spPr>
          <a:xfrm>
            <a:off x="0" y="428604"/>
            <a:ext cx="4065710" cy="4071965"/>
          </a:xfrm>
          <a:prstGeom prst="rect">
            <a:avLst/>
          </a:prstGeom>
        </p:spPr>
      </p:pic>
      <p:sp>
        <p:nvSpPr>
          <p:cNvPr id="6" name="Rectangle à coins arrondis 5"/>
          <p:cNvSpPr/>
          <p:nvPr/>
        </p:nvSpPr>
        <p:spPr>
          <a:xfrm>
            <a:off x="1071538" y="2428868"/>
            <a:ext cx="2286016" cy="4286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2000" b="1" dirty="0">
                <a:ln>
                  <a:solidFill>
                    <a:srgbClr val="FF0000"/>
                  </a:solidFill>
                </a:ln>
                <a:solidFill>
                  <a:schemeClr val="tx1"/>
                </a:solidFill>
                <a:latin typeface="Times New Roman" pitchFamily="18" charset="0"/>
                <a:cs typeface="Times New Roman" pitchFamily="18" charset="0"/>
              </a:rPr>
              <a:t>problème central </a:t>
            </a:r>
          </a:p>
        </p:txBody>
      </p:sp>
      <p:sp>
        <p:nvSpPr>
          <p:cNvPr id="8" name="Rectangle à coins arrondis 7"/>
          <p:cNvSpPr/>
          <p:nvPr/>
        </p:nvSpPr>
        <p:spPr>
          <a:xfrm>
            <a:off x="1928794" y="3143248"/>
            <a:ext cx="571504" cy="1285884"/>
          </a:xfrm>
          <a:prstGeom prst="roundRect">
            <a:avLst/>
          </a:prstGeom>
        </p:spPr>
        <p:style>
          <a:lnRef idx="2">
            <a:schemeClr val="dk1"/>
          </a:lnRef>
          <a:fillRef idx="1">
            <a:schemeClr val="lt1"/>
          </a:fillRef>
          <a:effectRef idx="0">
            <a:schemeClr val="dk1"/>
          </a:effectRef>
          <a:fontRef idx="minor">
            <a:schemeClr val="dk1"/>
          </a:fontRef>
        </p:style>
        <p:txBody>
          <a:bodyPr vert="vert270" rtlCol="0" anchor="ctr"/>
          <a:lstStyle/>
          <a:p>
            <a:pPr algn="ctr"/>
            <a:r>
              <a:rPr lang="fr-FR" sz="2000" b="1" dirty="0">
                <a:ln>
                  <a:solidFill>
                    <a:srgbClr val="FF0000"/>
                  </a:solidFill>
                </a:ln>
                <a:solidFill>
                  <a:schemeClr val="tx1"/>
                </a:solidFill>
                <a:latin typeface="Times New Roman" pitchFamily="18" charset="0"/>
                <a:cs typeface="Times New Roman" pitchFamily="18" charset="0"/>
              </a:rPr>
              <a:t>Causes</a:t>
            </a:r>
          </a:p>
        </p:txBody>
      </p:sp>
      <p:sp>
        <p:nvSpPr>
          <p:cNvPr id="9" name="Rectangle à coins arrondis 8"/>
          <p:cNvSpPr/>
          <p:nvPr/>
        </p:nvSpPr>
        <p:spPr>
          <a:xfrm>
            <a:off x="1857356" y="785794"/>
            <a:ext cx="500066" cy="1071570"/>
          </a:xfrm>
          <a:prstGeom prst="roundRect">
            <a:avLst/>
          </a:prstGeom>
        </p:spPr>
        <p:style>
          <a:lnRef idx="2">
            <a:schemeClr val="dk1"/>
          </a:lnRef>
          <a:fillRef idx="1">
            <a:schemeClr val="lt1"/>
          </a:fillRef>
          <a:effectRef idx="0">
            <a:schemeClr val="dk1"/>
          </a:effectRef>
          <a:fontRef idx="minor">
            <a:schemeClr val="dk1"/>
          </a:fontRef>
        </p:style>
        <p:txBody>
          <a:bodyPr vert="vert270" rtlCol="0" anchor="ctr"/>
          <a:lstStyle/>
          <a:p>
            <a:pPr algn="ctr"/>
            <a:r>
              <a:rPr lang="fr-FR" sz="2000" b="1" dirty="0">
                <a:ln>
                  <a:solidFill>
                    <a:srgbClr val="FF0000"/>
                  </a:solidFill>
                </a:ln>
                <a:solidFill>
                  <a:schemeClr val="tx1"/>
                </a:solidFill>
                <a:latin typeface="Times New Roman" pitchFamily="18" charset="0"/>
                <a:cs typeface="Times New Roman" pitchFamily="18" charset="0"/>
              </a:rPr>
              <a:t>effets</a:t>
            </a:r>
          </a:p>
        </p:txBody>
      </p:sp>
      <p:sp>
        <p:nvSpPr>
          <p:cNvPr id="10" name="Rectangle à coins arrondis 9"/>
          <p:cNvSpPr/>
          <p:nvPr/>
        </p:nvSpPr>
        <p:spPr>
          <a:xfrm>
            <a:off x="6500826" y="2786058"/>
            <a:ext cx="714380" cy="1357322"/>
          </a:xfrm>
          <a:prstGeom prst="roundRect">
            <a:avLst/>
          </a:prstGeom>
        </p:spPr>
        <p:style>
          <a:lnRef idx="2">
            <a:schemeClr val="dk1"/>
          </a:lnRef>
          <a:fillRef idx="1">
            <a:schemeClr val="lt1"/>
          </a:fillRef>
          <a:effectRef idx="0">
            <a:schemeClr val="dk1"/>
          </a:effectRef>
          <a:fontRef idx="minor">
            <a:schemeClr val="dk1"/>
          </a:fontRef>
        </p:style>
        <p:txBody>
          <a:bodyPr vert="vert270" rtlCol="0" anchor="ctr"/>
          <a:lstStyle/>
          <a:p>
            <a:pPr algn="ctr"/>
            <a:r>
              <a:rPr lang="fr-FR" sz="2000" b="1" dirty="0">
                <a:solidFill>
                  <a:srgbClr val="00B0F0"/>
                </a:solidFill>
                <a:latin typeface="Times New Roman" pitchFamily="18" charset="0"/>
                <a:cs typeface="Times New Roman" pitchFamily="18" charset="0"/>
              </a:rPr>
              <a:t>Objectif général </a:t>
            </a:r>
          </a:p>
        </p:txBody>
      </p:sp>
      <p:sp>
        <p:nvSpPr>
          <p:cNvPr id="11" name="Rectangle à coins arrondis 10"/>
          <p:cNvSpPr/>
          <p:nvPr/>
        </p:nvSpPr>
        <p:spPr>
          <a:xfrm>
            <a:off x="5715008" y="4572008"/>
            <a:ext cx="2857488" cy="4286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2000" b="1" dirty="0">
                <a:solidFill>
                  <a:srgbClr val="00B0F0"/>
                </a:solidFill>
                <a:latin typeface="Times New Roman" pitchFamily="18" charset="0"/>
                <a:cs typeface="Times New Roman" pitchFamily="18" charset="0"/>
              </a:rPr>
              <a:t>Objectifs spécifiques  </a:t>
            </a:r>
          </a:p>
        </p:txBody>
      </p:sp>
      <p:sp>
        <p:nvSpPr>
          <p:cNvPr id="12" name="Rectangle à coins arrondis 11"/>
          <p:cNvSpPr/>
          <p:nvPr/>
        </p:nvSpPr>
        <p:spPr>
          <a:xfrm>
            <a:off x="6786578" y="5286388"/>
            <a:ext cx="428628" cy="1285884"/>
          </a:xfrm>
          <a:prstGeom prst="roundRect">
            <a:avLst/>
          </a:prstGeom>
        </p:spPr>
        <p:style>
          <a:lnRef idx="2">
            <a:schemeClr val="dk1"/>
          </a:lnRef>
          <a:fillRef idx="1">
            <a:schemeClr val="lt1"/>
          </a:fillRef>
          <a:effectRef idx="0">
            <a:schemeClr val="dk1"/>
          </a:effectRef>
          <a:fontRef idx="minor">
            <a:schemeClr val="dk1"/>
          </a:fontRef>
        </p:style>
        <p:txBody>
          <a:bodyPr vert="vert270" rtlCol="0" anchor="ctr"/>
          <a:lstStyle/>
          <a:p>
            <a:pPr algn="ctr"/>
            <a:r>
              <a:rPr lang="fr-FR" sz="2000" b="1" dirty="0">
                <a:solidFill>
                  <a:srgbClr val="00B0F0"/>
                </a:solidFill>
                <a:latin typeface="Times New Roman" pitchFamily="18" charset="0"/>
                <a:cs typeface="Times New Roman" pitchFamily="18" charset="0"/>
              </a:rPr>
              <a:t>Résultats</a:t>
            </a:r>
          </a:p>
        </p:txBody>
      </p:sp>
      <p:cxnSp>
        <p:nvCxnSpPr>
          <p:cNvPr id="13" name="Connecteur droit avec flèche 12"/>
          <p:cNvCxnSpPr>
            <a:endCxn id="10" idx="1"/>
          </p:cNvCxnSpPr>
          <p:nvPr/>
        </p:nvCxnSpPr>
        <p:spPr>
          <a:xfrm>
            <a:off x="2500298" y="1357298"/>
            <a:ext cx="4000528" cy="21074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p:nvPr/>
        </p:nvCxnSpPr>
        <p:spPr>
          <a:xfrm>
            <a:off x="3428992" y="2857496"/>
            <a:ext cx="2286016" cy="1785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a:endCxn id="12" idx="1"/>
          </p:cNvCxnSpPr>
          <p:nvPr/>
        </p:nvCxnSpPr>
        <p:spPr>
          <a:xfrm>
            <a:off x="2500298" y="4286256"/>
            <a:ext cx="4286280" cy="16430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Espace réservé du numéro de diapositive 13"/>
          <p:cNvSpPr>
            <a:spLocks noGrp="1"/>
          </p:cNvSpPr>
          <p:nvPr>
            <p:ph type="sldNum" sz="quarter" idx="12"/>
          </p:nvPr>
        </p:nvSpPr>
        <p:spPr/>
        <p:txBody>
          <a:bodyPr/>
          <a:lstStyle/>
          <a:p>
            <a:pPr>
              <a:defRPr/>
            </a:pPr>
            <a:fld id="{E0F93A6C-462B-4981-99DD-B52ECBD9606C}" type="slidenum">
              <a:rPr lang="en-GB" smtClean="0"/>
              <a:pPr>
                <a:defRPr/>
              </a:pPr>
              <a:t>53</a:t>
            </a:fld>
            <a:endParaRPr lang="en-GB"/>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428604"/>
            <a:ext cx="8229600" cy="714380"/>
          </a:xfrm>
          <a:solidFill>
            <a:schemeClr val="accent1"/>
          </a:solidFill>
          <a:ln>
            <a:solidFill>
              <a:schemeClr val="accent1"/>
            </a:solidFill>
          </a:ln>
        </p:spPr>
        <p:txBody>
          <a:bodyPr>
            <a:noAutofit/>
          </a:bodyPr>
          <a:lstStyle/>
          <a:p>
            <a:r>
              <a:rPr lang="fr-FR" sz="3600" b="1" dirty="0">
                <a:solidFill>
                  <a:schemeClr val="bg1"/>
                </a:solidFill>
                <a:latin typeface="Times New Roman" pitchFamily="18" charset="0"/>
                <a:cs typeface="Times New Roman" pitchFamily="18" charset="0"/>
              </a:rPr>
              <a:t>                   Etude de cas N° 2</a:t>
            </a:r>
          </a:p>
        </p:txBody>
      </p:sp>
      <p:sp>
        <p:nvSpPr>
          <p:cNvPr id="3" name="Espace réservé du contenu 2"/>
          <p:cNvSpPr>
            <a:spLocks noGrp="1"/>
          </p:cNvSpPr>
          <p:nvPr>
            <p:ph idx="1"/>
          </p:nvPr>
        </p:nvSpPr>
        <p:spPr>
          <a:xfrm>
            <a:off x="428596" y="1214422"/>
            <a:ext cx="8229600" cy="5357850"/>
          </a:xfrm>
          <a:solidFill>
            <a:schemeClr val="tx1"/>
          </a:solidFill>
        </p:spPr>
        <p:txBody>
          <a:bodyPr>
            <a:normAutofit/>
          </a:bodyPr>
          <a:lstStyle/>
          <a:p>
            <a:pPr marL="514350" indent="-514350">
              <a:buNone/>
            </a:pPr>
            <a:r>
              <a:rPr lang="fr-FR" b="1" dirty="0">
                <a:solidFill>
                  <a:schemeClr val="bg1"/>
                </a:solidFill>
                <a:latin typeface="Times New Roman" pitchFamily="18" charset="0"/>
                <a:cs typeface="Times New Roman" pitchFamily="18" charset="0"/>
              </a:rPr>
              <a:t>    </a:t>
            </a:r>
          </a:p>
          <a:p>
            <a:pPr marL="514350" indent="-514350" algn="just">
              <a:buNone/>
            </a:pPr>
            <a:r>
              <a:rPr lang="fr-FR" b="1" dirty="0">
                <a:solidFill>
                  <a:schemeClr val="bg1"/>
                </a:solidFill>
                <a:latin typeface="Times New Roman" pitchFamily="18" charset="0"/>
                <a:cs typeface="Times New Roman" pitchFamily="18" charset="0"/>
              </a:rPr>
              <a:t>    « </a:t>
            </a:r>
            <a:r>
              <a:rPr lang="fr-FR" sz="2800" b="1" dirty="0">
                <a:solidFill>
                  <a:schemeClr val="bg1"/>
                </a:solidFill>
                <a:latin typeface="Times New Roman" pitchFamily="18" charset="0"/>
                <a:cs typeface="Times New Roman" pitchFamily="18" charset="0"/>
              </a:rPr>
              <a:t>Le taux de chômage élevé  parmi les jeunes diplômés à Kayanza »  avait été identifié comme problème central lors de la conception du projet AJCE-KAYANZA . </a:t>
            </a:r>
          </a:p>
          <a:p>
            <a:pPr marL="514350" indent="-514350">
              <a:buNone/>
            </a:pPr>
            <a:endParaRPr lang="fr-FR" sz="2800" b="1" dirty="0">
              <a:solidFill>
                <a:schemeClr val="bg1"/>
              </a:solidFill>
              <a:latin typeface="Times New Roman" pitchFamily="18" charset="0"/>
              <a:cs typeface="Times New Roman" pitchFamily="18" charset="0"/>
            </a:endParaRPr>
          </a:p>
          <a:p>
            <a:pPr marL="514350" indent="-514350">
              <a:buFont typeface="+mj-lt"/>
              <a:buAutoNum type="arabicPeriod"/>
            </a:pPr>
            <a:r>
              <a:rPr lang="fr-FR" sz="2800" b="1" dirty="0">
                <a:solidFill>
                  <a:schemeClr val="bg1"/>
                </a:solidFill>
                <a:latin typeface="Times New Roman" pitchFamily="18" charset="0"/>
                <a:cs typeface="Times New Roman" pitchFamily="18" charset="0"/>
              </a:rPr>
              <a:t>Que serait l’arbre à problème du  présent projet?</a:t>
            </a:r>
          </a:p>
          <a:p>
            <a:pPr marL="514350" indent="-514350">
              <a:buFont typeface="+mj-lt"/>
              <a:buAutoNum type="arabicPeriod"/>
            </a:pPr>
            <a:endParaRPr lang="fr-FR" sz="2800" b="1" dirty="0">
              <a:solidFill>
                <a:schemeClr val="bg1"/>
              </a:solidFill>
              <a:latin typeface="Times New Roman" pitchFamily="18" charset="0"/>
              <a:cs typeface="Times New Roman" pitchFamily="18" charset="0"/>
            </a:endParaRPr>
          </a:p>
          <a:p>
            <a:pPr marL="514350" indent="-514350">
              <a:buFont typeface="+mj-lt"/>
              <a:buAutoNum type="arabicPeriod"/>
            </a:pPr>
            <a:r>
              <a:rPr lang="fr-FR" sz="2800" b="1" dirty="0">
                <a:solidFill>
                  <a:schemeClr val="bg1"/>
                </a:solidFill>
                <a:latin typeface="Times New Roman" pitchFamily="18" charset="0"/>
                <a:cs typeface="Times New Roman" pitchFamily="18" charset="0"/>
              </a:rPr>
              <a:t>Que pourraient être les objectifs du projet ? </a:t>
            </a: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54</a:t>
            </a:fld>
            <a:endParaRPr lang="en-GB"/>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80971" y="964389"/>
            <a:ext cx="8229600" cy="5572164"/>
          </a:xfrm>
        </p:spPr>
        <p:txBody>
          <a:bodyPr>
            <a:noAutofit/>
          </a:bodyPr>
          <a:lstStyle/>
          <a:p>
            <a:pPr>
              <a:buNone/>
            </a:pPr>
            <a:r>
              <a:rPr lang="fr-FR" sz="2800" dirty="0">
                <a:latin typeface="Times New Roman" pitchFamily="18" charset="0"/>
                <a:cs typeface="Times New Roman" pitchFamily="18" charset="0"/>
              </a:rPr>
              <a:t>       </a:t>
            </a:r>
            <a:r>
              <a:rPr lang="fr-FR" sz="2800" b="1" i="1" dirty="0">
                <a:latin typeface="Times New Roman" pitchFamily="18" charset="0"/>
                <a:cs typeface="Times New Roman" pitchFamily="18" charset="0"/>
              </a:rPr>
              <a:t>Comment formuler les objectifs? </a:t>
            </a:r>
            <a:endParaRPr lang="fr-FR" sz="2800" dirty="0">
              <a:latin typeface="Times New Roman" pitchFamily="18" charset="0"/>
              <a:cs typeface="Times New Roman" pitchFamily="18" charset="0"/>
            </a:endParaRPr>
          </a:p>
          <a:p>
            <a:pPr>
              <a:buNone/>
            </a:pPr>
            <a:r>
              <a:rPr lang="fr-FR" sz="2800" dirty="0">
                <a:latin typeface="Times New Roman" pitchFamily="18" charset="0"/>
                <a:cs typeface="Times New Roman" pitchFamily="18" charset="0"/>
              </a:rPr>
              <a:t>La formulation des objectifs du projet distingue: </a:t>
            </a:r>
          </a:p>
          <a:p>
            <a:pPr>
              <a:buFontTx/>
              <a:buChar char="-"/>
            </a:pPr>
            <a:r>
              <a:rPr lang="fr-FR" sz="2800" dirty="0">
                <a:latin typeface="Times New Roman" pitchFamily="18" charset="0"/>
                <a:cs typeface="Times New Roman" pitchFamily="18" charset="0"/>
              </a:rPr>
              <a:t>Le (les) objectif(s) généraux</a:t>
            </a:r>
          </a:p>
          <a:p>
            <a:pPr>
              <a:buFontTx/>
              <a:buChar char="-"/>
            </a:pPr>
            <a:r>
              <a:rPr lang="fr-FR" sz="2800" dirty="0">
                <a:latin typeface="Times New Roman" pitchFamily="18" charset="0"/>
                <a:cs typeface="Times New Roman" pitchFamily="18" charset="0"/>
              </a:rPr>
              <a:t>Les objectifs spécifiques</a:t>
            </a:r>
          </a:p>
          <a:p>
            <a:pPr marL="571500" indent="-571500">
              <a:buFont typeface="+mj-lt"/>
              <a:buAutoNum type="romanLcPeriod"/>
            </a:pPr>
            <a:r>
              <a:rPr lang="fr-FR" sz="2800" b="1" dirty="0">
                <a:latin typeface="Times New Roman" pitchFamily="18" charset="0"/>
                <a:cs typeface="Times New Roman" pitchFamily="18" charset="0"/>
              </a:rPr>
              <a:t>Les objectifs généraux(ou globaux).</a:t>
            </a:r>
            <a:endParaRPr lang="fr-FR" sz="2800" dirty="0">
              <a:latin typeface="Times New Roman" pitchFamily="18" charset="0"/>
              <a:cs typeface="Times New Roman" pitchFamily="18" charset="0"/>
            </a:endParaRPr>
          </a:p>
          <a:p>
            <a:pPr marL="514350" indent="-514350" algn="just">
              <a:buNone/>
            </a:pPr>
            <a:r>
              <a:rPr lang="fr-FR" sz="2800" dirty="0">
                <a:latin typeface="Times New Roman" pitchFamily="18" charset="0"/>
                <a:cs typeface="Times New Roman" pitchFamily="18" charset="0"/>
              </a:rPr>
              <a:t>     Dans les conditions normales, un projet a un seul objectif global, sauf en cas de programme qui peut avoir plus d’un.  Tout objectif général doit s’inscrire dans  le cadre d’apporter une contribution  réaliste  à la politique nationale ou sectorielle et a souvent des finalités à long terme. </a:t>
            </a:r>
          </a:p>
          <a:p>
            <a:pPr marL="514350" indent="-514350">
              <a:buNone/>
            </a:pPr>
            <a:endParaRPr lang="fr-FR" sz="2800" dirty="0">
              <a:latin typeface="Times New Roman" pitchFamily="18" charset="0"/>
              <a:cs typeface="Times New Roman" pitchFamily="18" charset="0"/>
            </a:endParaRPr>
          </a:p>
          <a:p>
            <a:pPr marL="514350" indent="-514350">
              <a:buNone/>
            </a:pPr>
            <a:endParaRPr lang="fr-FR" sz="2800" dirty="0">
              <a:latin typeface="Times New Roman" pitchFamily="18" charset="0"/>
              <a:cs typeface="Times New Roman" pitchFamily="18" charset="0"/>
            </a:endParaRPr>
          </a:p>
          <a:p>
            <a:pPr marL="514350" indent="-514350">
              <a:buNone/>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55</a:t>
            </a:fld>
            <a:endParaRPr lang="en-GB"/>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76221" y="714357"/>
            <a:ext cx="8229600" cy="5857916"/>
          </a:xfrm>
        </p:spPr>
        <p:txBody>
          <a:bodyPr>
            <a:noAutofit/>
          </a:bodyPr>
          <a:lstStyle/>
          <a:p>
            <a:pPr marL="514350" indent="-514350" algn="just">
              <a:buNone/>
            </a:pPr>
            <a:r>
              <a:rPr lang="fr-FR" sz="2800" dirty="0">
                <a:latin typeface="Times New Roman" pitchFamily="18" charset="0"/>
                <a:cs typeface="Times New Roman" pitchFamily="18" charset="0"/>
              </a:rPr>
              <a:t>      Bref, ce sont des objectifs larges qui expliquent </a:t>
            </a:r>
            <a:r>
              <a:rPr lang="fr-FR" sz="2800" u="sng" dirty="0">
                <a:latin typeface="Times New Roman" pitchFamily="18" charset="0"/>
                <a:cs typeface="Times New Roman" pitchFamily="18" charset="0"/>
              </a:rPr>
              <a:t>pourquoi le projet revêt une importance pour une société donnée. </a:t>
            </a:r>
            <a:endParaRPr lang="fr-FR" sz="2800" dirty="0">
              <a:latin typeface="Times New Roman" pitchFamily="18" charset="0"/>
              <a:cs typeface="Times New Roman" pitchFamily="18" charset="0"/>
            </a:endParaRPr>
          </a:p>
          <a:p>
            <a:pPr marL="514350" indent="-514350" algn="just">
              <a:buNone/>
            </a:pPr>
            <a:r>
              <a:rPr lang="fr-FR" sz="2800" b="1" dirty="0">
                <a:latin typeface="Times New Roman" pitchFamily="18" charset="0"/>
                <a:cs typeface="Times New Roman" pitchFamily="18" charset="0"/>
              </a:rPr>
              <a:t>    Ex. « </a:t>
            </a:r>
            <a:r>
              <a:rPr lang="fr-FR" sz="2800" dirty="0">
                <a:solidFill>
                  <a:srgbClr val="9900CC"/>
                </a:solidFill>
                <a:latin typeface="Times New Roman" pitchFamily="18" charset="0"/>
                <a:cs typeface="Times New Roman" pitchFamily="18" charset="0"/>
              </a:rPr>
              <a:t>Contribution à la réduction de la vulnérabilité économique de jeunes au Burundi </a:t>
            </a:r>
            <a:r>
              <a:rPr lang="fr-FR" sz="2800" dirty="0">
                <a:latin typeface="Times New Roman" pitchFamily="18" charset="0"/>
                <a:cs typeface="Times New Roman" pitchFamily="18" charset="0"/>
              </a:rPr>
              <a:t>»  </a:t>
            </a:r>
          </a:p>
          <a:p>
            <a:pPr marL="571500" indent="-571500" algn="just">
              <a:buAutoNum type="romanLcPeriod" startAt="2"/>
            </a:pPr>
            <a:r>
              <a:rPr lang="fr-FR" sz="2800" b="1" dirty="0">
                <a:latin typeface="Times New Roman" pitchFamily="18" charset="0"/>
                <a:cs typeface="Times New Roman" pitchFamily="18" charset="0"/>
              </a:rPr>
              <a:t>Les Objectifs spécifiques: </a:t>
            </a:r>
          </a:p>
          <a:p>
            <a:pPr marL="571500" indent="-571500" algn="just">
              <a:buNone/>
            </a:pPr>
            <a:r>
              <a:rPr lang="fr-FR" sz="2800" dirty="0">
                <a:latin typeface="Times New Roman" pitchFamily="18" charset="0"/>
                <a:cs typeface="Times New Roman" pitchFamily="18" charset="0"/>
              </a:rPr>
              <a:t>       Un  objectif  spécifique est dit « </a:t>
            </a:r>
            <a:r>
              <a:rPr lang="fr-FR" sz="2800" b="1" i="1" dirty="0">
                <a:latin typeface="Times New Roman" pitchFamily="18" charset="0"/>
                <a:cs typeface="Times New Roman" pitchFamily="18" charset="0"/>
              </a:rPr>
              <a:t>opérationnel</a:t>
            </a:r>
            <a:r>
              <a:rPr lang="fr-FR" sz="2800" dirty="0">
                <a:latin typeface="Times New Roman" pitchFamily="18" charset="0"/>
                <a:cs typeface="Times New Roman" pitchFamily="18" charset="0"/>
              </a:rPr>
              <a:t> ». Il  doit être particulièrement précis en  suivant quelques règles de formulation qui permettent d’éviter des ambiguïtés. Un objectif opérationnel est Spécifique si  le public final est identifié comme sujet de l’objectif. Le public doit être identifié avec précision. </a:t>
            </a: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56</a:t>
            </a:fld>
            <a:endParaRPr lang="en-GB"/>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76221" y="642918"/>
            <a:ext cx="8229600" cy="5786478"/>
          </a:xfrm>
        </p:spPr>
        <p:txBody>
          <a:bodyPr>
            <a:noAutofit/>
          </a:bodyPr>
          <a:lstStyle/>
          <a:p>
            <a:pPr marL="571500" indent="-571500" algn="just">
              <a:buNone/>
            </a:pPr>
            <a:r>
              <a:rPr lang="fr-FR" sz="2800" dirty="0">
                <a:latin typeface="Times New Roman" pitchFamily="18" charset="0"/>
                <a:cs typeface="Times New Roman" pitchFamily="18" charset="0"/>
              </a:rPr>
              <a:t>      Des caractéristiques comme la tranche d’âge ou le sexe permettront une définition claire et succincte de la population ciblée.</a:t>
            </a:r>
          </a:p>
          <a:p>
            <a:pPr algn="just">
              <a:buNone/>
            </a:pPr>
            <a:r>
              <a:rPr lang="fr-FR" sz="2800" dirty="0">
                <a:latin typeface="Times New Roman" pitchFamily="18" charset="0"/>
                <a:cs typeface="Times New Roman" pitchFamily="18" charset="0"/>
              </a:rPr>
              <a:t>   Le </a:t>
            </a:r>
            <a:r>
              <a:rPr lang="fr-FR" sz="2800" u="sng" dirty="0">
                <a:latin typeface="Times New Roman" pitchFamily="18" charset="0"/>
                <a:cs typeface="Times New Roman" pitchFamily="18" charset="0"/>
              </a:rPr>
              <a:t>public final </a:t>
            </a:r>
            <a:r>
              <a:rPr lang="fr-FR" sz="2800" dirty="0">
                <a:latin typeface="Times New Roman" pitchFamily="18" charset="0"/>
                <a:cs typeface="Times New Roman" pitchFamily="18" charset="0"/>
              </a:rPr>
              <a:t>est, par exemple, le public dont la santé devrait s’améliorer à la suite du Projet/programme. Le public final est distingué du </a:t>
            </a:r>
            <a:r>
              <a:rPr lang="fr-FR" sz="2800" u="sng" dirty="0">
                <a:latin typeface="Times New Roman" pitchFamily="18" charset="0"/>
                <a:cs typeface="Times New Roman" pitchFamily="18" charset="0"/>
              </a:rPr>
              <a:t>public dit relais  </a:t>
            </a:r>
            <a:r>
              <a:rPr lang="fr-FR" sz="2800" dirty="0">
                <a:latin typeface="Times New Roman" pitchFamily="18" charset="0"/>
                <a:cs typeface="Times New Roman" pitchFamily="18" charset="0"/>
              </a:rPr>
              <a:t>qui interagit avec le public final. Il s’agit par exemple  des associations, professionnels etc. intermédiaires. Il est parfois utile de distinguer les deux niveaux dans la formulation des objectifs.</a:t>
            </a:r>
          </a:p>
          <a:p>
            <a:pPr algn="just">
              <a:buNone/>
            </a:pPr>
            <a:r>
              <a:rPr lang="fr-FR" sz="2800" b="1" dirty="0">
                <a:latin typeface="Times New Roman" pitchFamily="18" charset="0"/>
                <a:cs typeface="Times New Roman" pitchFamily="18" charset="0"/>
              </a:rPr>
              <a:t>   </a:t>
            </a:r>
            <a:r>
              <a:rPr lang="fr-FR" sz="2800" dirty="0">
                <a:latin typeface="Times New Roman" pitchFamily="18" charset="0"/>
                <a:cs typeface="Times New Roman" pitchFamily="18" charset="0"/>
              </a:rPr>
              <a:t>Ainsi, l’activité énoncée par l’objectif est définie en termes de comportement observable et/ou mesurable</a:t>
            </a:r>
            <a:r>
              <a:rPr lang="fr-FR" sz="2800" b="1" dirty="0">
                <a:latin typeface="Times New Roman" pitchFamily="18" charset="0"/>
                <a:cs typeface="Times New Roman" pitchFamily="18" charset="0"/>
              </a:rPr>
              <a:t>.</a:t>
            </a:r>
          </a:p>
          <a:p>
            <a:pPr algn="just">
              <a:buNone/>
            </a:pPr>
            <a:endParaRPr lang="fr-FR" sz="2800" b="1" dirty="0">
              <a:latin typeface="Times New Roman" pitchFamily="18" charset="0"/>
              <a:cs typeface="Times New Roman" pitchFamily="18" charset="0"/>
            </a:endParaRPr>
          </a:p>
          <a:p>
            <a:pPr algn="just">
              <a:buNone/>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57</a:t>
            </a:fld>
            <a:endParaRPr lang="en-GB"/>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785794"/>
            <a:ext cx="8229600" cy="5538806"/>
          </a:xfrm>
        </p:spPr>
        <p:txBody>
          <a:bodyPr>
            <a:noAutofit/>
          </a:bodyPr>
          <a:lstStyle/>
          <a:p>
            <a:pPr algn="just">
              <a:buNone/>
            </a:pPr>
            <a:r>
              <a:rPr lang="fr-FR" sz="2800" dirty="0">
                <a:latin typeface="Times New Roman" pitchFamily="18" charset="0"/>
                <a:cs typeface="Times New Roman" pitchFamily="18" charset="0"/>
              </a:rPr>
              <a:t>  </a:t>
            </a:r>
          </a:p>
          <a:p>
            <a:pPr algn="just">
              <a:buNone/>
            </a:pPr>
            <a:r>
              <a:rPr lang="fr-FR" sz="2800" dirty="0">
                <a:latin typeface="Times New Roman" pitchFamily="18" charset="0"/>
                <a:cs typeface="Times New Roman" pitchFamily="18" charset="0"/>
              </a:rPr>
              <a:t>   En définitive, l’objectif spécifique doit être SMART (</a:t>
            </a:r>
            <a:r>
              <a:rPr lang="fr-FR" sz="2500" b="1" i="1" dirty="0">
                <a:latin typeface="Times New Roman" pitchFamily="18" charset="0"/>
                <a:cs typeface="Times New Roman" pitchFamily="18" charset="0"/>
              </a:rPr>
              <a:t>S</a:t>
            </a:r>
            <a:r>
              <a:rPr lang="fr-FR" sz="2500" i="1" dirty="0">
                <a:latin typeface="Times New Roman" pitchFamily="18" charset="0"/>
                <a:cs typeface="Times New Roman" pitchFamily="18" charset="0"/>
              </a:rPr>
              <a:t>pécifique-</a:t>
            </a:r>
            <a:r>
              <a:rPr lang="fr-FR" sz="2500" b="1" i="1" dirty="0">
                <a:latin typeface="Times New Roman" pitchFamily="18" charset="0"/>
                <a:cs typeface="Times New Roman" pitchFamily="18" charset="0"/>
              </a:rPr>
              <a:t>M</a:t>
            </a:r>
            <a:r>
              <a:rPr lang="fr-FR" sz="2500" i="1" dirty="0">
                <a:latin typeface="Times New Roman" pitchFamily="18" charset="0"/>
                <a:cs typeface="Times New Roman" pitchFamily="18" charset="0"/>
              </a:rPr>
              <a:t>esurable-</a:t>
            </a:r>
            <a:r>
              <a:rPr lang="fr-FR" sz="2500" b="1" i="1" dirty="0">
                <a:latin typeface="Times New Roman" pitchFamily="18" charset="0"/>
                <a:cs typeface="Times New Roman" pitchFamily="18" charset="0"/>
              </a:rPr>
              <a:t>A</a:t>
            </a:r>
            <a:r>
              <a:rPr lang="fr-FR" sz="2500" i="1" dirty="0">
                <a:latin typeface="Times New Roman" pitchFamily="18" charset="0"/>
                <a:cs typeface="Times New Roman" pitchFamily="18" charset="0"/>
              </a:rPr>
              <a:t>tteignable-</a:t>
            </a:r>
            <a:r>
              <a:rPr lang="fr-FR" sz="2500" b="1" i="1" dirty="0">
                <a:latin typeface="Times New Roman" pitchFamily="18" charset="0"/>
                <a:cs typeface="Times New Roman" pitchFamily="18" charset="0"/>
              </a:rPr>
              <a:t>R</a:t>
            </a:r>
            <a:r>
              <a:rPr lang="fr-FR" sz="2500" i="1" dirty="0">
                <a:latin typeface="Times New Roman" pitchFamily="18" charset="0"/>
                <a:cs typeface="Times New Roman" pitchFamily="18" charset="0"/>
              </a:rPr>
              <a:t>éaliste- </a:t>
            </a:r>
            <a:r>
              <a:rPr lang="fr-FR" sz="2500" b="1" i="1" dirty="0">
                <a:latin typeface="Times New Roman" pitchFamily="18" charset="0"/>
                <a:cs typeface="Times New Roman" pitchFamily="18" charset="0"/>
              </a:rPr>
              <a:t>T</a:t>
            </a:r>
            <a:r>
              <a:rPr lang="fr-FR" sz="2500" i="1" dirty="0">
                <a:latin typeface="Times New Roman" pitchFamily="18" charset="0"/>
                <a:cs typeface="Times New Roman" pitchFamily="18" charset="0"/>
              </a:rPr>
              <a:t>emporaire).</a:t>
            </a:r>
          </a:p>
          <a:p>
            <a:pPr algn="just">
              <a:buNone/>
            </a:pPr>
            <a:r>
              <a:rPr lang="fr-FR" sz="2800" dirty="0">
                <a:latin typeface="Times New Roman" pitchFamily="18" charset="0"/>
                <a:cs typeface="Times New Roman" pitchFamily="18" charset="0"/>
              </a:rPr>
              <a:t>   Le comportement - l’action, se traduit par un verbe qu’il importe de choisir soigneusement ;</a:t>
            </a:r>
          </a:p>
          <a:p>
            <a:pPr>
              <a:buNone/>
            </a:pPr>
            <a:r>
              <a:rPr lang="fr-FR" sz="2800" dirty="0">
                <a:latin typeface="Times New Roman" pitchFamily="18" charset="0"/>
                <a:cs typeface="Times New Roman" pitchFamily="18" charset="0"/>
              </a:rPr>
              <a:t>   Certains verbes sont souvent utilisés mais sont sujets à de nombreuses interprétations :</a:t>
            </a:r>
          </a:p>
          <a:p>
            <a:pPr>
              <a:buNone/>
            </a:pPr>
            <a:r>
              <a:rPr lang="fr-FR" sz="2800" i="1" dirty="0">
                <a:latin typeface="Times New Roman" pitchFamily="18" charset="0"/>
                <a:cs typeface="Times New Roman" pitchFamily="18" charset="0"/>
              </a:rPr>
              <a:t>   Savoir, se rendre compte, croire, prendre conscience de, comprendre, penser, déduire, analyser, apprécier, connaître, se familiariser avec etc.</a:t>
            </a:r>
            <a:endParaRPr lang="fr-FR" sz="2800" dirty="0">
              <a:latin typeface="Times New Roman" pitchFamily="18" charset="0"/>
              <a:cs typeface="Times New Roman" pitchFamily="18" charset="0"/>
            </a:endParaRPr>
          </a:p>
          <a:p>
            <a:pPr algn="just">
              <a:buNone/>
            </a:pPr>
            <a:endParaRPr lang="fr-FR" sz="2800" dirty="0">
              <a:latin typeface="Times New Roman" pitchFamily="18" charset="0"/>
              <a:cs typeface="Times New Roman" pitchFamily="18" charset="0"/>
            </a:endParaRPr>
          </a:p>
          <a:p>
            <a:pPr>
              <a:buNone/>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58</a:t>
            </a:fld>
            <a:endParaRPr lang="en-GB"/>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76221" y="857232"/>
            <a:ext cx="8229600" cy="5786478"/>
          </a:xfrm>
        </p:spPr>
        <p:txBody>
          <a:bodyPr>
            <a:normAutofit lnSpcReduction="10000"/>
          </a:bodyPr>
          <a:lstStyle/>
          <a:p>
            <a:pPr algn="just">
              <a:buNone/>
            </a:pPr>
            <a:r>
              <a:rPr lang="fr-FR" sz="2800" dirty="0">
                <a:latin typeface="Times New Roman" pitchFamily="18" charset="0"/>
                <a:cs typeface="Times New Roman" pitchFamily="18" charset="0"/>
              </a:rPr>
              <a:t>   par contre, d’autres verbes conduisent à des comportements directement observables :</a:t>
            </a:r>
          </a:p>
          <a:p>
            <a:pPr algn="just">
              <a:buNone/>
            </a:pPr>
            <a:r>
              <a:rPr lang="fr-FR" sz="2800" i="1" dirty="0">
                <a:latin typeface="Times New Roman" pitchFamily="18" charset="0"/>
                <a:cs typeface="Times New Roman" pitchFamily="18" charset="0"/>
              </a:rPr>
              <a:t>  </a:t>
            </a:r>
            <a:r>
              <a:rPr lang="fr-FR" sz="2800" b="1" i="1" dirty="0">
                <a:latin typeface="Times New Roman" pitchFamily="18" charset="0"/>
                <a:cs typeface="Times New Roman" pitchFamily="18" charset="0"/>
              </a:rPr>
              <a:t>Exemple</a:t>
            </a:r>
            <a:r>
              <a:rPr lang="fr-FR" sz="2800" i="1" dirty="0">
                <a:latin typeface="Times New Roman" pitchFamily="18" charset="0"/>
                <a:cs typeface="Times New Roman" pitchFamily="18" charset="0"/>
              </a:rPr>
              <a:t>:     </a:t>
            </a:r>
          </a:p>
          <a:p>
            <a:pPr algn="just">
              <a:buFontTx/>
              <a:buChar char="-"/>
            </a:pPr>
            <a:r>
              <a:rPr lang="fr-FR" sz="2800" i="1" dirty="0">
                <a:latin typeface="Times New Roman" pitchFamily="18" charset="0"/>
                <a:cs typeface="Times New Roman" pitchFamily="18" charset="0"/>
              </a:rPr>
              <a:t>Réduire, </a:t>
            </a:r>
          </a:p>
          <a:p>
            <a:pPr algn="just">
              <a:buFontTx/>
              <a:buChar char="-"/>
            </a:pPr>
            <a:r>
              <a:rPr lang="fr-FR" sz="2800" i="1" dirty="0">
                <a:latin typeface="Times New Roman" pitchFamily="18" charset="0"/>
                <a:cs typeface="Times New Roman" pitchFamily="18" charset="0"/>
              </a:rPr>
              <a:t>Construire, </a:t>
            </a:r>
          </a:p>
          <a:p>
            <a:pPr algn="just">
              <a:buFontTx/>
              <a:buChar char="-"/>
            </a:pPr>
            <a:r>
              <a:rPr lang="fr-FR" sz="2800" i="1" dirty="0">
                <a:latin typeface="Times New Roman" pitchFamily="18" charset="0"/>
                <a:cs typeface="Times New Roman" pitchFamily="18" charset="0"/>
              </a:rPr>
              <a:t>désigner, </a:t>
            </a:r>
          </a:p>
          <a:p>
            <a:pPr algn="just">
              <a:buFontTx/>
              <a:buChar char="-"/>
            </a:pPr>
            <a:r>
              <a:rPr lang="fr-FR" sz="2800" i="1" dirty="0">
                <a:latin typeface="Times New Roman" pitchFamily="18" charset="0"/>
                <a:cs typeface="Times New Roman" pitchFamily="18" charset="0"/>
              </a:rPr>
              <a:t>Réparer,</a:t>
            </a:r>
          </a:p>
          <a:p>
            <a:pPr algn="just">
              <a:buFontTx/>
              <a:buChar char="-"/>
            </a:pPr>
            <a:r>
              <a:rPr lang="fr-FR" sz="2800" i="1" dirty="0">
                <a:latin typeface="Times New Roman" pitchFamily="18" charset="0"/>
                <a:cs typeface="Times New Roman" pitchFamily="18" charset="0"/>
              </a:rPr>
              <a:t>Identifier, </a:t>
            </a:r>
          </a:p>
          <a:p>
            <a:pPr algn="just">
              <a:buFontTx/>
              <a:buChar char="-"/>
            </a:pPr>
            <a:r>
              <a:rPr lang="fr-FR" sz="2800" i="1" dirty="0">
                <a:latin typeface="Times New Roman" pitchFamily="18" charset="0"/>
                <a:cs typeface="Times New Roman" pitchFamily="18" charset="0"/>
              </a:rPr>
              <a:t> démontrer,</a:t>
            </a:r>
          </a:p>
          <a:p>
            <a:pPr algn="just">
              <a:buNone/>
            </a:pPr>
            <a:r>
              <a:rPr lang="fr-FR" sz="2800" i="1" dirty="0">
                <a:latin typeface="Times New Roman" pitchFamily="18" charset="0"/>
                <a:cs typeface="Times New Roman" pitchFamily="18" charset="0"/>
              </a:rPr>
              <a:t>Ex. objectif spécifique: </a:t>
            </a:r>
          </a:p>
          <a:p>
            <a:pPr algn="just">
              <a:buNone/>
            </a:pPr>
            <a:r>
              <a:rPr lang="fr-FR" sz="2800" dirty="0">
                <a:latin typeface="Times New Roman" pitchFamily="18" charset="0"/>
                <a:cs typeface="Times New Roman" pitchFamily="18" charset="0"/>
              </a:rPr>
              <a:t>« </a:t>
            </a:r>
            <a:r>
              <a:rPr lang="fr-FR" sz="2800" dirty="0">
                <a:solidFill>
                  <a:srgbClr val="9900CC"/>
                </a:solidFill>
                <a:latin typeface="Times New Roman" pitchFamily="18" charset="0"/>
                <a:cs typeface="Times New Roman" pitchFamily="18" charset="0"/>
              </a:rPr>
              <a:t>Réduire le taux de mortalité infantile à au moins 50%  dans la Province de Muramvya d’ici 3 ans </a:t>
            </a:r>
            <a:r>
              <a:rPr lang="fr-FR" sz="2800" dirty="0">
                <a:latin typeface="Times New Roman" pitchFamily="18" charset="0"/>
                <a:cs typeface="Times New Roman" pitchFamily="18" charset="0"/>
              </a:rPr>
              <a:t>». </a:t>
            </a: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59</a:t>
            </a:fld>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a:xfrm>
            <a:off x="190469" y="589339"/>
            <a:ext cx="8623331" cy="6116261"/>
          </a:xfrm>
        </p:spPr>
        <p:txBody>
          <a:bodyPr>
            <a:normAutofit fontScale="77500" lnSpcReduction="20000"/>
          </a:bodyPr>
          <a:lstStyle/>
          <a:p>
            <a:pPr algn="ctr">
              <a:buNone/>
            </a:pPr>
            <a:endParaRPr lang="en-US" dirty="0">
              <a:ea typeface="ＭＳ Ｐゴシック" charset="-128"/>
            </a:endParaRPr>
          </a:p>
          <a:p>
            <a:pPr algn="ctr">
              <a:buNone/>
            </a:pPr>
            <a:r>
              <a:rPr lang="en-US" sz="3600" b="1" dirty="0">
                <a:solidFill>
                  <a:srgbClr val="00B0F0"/>
                </a:solidFill>
                <a:latin typeface="Times New Roman" pitchFamily="18" charset="0"/>
                <a:ea typeface="ＭＳ Ｐゴシック" charset="-128"/>
                <a:cs typeface="Times New Roman" pitchFamily="18" charset="0"/>
              </a:rPr>
              <a:t>PLAN SOMMAIRE DU MODULE</a:t>
            </a:r>
          </a:p>
          <a:p>
            <a:pPr algn="ctr">
              <a:buNone/>
            </a:pPr>
            <a:r>
              <a:rPr lang="en-US" b="1" dirty="0">
                <a:solidFill>
                  <a:srgbClr val="00B0F0"/>
                </a:solidFill>
                <a:latin typeface="Times New Roman" pitchFamily="18" charset="0"/>
                <a:ea typeface="ＭＳ Ｐゴシック" charset="-128"/>
                <a:cs typeface="Times New Roman" pitchFamily="18" charset="0"/>
              </a:rPr>
              <a:t> </a:t>
            </a:r>
            <a:endParaRPr lang="fr-FR" b="1" dirty="0">
              <a:solidFill>
                <a:srgbClr val="00B0F0"/>
              </a:solidFill>
              <a:latin typeface="Times New Roman" pitchFamily="18" charset="0"/>
              <a:cs typeface="Times New Roman" pitchFamily="18" charset="0"/>
            </a:endParaRPr>
          </a:p>
          <a:p>
            <a:pPr>
              <a:buNone/>
            </a:pPr>
            <a:r>
              <a:rPr lang="fr-FR" sz="3600" b="1" dirty="0">
                <a:latin typeface="Times New Roman" pitchFamily="18" charset="0"/>
                <a:cs typeface="Times New Roman" pitchFamily="18" charset="0"/>
              </a:rPr>
              <a:t>I. DEFINITIONS DES CONCEPTS CLES</a:t>
            </a:r>
            <a:endParaRPr lang="fr-FR" sz="3600" dirty="0">
              <a:latin typeface="Times New Roman" pitchFamily="18" charset="0"/>
              <a:cs typeface="Times New Roman" pitchFamily="18" charset="0"/>
            </a:endParaRPr>
          </a:p>
          <a:p>
            <a:pPr>
              <a:buNone/>
            </a:pPr>
            <a:r>
              <a:rPr lang="fr-FR" sz="3600" dirty="0">
                <a:latin typeface="Times New Roman" pitchFamily="18" charset="0"/>
                <a:cs typeface="Times New Roman" pitchFamily="18" charset="0"/>
              </a:rPr>
              <a:t>I. 1. Suivi</a:t>
            </a:r>
          </a:p>
          <a:p>
            <a:pPr>
              <a:buNone/>
            </a:pPr>
            <a:r>
              <a:rPr lang="fr-FR" sz="3600" dirty="0">
                <a:latin typeface="Times New Roman" pitchFamily="18" charset="0"/>
                <a:cs typeface="Times New Roman" pitchFamily="18" charset="0"/>
              </a:rPr>
              <a:t>I.2. Evaluation</a:t>
            </a:r>
          </a:p>
          <a:p>
            <a:pPr>
              <a:buNone/>
            </a:pPr>
            <a:r>
              <a:rPr lang="fr-FR" sz="3600" dirty="0">
                <a:latin typeface="Times New Roman" pitchFamily="18" charset="0"/>
                <a:cs typeface="Times New Roman" pitchFamily="18" charset="0"/>
              </a:rPr>
              <a:t>I .3. Projet</a:t>
            </a:r>
          </a:p>
          <a:p>
            <a:pPr>
              <a:buNone/>
            </a:pPr>
            <a:r>
              <a:rPr lang="fr-FR" sz="3600" dirty="0">
                <a:latin typeface="Times New Roman" pitchFamily="18" charset="0"/>
                <a:cs typeface="Times New Roman" pitchFamily="18" charset="0"/>
              </a:rPr>
              <a:t>I.4. Programme</a:t>
            </a:r>
            <a:endParaRPr lang="fr-FR" sz="3600" b="1" dirty="0">
              <a:latin typeface="Times New Roman" pitchFamily="18" charset="0"/>
              <a:cs typeface="Times New Roman" pitchFamily="18" charset="0"/>
            </a:endParaRPr>
          </a:p>
          <a:p>
            <a:pPr>
              <a:buNone/>
            </a:pPr>
            <a:r>
              <a:rPr lang="fr-FR" sz="3600" b="1" dirty="0">
                <a:latin typeface="Times New Roman" pitchFamily="18" charset="0"/>
                <a:cs typeface="Times New Roman" pitchFamily="18" charset="0"/>
              </a:rPr>
              <a:t>II. SITUER LE SUIVI-EVALUATION DANS LE CYCLE DE GESTION DE PROJET</a:t>
            </a:r>
            <a:endParaRPr lang="fr-FR" sz="3600" dirty="0">
              <a:latin typeface="Times New Roman" pitchFamily="18" charset="0"/>
              <a:cs typeface="Times New Roman" pitchFamily="18" charset="0"/>
            </a:endParaRPr>
          </a:p>
          <a:p>
            <a:pPr marL="514350" lvl="0" indent="-514350">
              <a:buFont typeface="+mj-lt"/>
              <a:buAutoNum type="alphaLcPeriod"/>
            </a:pPr>
            <a:r>
              <a:rPr lang="fr-FR" sz="3600" dirty="0">
                <a:latin typeface="Times New Roman" pitchFamily="18" charset="0"/>
                <a:cs typeface="Times New Roman" pitchFamily="18" charset="0"/>
              </a:rPr>
              <a:t>Les 6 phases de Gestion de Cycle de Projet;</a:t>
            </a:r>
          </a:p>
          <a:p>
            <a:pPr marL="514350" lvl="0" indent="-514350">
              <a:buFont typeface="+mj-lt"/>
              <a:buAutoNum type="alphaLcPeriod"/>
            </a:pPr>
            <a:r>
              <a:rPr lang="fr-FR" sz="3600" dirty="0">
                <a:latin typeface="Times New Roman" pitchFamily="18" charset="0"/>
                <a:cs typeface="Times New Roman" pitchFamily="18" charset="0"/>
              </a:rPr>
              <a:t>Identification du problème centrale;</a:t>
            </a:r>
          </a:p>
          <a:p>
            <a:pPr marL="514350" lvl="0" indent="-514350">
              <a:buFont typeface="+mj-lt"/>
              <a:buAutoNum type="alphaLcPeriod"/>
            </a:pPr>
            <a:r>
              <a:rPr lang="fr-FR" sz="3600" dirty="0">
                <a:latin typeface="Times New Roman" pitchFamily="18" charset="0"/>
                <a:cs typeface="Times New Roman" pitchFamily="18" charset="0"/>
              </a:rPr>
              <a:t>Arbre à problèmes</a:t>
            </a:r>
          </a:p>
          <a:p>
            <a:pPr marL="514350" lvl="0" indent="-514350">
              <a:buFont typeface="+mj-lt"/>
              <a:buAutoNum type="alphaLcPeriod"/>
            </a:pPr>
            <a:r>
              <a:rPr lang="fr-FR" sz="3600" dirty="0">
                <a:latin typeface="Times New Roman" pitchFamily="18" charset="0"/>
                <a:cs typeface="Times New Roman" pitchFamily="18" charset="0"/>
              </a:rPr>
              <a:t> Elaboration des objectifs ;</a:t>
            </a:r>
          </a:p>
          <a:p>
            <a:pPr marL="514350" lvl="0" indent="-514350">
              <a:buFont typeface="+mj-lt"/>
              <a:buAutoNum type="alphaLcPeriod"/>
            </a:pPr>
            <a:r>
              <a:rPr lang="fr-FR" sz="3600" dirty="0">
                <a:latin typeface="Times New Roman" pitchFamily="18" charset="0"/>
                <a:cs typeface="Times New Roman" pitchFamily="18" charset="0"/>
              </a:rPr>
              <a:t> La matrice du cadre logique.</a:t>
            </a:r>
          </a:p>
          <a:p>
            <a:pPr marL="514350" lvl="0" indent="-514350">
              <a:buFont typeface="+mj-lt"/>
              <a:buAutoNum type="alphaLcPeriod"/>
            </a:pPr>
            <a:endParaRPr lang="fr-FR" sz="3100" dirty="0">
              <a:latin typeface="Times New Roman" pitchFamily="18" charset="0"/>
              <a:cs typeface="Times New Roman" pitchFamily="18" charset="0"/>
            </a:endParaRPr>
          </a:p>
          <a:p>
            <a:pPr>
              <a:buNone/>
            </a:pPr>
            <a:endParaRPr lang="fr-FR" sz="3100" b="1" dirty="0">
              <a:latin typeface="Times New Roman" pitchFamily="18" charset="0"/>
              <a:cs typeface="Times New Roman" pitchFamily="18" charset="0"/>
            </a:endParaRPr>
          </a:p>
          <a:p>
            <a:pPr>
              <a:buNone/>
            </a:pPr>
            <a:endParaRPr lang="fr-FR" sz="3100" b="1" dirty="0">
              <a:latin typeface="Times New Roman" pitchFamily="18" charset="0"/>
              <a:cs typeface="Times New Roman" pitchFamily="18" charset="0"/>
            </a:endParaRPr>
          </a:p>
          <a:p>
            <a:pPr>
              <a:buNone/>
            </a:pPr>
            <a:endParaRPr lang="en-US" dirty="0">
              <a:ea typeface="ＭＳ Ｐゴシック" charset="-128"/>
            </a:endParaRPr>
          </a:p>
        </p:txBody>
      </p:sp>
      <p:sp>
        <p:nvSpPr>
          <p:cNvPr id="3" name="Espace réservé du numéro de diapositive 2"/>
          <p:cNvSpPr>
            <a:spLocks noGrp="1"/>
          </p:cNvSpPr>
          <p:nvPr>
            <p:ph type="sldNum" sz="quarter" idx="12"/>
          </p:nvPr>
        </p:nvSpPr>
        <p:spPr/>
        <p:txBody>
          <a:bodyPr/>
          <a:lstStyle/>
          <a:p>
            <a:pPr>
              <a:defRPr/>
            </a:pPr>
            <a:fld id="{E0F93A6C-462B-4981-99DD-B52ECBD9606C}" type="slidenum">
              <a:rPr lang="en-GB" smtClean="0"/>
              <a:pPr>
                <a:defRPr/>
              </a:pPr>
              <a:t>6</a:t>
            </a:fld>
            <a:endParaRPr lang="en-GB"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642918"/>
            <a:ext cx="8186766" cy="6215082"/>
          </a:xfrm>
        </p:spPr>
        <p:txBody>
          <a:bodyPr>
            <a:normAutofit lnSpcReduction="10000"/>
          </a:bodyPr>
          <a:lstStyle/>
          <a:p>
            <a:pPr algn="just">
              <a:buNone/>
            </a:pPr>
            <a:r>
              <a:rPr lang="fr-FR" sz="2800" dirty="0">
                <a:latin typeface="Times New Roman" pitchFamily="18" charset="0"/>
                <a:cs typeface="Times New Roman" pitchFamily="18" charset="0"/>
              </a:rPr>
              <a:t>   De l’arbre des objectifs ci-haut (</a:t>
            </a:r>
            <a:r>
              <a:rPr lang="fr-FR" sz="2800" i="1" dirty="0">
                <a:latin typeface="Times New Roman" pitchFamily="18" charset="0"/>
                <a:cs typeface="Times New Roman" pitchFamily="18" charset="0"/>
              </a:rPr>
              <a:t>voir Réponse étude de cas N°2</a:t>
            </a:r>
            <a:r>
              <a:rPr lang="fr-FR" sz="2800" dirty="0">
                <a:latin typeface="Times New Roman" pitchFamily="18" charset="0"/>
                <a:cs typeface="Times New Roman" pitchFamily="18" charset="0"/>
              </a:rPr>
              <a:t>) vous comprendrez que, </a:t>
            </a:r>
          </a:p>
          <a:p>
            <a:pPr algn="just">
              <a:buFont typeface="Wingdings" pitchFamily="2" charset="2"/>
              <a:buChar char="§"/>
            </a:pPr>
            <a:r>
              <a:rPr lang="fr-FR" sz="2800" dirty="0">
                <a:latin typeface="Times New Roman" pitchFamily="18" charset="0"/>
                <a:cs typeface="Times New Roman" pitchFamily="18" charset="0"/>
              </a:rPr>
              <a:t>L’ensemble des effets de l’arbre à problème se résume en « vulnérabilité économique ». </a:t>
            </a:r>
          </a:p>
          <a:p>
            <a:pPr algn="just">
              <a:buFont typeface="Wingdings" pitchFamily="2" charset="2"/>
              <a:buChar char="§"/>
            </a:pPr>
            <a:r>
              <a:rPr lang="fr-FR" sz="2800" dirty="0">
                <a:latin typeface="Times New Roman" pitchFamily="18" charset="0"/>
                <a:cs typeface="Times New Roman" pitchFamily="18" charset="0"/>
              </a:rPr>
              <a:t>Du problème central, on peut en déduire plusieurs objectifs spécifiques ou opérationnels, </a:t>
            </a:r>
          </a:p>
          <a:p>
            <a:pPr algn="just">
              <a:buFont typeface="Wingdings" pitchFamily="2" charset="2"/>
              <a:buChar char="§"/>
            </a:pPr>
            <a:r>
              <a:rPr lang="fr-FR" sz="2800" dirty="0">
                <a:latin typeface="Times New Roman" pitchFamily="18" charset="0"/>
                <a:cs typeface="Times New Roman" pitchFamily="18" charset="0"/>
              </a:rPr>
              <a:t>Les causes, quant à eux, sont résumées en  un seul objectif de résultat, jugé plus réalisable  en tenant  compte de la probabilité d’atteindre l’objectif. Tenez par exemple, la cause ‘</a:t>
            </a:r>
            <a:r>
              <a:rPr lang="fr-FR" sz="2800" i="1" dirty="0">
                <a:latin typeface="Times New Roman" pitchFamily="18" charset="0"/>
                <a:cs typeface="Times New Roman" pitchFamily="18" charset="0"/>
              </a:rPr>
              <a:t>Climat des affaires non favorable</a:t>
            </a:r>
            <a:r>
              <a:rPr lang="fr-FR" sz="2800" dirty="0">
                <a:latin typeface="Times New Roman" pitchFamily="18" charset="0"/>
                <a:cs typeface="Times New Roman" pitchFamily="18" charset="0"/>
              </a:rPr>
              <a:t> ’; celle-ci ne peut pas être traitée dans le cadre d’un seul projet car trop ambitieux, implique énormément de moyens et de parties prenantes; elle constituera plutôt l’un des contraintes pesant sur le projet. </a:t>
            </a: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60</a:t>
            </a:fld>
            <a:endParaRPr lang="en-GB"/>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714356"/>
            <a:ext cx="8686800" cy="6143644"/>
          </a:xfrm>
        </p:spPr>
        <p:txBody>
          <a:bodyPr/>
          <a:lstStyle/>
          <a:p>
            <a:pPr>
              <a:buNone/>
            </a:pPr>
            <a:r>
              <a:rPr lang="fr-FR" sz="2400" dirty="0">
                <a:latin typeface="Times New Roman" pitchFamily="18" charset="0"/>
                <a:cs typeface="Times New Roman" pitchFamily="18" charset="0"/>
              </a:rPr>
              <a:t>   </a:t>
            </a:r>
            <a:r>
              <a:rPr lang="fr-FR" sz="2700" dirty="0">
                <a:latin typeface="Times New Roman" pitchFamily="18" charset="0"/>
                <a:cs typeface="Times New Roman" pitchFamily="18" charset="0"/>
              </a:rPr>
              <a:t>Ainsi, pour que les objectifs spécifiques soient SMART,  dans les conditions spécifiques au présent projet, ils peuvent être formulé comme suit:</a:t>
            </a:r>
          </a:p>
          <a:p>
            <a:pPr>
              <a:buNone/>
            </a:pPr>
            <a:endParaRPr lang="fr-FR" sz="2400" dirty="0">
              <a:latin typeface="Times New Roman" pitchFamily="18" charset="0"/>
              <a:cs typeface="Times New Roman" pitchFamily="18" charset="0"/>
            </a:endParaRPr>
          </a:p>
          <a:p>
            <a:pPr>
              <a:buNone/>
            </a:pPr>
            <a:endParaRPr lang="fr-FR" sz="2400" dirty="0">
              <a:latin typeface="Times New Roman" pitchFamily="18" charset="0"/>
              <a:cs typeface="Times New Roman" pitchFamily="18" charset="0"/>
            </a:endParaRPr>
          </a:p>
          <a:p>
            <a:pPr>
              <a:buNone/>
            </a:pPr>
            <a:r>
              <a:rPr lang="fr-FR" sz="2400" dirty="0">
                <a:latin typeface="Times New Roman" pitchFamily="18" charset="0"/>
                <a:cs typeface="Times New Roman" pitchFamily="18" charset="0"/>
              </a:rPr>
              <a:t> </a:t>
            </a: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61</a:t>
            </a:fld>
            <a:endParaRPr lang="en-GB"/>
          </a:p>
        </p:txBody>
      </p:sp>
      <p:sp>
        <p:nvSpPr>
          <p:cNvPr id="5" name="Rectangle 4"/>
          <p:cNvSpPr/>
          <p:nvPr/>
        </p:nvSpPr>
        <p:spPr>
          <a:xfrm>
            <a:off x="714348" y="2000240"/>
            <a:ext cx="8072494" cy="928694"/>
          </a:xfrm>
          <a:prstGeom prst="wedgeRectCallout">
            <a:avLst/>
          </a:prstGeom>
          <a:solidFill>
            <a:srgbClr val="00B05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u="sng" dirty="0">
                <a:latin typeface="Times New Roman" pitchFamily="18" charset="0"/>
                <a:cs typeface="Times New Roman" pitchFamily="18" charset="0"/>
              </a:rPr>
              <a:t>Objectif Global: </a:t>
            </a:r>
            <a:r>
              <a:rPr lang="fr-FR" b="1" dirty="0">
                <a:latin typeface="Times New Roman" pitchFamily="18" charset="0"/>
                <a:cs typeface="Times New Roman" pitchFamily="18" charset="0"/>
              </a:rPr>
              <a:t>Contribution à la réduction de la vulnérabilité économique de jeunes au Burundi</a:t>
            </a:r>
            <a:endParaRPr lang="fr-FR" dirty="0"/>
          </a:p>
        </p:txBody>
      </p:sp>
      <p:sp>
        <p:nvSpPr>
          <p:cNvPr id="6" name="Organigramme : Alternative 5"/>
          <p:cNvSpPr/>
          <p:nvPr/>
        </p:nvSpPr>
        <p:spPr>
          <a:xfrm>
            <a:off x="571472" y="3071810"/>
            <a:ext cx="7358114" cy="1000132"/>
          </a:xfrm>
          <a:prstGeom prst="flowChartAlternateProcess">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500" dirty="0">
                <a:solidFill>
                  <a:schemeClr val="tx1"/>
                </a:solidFill>
                <a:latin typeface="Times New Roman" pitchFamily="18" charset="0"/>
                <a:cs typeface="Times New Roman" pitchFamily="18" charset="0"/>
              </a:rPr>
              <a:t>1. Création  d’au mois 50 entreprises de jeunes dans la province Kayanza d’ici 12 mois. </a:t>
            </a:r>
          </a:p>
          <a:p>
            <a:pPr algn="ctr"/>
            <a:endParaRPr lang="fr-FR" dirty="0">
              <a:solidFill>
                <a:schemeClr val="tx1"/>
              </a:solidFill>
            </a:endParaRPr>
          </a:p>
        </p:txBody>
      </p:sp>
      <p:sp>
        <p:nvSpPr>
          <p:cNvPr id="7" name="Organigramme : Alternative 6"/>
          <p:cNvSpPr/>
          <p:nvPr/>
        </p:nvSpPr>
        <p:spPr>
          <a:xfrm>
            <a:off x="642910" y="4143380"/>
            <a:ext cx="7358114" cy="1143008"/>
          </a:xfrm>
          <a:prstGeom prst="flowChartAlternateProcess">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latin typeface="Times New Roman" pitchFamily="18" charset="0"/>
                <a:cs typeface="Times New Roman" pitchFamily="18" charset="0"/>
              </a:rPr>
              <a:t>2. Création d’au moins 150 emplois issues des entreprises créées à </a:t>
            </a:r>
            <a:r>
              <a:rPr lang="fr-FR" sz="2500" dirty="0">
                <a:solidFill>
                  <a:schemeClr val="tx1"/>
                </a:solidFill>
                <a:latin typeface="Times New Roman" pitchFamily="18" charset="0"/>
                <a:cs typeface="Times New Roman" pitchFamily="18" charset="0"/>
              </a:rPr>
              <a:t>Kayanza</a:t>
            </a:r>
            <a:r>
              <a:rPr lang="fr-FR" dirty="0">
                <a:solidFill>
                  <a:schemeClr val="tx1"/>
                </a:solidFill>
                <a:latin typeface="Times New Roman" pitchFamily="18" charset="0"/>
                <a:cs typeface="Times New Roman" pitchFamily="18" charset="0"/>
              </a:rPr>
              <a:t> dans les prochaines 12 mois. </a:t>
            </a:r>
          </a:p>
          <a:p>
            <a:pPr algn="ctr"/>
            <a:endParaRPr lang="fr-FR" dirty="0">
              <a:solidFill>
                <a:schemeClr val="tx1"/>
              </a:solidFill>
            </a:endParaRPr>
          </a:p>
        </p:txBody>
      </p:sp>
      <p:sp>
        <p:nvSpPr>
          <p:cNvPr id="8" name="Organigramme : Alternative 7"/>
          <p:cNvSpPr/>
          <p:nvPr/>
        </p:nvSpPr>
        <p:spPr>
          <a:xfrm>
            <a:off x="642910" y="5429264"/>
            <a:ext cx="7358114" cy="1143008"/>
          </a:xfrm>
          <a:prstGeom prst="flowChartAlternateProcess">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500" dirty="0">
                <a:solidFill>
                  <a:schemeClr val="tx1"/>
                </a:solidFill>
                <a:latin typeface="Times New Roman" pitchFamily="18" charset="0"/>
                <a:cs typeface="Times New Roman" pitchFamily="18" charset="0"/>
              </a:rPr>
              <a:t>3. Promotion de l’esprit entrepreneurial, chez au moins 1sur 10 jeunes diplômés de Kayanza,  d’ici 3 ans.. </a:t>
            </a:r>
          </a:p>
          <a:p>
            <a:endParaRPr lang="fr-FR" sz="2500" dirty="0">
              <a:solidFill>
                <a:schemeClr val="tx1"/>
              </a:solidFill>
            </a:endParaRPr>
          </a:p>
        </p:txBody>
      </p:sp>
      <p:sp>
        <p:nvSpPr>
          <p:cNvPr id="9" name="ZoneTexte 8"/>
          <p:cNvSpPr txBox="1"/>
          <p:nvPr/>
        </p:nvSpPr>
        <p:spPr>
          <a:xfrm>
            <a:off x="8215338" y="3000372"/>
            <a:ext cx="553998" cy="3571876"/>
          </a:xfrm>
          <a:prstGeom prst="rect">
            <a:avLst/>
          </a:prstGeom>
          <a:solidFill>
            <a:schemeClr val="accent6">
              <a:lumMod val="60000"/>
              <a:lumOff val="40000"/>
            </a:schemeClr>
          </a:solidFill>
          <a:ln>
            <a:solidFill>
              <a:srgbClr val="00B0F0"/>
            </a:solidFill>
          </a:ln>
        </p:spPr>
        <p:txBody>
          <a:bodyPr vert="vert270" wrap="square" rtlCol="0">
            <a:spAutoFit/>
          </a:bodyPr>
          <a:lstStyle/>
          <a:p>
            <a:pPr algn="ctr"/>
            <a:r>
              <a:rPr lang="fr-FR" b="1" dirty="0"/>
              <a:t>Objectifs spécifiques </a:t>
            </a:r>
          </a:p>
        </p:txBody>
      </p:sp>
      <p:sp>
        <p:nvSpPr>
          <p:cNvPr id="10" name="Accolade fermante 9"/>
          <p:cNvSpPr/>
          <p:nvPr/>
        </p:nvSpPr>
        <p:spPr>
          <a:xfrm>
            <a:off x="7858148" y="3000372"/>
            <a:ext cx="428628" cy="357187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635351"/>
          </a:xfrm>
        </p:spPr>
        <p:txBody>
          <a:bodyPr>
            <a:noAutofit/>
          </a:bodyPr>
          <a:lstStyle/>
          <a:p>
            <a:pPr algn="ctr"/>
            <a:r>
              <a:rPr lang="fr-FR" sz="3600" b="1" dirty="0">
                <a:latin typeface="Times New Roman" pitchFamily="18" charset="0"/>
                <a:cs typeface="Times New Roman" pitchFamily="18" charset="0"/>
              </a:rPr>
              <a:t>II.E. La matrice du cadre Logique</a:t>
            </a:r>
          </a:p>
        </p:txBody>
      </p:sp>
      <p:sp>
        <p:nvSpPr>
          <p:cNvPr id="3" name="Espace réservé du contenu 2"/>
          <p:cNvSpPr>
            <a:spLocks noGrp="1"/>
          </p:cNvSpPr>
          <p:nvPr>
            <p:ph idx="1"/>
          </p:nvPr>
        </p:nvSpPr>
        <p:spPr>
          <a:xfrm>
            <a:off x="476221" y="1393017"/>
            <a:ext cx="8229600" cy="5250693"/>
          </a:xfrm>
        </p:spPr>
        <p:txBody>
          <a:bodyPr>
            <a:noAutofit/>
          </a:bodyPr>
          <a:lstStyle/>
          <a:p>
            <a:pPr>
              <a:buNone/>
            </a:pPr>
            <a:r>
              <a:rPr lang="fr-FR" sz="2800" b="1" dirty="0">
                <a:latin typeface="Times New Roman" pitchFamily="18" charset="0"/>
                <a:cs typeface="Times New Roman" pitchFamily="18" charset="0"/>
              </a:rPr>
              <a:t>   Les composantes du cadre logique</a:t>
            </a:r>
          </a:p>
          <a:p>
            <a:pPr algn="just">
              <a:buNone/>
            </a:pPr>
            <a:r>
              <a:rPr lang="fr-FR" sz="2800" dirty="0">
                <a:latin typeface="Times New Roman" pitchFamily="18" charset="0"/>
                <a:cs typeface="Times New Roman" pitchFamily="18" charset="0"/>
              </a:rPr>
              <a:t>   Le cadre logique est une mise en forme du contenu d'une intervention. Il présente de façon logique les objectifs, les résultats, les activités et leurs liens de causalité selon une logique verticale. Il est réalisé après une analyse approfondie des données disponibles (problèmes, objectifs, possibilités).</a:t>
            </a:r>
          </a:p>
          <a:p>
            <a:pPr algn="just">
              <a:buNone/>
            </a:pPr>
            <a:r>
              <a:rPr lang="fr-FR" sz="2800" dirty="0">
                <a:latin typeface="Times New Roman" pitchFamily="18" charset="0"/>
                <a:cs typeface="Times New Roman" pitchFamily="18" charset="0"/>
              </a:rPr>
              <a:t>   Le cadre logique prend la forme d'un tableau à double entrée. Dans la première colonne, on précise la logique d'intervention. Cette colonne décrit comment le projet va permettre d'atteindre les objectifs fixés.</a:t>
            </a:r>
          </a:p>
          <a:p>
            <a:pPr>
              <a:buNone/>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62</a:t>
            </a:fld>
            <a:endParaRPr lang="en-GB"/>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71472" y="750074"/>
            <a:ext cx="8229600" cy="5393569"/>
          </a:xfrm>
        </p:spPr>
        <p:txBody>
          <a:bodyPr>
            <a:normAutofit/>
          </a:bodyPr>
          <a:lstStyle/>
          <a:p>
            <a:pPr lvl="0" algn="just"/>
            <a:endParaRPr lang="fr-FR" sz="2800" dirty="0">
              <a:latin typeface="Times New Roman" pitchFamily="18" charset="0"/>
              <a:cs typeface="Times New Roman" pitchFamily="18" charset="0"/>
            </a:endParaRPr>
          </a:p>
          <a:p>
            <a:pPr lvl="0" algn="just"/>
            <a:r>
              <a:rPr lang="fr-FR" sz="2800" dirty="0">
                <a:latin typeface="Times New Roman" pitchFamily="18" charset="0"/>
                <a:cs typeface="Times New Roman" pitchFamily="18" charset="0"/>
              </a:rPr>
              <a:t>Dans la deuxième et la troisième colonne, on indique les indicateurs et les sources objectivement vérifiables. Ils permettront d'assurer le suivi objectif du projet lors de sa mise en œuvre et de son évaluation.</a:t>
            </a:r>
          </a:p>
          <a:p>
            <a:pPr lvl="0" algn="just"/>
            <a:endParaRPr lang="fr-FR" sz="2800" dirty="0">
              <a:latin typeface="Times New Roman" pitchFamily="18" charset="0"/>
              <a:cs typeface="Times New Roman" pitchFamily="18" charset="0"/>
            </a:endParaRPr>
          </a:p>
          <a:p>
            <a:pPr lvl="0" algn="just"/>
            <a:r>
              <a:rPr lang="fr-FR" sz="2800" dirty="0">
                <a:latin typeface="Times New Roman" pitchFamily="18" charset="0"/>
                <a:cs typeface="Times New Roman" pitchFamily="18" charset="0"/>
              </a:rPr>
              <a:t>Dans la quatrième colonne, on présente les facteurs externes ou hypothèses qui influencent la réussite de l'intervention.</a:t>
            </a:r>
          </a:p>
          <a:p>
            <a:pPr algn="just">
              <a:buNone/>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63</a:t>
            </a:fld>
            <a:endParaRPr lang="en-GB"/>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200" b="1" dirty="0">
                <a:solidFill>
                  <a:schemeClr val="tx1"/>
                </a:solidFill>
                <a:latin typeface="Times New Roman" pitchFamily="18" charset="0"/>
                <a:cs typeface="Times New Roman" pitchFamily="18" charset="0"/>
              </a:rPr>
              <a:t>Canevas-type du Cadre Logique </a:t>
            </a:r>
          </a:p>
        </p:txBody>
      </p:sp>
      <p:graphicFrame>
        <p:nvGraphicFramePr>
          <p:cNvPr id="4" name="Espace réservé du contenu 3"/>
          <p:cNvGraphicFramePr>
            <a:graphicFrameLocks noGrp="1"/>
          </p:cNvGraphicFramePr>
          <p:nvPr>
            <p:ph idx="1"/>
          </p:nvPr>
        </p:nvGraphicFramePr>
        <p:xfrm>
          <a:off x="71407" y="2143118"/>
          <a:ext cx="8858312" cy="4731974"/>
        </p:xfrm>
        <a:graphic>
          <a:graphicData uri="http://schemas.openxmlformats.org/drawingml/2006/table">
            <a:tbl>
              <a:tblPr firstRow="1" bandRow="1">
                <a:tableStyleId>{2D5ABB26-0587-4C30-8999-92F81FD0307C}</a:tableStyleId>
              </a:tblPr>
              <a:tblGrid>
                <a:gridCol w="2022771">
                  <a:extLst>
                    <a:ext uri="{9D8B030D-6E8A-4147-A177-3AD203B41FA5}">
                      <a16:colId xmlns:a16="http://schemas.microsoft.com/office/drawing/2014/main" val="20000"/>
                    </a:ext>
                  </a:extLst>
                </a:gridCol>
                <a:gridCol w="2790028">
                  <a:extLst>
                    <a:ext uri="{9D8B030D-6E8A-4147-A177-3AD203B41FA5}">
                      <a16:colId xmlns:a16="http://schemas.microsoft.com/office/drawing/2014/main" val="20001"/>
                    </a:ext>
                  </a:extLst>
                </a:gridCol>
                <a:gridCol w="2162273">
                  <a:extLst>
                    <a:ext uri="{9D8B030D-6E8A-4147-A177-3AD203B41FA5}">
                      <a16:colId xmlns:a16="http://schemas.microsoft.com/office/drawing/2014/main" val="20002"/>
                    </a:ext>
                  </a:extLst>
                </a:gridCol>
                <a:gridCol w="1883240">
                  <a:extLst>
                    <a:ext uri="{9D8B030D-6E8A-4147-A177-3AD203B41FA5}">
                      <a16:colId xmlns:a16="http://schemas.microsoft.com/office/drawing/2014/main" val="20003"/>
                    </a:ext>
                  </a:extLst>
                </a:gridCol>
              </a:tblGrid>
              <a:tr h="1557209">
                <a:tc>
                  <a:txBody>
                    <a:bodyPr/>
                    <a:lstStyle/>
                    <a:p>
                      <a:pPr algn="ctr"/>
                      <a:r>
                        <a:rPr lang="fr-FR" dirty="0">
                          <a:ln>
                            <a:solidFill>
                              <a:srgbClr val="0070C0"/>
                            </a:solidFill>
                          </a:ln>
                          <a:solidFill>
                            <a:schemeClr val="tx1"/>
                          </a:solidFill>
                        </a:rPr>
                        <a:t>Description du projet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fr-FR" dirty="0">
                          <a:ln>
                            <a:solidFill>
                              <a:srgbClr val="0070C0"/>
                            </a:solidFill>
                          </a:ln>
                          <a:solidFill>
                            <a:schemeClr val="tx1"/>
                          </a:solidFill>
                        </a:rPr>
                        <a:t>Indicateurs objectivement vérifiables (IOV)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fr-FR" dirty="0">
                          <a:ln>
                            <a:solidFill>
                              <a:srgbClr val="0070C0"/>
                            </a:solidFill>
                          </a:ln>
                          <a:solidFill>
                            <a:schemeClr val="tx1"/>
                          </a:solidFill>
                        </a:rPr>
                        <a:t>Sources</a:t>
                      </a:r>
                      <a:r>
                        <a:rPr lang="fr-FR" baseline="0" dirty="0">
                          <a:ln>
                            <a:solidFill>
                              <a:srgbClr val="0070C0"/>
                            </a:solidFill>
                          </a:ln>
                          <a:solidFill>
                            <a:schemeClr val="tx1"/>
                          </a:solidFill>
                        </a:rPr>
                        <a:t> de vérification</a:t>
                      </a:r>
                      <a:endParaRPr lang="fr-FR" dirty="0">
                        <a:ln>
                          <a:solidFill>
                            <a:srgbClr val="0070C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fr-FR" dirty="0">
                          <a:ln>
                            <a:solidFill>
                              <a:srgbClr val="0070C0"/>
                            </a:solidFill>
                          </a:ln>
                          <a:solidFill>
                            <a:schemeClr val="tx1"/>
                          </a:solidFill>
                        </a:rPr>
                        <a:t>Hypothèses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r h="631535">
                <a:tc>
                  <a:txBody>
                    <a:bodyPr/>
                    <a:lstStyle/>
                    <a:p>
                      <a:r>
                        <a:rPr lang="fr-FR" dirty="0">
                          <a:ln>
                            <a:solidFill>
                              <a:srgbClr val="0070C0"/>
                            </a:solidFill>
                          </a:ln>
                          <a:solidFill>
                            <a:schemeClr val="tx1"/>
                          </a:solidFill>
                        </a:rPr>
                        <a:t>Objectif</a:t>
                      </a:r>
                      <a:r>
                        <a:rPr lang="fr-FR" baseline="0" dirty="0">
                          <a:ln>
                            <a:solidFill>
                              <a:srgbClr val="0070C0"/>
                            </a:solidFill>
                          </a:ln>
                          <a:solidFill>
                            <a:schemeClr val="tx1"/>
                          </a:solidFill>
                        </a:rPr>
                        <a:t> </a:t>
                      </a:r>
                      <a:r>
                        <a:rPr lang="fr-FR" dirty="0">
                          <a:ln>
                            <a:solidFill>
                              <a:srgbClr val="0070C0"/>
                            </a:solidFill>
                          </a:ln>
                          <a:solidFill>
                            <a:schemeClr val="tx1"/>
                          </a:solidFill>
                        </a:rPr>
                        <a:t>global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fr-FR" dirty="0">
                        <a:ln>
                          <a:solidFill>
                            <a:srgbClr val="0070C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dirty="0">
                        <a:ln>
                          <a:solidFill>
                            <a:srgbClr val="0070C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a:ln>
                          <a:solidFill>
                            <a:srgbClr val="0070C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31535">
                <a:tc>
                  <a:txBody>
                    <a:bodyPr/>
                    <a:lstStyle/>
                    <a:p>
                      <a:r>
                        <a:rPr lang="fr-FR" dirty="0">
                          <a:ln>
                            <a:solidFill>
                              <a:srgbClr val="0070C0"/>
                            </a:solidFill>
                          </a:ln>
                          <a:solidFill>
                            <a:schemeClr val="tx1"/>
                          </a:solidFill>
                        </a:rPr>
                        <a:t>Objectifs spécifique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fr-FR" dirty="0">
                        <a:ln>
                          <a:solidFill>
                            <a:srgbClr val="0070C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dirty="0">
                        <a:ln>
                          <a:solidFill>
                            <a:srgbClr val="0070C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a:ln>
                          <a:solidFill>
                            <a:srgbClr val="0070C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31535">
                <a:tc>
                  <a:txBody>
                    <a:bodyPr/>
                    <a:lstStyle/>
                    <a:p>
                      <a:r>
                        <a:rPr lang="fr-FR" dirty="0">
                          <a:ln>
                            <a:solidFill>
                              <a:srgbClr val="0070C0"/>
                            </a:solidFill>
                          </a:ln>
                          <a:solidFill>
                            <a:schemeClr val="tx1"/>
                          </a:solidFill>
                        </a:rPr>
                        <a:t>Résultats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fr-FR">
                        <a:ln>
                          <a:solidFill>
                            <a:srgbClr val="0070C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dirty="0">
                        <a:ln>
                          <a:solidFill>
                            <a:srgbClr val="0070C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dirty="0">
                        <a:ln>
                          <a:solidFill>
                            <a:srgbClr val="0070C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31535">
                <a:tc>
                  <a:txBody>
                    <a:bodyPr/>
                    <a:lstStyle/>
                    <a:p>
                      <a:r>
                        <a:rPr lang="fr-FR" dirty="0">
                          <a:ln>
                            <a:solidFill>
                              <a:srgbClr val="0070C0"/>
                            </a:solidFill>
                          </a:ln>
                          <a:solidFill>
                            <a:schemeClr val="tx1"/>
                          </a:solidFill>
                        </a:rPr>
                        <a:t>Activités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fr-FR" dirty="0">
                        <a:ln>
                          <a:solidFill>
                            <a:srgbClr val="0070C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a:ln>
                          <a:solidFill>
                            <a:srgbClr val="0070C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dirty="0">
                        <a:ln>
                          <a:solidFill>
                            <a:srgbClr val="0070C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631535">
                <a:tc gridSpan="3">
                  <a:txBody>
                    <a:bodyPr/>
                    <a:lstStyle/>
                    <a:p>
                      <a:endParaRPr lang="fr-FR" dirty="0">
                        <a:ln>
                          <a:solidFill>
                            <a:srgbClr val="0070C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fr-FR" dirty="0">
                        <a:ln>
                          <a:solidFill>
                            <a:srgbClr val="0070C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ln>
                          <a:solidFill>
                            <a:srgbClr val="0070C0"/>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ln>
                            <a:solidFill>
                              <a:srgbClr val="0070C0"/>
                            </a:solidFill>
                          </a:ln>
                          <a:solidFill>
                            <a:schemeClr val="tx1"/>
                          </a:solidFill>
                        </a:rPr>
                        <a:t>Conditions préalables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5"/>
                  </a:ext>
                </a:extLst>
              </a:tr>
            </a:tbl>
          </a:graphicData>
        </a:graphic>
      </p:graphicFrame>
      <p:sp>
        <p:nvSpPr>
          <p:cNvPr id="5" name="Espace réservé du numéro de diapositive 4"/>
          <p:cNvSpPr>
            <a:spLocks noGrp="1"/>
          </p:cNvSpPr>
          <p:nvPr>
            <p:ph type="sldNum" sz="quarter" idx="12"/>
          </p:nvPr>
        </p:nvSpPr>
        <p:spPr/>
        <p:txBody>
          <a:bodyPr/>
          <a:lstStyle/>
          <a:p>
            <a:pPr>
              <a:defRPr/>
            </a:pPr>
            <a:fld id="{E0F93A6C-462B-4981-99DD-B52ECBD9606C}" type="slidenum">
              <a:rPr lang="en-GB" smtClean="0"/>
              <a:pPr>
                <a:defRPr/>
              </a:pPr>
              <a:t>64</a:t>
            </a:fld>
            <a:endParaRPr lang="en-GB"/>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85720" y="585037"/>
            <a:ext cx="8572560" cy="6215082"/>
          </a:xfrm>
        </p:spPr>
        <p:txBody>
          <a:bodyPr>
            <a:noAutofit/>
          </a:bodyPr>
          <a:lstStyle/>
          <a:p>
            <a:pPr lvl="0" algn="just"/>
            <a:r>
              <a:rPr lang="fr-FR" sz="2800" b="1" dirty="0">
                <a:latin typeface="Times New Roman" pitchFamily="18" charset="0"/>
                <a:cs typeface="Times New Roman" pitchFamily="18" charset="0"/>
              </a:rPr>
              <a:t>L’objectif global, </a:t>
            </a:r>
            <a:r>
              <a:rPr lang="fr-FR" sz="2800" dirty="0">
                <a:latin typeface="Times New Roman" pitchFamily="18" charset="0"/>
                <a:cs typeface="Times New Roman" pitchFamily="18" charset="0"/>
              </a:rPr>
              <a:t>situé dans la première rangée, est  un objectif large qui rentre dans le cadre du programme, ou de  la politique nationale/sectorielle. </a:t>
            </a:r>
          </a:p>
          <a:p>
            <a:pPr lvl="0" algn="just"/>
            <a:r>
              <a:rPr lang="fr-FR" sz="2800" dirty="0">
                <a:latin typeface="Times New Roman" pitchFamily="18" charset="0"/>
                <a:cs typeface="Times New Roman" pitchFamily="18" charset="0"/>
              </a:rPr>
              <a:t>Les </a:t>
            </a:r>
            <a:r>
              <a:rPr lang="fr-FR" sz="2800" b="1" dirty="0">
                <a:latin typeface="Times New Roman" pitchFamily="18" charset="0"/>
                <a:cs typeface="Times New Roman" pitchFamily="18" charset="0"/>
              </a:rPr>
              <a:t>objectifs spécifiques</a:t>
            </a:r>
            <a:r>
              <a:rPr lang="fr-FR" sz="2800" dirty="0">
                <a:latin typeface="Times New Roman" pitchFamily="18" charset="0"/>
                <a:cs typeface="Times New Roman" pitchFamily="18" charset="0"/>
              </a:rPr>
              <a:t> : ce sont des objectifs  majeurs du projet. Il vont contribuer à </a:t>
            </a:r>
            <a:r>
              <a:rPr lang="fr-FR" sz="2800" b="1" dirty="0">
                <a:latin typeface="Times New Roman" pitchFamily="18" charset="0"/>
                <a:cs typeface="Times New Roman" pitchFamily="18" charset="0"/>
              </a:rPr>
              <a:t>la réalisation des objectifs globaux</a:t>
            </a:r>
            <a:r>
              <a:rPr lang="fr-FR" sz="2800" dirty="0">
                <a:latin typeface="Times New Roman" pitchFamily="18" charset="0"/>
                <a:cs typeface="Times New Roman" pitchFamily="18" charset="0"/>
              </a:rPr>
              <a:t>. </a:t>
            </a:r>
          </a:p>
          <a:p>
            <a:pPr lvl="0" algn="just"/>
            <a:r>
              <a:rPr lang="fr-FR" sz="2800" dirty="0">
                <a:latin typeface="Times New Roman" pitchFamily="18" charset="0"/>
                <a:cs typeface="Times New Roman" pitchFamily="18" charset="0"/>
              </a:rPr>
              <a:t>Les </a:t>
            </a:r>
            <a:r>
              <a:rPr lang="fr-FR" sz="2800" b="1" dirty="0">
                <a:latin typeface="Times New Roman" pitchFamily="18" charset="0"/>
                <a:cs typeface="Times New Roman" pitchFamily="18" charset="0"/>
              </a:rPr>
              <a:t>résultats, </a:t>
            </a:r>
            <a:r>
              <a:rPr lang="fr-FR" sz="2800" dirty="0">
                <a:latin typeface="Times New Roman" pitchFamily="18" charset="0"/>
                <a:cs typeface="Times New Roman" pitchFamily="18" charset="0"/>
              </a:rPr>
              <a:t>eux,</a:t>
            </a:r>
            <a:r>
              <a:rPr lang="fr-FR" sz="2800" b="1" dirty="0">
                <a:latin typeface="Times New Roman" pitchFamily="18" charset="0"/>
                <a:cs typeface="Times New Roman" pitchFamily="18" charset="0"/>
              </a:rPr>
              <a:t> </a:t>
            </a:r>
            <a:r>
              <a:rPr lang="fr-FR" sz="2800" dirty="0">
                <a:latin typeface="Times New Roman" pitchFamily="18" charset="0"/>
                <a:cs typeface="Times New Roman" pitchFamily="18" charset="0"/>
              </a:rPr>
              <a:t>décrivent </a:t>
            </a:r>
            <a:r>
              <a:rPr lang="fr-FR" sz="2800" b="1" dirty="0">
                <a:latin typeface="Times New Roman" pitchFamily="18" charset="0"/>
                <a:cs typeface="Times New Roman" pitchFamily="18" charset="0"/>
              </a:rPr>
              <a:t>les avantages</a:t>
            </a:r>
            <a:r>
              <a:rPr lang="fr-FR" sz="2800" dirty="0">
                <a:latin typeface="Times New Roman" pitchFamily="18" charset="0"/>
                <a:cs typeface="Times New Roman" pitchFamily="18" charset="0"/>
              </a:rPr>
              <a:t> ou les bénéfices que le projet doit générer pour atteindre l'objectif spécifique.</a:t>
            </a:r>
          </a:p>
          <a:p>
            <a:pPr lvl="0" algn="just"/>
            <a:r>
              <a:rPr lang="fr-FR" sz="2800" dirty="0">
                <a:latin typeface="Times New Roman" pitchFamily="18" charset="0"/>
                <a:cs typeface="Times New Roman" pitchFamily="18" charset="0"/>
              </a:rPr>
              <a:t>La quatrième rangée contient les </a:t>
            </a:r>
            <a:r>
              <a:rPr lang="fr-FR" sz="2800" b="1" u="sng" dirty="0">
                <a:latin typeface="Times New Roman" pitchFamily="18" charset="0"/>
                <a:cs typeface="Times New Roman" pitchFamily="18" charset="0"/>
              </a:rPr>
              <a:t>activités</a:t>
            </a:r>
            <a:r>
              <a:rPr lang="fr-FR" sz="2800" b="1" dirty="0">
                <a:latin typeface="Times New Roman" pitchFamily="18" charset="0"/>
                <a:cs typeface="Times New Roman" pitchFamily="18" charset="0"/>
              </a:rPr>
              <a:t> </a:t>
            </a:r>
            <a:r>
              <a:rPr lang="fr-FR" sz="2800" dirty="0">
                <a:latin typeface="Times New Roman" pitchFamily="18" charset="0"/>
                <a:cs typeface="Times New Roman" pitchFamily="18" charset="0"/>
              </a:rPr>
              <a:t>qui seront mises en œuvre par le projet afin d'atteindre les résultats escomptés. </a:t>
            </a:r>
          </a:p>
          <a:p>
            <a:pPr marL="0" lvl="0" indent="0" algn="just">
              <a:buNone/>
            </a:pPr>
            <a:r>
              <a:rPr lang="fr-FR" sz="2000" i="1" dirty="0">
                <a:solidFill>
                  <a:srgbClr val="00B0F0"/>
                </a:solidFill>
                <a:latin typeface="Times New Roman" pitchFamily="18" charset="0"/>
                <a:cs typeface="Times New Roman" pitchFamily="18" charset="0"/>
              </a:rPr>
              <a:t>Voir module de </a:t>
            </a:r>
            <a:r>
              <a:rPr lang="fr-FR" sz="2000" i="1" dirty="0">
                <a:solidFill>
                  <a:srgbClr val="0000FF"/>
                </a:solidFill>
                <a:latin typeface="Times New Roman" pitchFamily="18" charset="0"/>
                <a:cs typeface="Times New Roman" pitchFamily="18" charset="0"/>
                <a:hlinkClick r:id="rId2">
                  <a:extLst>
                    <a:ext uri="{A12FA001-AC4F-418D-AE19-62706E023703}">
                      <ahyp:hlinkClr xmlns:ahyp="http://schemas.microsoft.com/office/drawing/2018/hyperlinkcolor" val="tx"/>
                    </a:ext>
                  </a:extLst>
                </a:hlinkClick>
              </a:rPr>
              <a:t>CONCEPTION &amp; ELABORATION DE PROJETS</a:t>
            </a:r>
            <a:r>
              <a:rPr lang="fr-FR" sz="2000" i="1" dirty="0">
                <a:solidFill>
                  <a:srgbClr val="E2D700"/>
                </a:solidFill>
                <a:latin typeface="Times New Roman" pitchFamily="18" charset="0"/>
                <a:cs typeface="Times New Roman" pitchFamily="18" charset="0"/>
                <a:hlinkClick r:id="rId2">
                  <a:extLst>
                    <a:ext uri="{A12FA001-AC4F-418D-AE19-62706E023703}">
                      <ahyp:hlinkClr xmlns:ahyp="http://schemas.microsoft.com/office/drawing/2018/hyperlinkcolor" val="tx"/>
                    </a:ext>
                  </a:extLst>
                </a:hlinkClick>
              </a:rPr>
              <a:t> </a:t>
            </a:r>
            <a:r>
              <a:rPr lang="fr-FR" sz="2000" i="1" dirty="0">
                <a:solidFill>
                  <a:srgbClr val="00B0F0"/>
                </a:solidFill>
                <a:latin typeface="Times New Roman" pitchFamily="18" charset="0"/>
                <a:cs typeface="Times New Roman" pitchFamily="18" charset="0"/>
              </a:rPr>
              <a:t>pour détails! </a:t>
            </a:r>
            <a:endParaRPr lang="fr-FR" sz="2000" dirty="0">
              <a:latin typeface="Times New Roman" pitchFamily="18" charset="0"/>
              <a:cs typeface="Times New Roman" pitchFamily="18" charset="0"/>
            </a:endParaRPr>
          </a:p>
          <a:p>
            <a:pPr lvl="0" algn="just">
              <a:buNone/>
            </a:pPr>
            <a:r>
              <a:rPr lang="fr-FR" sz="2800" dirty="0">
                <a:latin typeface="Times New Roman" pitchFamily="18" charset="0"/>
                <a:cs typeface="Times New Roman" pitchFamily="18" charset="0"/>
              </a:rPr>
              <a:t>    </a:t>
            </a:r>
            <a:endParaRPr lang="fr-FR" sz="2800" i="1" dirty="0">
              <a:solidFill>
                <a:srgbClr val="00B0F0"/>
              </a:solidFill>
              <a:latin typeface="Times New Roman" pitchFamily="18" charset="0"/>
              <a:cs typeface="Times New Roman" pitchFamily="18" charset="0"/>
            </a:endParaRPr>
          </a:p>
          <a:p>
            <a:pPr algn="just">
              <a:buNone/>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65</a:t>
            </a:fld>
            <a:endParaRPr lang="en-GB"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71472" y="1928802"/>
            <a:ext cx="8229600" cy="4000528"/>
          </a:xfrm>
          <a:solidFill>
            <a:schemeClr val="accent6">
              <a:lumMod val="40000"/>
              <a:lumOff val="60000"/>
            </a:schemeClr>
          </a:solidFill>
          <a:ln>
            <a:solidFill>
              <a:srgbClr val="FFC000"/>
            </a:solidFill>
          </a:ln>
        </p:spPr>
        <p:txBody>
          <a:bodyPr>
            <a:noAutofit/>
          </a:bodyPr>
          <a:lstStyle/>
          <a:p>
            <a:pPr algn="just">
              <a:buNone/>
            </a:pPr>
            <a:r>
              <a:rPr lang="fr-FR" sz="2800" u="sng" dirty="0">
                <a:latin typeface="Times New Roman" pitchFamily="18" charset="0"/>
                <a:cs typeface="Times New Roman" pitchFamily="18" charset="0"/>
              </a:rPr>
              <a:t> </a:t>
            </a:r>
            <a:r>
              <a:rPr lang="fr-FR" sz="2800" i="1" u="sng" dirty="0">
                <a:latin typeface="Times New Roman" pitchFamily="18" charset="0"/>
                <a:cs typeface="Times New Roman" pitchFamily="18" charset="0"/>
              </a:rPr>
              <a:t>Note</a:t>
            </a:r>
            <a:r>
              <a:rPr lang="fr-FR" sz="2800" i="1" dirty="0">
                <a:latin typeface="Times New Roman" pitchFamily="18" charset="0"/>
                <a:cs typeface="Times New Roman" pitchFamily="18" charset="0"/>
              </a:rPr>
              <a:t>:</a:t>
            </a:r>
          </a:p>
          <a:p>
            <a:pPr algn="just">
              <a:buNone/>
            </a:pPr>
            <a:r>
              <a:rPr lang="fr-FR" sz="2800" i="1" dirty="0">
                <a:latin typeface="Times New Roman" pitchFamily="18" charset="0"/>
                <a:cs typeface="Times New Roman" pitchFamily="18" charset="0"/>
              </a:rPr>
              <a:t> </a:t>
            </a:r>
            <a:r>
              <a:rPr lang="fr-FR" sz="2800" dirty="0">
                <a:solidFill>
                  <a:schemeClr val="accent1">
                    <a:lumMod val="60000"/>
                    <a:lumOff val="40000"/>
                  </a:schemeClr>
                </a:solidFill>
                <a:latin typeface="Times New Roman" pitchFamily="18" charset="0"/>
                <a:cs typeface="Times New Roman" pitchFamily="18" charset="0"/>
              </a:rPr>
              <a:t>  </a:t>
            </a:r>
            <a:r>
              <a:rPr lang="fr-FR" sz="2800" dirty="0">
                <a:solidFill>
                  <a:srgbClr val="002060"/>
                </a:solidFill>
                <a:latin typeface="Times New Roman" pitchFamily="18" charset="0"/>
                <a:cs typeface="Times New Roman" pitchFamily="18" charset="0"/>
              </a:rPr>
              <a:t>Un module complet de CONCEPTION &amp; ELABORATION DE PROJETS (</a:t>
            </a:r>
            <a:r>
              <a:rPr lang="fr-FR" sz="2800" i="1" dirty="0">
                <a:solidFill>
                  <a:srgbClr val="002060"/>
                </a:solidFill>
                <a:latin typeface="Times New Roman" pitchFamily="18" charset="0"/>
                <a:cs typeface="Times New Roman" pitchFamily="18" charset="0"/>
              </a:rPr>
              <a:t>y compris le MS Project, un logiciel spécialisé</a:t>
            </a:r>
            <a:r>
              <a:rPr lang="fr-FR" sz="2800" dirty="0">
                <a:solidFill>
                  <a:srgbClr val="002060"/>
                </a:solidFill>
                <a:latin typeface="Times New Roman" pitchFamily="18" charset="0"/>
                <a:cs typeface="Times New Roman" pitchFamily="18" charset="0"/>
              </a:rPr>
              <a:t>) est disponible sur site web de </a:t>
            </a:r>
            <a:r>
              <a:rPr lang="fr-FR" sz="2800" i="1" dirty="0">
                <a:solidFill>
                  <a:srgbClr val="0000FF"/>
                </a:solidFill>
                <a:latin typeface="Times New Roman" pitchFamily="18" charset="0"/>
                <a:cs typeface="Times New Roman" pitchFamily="18" charset="0"/>
                <a:hlinkClick r:id="rId2">
                  <a:extLst>
                    <a:ext uri="{A12FA001-AC4F-418D-AE19-62706E023703}">
                      <ahyp:hlinkClr xmlns:ahyp="http://schemas.microsoft.com/office/drawing/2018/hyperlinkcolor" val="tx"/>
                    </a:ext>
                  </a:extLst>
                </a:hlinkClick>
              </a:rPr>
              <a:t>https://kbgestiondeprojets.com/</a:t>
            </a:r>
            <a:endParaRPr lang="fr-FR" sz="2800" i="1" dirty="0">
              <a:solidFill>
                <a:srgbClr val="0000FF"/>
              </a:solidFill>
              <a:latin typeface="Times New Roman" pitchFamily="18" charset="0"/>
              <a:cs typeface="Times New Roman" pitchFamily="18" charset="0"/>
            </a:endParaRPr>
          </a:p>
          <a:p>
            <a:pPr algn="just">
              <a:buNone/>
            </a:pPr>
            <a:r>
              <a:rPr lang="fr-FR" sz="2800" dirty="0">
                <a:solidFill>
                  <a:srgbClr val="002060"/>
                </a:solidFill>
                <a:latin typeface="Times New Roman" pitchFamily="18" charset="0"/>
                <a:cs typeface="Times New Roman" pitchFamily="18" charset="0"/>
              </a:rPr>
              <a:t>   Il est fortement recommandé de compléter vos compétences en S.E par un bon bagage de la matière  de conception et d’élaboration de projets. </a:t>
            </a: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66</a:t>
            </a:fld>
            <a:endParaRPr lang="en-GB"/>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71472" y="1428736"/>
            <a:ext cx="8229600" cy="4389120"/>
          </a:xfrm>
          <a:solidFill>
            <a:schemeClr val="bg2">
              <a:lumMod val="75000"/>
            </a:schemeClr>
          </a:solidFill>
        </p:spPr>
        <p:txBody>
          <a:bodyPr/>
          <a:lstStyle/>
          <a:p>
            <a:pPr>
              <a:buNone/>
            </a:pPr>
            <a:endParaRPr lang="fr-FR" dirty="0"/>
          </a:p>
          <a:p>
            <a:pPr>
              <a:buNone/>
            </a:pPr>
            <a:endParaRPr lang="fr-FR" dirty="0"/>
          </a:p>
          <a:p>
            <a:pPr>
              <a:buNone/>
            </a:pPr>
            <a:endParaRPr lang="fr-FR" dirty="0"/>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67</a:t>
            </a:fld>
            <a:endParaRPr lang="en-GB"/>
          </a:p>
        </p:txBody>
      </p:sp>
      <p:sp>
        <p:nvSpPr>
          <p:cNvPr id="5" name="Pentagone régulier 4"/>
          <p:cNvSpPr/>
          <p:nvPr/>
        </p:nvSpPr>
        <p:spPr>
          <a:xfrm>
            <a:off x="785786" y="1714488"/>
            <a:ext cx="7929618" cy="3857652"/>
          </a:xfrm>
          <a:prstGeom prst="pentag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solidFill>
                  <a:srgbClr val="FF0000"/>
                </a:solidFill>
                <a:latin typeface="Times New Roman" pitchFamily="18" charset="0"/>
                <a:cs typeface="Times New Roman" pitchFamily="18" charset="0"/>
              </a:rPr>
              <a:t>SESSION 6: </a:t>
            </a:r>
          </a:p>
          <a:p>
            <a:pPr algn="ctr"/>
            <a:endParaRPr lang="fr-FR" sz="3600" dirty="0">
              <a:solidFill>
                <a:srgbClr val="FF0000"/>
              </a:solidFill>
              <a:latin typeface="Times New Roman" pitchFamily="18" charset="0"/>
              <a:cs typeface="Times New Roman" pitchFamily="18" charset="0"/>
            </a:endParaRPr>
          </a:p>
          <a:p>
            <a:pPr algn="ctr"/>
            <a:r>
              <a:rPr lang="fr-FR" sz="3000" dirty="0">
                <a:solidFill>
                  <a:schemeClr val="tx1"/>
                </a:solidFill>
                <a:latin typeface="Times New Roman" pitchFamily="18" charset="0"/>
                <a:cs typeface="Times New Roman" pitchFamily="18" charset="0"/>
              </a:rPr>
              <a:t>HISTORIQUE DU SUIVI-EVALUATION </a:t>
            </a:r>
          </a:p>
          <a:p>
            <a:pPr algn="ctr"/>
            <a:endParaRPr lang="fr-FR" sz="3000" dirty="0">
              <a:latin typeface="Times New Roman" pitchFamily="18" charset="0"/>
              <a:cs typeface="Times New Roman"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28596" y="1571612"/>
            <a:ext cx="8401080" cy="4065288"/>
          </a:xfrm>
          <a:solidFill>
            <a:schemeClr val="accent4">
              <a:lumMod val="20000"/>
              <a:lumOff val="80000"/>
            </a:schemeClr>
          </a:solidFill>
          <a:ln>
            <a:solidFill>
              <a:srgbClr val="FFC000"/>
            </a:solidFill>
          </a:ln>
        </p:spPr>
        <p:txBody>
          <a:bodyPr>
            <a:normAutofit/>
          </a:bodyPr>
          <a:lstStyle/>
          <a:p>
            <a:pPr>
              <a:buNone/>
            </a:pPr>
            <a:endParaRPr lang="fr-FR" b="1" dirty="0">
              <a:latin typeface="Times New Roman" pitchFamily="18" charset="0"/>
              <a:cs typeface="Times New Roman" pitchFamily="18" charset="0"/>
            </a:endParaRPr>
          </a:p>
          <a:p>
            <a:pPr>
              <a:buNone/>
            </a:pPr>
            <a:endParaRPr lang="fr-FR" b="1" dirty="0">
              <a:latin typeface="Times New Roman" pitchFamily="18" charset="0"/>
              <a:cs typeface="Times New Roman" pitchFamily="18" charset="0"/>
            </a:endParaRPr>
          </a:p>
          <a:p>
            <a:pPr algn="ctr">
              <a:buNone/>
            </a:pPr>
            <a:r>
              <a:rPr lang="fr-FR" sz="4000" b="1" dirty="0">
                <a:latin typeface="Times New Roman" pitchFamily="18" charset="0"/>
                <a:cs typeface="Times New Roman" pitchFamily="18" charset="0"/>
              </a:rPr>
              <a:t>CHAPITRE III. </a:t>
            </a:r>
          </a:p>
          <a:p>
            <a:pPr algn="ctr">
              <a:buNone/>
            </a:pPr>
            <a:r>
              <a:rPr lang="fr-FR" sz="4000" b="1" dirty="0">
                <a:solidFill>
                  <a:srgbClr val="FF0000"/>
                </a:solidFill>
                <a:latin typeface="Times New Roman" pitchFamily="18" charset="0"/>
                <a:cs typeface="Times New Roman" pitchFamily="18" charset="0"/>
              </a:rPr>
              <a:t>HISTORIQUE DU SUIVI-EVALUATION </a:t>
            </a:r>
          </a:p>
          <a:p>
            <a:pPr algn="ctr">
              <a:buNone/>
            </a:pPr>
            <a:endParaRPr lang="fr-FR" sz="4000" b="1" dirty="0">
              <a:solidFill>
                <a:srgbClr val="FF0000"/>
              </a:solidFill>
              <a:latin typeface="Times New Roman" pitchFamily="18" charset="0"/>
              <a:cs typeface="Times New Roman" pitchFamily="18" charset="0"/>
            </a:endParaRPr>
          </a:p>
          <a:p>
            <a:pPr algn="ctr">
              <a:buNone/>
            </a:pPr>
            <a:endParaRPr lang="fr-FR" sz="4000" b="1" dirty="0">
              <a:solidFill>
                <a:srgbClr val="FF0000"/>
              </a:solidFill>
              <a:latin typeface="Times New Roman" pitchFamily="18" charset="0"/>
              <a:cs typeface="Times New Roman" pitchFamily="18" charset="0"/>
            </a:endParaRPr>
          </a:p>
          <a:p>
            <a:pPr>
              <a:buNone/>
            </a:pPr>
            <a:endParaRPr lang="fr-FR" dirty="0">
              <a:latin typeface="Times New Roman" pitchFamily="18" charset="0"/>
              <a:cs typeface="Times New Roman" pitchFamily="18" charset="0"/>
            </a:endParaRPr>
          </a:p>
          <a:p>
            <a:pPr>
              <a:buNone/>
            </a:pPr>
            <a:endParaRPr lang="fr-FR" dirty="0">
              <a:latin typeface="Times New Roman" pitchFamily="18" charset="0"/>
              <a:cs typeface="Times New Roman" pitchFamily="18" charset="0"/>
            </a:endParaRPr>
          </a:p>
          <a:p>
            <a:pPr>
              <a:buNone/>
            </a:pPr>
            <a:endParaRPr lang="fr-FR"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68</a:t>
            </a:fld>
            <a:endParaRPr lang="en-GB"/>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928670"/>
            <a:ext cx="8229600" cy="5572164"/>
          </a:xfrm>
        </p:spPr>
        <p:txBody>
          <a:bodyPr>
            <a:noAutofit/>
          </a:bodyPr>
          <a:lstStyle/>
          <a:p>
            <a:pPr marL="514350" indent="-514350" algn="just">
              <a:buAutoNum type="alphaLcPeriod"/>
            </a:pPr>
            <a:r>
              <a:rPr lang="fr-FR" sz="3200" b="1" dirty="0">
                <a:solidFill>
                  <a:srgbClr val="00B0F0"/>
                </a:solidFill>
                <a:latin typeface="Times New Roman" pitchFamily="18" charset="0"/>
                <a:cs typeface="Times New Roman" pitchFamily="18" charset="0"/>
              </a:rPr>
              <a:t>APERÇU GÉNÉRALE</a:t>
            </a:r>
          </a:p>
          <a:p>
            <a:pPr algn="just">
              <a:buNone/>
            </a:pPr>
            <a:r>
              <a:rPr lang="fr-FR" sz="2800" dirty="0">
                <a:latin typeface="Times New Roman" pitchFamily="18" charset="0"/>
                <a:cs typeface="Times New Roman" pitchFamily="18" charset="0"/>
              </a:rPr>
              <a:t>  Le  « </a:t>
            </a:r>
            <a:r>
              <a:rPr lang="fr-FR" sz="2800" b="1" dirty="0">
                <a:latin typeface="Times New Roman" pitchFamily="18" charset="0"/>
                <a:cs typeface="Times New Roman" pitchFamily="18" charset="0"/>
              </a:rPr>
              <a:t>Suivi-Evaluation », </a:t>
            </a:r>
            <a:r>
              <a:rPr lang="fr-FR" sz="2800" dirty="0">
                <a:latin typeface="Times New Roman" pitchFamily="18" charset="0"/>
                <a:cs typeface="Times New Roman" pitchFamily="18" charset="0"/>
              </a:rPr>
              <a:t>deux notions qui forment souvent un même terme. Ces notions recouvrent des objectifs, des méthodes et des périodicités différentes mais sont étroitement tributaires l'une de l'autre. </a:t>
            </a:r>
          </a:p>
          <a:p>
            <a:pPr algn="just">
              <a:buNone/>
            </a:pPr>
            <a:r>
              <a:rPr lang="fr-FR" sz="2800" dirty="0">
                <a:latin typeface="Times New Roman" pitchFamily="18" charset="0"/>
                <a:cs typeface="Times New Roman" pitchFamily="18" charset="0"/>
              </a:rPr>
              <a:t>   Les données du suivi, par exemple, sont essentiels et sont utilisées lors des évaluations. L’intégration du dispositif de suivi-évaluation dans les projets a été dictée par les facteurs suivants: Echec des projets et programmes; Limites dans la mise en œuvre des projets; l’absence d’outils claires de S-E des acteurs et </a:t>
            </a:r>
          </a:p>
          <a:p>
            <a:pPr algn="just">
              <a:buNone/>
            </a:pPr>
            <a:r>
              <a:rPr lang="fr-FR" sz="2800" dirty="0">
                <a:latin typeface="Times New Roman" pitchFamily="18" charset="0"/>
                <a:cs typeface="Times New Roman" pitchFamily="18" charset="0"/>
              </a:rPr>
              <a:t>    responsables clés de projets/programmes. </a:t>
            </a:r>
          </a:p>
          <a:p>
            <a:pPr algn="just">
              <a:buNone/>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69</a:t>
            </a:fld>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a:xfrm>
            <a:off x="190469" y="589339"/>
            <a:ext cx="8623331" cy="6116261"/>
          </a:xfrm>
        </p:spPr>
        <p:txBody>
          <a:bodyPr>
            <a:normAutofit/>
          </a:bodyPr>
          <a:lstStyle/>
          <a:p>
            <a:pPr algn="ctr">
              <a:buNone/>
            </a:pPr>
            <a:endParaRPr lang="en-US" dirty="0">
              <a:ea typeface="ＭＳ Ｐゴシック" charset="-128"/>
            </a:endParaRPr>
          </a:p>
          <a:p>
            <a:pPr algn="ctr">
              <a:buNone/>
            </a:pPr>
            <a:r>
              <a:rPr lang="en-US" b="1" dirty="0">
                <a:solidFill>
                  <a:srgbClr val="00B0F0"/>
                </a:solidFill>
                <a:latin typeface="Times New Roman" pitchFamily="18" charset="0"/>
                <a:ea typeface="ＭＳ Ｐゴシック" charset="-128"/>
                <a:cs typeface="Times New Roman" pitchFamily="18" charset="0"/>
              </a:rPr>
              <a:t>PLAN SOMMAIRE DU MODULE (Suite)</a:t>
            </a:r>
          </a:p>
          <a:p>
            <a:pPr algn="ctr">
              <a:buNone/>
            </a:pPr>
            <a:endParaRPr lang="fr-FR" dirty="0">
              <a:latin typeface="Times New Roman" pitchFamily="18" charset="0"/>
              <a:cs typeface="Times New Roman" pitchFamily="18" charset="0"/>
            </a:endParaRPr>
          </a:p>
          <a:p>
            <a:pPr>
              <a:buNone/>
            </a:pPr>
            <a:r>
              <a:rPr lang="fr-FR" sz="2800" b="1" dirty="0">
                <a:latin typeface="Times New Roman" pitchFamily="18" charset="0"/>
                <a:cs typeface="Times New Roman" pitchFamily="18" charset="0"/>
              </a:rPr>
              <a:t>III . HISTORIQUE  DU SUIVI-EVALUATION </a:t>
            </a:r>
            <a:endParaRPr lang="fr-FR" sz="2800" dirty="0">
              <a:latin typeface="Times New Roman" pitchFamily="18" charset="0"/>
              <a:cs typeface="Times New Roman" pitchFamily="18" charset="0"/>
            </a:endParaRPr>
          </a:p>
          <a:p>
            <a:pPr>
              <a:buNone/>
            </a:pPr>
            <a:r>
              <a:rPr lang="fr-FR" sz="2800" dirty="0">
                <a:latin typeface="Times New Roman" pitchFamily="18" charset="0"/>
                <a:cs typeface="Times New Roman" pitchFamily="18" charset="0"/>
              </a:rPr>
              <a:t>a. Aperçu générale</a:t>
            </a:r>
          </a:p>
          <a:p>
            <a:pPr>
              <a:buNone/>
            </a:pPr>
            <a:r>
              <a:rPr lang="fr-FR" sz="2800" dirty="0">
                <a:latin typeface="Times New Roman" pitchFamily="18" charset="0"/>
                <a:cs typeface="Times New Roman" pitchFamily="18" charset="0"/>
              </a:rPr>
              <a:t>b. Objectifs du Suivi-évaluation</a:t>
            </a:r>
          </a:p>
          <a:p>
            <a:pPr>
              <a:buNone/>
            </a:pPr>
            <a:r>
              <a:rPr lang="fr-FR" sz="2800" b="1" dirty="0">
                <a:latin typeface="Times New Roman" pitchFamily="18" charset="0"/>
                <a:cs typeface="Times New Roman" pitchFamily="18" charset="0"/>
              </a:rPr>
              <a:t>IV. DIFFERENTS TYPES DE SUIVI; </a:t>
            </a:r>
          </a:p>
          <a:p>
            <a:pPr>
              <a:buNone/>
            </a:pPr>
            <a:endParaRPr lang="fr-FR" sz="2800" dirty="0">
              <a:latin typeface="Times New Roman" pitchFamily="18" charset="0"/>
              <a:cs typeface="Times New Roman" pitchFamily="18" charset="0"/>
            </a:endParaRPr>
          </a:p>
          <a:p>
            <a:pPr>
              <a:buNone/>
            </a:pPr>
            <a:r>
              <a:rPr lang="fr-FR" sz="2800" b="1" dirty="0">
                <a:latin typeface="Times New Roman" pitchFamily="18" charset="0"/>
                <a:cs typeface="Times New Roman" pitchFamily="18" charset="0"/>
              </a:rPr>
              <a:t>V. DIFFERENTS TYPES D’EVALUATION</a:t>
            </a:r>
          </a:p>
          <a:p>
            <a:pPr>
              <a:buNone/>
            </a:pPr>
            <a:endParaRPr lang="fr-FR" sz="2800" dirty="0">
              <a:latin typeface="Times New Roman" pitchFamily="18" charset="0"/>
              <a:cs typeface="Times New Roman" pitchFamily="18" charset="0"/>
            </a:endParaRPr>
          </a:p>
          <a:p>
            <a:pPr>
              <a:buNone/>
            </a:pPr>
            <a:r>
              <a:rPr lang="fr-FR" sz="2800" b="1" dirty="0">
                <a:latin typeface="Times New Roman" pitchFamily="18" charset="0"/>
                <a:cs typeface="Times New Roman" pitchFamily="18" charset="0"/>
              </a:rPr>
              <a:t>VI. TYPOLOGIE DES INDICATEURS DE SUIVI-EVALUATION</a:t>
            </a:r>
            <a:endParaRPr lang="fr-FR" sz="2800" b="1" dirty="0"/>
          </a:p>
        </p:txBody>
      </p:sp>
      <p:sp>
        <p:nvSpPr>
          <p:cNvPr id="3" name="Espace réservé du numéro de diapositive 2"/>
          <p:cNvSpPr>
            <a:spLocks noGrp="1"/>
          </p:cNvSpPr>
          <p:nvPr>
            <p:ph type="sldNum" sz="quarter" idx="12"/>
          </p:nvPr>
        </p:nvSpPr>
        <p:spPr/>
        <p:txBody>
          <a:bodyPr/>
          <a:lstStyle/>
          <a:p>
            <a:pPr>
              <a:defRPr/>
            </a:pPr>
            <a:fld id="{E0F93A6C-462B-4981-99DD-B52ECBD9606C}" type="slidenum">
              <a:rPr lang="en-GB" smtClean="0"/>
              <a:pPr>
                <a:defRPr/>
              </a:pPr>
              <a:t>7</a:t>
            </a:fld>
            <a:endParaRPr lang="en-GB"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66723" y="589340"/>
            <a:ext cx="8001000" cy="5840056"/>
          </a:xfrm>
        </p:spPr>
        <p:txBody>
          <a:bodyPr>
            <a:noAutofit/>
          </a:bodyPr>
          <a:lstStyle/>
          <a:p>
            <a:pPr algn="just">
              <a:buNone/>
            </a:pPr>
            <a:endParaRPr lang="fr-FR" sz="2800" b="1" dirty="0">
              <a:latin typeface="Times New Roman" pitchFamily="18" charset="0"/>
              <a:cs typeface="Times New Roman" pitchFamily="18" charset="0"/>
            </a:endParaRPr>
          </a:p>
          <a:p>
            <a:pPr algn="just">
              <a:buNone/>
            </a:pPr>
            <a:r>
              <a:rPr lang="fr-FR" sz="2800" dirty="0">
                <a:latin typeface="Times New Roman" pitchFamily="18" charset="0"/>
                <a:cs typeface="Times New Roman" pitchFamily="18" charset="0"/>
              </a:rPr>
              <a:t>  Pendant des années, l'aide internationale était offerte de façon sectorielle et ne correspondait pas toujours aux priorités établies par les pays bénéficiaires et par les partenaires ou les groupes ciblés.</a:t>
            </a:r>
            <a:br>
              <a:rPr lang="fr-FR" sz="2800" dirty="0">
                <a:latin typeface="Times New Roman" pitchFamily="18" charset="0"/>
                <a:cs typeface="Times New Roman" pitchFamily="18" charset="0"/>
              </a:rPr>
            </a:br>
            <a:r>
              <a:rPr lang="fr-FR" sz="2800" dirty="0">
                <a:latin typeface="Times New Roman" pitchFamily="18" charset="0"/>
                <a:cs typeface="Times New Roman" pitchFamily="18" charset="0"/>
              </a:rPr>
              <a:t>Les donateurs contrôlaient la majorité des éléments constituant les apports d'aide tout en imposant un lourd fardeau sur le plan des rapports et des justifications. Ils concentraient leurs efforts sur des </a:t>
            </a:r>
            <a:r>
              <a:rPr lang="fr-FR" sz="2800" b="1" dirty="0">
                <a:latin typeface="Times New Roman" pitchFamily="18" charset="0"/>
                <a:cs typeface="Times New Roman" pitchFamily="18" charset="0"/>
              </a:rPr>
              <a:t>activités de financement </a:t>
            </a:r>
            <a:r>
              <a:rPr lang="fr-FR" sz="2800" dirty="0">
                <a:latin typeface="Times New Roman" pitchFamily="18" charset="0"/>
                <a:cs typeface="Times New Roman" pitchFamily="18" charset="0"/>
              </a:rPr>
              <a:t>sous forme de transfert de ressources </a:t>
            </a:r>
            <a:r>
              <a:rPr lang="fr-FR" sz="2800" u="sng" dirty="0">
                <a:latin typeface="Times New Roman" pitchFamily="18" charset="0"/>
                <a:cs typeface="Times New Roman" pitchFamily="18" charset="0"/>
              </a:rPr>
              <a:t>plutôt que </a:t>
            </a:r>
            <a:r>
              <a:rPr lang="fr-FR" sz="2800" dirty="0">
                <a:latin typeface="Times New Roman" pitchFamily="18" charset="0"/>
                <a:cs typeface="Times New Roman" pitchFamily="18" charset="0"/>
              </a:rPr>
              <a:t>sur l'obtention de </a:t>
            </a:r>
            <a:r>
              <a:rPr lang="fr-FR" sz="2800" b="1" dirty="0">
                <a:latin typeface="Times New Roman" pitchFamily="18" charset="0"/>
                <a:cs typeface="Times New Roman" pitchFamily="18" charset="0"/>
              </a:rPr>
              <a:t>résultats plus globaux en matière de développement</a:t>
            </a:r>
            <a:r>
              <a:rPr lang="fr-FR" sz="2800" dirty="0">
                <a:latin typeface="Times New Roman" pitchFamily="18" charset="0"/>
                <a:cs typeface="Times New Roman" pitchFamily="18" charset="0"/>
              </a:rPr>
              <a:t>.</a:t>
            </a:r>
            <a:endParaRPr lang="fr-FR" sz="2800" b="1"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70</a:t>
            </a:fld>
            <a:endParaRPr lang="en-GB"/>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RBM.png"/>
          <p:cNvPicPr>
            <a:picLocks noGrp="1" noChangeAspect="1"/>
          </p:cNvPicPr>
          <p:nvPr>
            <p:ph idx="1"/>
          </p:nvPr>
        </p:nvPicPr>
        <p:blipFill>
          <a:blip r:embed="rId2"/>
          <a:stretch>
            <a:fillRect/>
          </a:stretch>
        </p:blipFill>
        <p:spPr>
          <a:xfrm>
            <a:off x="428596" y="1000108"/>
            <a:ext cx="8429684" cy="5429288"/>
          </a:xfrm>
        </p:spPr>
      </p:pic>
      <p:sp>
        <p:nvSpPr>
          <p:cNvPr id="3" name="Espace réservé du numéro de diapositive 2"/>
          <p:cNvSpPr>
            <a:spLocks noGrp="1"/>
          </p:cNvSpPr>
          <p:nvPr>
            <p:ph type="sldNum" sz="quarter" idx="12"/>
          </p:nvPr>
        </p:nvSpPr>
        <p:spPr/>
        <p:txBody>
          <a:bodyPr/>
          <a:lstStyle/>
          <a:p>
            <a:pPr>
              <a:defRPr/>
            </a:pPr>
            <a:fld id="{E0F93A6C-462B-4981-99DD-B52ECBD9606C}" type="slidenum">
              <a:rPr lang="en-GB" smtClean="0"/>
              <a:pPr>
                <a:defRPr/>
              </a:pPr>
              <a:t>71</a:t>
            </a:fld>
            <a:endParaRPr lang="en-GB"/>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28596" y="785794"/>
            <a:ext cx="8229600" cy="5572164"/>
          </a:xfrm>
        </p:spPr>
        <p:txBody>
          <a:bodyPr>
            <a:normAutofit/>
          </a:bodyPr>
          <a:lstStyle/>
          <a:p>
            <a:pPr algn="just">
              <a:buNone/>
            </a:pPr>
            <a:r>
              <a:rPr lang="fr-FR" sz="2800" dirty="0">
                <a:latin typeface="Times New Roman" pitchFamily="18" charset="0"/>
                <a:cs typeface="Times New Roman" pitchFamily="18" charset="0"/>
              </a:rPr>
              <a:t>  C’est depuis les années 1950, suite à l’apparition de l’ouvrage « </a:t>
            </a:r>
            <a:r>
              <a:rPr lang="fr-FR" sz="2800" i="1" dirty="0">
                <a:latin typeface="Times New Roman" pitchFamily="18" charset="0"/>
                <a:cs typeface="Times New Roman" pitchFamily="18" charset="0"/>
              </a:rPr>
              <a:t>La pratique de la direction des entreprises </a:t>
            </a:r>
            <a:r>
              <a:rPr lang="fr-FR" sz="2800" dirty="0">
                <a:latin typeface="Times New Roman" pitchFamily="18" charset="0"/>
                <a:cs typeface="Times New Roman" pitchFamily="18" charset="0"/>
              </a:rPr>
              <a:t>» (en 1954) de Peter Drucker qu’on assiste à une prise de conscience de certains erreurs commises dans le suivi-évaluation des initiatives de développement. Celui-ci a introduit pour la première fois le concept de « gestion par objectifs » (GPO). Ainsi, le concept de la GAR (Gestion Axée sur le Résultat) ou </a:t>
            </a:r>
            <a:r>
              <a:rPr lang="fr-FR" sz="2800" i="1" dirty="0">
                <a:latin typeface="Times New Roman" pitchFamily="18" charset="0"/>
                <a:cs typeface="Times New Roman" pitchFamily="18" charset="0"/>
              </a:rPr>
              <a:t>RMB (</a:t>
            </a:r>
            <a:r>
              <a:rPr lang="fr-FR" sz="2800" i="1" dirty="0" err="1">
                <a:latin typeface="Times New Roman" pitchFamily="18" charset="0"/>
                <a:cs typeface="Times New Roman" pitchFamily="18" charset="0"/>
              </a:rPr>
              <a:t>Result</a:t>
            </a:r>
            <a:r>
              <a:rPr lang="fr-FR" sz="2800" i="1" dirty="0">
                <a:latin typeface="Times New Roman" pitchFamily="18" charset="0"/>
                <a:cs typeface="Times New Roman" pitchFamily="18" charset="0"/>
              </a:rPr>
              <a:t> </a:t>
            </a:r>
            <a:r>
              <a:rPr lang="fr-FR" sz="2800" i="1" dirty="0" err="1">
                <a:latin typeface="Times New Roman" pitchFamily="18" charset="0"/>
                <a:cs typeface="Times New Roman" pitchFamily="18" charset="0"/>
              </a:rPr>
              <a:t>Based</a:t>
            </a:r>
            <a:r>
              <a:rPr lang="fr-FR" sz="2800" i="1" dirty="0">
                <a:latin typeface="Times New Roman" pitchFamily="18" charset="0"/>
                <a:cs typeface="Times New Roman" pitchFamily="18" charset="0"/>
              </a:rPr>
              <a:t> Management</a:t>
            </a:r>
            <a:r>
              <a:rPr lang="fr-FR" sz="2800" dirty="0">
                <a:latin typeface="Times New Roman" pitchFamily="18" charset="0"/>
                <a:cs typeface="Times New Roman" pitchFamily="18" charset="0"/>
              </a:rPr>
              <a:t>) se voit populaire et adopté par les contribuables qui financent les initiatives pour  se focaliser sur les résultats tangibles et valables  des initiatives financées(9). </a:t>
            </a: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72</a:t>
            </a:fld>
            <a:endParaRPr lang="en-GB"/>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66723" y="642918"/>
            <a:ext cx="8001000" cy="5197115"/>
          </a:xfrm>
        </p:spPr>
        <p:txBody>
          <a:bodyPr/>
          <a:lstStyle/>
          <a:p>
            <a:pPr algn="just">
              <a:buNone/>
            </a:pPr>
            <a:r>
              <a:rPr lang="fr-FR" i="1" dirty="0"/>
              <a:t>   </a:t>
            </a:r>
            <a:r>
              <a:rPr lang="fr-FR" sz="2800" i="1" dirty="0">
                <a:latin typeface="Times New Roman" pitchFamily="18" charset="0"/>
                <a:cs typeface="Times New Roman" pitchFamily="18" charset="0"/>
              </a:rPr>
              <a:t>« Tous les chemins sont bons quand on ne sait pas où l'on va ». </a:t>
            </a:r>
            <a:r>
              <a:rPr lang="fr-FR" sz="2800" dirty="0">
                <a:latin typeface="Times New Roman" pitchFamily="18" charset="0"/>
                <a:cs typeface="Times New Roman" pitchFamily="18" charset="0"/>
              </a:rPr>
              <a:t>C'est précisément à cette imprécision que la gestion axée sur les résultats GAR (RBM) est censée remédier. Il s'agit en premier lieu de choisir une direction et une destination. </a:t>
            </a:r>
          </a:p>
          <a:p>
            <a:pPr algn="just">
              <a:buNone/>
            </a:pPr>
            <a:r>
              <a:rPr lang="fr-FR" sz="2800" dirty="0">
                <a:latin typeface="Times New Roman" pitchFamily="18" charset="0"/>
                <a:cs typeface="Times New Roman" pitchFamily="18" charset="0"/>
              </a:rPr>
              <a:t>   La « gestion axée sur les résultats » (GAR) consiste à accorder la priorité aux résultats dans tous les aspects de la gestion en tenant compte de deux notions fondamentales dont: </a:t>
            </a:r>
          </a:p>
          <a:p>
            <a:pPr algn="just">
              <a:buFont typeface="Wingdings" pitchFamily="2" charset="2"/>
              <a:buChar char="§"/>
            </a:pPr>
            <a:r>
              <a:rPr lang="fr-FR" sz="2800" dirty="0">
                <a:latin typeface="Times New Roman" pitchFamily="18" charset="0"/>
                <a:cs typeface="Times New Roman" pitchFamily="18" charset="0"/>
              </a:rPr>
              <a:t>Le changement ,et </a:t>
            </a:r>
          </a:p>
          <a:p>
            <a:pPr algn="just">
              <a:buFont typeface="Wingdings" pitchFamily="2" charset="2"/>
              <a:buChar char="§"/>
            </a:pPr>
            <a:r>
              <a:rPr lang="fr-FR" sz="2800" dirty="0">
                <a:latin typeface="Times New Roman" pitchFamily="18" charset="0"/>
                <a:cs typeface="Times New Roman" pitchFamily="18" charset="0"/>
              </a:rPr>
              <a:t>La causalité. </a:t>
            </a: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73</a:t>
            </a:fld>
            <a:endParaRPr lang="en-GB"/>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785794"/>
            <a:ext cx="8229600" cy="5715040"/>
          </a:xfrm>
        </p:spPr>
        <p:txBody>
          <a:bodyPr>
            <a:noAutofit/>
          </a:bodyPr>
          <a:lstStyle/>
          <a:p>
            <a:pPr algn="just"/>
            <a:r>
              <a:rPr lang="fr-FR" sz="2800" dirty="0">
                <a:latin typeface="Times New Roman" pitchFamily="18" charset="0"/>
                <a:cs typeface="Times New Roman" pitchFamily="18" charset="0"/>
              </a:rPr>
              <a:t>La notion de </a:t>
            </a:r>
            <a:r>
              <a:rPr lang="fr-FR" sz="2800" b="1" dirty="0">
                <a:latin typeface="Times New Roman" pitchFamily="18" charset="0"/>
                <a:cs typeface="Times New Roman" pitchFamily="18" charset="0"/>
              </a:rPr>
              <a:t>CHANGEMENT</a:t>
            </a:r>
            <a:r>
              <a:rPr lang="fr-FR" sz="2800" dirty="0">
                <a:latin typeface="Times New Roman" pitchFamily="18" charset="0"/>
                <a:cs typeface="Times New Roman" pitchFamily="18" charset="0"/>
              </a:rPr>
              <a:t> implique une transformation visible dans le groupe, dans l'organisation ou dans la société/pays où le projet ou programme intervient.</a:t>
            </a:r>
          </a:p>
          <a:p>
            <a:pPr algn="just"/>
            <a:r>
              <a:rPr lang="fr-FR" sz="2800" dirty="0">
                <a:latin typeface="Times New Roman" pitchFamily="18" charset="0"/>
                <a:cs typeface="Times New Roman" pitchFamily="18" charset="0"/>
              </a:rPr>
              <a:t>La notion de </a:t>
            </a:r>
            <a:r>
              <a:rPr lang="fr-FR" sz="2800" b="1" dirty="0">
                <a:latin typeface="Times New Roman" pitchFamily="18" charset="0"/>
                <a:cs typeface="Times New Roman" pitchFamily="18" charset="0"/>
              </a:rPr>
              <a:t>CAUSALITÉ </a:t>
            </a:r>
            <a:r>
              <a:rPr lang="fr-FR" sz="2800" dirty="0">
                <a:latin typeface="Times New Roman" pitchFamily="18" charset="0"/>
                <a:cs typeface="Times New Roman" pitchFamily="18" charset="0"/>
              </a:rPr>
              <a:t>illustre le lien de cause à effet entre une action et les résultats qui en découlent.</a:t>
            </a:r>
          </a:p>
          <a:p>
            <a:pPr algn="just">
              <a:buNone/>
            </a:pPr>
            <a:r>
              <a:rPr lang="fr-FR" sz="2800" dirty="0">
                <a:latin typeface="Times New Roman" pitchFamily="18" charset="0"/>
                <a:cs typeface="Times New Roman" pitchFamily="18" charset="0"/>
              </a:rPr>
              <a:t>  Ainsi, l'énoncé de résultat doit exprimer le changement réel dans le développement humain, soit :</a:t>
            </a:r>
          </a:p>
          <a:p>
            <a:pPr algn="just">
              <a:buFont typeface="Wingdings" pitchFamily="2" charset="2"/>
              <a:buChar char="Ø"/>
            </a:pPr>
            <a:r>
              <a:rPr lang="fr-FR" sz="2800" dirty="0">
                <a:latin typeface="Times New Roman" pitchFamily="18" charset="0"/>
                <a:cs typeface="Times New Roman" pitchFamily="18" charset="0"/>
              </a:rPr>
              <a:t>une amélioration (des conditions de santé, ...)</a:t>
            </a:r>
          </a:p>
          <a:p>
            <a:pPr algn="just">
              <a:buFont typeface="Wingdings" pitchFamily="2" charset="2"/>
              <a:buChar char="Ø"/>
            </a:pPr>
            <a:r>
              <a:rPr lang="fr-FR" sz="2800" dirty="0">
                <a:latin typeface="Times New Roman" pitchFamily="18" charset="0"/>
                <a:cs typeface="Times New Roman" pitchFamily="18" charset="0"/>
              </a:rPr>
              <a:t>une augmentation (des revenus d'un groupe donné, ...)</a:t>
            </a:r>
          </a:p>
          <a:p>
            <a:pPr algn="just">
              <a:buFont typeface="Wingdings" pitchFamily="2" charset="2"/>
              <a:buChar char="Ø"/>
            </a:pPr>
            <a:r>
              <a:rPr lang="fr-FR" sz="2800" dirty="0">
                <a:latin typeface="Times New Roman" pitchFamily="18" charset="0"/>
                <a:cs typeface="Times New Roman" pitchFamily="18" charset="0"/>
              </a:rPr>
              <a:t>une hausse (du niveau de scolarisation des filles, ...)</a:t>
            </a:r>
          </a:p>
          <a:p>
            <a:pPr algn="just">
              <a:buFont typeface="Wingdings" pitchFamily="2" charset="2"/>
              <a:buChar char="Ø"/>
            </a:pPr>
            <a:r>
              <a:rPr lang="fr-FR" sz="2800" dirty="0">
                <a:latin typeface="Times New Roman" pitchFamily="18" charset="0"/>
                <a:cs typeface="Times New Roman" pitchFamily="18" charset="0"/>
              </a:rPr>
              <a:t>une réduction (du taux de mortalité infantile, ...)</a:t>
            </a:r>
          </a:p>
          <a:p>
            <a:pPr algn="just">
              <a:buNone/>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74</a:t>
            </a:fld>
            <a:endParaRPr lang="en-GB"/>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2643174" y="1142984"/>
            <a:ext cx="3857652" cy="11430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RESULTATS </a:t>
            </a:r>
          </a:p>
        </p:txBody>
      </p:sp>
      <p:sp>
        <p:nvSpPr>
          <p:cNvPr id="5" name="Ellipse 4"/>
          <p:cNvSpPr/>
          <p:nvPr/>
        </p:nvSpPr>
        <p:spPr>
          <a:xfrm>
            <a:off x="1571604" y="2143116"/>
            <a:ext cx="1857388" cy="15716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Extrants </a:t>
            </a:r>
          </a:p>
        </p:txBody>
      </p:sp>
      <p:sp>
        <p:nvSpPr>
          <p:cNvPr id="6" name="Ellipse 5"/>
          <p:cNvSpPr/>
          <p:nvPr/>
        </p:nvSpPr>
        <p:spPr>
          <a:xfrm>
            <a:off x="3857620" y="2285992"/>
            <a:ext cx="1714512" cy="15716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Effets </a:t>
            </a:r>
          </a:p>
        </p:txBody>
      </p:sp>
      <p:sp>
        <p:nvSpPr>
          <p:cNvPr id="7" name="Ellipse 6"/>
          <p:cNvSpPr/>
          <p:nvPr/>
        </p:nvSpPr>
        <p:spPr>
          <a:xfrm>
            <a:off x="5929322" y="2143116"/>
            <a:ext cx="1714512" cy="15716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Impact </a:t>
            </a:r>
          </a:p>
        </p:txBody>
      </p:sp>
      <p:pic>
        <p:nvPicPr>
          <p:cNvPr id="43010" name="Picture 2" descr="C:\Users\Ison\Desktop\q ark.jpg"/>
          <p:cNvPicPr>
            <a:picLocks noGrp="1" noChangeAspect="1" noChangeArrowheads="1"/>
          </p:cNvPicPr>
          <p:nvPr>
            <p:ph idx="1"/>
          </p:nvPr>
        </p:nvPicPr>
        <p:blipFill>
          <a:blip r:embed="rId3"/>
          <a:srcRect/>
          <a:stretch>
            <a:fillRect/>
          </a:stretch>
        </p:blipFill>
        <p:spPr bwMode="auto">
          <a:xfrm>
            <a:off x="3929058" y="4071942"/>
            <a:ext cx="1943100" cy="1943100"/>
          </a:xfrm>
          <a:prstGeom prst="rect">
            <a:avLst/>
          </a:prstGeom>
          <a:noFill/>
        </p:spPr>
      </p:pic>
      <p:sp>
        <p:nvSpPr>
          <p:cNvPr id="8" name="Espace réservé du numéro de diapositive 7"/>
          <p:cNvSpPr>
            <a:spLocks noGrp="1"/>
          </p:cNvSpPr>
          <p:nvPr>
            <p:ph type="sldNum" sz="quarter" idx="12"/>
          </p:nvPr>
        </p:nvSpPr>
        <p:spPr/>
        <p:txBody>
          <a:bodyPr/>
          <a:lstStyle/>
          <a:p>
            <a:pPr>
              <a:defRPr/>
            </a:pPr>
            <a:fld id="{E0F93A6C-462B-4981-99DD-B52ECBD9606C}" type="slidenum">
              <a:rPr lang="en-GB" smtClean="0"/>
              <a:pPr>
                <a:defRPr/>
              </a:pPr>
              <a:t>75</a:t>
            </a:fld>
            <a:endParaRPr lang="en-GB"/>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nvPr>
        </p:nvGraphicFramePr>
        <p:xfrm>
          <a:off x="285720" y="2000240"/>
          <a:ext cx="8572561" cy="4069084"/>
        </p:xfrm>
        <a:graphic>
          <a:graphicData uri="http://schemas.openxmlformats.org/drawingml/2006/table">
            <a:tbl>
              <a:tblPr firstRow="1" bandRow="1">
                <a:tableStyleId>{5C22544A-7EE6-4342-B048-85BDC9FD1C3A}</a:tableStyleId>
              </a:tblPr>
              <a:tblGrid>
                <a:gridCol w="1637132">
                  <a:extLst>
                    <a:ext uri="{9D8B030D-6E8A-4147-A177-3AD203B41FA5}">
                      <a16:colId xmlns:a16="http://schemas.microsoft.com/office/drawing/2014/main" val="20000"/>
                    </a:ext>
                  </a:extLst>
                </a:gridCol>
                <a:gridCol w="1860378">
                  <a:extLst>
                    <a:ext uri="{9D8B030D-6E8A-4147-A177-3AD203B41FA5}">
                      <a16:colId xmlns:a16="http://schemas.microsoft.com/office/drawing/2014/main" val="20001"/>
                    </a:ext>
                  </a:extLst>
                </a:gridCol>
                <a:gridCol w="2530114">
                  <a:extLst>
                    <a:ext uri="{9D8B030D-6E8A-4147-A177-3AD203B41FA5}">
                      <a16:colId xmlns:a16="http://schemas.microsoft.com/office/drawing/2014/main" val="20002"/>
                    </a:ext>
                  </a:extLst>
                </a:gridCol>
                <a:gridCol w="2544937">
                  <a:extLst>
                    <a:ext uri="{9D8B030D-6E8A-4147-A177-3AD203B41FA5}">
                      <a16:colId xmlns:a16="http://schemas.microsoft.com/office/drawing/2014/main" val="20003"/>
                    </a:ext>
                  </a:extLst>
                </a:gridCol>
              </a:tblGrid>
              <a:tr h="1143004">
                <a:tc>
                  <a:txBody>
                    <a:bodyPr/>
                    <a:lstStyle/>
                    <a:p>
                      <a:r>
                        <a:rPr lang="fr-FR" sz="2400" dirty="0">
                          <a:latin typeface="Times New Roman" pitchFamily="18" charset="0"/>
                          <a:cs typeface="Times New Roman" pitchFamily="18" charset="0"/>
                        </a:rPr>
                        <a:t>Gestion</a:t>
                      </a:r>
                      <a:r>
                        <a:rPr lang="fr-FR" sz="2400" baseline="0" dirty="0">
                          <a:latin typeface="Times New Roman" pitchFamily="18" charset="0"/>
                          <a:cs typeface="Times New Roman" pitchFamily="18" charset="0"/>
                        </a:rPr>
                        <a:t> axée sur</a:t>
                      </a:r>
                      <a:endParaRPr lang="fr-FR" sz="2400" dirty="0">
                        <a:latin typeface="Times New Roman" pitchFamily="18" charset="0"/>
                        <a:cs typeface="Times New Roman" pitchFamily="18" charset="0"/>
                      </a:endParaRPr>
                    </a:p>
                  </a:txBody>
                  <a:tcPr/>
                </a:tc>
                <a:tc>
                  <a:txBody>
                    <a:bodyPr/>
                    <a:lstStyle/>
                    <a:p>
                      <a:r>
                        <a:rPr lang="fr-FR" sz="2400" dirty="0">
                          <a:latin typeface="Times New Roman" pitchFamily="18" charset="0"/>
                          <a:cs typeface="Times New Roman" pitchFamily="18" charset="0"/>
                        </a:rPr>
                        <a:t>Focus </a:t>
                      </a:r>
                    </a:p>
                  </a:txBody>
                  <a:tcPr/>
                </a:tc>
                <a:tc>
                  <a:txBody>
                    <a:bodyPr/>
                    <a:lstStyle/>
                    <a:p>
                      <a:r>
                        <a:rPr lang="fr-FR" sz="2400" dirty="0">
                          <a:latin typeface="Times New Roman" pitchFamily="18" charset="0"/>
                          <a:cs typeface="Times New Roman" pitchFamily="18" charset="0"/>
                        </a:rPr>
                        <a:t>Questions principales</a:t>
                      </a:r>
                      <a:r>
                        <a:rPr lang="fr-FR" sz="2400" baseline="0" dirty="0">
                          <a:latin typeface="Times New Roman" pitchFamily="18" charset="0"/>
                          <a:cs typeface="Times New Roman" pitchFamily="18" charset="0"/>
                        </a:rPr>
                        <a:t> </a:t>
                      </a:r>
                      <a:endParaRPr lang="fr-FR" sz="2400" dirty="0">
                        <a:latin typeface="Times New Roman" pitchFamily="18" charset="0"/>
                        <a:cs typeface="Times New Roman" pitchFamily="18" charset="0"/>
                      </a:endParaRPr>
                    </a:p>
                  </a:txBody>
                  <a:tcPr/>
                </a:tc>
                <a:tc>
                  <a:txBody>
                    <a:bodyPr/>
                    <a:lstStyle/>
                    <a:p>
                      <a:r>
                        <a:rPr lang="fr-FR" sz="2400" dirty="0">
                          <a:latin typeface="Times New Roman" pitchFamily="18" charset="0"/>
                          <a:cs typeface="Times New Roman" pitchFamily="18" charset="0"/>
                        </a:rPr>
                        <a:t>Caractéristiques </a:t>
                      </a:r>
                    </a:p>
                  </a:txBody>
                  <a:tcPr/>
                </a:tc>
                <a:extLst>
                  <a:ext uri="{0D108BD9-81ED-4DB2-BD59-A6C34878D82A}">
                    <a16:rowId xmlns:a16="http://schemas.microsoft.com/office/drawing/2014/main" val="10000"/>
                  </a:ext>
                </a:extLst>
              </a:tr>
              <a:tr h="1143004">
                <a:tc>
                  <a:txBody>
                    <a:bodyPr/>
                    <a:lstStyle/>
                    <a:p>
                      <a:r>
                        <a:rPr lang="fr-FR" sz="2000" dirty="0">
                          <a:latin typeface="Times New Roman" pitchFamily="18" charset="0"/>
                          <a:cs typeface="Times New Roman" pitchFamily="18" charset="0"/>
                        </a:rPr>
                        <a:t> </a:t>
                      </a:r>
                    </a:p>
                    <a:p>
                      <a:endParaRPr lang="fr-FR" sz="2000" dirty="0">
                        <a:latin typeface="Times New Roman" pitchFamily="18" charset="0"/>
                        <a:cs typeface="Times New Roman" pitchFamily="18" charset="0"/>
                      </a:endParaRPr>
                    </a:p>
                    <a:p>
                      <a:r>
                        <a:rPr lang="fr-FR" sz="2000" dirty="0">
                          <a:latin typeface="Times New Roman" pitchFamily="18" charset="0"/>
                          <a:cs typeface="Times New Roman" pitchFamily="18" charset="0"/>
                        </a:rPr>
                        <a:t>Résultats</a:t>
                      </a:r>
                    </a:p>
                  </a:txBody>
                  <a:tcPr/>
                </a:tc>
                <a:tc>
                  <a:txBody>
                    <a:bodyPr/>
                    <a:lstStyle/>
                    <a:p>
                      <a:endParaRPr lang="fr-FR" sz="2000" dirty="0">
                        <a:latin typeface="Times New Roman" pitchFamily="18" charset="0"/>
                        <a:cs typeface="Times New Roman" pitchFamily="18" charset="0"/>
                      </a:endParaRPr>
                    </a:p>
                    <a:p>
                      <a:r>
                        <a:rPr lang="fr-FR" sz="2000" dirty="0">
                          <a:latin typeface="Times New Roman" pitchFamily="18" charset="0"/>
                          <a:cs typeface="Times New Roman" pitchFamily="18" charset="0"/>
                        </a:rPr>
                        <a:t>-</a:t>
                      </a:r>
                      <a:r>
                        <a:rPr lang="fr-FR" sz="2000" baseline="0" dirty="0">
                          <a:latin typeface="Times New Roman" pitchFamily="18" charset="0"/>
                          <a:cs typeface="Times New Roman" pitchFamily="18" charset="0"/>
                        </a:rPr>
                        <a:t> </a:t>
                      </a:r>
                      <a:r>
                        <a:rPr lang="fr-FR" sz="2000" dirty="0">
                          <a:latin typeface="Times New Roman" pitchFamily="18" charset="0"/>
                          <a:cs typeface="Times New Roman" pitchFamily="18" charset="0"/>
                        </a:rPr>
                        <a:t>Extrants</a:t>
                      </a:r>
                    </a:p>
                    <a:p>
                      <a:r>
                        <a:rPr lang="fr-FR" sz="2000" dirty="0">
                          <a:latin typeface="Times New Roman" pitchFamily="18" charset="0"/>
                          <a:cs typeface="Times New Roman" pitchFamily="18" charset="0"/>
                        </a:rPr>
                        <a:t>- Effets</a:t>
                      </a:r>
                    </a:p>
                    <a:p>
                      <a:r>
                        <a:rPr lang="fr-FR" sz="2000" dirty="0">
                          <a:latin typeface="Times New Roman" pitchFamily="18" charset="0"/>
                          <a:cs typeface="Times New Roman" pitchFamily="18" charset="0"/>
                        </a:rPr>
                        <a:t>- Impact</a:t>
                      </a:r>
                    </a:p>
                  </a:txBody>
                  <a:tcPr/>
                </a:tc>
                <a:tc>
                  <a:txBody>
                    <a:bodyPr/>
                    <a:lstStyle/>
                    <a:p>
                      <a:r>
                        <a:rPr kumimoji="0" lang="fr-FR" sz="2000" b="0" i="0" kern="1200" dirty="0">
                          <a:solidFill>
                            <a:schemeClr val="dk1"/>
                          </a:solidFill>
                          <a:latin typeface="Times New Roman" pitchFamily="18" charset="0"/>
                          <a:ea typeface="+mn-ea"/>
                          <a:cs typeface="Times New Roman" pitchFamily="18" charset="0"/>
                        </a:rPr>
                        <a:t>Comment maximiser les bénéfices au niveau des résultats intermédiaires et à long terme ?</a:t>
                      </a:r>
                      <a:endParaRPr lang="fr-FR" sz="2000" b="0" dirty="0">
                        <a:latin typeface="Times New Roman" pitchFamily="18" charset="0"/>
                        <a:cs typeface="Times New Roman" pitchFamily="18" charset="0"/>
                      </a:endParaRPr>
                    </a:p>
                  </a:txBody>
                  <a:tcPr/>
                </a:tc>
                <a:tc>
                  <a:txBody>
                    <a:bodyPr/>
                    <a:lstStyle/>
                    <a:p>
                      <a:r>
                        <a:rPr kumimoji="0" lang="fr-FR" sz="2000" b="0" i="0" kern="1200" dirty="0">
                          <a:solidFill>
                            <a:schemeClr val="dk1"/>
                          </a:solidFill>
                          <a:latin typeface="Times New Roman" pitchFamily="18" charset="0"/>
                          <a:ea typeface="+mn-ea"/>
                          <a:cs typeface="Times New Roman" pitchFamily="18" charset="0"/>
                        </a:rPr>
                        <a:t>Définition des résultats attendus et de leur atteinte, </a:t>
                      </a:r>
                    </a:p>
                    <a:p>
                      <a:r>
                        <a:rPr kumimoji="0" lang="fr-FR" sz="2000" b="0" i="0" kern="1200" dirty="0">
                          <a:solidFill>
                            <a:schemeClr val="dk1"/>
                          </a:solidFill>
                          <a:latin typeface="Times New Roman" pitchFamily="18" charset="0"/>
                          <a:ea typeface="+mn-ea"/>
                          <a:cs typeface="Times New Roman" pitchFamily="18" charset="0"/>
                        </a:rPr>
                        <a:t>mesure de la performance</a:t>
                      </a:r>
                      <a:endParaRPr lang="fr-FR" sz="2000" b="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1143004">
                <a:tc>
                  <a:txBody>
                    <a:bodyPr/>
                    <a:lstStyle/>
                    <a:p>
                      <a:endParaRPr lang="fr-FR" sz="2000" dirty="0">
                        <a:latin typeface="Times New Roman" pitchFamily="18" charset="0"/>
                        <a:cs typeface="Times New Roman" pitchFamily="18" charset="0"/>
                      </a:endParaRPr>
                    </a:p>
                    <a:p>
                      <a:r>
                        <a:rPr lang="fr-FR" sz="2000" dirty="0">
                          <a:latin typeface="Times New Roman" pitchFamily="18" charset="0"/>
                          <a:cs typeface="Times New Roman" pitchFamily="18" charset="0"/>
                        </a:rPr>
                        <a:t>Processus</a:t>
                      </a:r>
                    </a:p>
                  </a:txBody>
                  <a:tcPr/>
                </a:tc>
                <a:tc>
                  <a:txBody>
                    <a:bodyPr/>
                    <a:lstStyle/>
                    <a:p>
                      <a:pPr>
                        <a:buFontTx/>
                        <a:buChar char="-"/>
                      </a:pPr>
                      <a:r>
                        <a:rPr lang="fr-FR" sz="2000" dirty="0">
                          <a:latin typeface="Times New Roman" pitchFamily="18" charset="0"/>
                          <a:cs typeface="Times New Roman" pitchFamily="18" charset="0"/>
                        </a:rPr>
                        <a:t>Activités</a:t>
                      </a:r>
                    </a:p>
                    <a:p>
                      <a:pPr>
                        <a:buFontTx/>
                        <a:buChar char="-"/>
                      </a:pPr>
                      <a:r>
                        <a:rPr lang="fr-FR" sz="2000" dirty="0">
                          <a:latin typeface="Times New Roman" pitchFamily="18" charset="0"/>
                          <a:cs typeface="Times New Roman" pitchFamily="18" charset="0"/>
                        </a:rPr>
                        <a:t>Extrants </a:t>
                      </a:r>
                    </a:p>
                  </a:txBody>
                  <a:tcPr/>
                </a:tc>
                <a:tc>
                  <a:txBody>
                    <a:bodyPr/>
                    <a:lstStyle/>
                    <a:p>
                      <a:r>
                        <a:rPr kumimoji="0" lang="fr-FR" sz="2000" b="0" i="0" kern="1200" dirty="0">
                          <a:solidFill>
                            <a:schemeClr val="dk1"/>
                          </a:solidFill>
                          <a:latin typeface="Times New Roman" pitchFamily="18" charset="0"/>
                          <a:ea typeface="+mn-ea"/>
                          <a:cs typeface="Times New Roman" pitchFamily="18" charset="0"/>
                        </a:rPr>
                        <a:t>Comment satisfaire le partenaire?</a:t>
                      </a:r>
                      <a:endParaRPr lang="fr-FR" sz="2000" dirty="0">
                        <a:latin typeface="Times New Roman" pitchFamily="18" charset="0"/>
                        <a:cs typeface="Times New Roman" pitchFamily="18" charset="0"/>
                      </a:endParaRPr>
                    </a:p>
                  </a:txBody>
                  <a:tcPr/>
                </a:tc>
                <a:tc>
                  <a:txBody>
                    <a:bodyPr/>
                    <a:lstStyle/>
                    <a:p>
                      <a:r>
                        <a:rPr kumimoji="0" lang="fr-FR" sz="2000" b="0" i="0" kern="1200" dirty="0">
                          <a:solidFill>
                            <a:schemeClr val="dk1"/>
                          </a:solidFill>
                          <a:latin typeface="Times New Roman" pitchFamily="18" charset="0"/>
                          <a:ea typeface="+mn-ea"/>
                          <a:cs typeface="Times New Roman" pitchFamily="18" charset="0"/>
                        </a:rPr>
                        <a:t>Accent sur les processus de livraison, les standard de qualité, l'amélioration continue</a:t>
                      </a:r>
                      <a:endParaRPr lang="fr-FR" sz="20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sp>
        <p:nvSpPr>
          <p:cNvPr id="5" name="ZoneTexte 4"/>
          <p:cNvSpPr txBox="1"/>
          <p:nvPr/>
        </p:nvSpPr>
        <p:spPr>
          <a:xfrm>
            <a:off x="642910" y="785795"/>
            <a:ext cx="7929618" cy="954107"/>
          </a:xfrm>
          <a:prstGeom prst="rect">
            <a:avLst/>
          </a:prstGeom>
          <a:noFill/>
        </p:spPr>
        <p:txBody>
          <a:bodyPr wrap="square" rtlCol="0">
            <a:spAutoFit/>
          </a:bodyPr>
          <a:lstStyle/>
          <a:p>
            <a:pPr algn="ctr"/>
            <a:r>
              <a:rPr lang="fr-FR" sz="2800" b="1" dirty="0">
                <a:latin typeface="Times New Roman" pitchFamily="18" charset="0"/>
                <a:cs typeface="Times New Roman" pitchFamily="18" charset="0"/>
              </a:rPr>
              <a:t>Suivi-Evaluation: </a:t>
            </a:r>
          </a:p>
          <a:p>
            <a:pPr algn="ctr"/>
            <a:r>
              <a:rPr lang="fr-FR" sz="2800" b="1" dirty="0">
                <a:latin typeface="Times New Roman" pitchFamily="18" charset="0"/>
                <a:cs typeface="Times New Roman" pitchFamily="18" charset="0"/>
              </a:rPr>
              <a:t>Différents  types de pratiques managériales (10) </a:t>
            </a:r>
          </a:p>
        </p:txBody>
      </p:sp>
      <p:sp>
        <p:nvSpPr>
          <p:cNvPr id="6" name="Espace réservé du numéro de diapositive 5"/>
          <p:cNvSpPr>
            <a:spLocks noGrp="1"/>
          </p:cNvSpPr>
          <p:nvPr>
            <p:ph type="sldNum" sz="quarter" idx="12"/>
          </p:nvPr>
        </p:nvSpPr>
        <p:spPr/>
        <p:txBody>
          <a:bodyPr/>
          <a:lstStyle/>
          <a:p>
            <a:pPr>
              <a:defRPr/>
            </a:pPr>
            <a:fld id="{E0F93A6C-462B-4981-99DD-B52ECBD9606C}" type="slidenum">
              <a:rPr lang="en-GB" smtClean="0"/>
              <a:pPr>
                <a:defRPr/>
              </a:pPr>
              <a:t>76</a:t>
            </a:fld>
            <a:endParaRPr lang="en-GB"/>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nvPr>
        </p:nvGraphicFramePr>
        <p:xfrm>
          <a:off x="285720" y="2000240"/>
          <a:ext cx="8572561" cy="4704260"/>
        </p:xfrm>
        <a:graphic>
          <a:graphicData uri="http://schemas.openxmlformats.org/drawingml/2006/table">
            <a:tbl>
              <a:tblPr firstRow="1" bandRow="1">
                <a:tableStyleId>{5C22544A-7EE6-4342-B048-85BDC9FD1C3A}</a:tableStyleId>
              </a:tblPr>
              <a:tblGrid>
                <a:gridCol w="1637132">
                  <a:extLst>
                    <a:ext uri="{9D8B030D-6E8A-4147-A177-3AD203B41FA5}">
                      <a16:colId xmlns:a16="http://schemas.microsoft.com/office/drawing/2014/main" val="20000"/>
                    </a:ext>
                  </a:extLst>
                </a:gridCol>
                <a:gridCol w="1291826">
                  <a:extLst>
                    <a:ext uri="{9D8B030D-6E8A-4147-A177-3AD203B41FA5}">
                      <a16:colId xmlns:a16="http://schemas.microsoft.com/office/drawing/2014/main" val="20001"/>
                    </a:ext>
                  </a:extLst>
                </a:gridCol>
                <a:gridCol w="2643206">
                  <a:extLst>
                    <a:ext uri="{9D8B030D-6E8A-4147-A177-3AD203B41FA5}">
                      <a16:colId xmlns:a16="http://schemas.microsoft.com/office/drawing/2014/main" val="20002"/>
                    </a:ext>
                  </a:extLst>
                </a:gridCol>
                <a:gridCol w="3000397">
                  <a:extLst>
                    <a:ext uri="{9D8B030D-6E8A-4147-A177-3AD203B41FA5}">
                      <a16:colId xmlns:a16="http://schemas.microsoft.com/office/drawing/2014/main" val="20003"/>
                    </a:ext>
                  </a:extLst>
                </a:gridCol>
              </a:tblGrid>
              <a:tr h="1236730">
                <a:tc>
                  <a:txBody>
                    <a:bodyPr/>
                    <a:lstStyle/>
                    <a:p>
                      <a:r>
                        <a:rPr lang="fr-FR" sz="2400" dirty="0">
                          <a:latin typeface="Times New Roman" pitchFamily="18" charset="0"/>
                          <a:cs typeface="Times New Roman" pitchFamily="18" charset="0"/>
                        </a:rPr>
                        <a:t>Gestion</a:t>
                      </a:r>
                      <a:r>
                        <a:rPr lang="fr-FR" sz="2400" baseline="0" dirty="0">
                          <a:latin typeface="Times New Roman" pitchFamily="18" charset="0"/>
                          <a:cs typeface="Times New Roman" pitchFamily="18" charset="0"/>
                        </a:rPr>
                        <a:t> axé sur</a:t>
                      </a:r>
                      <a:endParaRPr lang="fr-FR" sz="2400" dirty="0">
                        <a:latin typeface="Times New Roman" pitchFamily="18" charset="0"/>
                        <a:cs typeface="Times New Roman" pitchFamily="18" charset="0"/>
                      </a:endParaRPr>
                    </a:p>
                  </a:txBody>
                  <a:tcPr/>
                </a:tc>
                <a:tc>
                  <a:txBody>
                    <a:bodyPr/>
                    <a:lstStyle/>
                    <a:p>
                      <a:r>
                        <a:rPr lang="fr-FR" sz="2400" dirty="0">
                          <a:latin typeface="Times New Roman" pitchFamily="18" charset="0"/>
                          <a:cs typeface="Times New Roman" pitchFamily="18" charset="0"/>
                        </a:rPr>
                        <a:t>Focus </a:t>
                      </a:r>
                    </a:p>
                  </a:txBody>
                  <a:tcPr/>
                </a:tc>
                <a:tc>
                  <a:txBody>
                    <a:bodyPr/>
                    <a:lstStyle/>
                    <a:p>
                      <a:r>
                        <a:rPr lang="fr-FR" sz="2400" dirty="0">
                          <a:latin typeface="Times New Roman" pitchFamily="18" charset="0"/>
                          <a:cs typeface="Times New Roman" pitchFamily="18" charset="0"/>
                        </a:rPr>
                        <a:t>Questions principales</a:t>
                      </a:r>
                      <a:r>
                        <a:rPr lang="fr-FR" sz="2400" baseline="0" dirty="0">
                          <a:latin typeface="Times New Roman" pitchFamily="18" charset="0"/>
                          <a:cs typeface="Times New Roman" pitchFamily="18" charset="0"/>
                        </a:rPr>
                        <a:t> </a:t>
                      </a:r>
                      <a:endParaRPr lang="fr-FR" sz="2400" dirty="0">
                        <a:latin typeface="Times New Roman" pitchFamily="18" charset="0"/>
                        <a:cs typeface="Times New Roman" pitchFamily="18" charset="0"/>
                      </a:endParaRPr>
                    </a:p>
                  </a:txBody>
                  <a:tcPr/>
                </a:tc>
                <a:tc>
                  <a:txBody>
                    <a:bodyPr/>
                    <a:lstStyle/>
                    <a:p>
                      <a:r>
                        <a:rPr lang="fr-FR" sz="2400" dirty="0">
                          <a:latin typeface="Times New Roman" pitchFamily="18" charset="0"/>
                          <a:cs typeface="Times New Roman" pitchFamily="18" charset="0"/>
                        </a:rPr>
                        <a:t>Caractéristiques </a:t>
                      </a:r>
                    </a:p>
                  </a:txBody>
                  <a:tcPr/>
                </a:tc>
                <a:extLst>
                  <a:ext uri="{0D108BD9-81ED-4DB2-BD59-A6C34878D82A}">
                    <a16:rowId xmlns:a16="http://schemas.microsoft.com/office/drawing/2014/main" val="10000"/>
                  </a:ext>
                </a:extLst>
              </a:tr>
              <a:tr h="1033437">
                <a:tc>
                  <a:txBody>
                    <a:bodyPr/>
                    <a:lstStyle/>
                    <a:p>
                      <a:r>
                        <a:rPr lang="fr-FR" sz="2000" dirty="0">
                          <a:latin typeface="Times New Roman" pitchFamily="18" charset="0"/>
                          <a:cs typeface="Times New Roman" pitchFamily="18" charset="0"/>
                        </a:rPr>
                        <a:t>Objectifs</a:t>
                      </a:r>
                    </a:p>
                  </a:txBody>
                  <a:tcPr/>
                </a:tc>
                <a:tc>
                  <a:txBody>
                    <a:bodyPr/>
                    <a:lstStyle/>
                    <a:p>
                      <a:r>
                        <a:rPr lang="fr-FR" sz="2000" dirty="0">
                          <a:latin typeface="Times New Roman" pitchFamily="18" charset="0"/>
                          <a:cs typeface="Times New Roman" pitchFamily="18" charset="0"/>
                        </a:rPr>
                        <a:t>Extrants </a:t>
                      </a:r>
                    </a:p>
                  </a:txBody>
                  <a:tcPr/>
                </a:tc>
                <a:tc>
                  <a:txBody>
                    <a:bodyPr/>
                    <a:lstStyle/>
                    <a:p>
                      <a:r>
                        <a:rPr kumimoji="0" lang="fr-FR" sz="2000" b="0" i="0" kern="1200" dirty="0">
                          <a:solidFill>
                            <a:schemeClr val="dk1"/>
                          </a:solidFill>
                          <a:latin typeface="+mn-lt"/>
                          <a:ea typeface="+mn-ea"/>
                          <a:cs typeface="+mn-cs"/>
                        </a:rPr>
                        <a:t>Quelles sont les spécifications et leur mesure ?</a:t>
                      </a:r>
                      <a:endParaRPr lang="fr-FR" sz="2000" b="0" dirty="0">
                        <a:latin typeface="Times New Roman" pitchFamily="18" charset="0"/>
                        <a:cs typeface="Times New Roman" pitchFamily="18" charset="0"/>
                      </a:endParaRPr>
                    </a:p>
                  </a:txBody>
                  <a:tcPr/>
                </a:tc>
                <a:tc>
                  <a:txBody>
                    <a:bodyPr/>
                    <a:lstStyle/>
                    <a:p>
                      <a:r>
                        <a:rPr kumimoji="0" lang="fr-FR" sz="2000" b="0" i="0" kern="1200" dirty="0">
                          <a:solidFill>
                            <a:schemeClr val="dk1"/>
                          </a:solidFill>
                          <a:latin typeface="+mn-lt"/>
                          <a:ea typeface="+mn-ea"/>
                          <a:cs typeface="+mn-cs"/>
                        </a:rPr>
                        <a:t>Définir les objectifs, identifier les indicateurs de performance</a:t>
                      </a:r>
                      <a:endParaRPr lang="fr-FR" sz="2000" b="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1015981">
                <a:tc>
                  <a:txBody>
                    <a:bodyPr/>
                    <a:lstStyle/>
                    <a:p>
                      <a:r>
                        <a:rPr lang="fr-FR" sz="2000" dirty="0">
                          <a:latin typeface="Times New Roman" pitchFamily="18" charset="0"/>
                          <a:cs typeface="Times New Roman" pitchFamily="18" charset="0"/>
                        </a:rPr>
                        <a:t>Activité</a:t>
                      </a:r>
                      <a:r>
                        <a:rPr lang="fr-FR" sz="2000" baseline="0" dirty="0">
                          <a:latin typeface="Times New Roman" pitchFamily="18" charset="0"/>
                          <a:cs typeface="Times New Roman" pitchFamily="18" charset="0"/>
                        </a:rPr>
                        <a:t>s</a:t>
                      </a:r>
                      <a:endParaRPr lang="fr-FR" sz="2000" dirty="0">
                        <a:latin typeface="Times New Roman" pitchFamily="18" charset="0"/>
                        <a:cs typeface="Times New Roman" pitchFamily="18" charset="0"/>
                      </a:endParaRPr>
                    </a:p>
                  </a:txBody>
                  <a:tcPr/>
                </a:tc>
                <a:tc>
                  <a:txBody>
                    <a:bodyPr/>
                    <a:lstStyle/>
                    <a:p>
                      <a:pPr>
                        <a:buFontTx/>
                        <a:buNone/>
                      </a:pPr>
                      <a:r>
                        <a:rPr lang="fr-FR" sz="2000" dirty="0">
                          <a:latin typeface="Times New Roman" pitchFamily="18" charset="0"/>
                          <a:cs typeface="Times New Roman" pitchFamily="18" charset="0"/>
                        </a:rPr>
                        <a:t>Activités</a:t>
                      </a:r>
                      <a:r>
                        <a:rPr lang="fr-FR" sz="2000" baseline="0" dirty="0">
                          <a:latin typeface="Times New Roman" pitchFamily="18" charset="0"/>
                          <a:cs typeface="Times New Roman" pitchFamily="18" charset="0"/>
                        </a:rPr>
                        <a:t> </a:t>
                      </a:r>
                      <a:endParaRPr lang="fr-FR" sz="2000" dirty="0">
                        <a:latin typeface="Times New Roman" pitchFamily="18" charset="0"/>
                        <a:cs typeface="Times New Roman" pitchFamily="18" charset="0"/>
                      </a:endParaRPr>
                    </a:p>
                  </a:txBody>
                  <a:tcPr/>
                </a:tc>
                <a:tc>
                  <a:txBody>
                    <a:bodyPr/>
                    <a:lstStyle/>
                    <a:p>
                      <a:r>
                        <a:rPr kumimoji="0" lang="fr-FR" sz="2000" b="0" i="0" kern="1200" dirty="0">
                          <a:solidFill>
                            <a:schemeClr val="dk1"/>
                          </a:solidFill>
                          <a:latin typeface="+mn-lt"/>
                          <a:ea typeface="+mn-ea"/>
                          <a:cs typeface="+mn-cs"/>
                        </a:rPr>
                        <a:t>Quoi faire et dans quelle séquence ?</a:t>
                      </a:r>
                      <a:endParaRPr lang="fr-FR" sz="2000" dirty="0">
                        <a:latin typeface="Times New Roman" pitchFamily="18" charset="0"/>
                        <a:cs typeface="Times New Roman" pitchFamily="18" charset="0"/>
                      </a:endParaRPr>
                    </a:p>
                  </a:txBody>
                  <a:tcPr/>
                </a:tc>
                <a:tc>
                  <a:txBody>
                    <a:bodyPr/>
                    <a:lstStyle/>
                    <a:p>
                      <a:r>
                        <a:rPr kumimoji="0" lang="fr-FR" sz="2000" b="0" i="0" kern="1200" dirty="0">
                          <a:solidFill>
                            <a:schemeClr val="dk1"/>
                          </a:solidFill>
                          <a:latin typeface="+mn-lt"/>
                          <a:ea typeface="+mn-ea"/>
                          <a:cs typeface="+mn-cs"/>
                        </a:rPr>
                        <a:t>Mise en œuvre des activités selon les plans (WBS)</a:t>
                      </a:r>
                      <a:endParaRPr lang="fr-FR" sz="20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1418112">
                <a:tc>
                  <a:txBody>
                    <a:bodyPr/>
                    <a:lstStyle/>
                    <a:p>
                      <a:r>
                        <a:rPr lang="fr-FR" sz="2000" dirty="0">
                          <a:latin typeface="Times New Roman" pitchFamily="18" charset="0"/>
                          <a:cs typeface="Times New Roman" pitchFamily="18" charset="0"/>
                        </a:rPr>
                        <a:t>Intrants </a:t>
                      </a:r>
                    </a:p>
                  </a:txBody>
                  <a:tcPr/>
                </a:tc>
                <a:tc>
                  <a:txBody>
                    <a:bodyPr/>
                    <a:lstStyle/>
                    <a:p>
                      <a:pPr>
                        <a:buFontTx/>
                        <a:buNone/>
                      </a:pPr>
                      <a:r>
                        <a:rPr lang="fr-FR" sz="2000" dirty="0">
                          <a:latin typeface="Times New Roman" pitchFamily="18" charset="0"/>
                          <a:cs typeface="Times New Roman" pitchFamily="18" charset="0"/>
                        </a:rPr>
                        <a:t>Intrants </a:t>
                      </a:r>
                    </a:p>
                  </a:txBody>
                  <a:tcPr/>
                </a:tc>
                <a:tc>
                  <a:txBody>
                    <a:bodyPr/>
                    <a:lstStyle/>
                    <a:p>
                      <a:r>
                        <a:rPr kumimoji="0" lang="fr-FR" sz="2000" b="0" i="0" kern="1200" dirty="0">
                          <a:solidFill>
                            <a:schemeClr val="dk1"/>
                          </a:solidFill>
                          <a:latin typeface="+mn-lt"/>
                          <a:ea typeface="+mn-ea"/>
                          <a:cs typeface="+mn-cs"/>
                        </a:rPr>
                        <a:t>Quoi et combien ?</a:t>
                      </a:r>
                      <a:endParaRPr lang="fr-FR" sz="2000" dirty="0">
                        <a:latin typeface="Times New Roman" pitchFamily="18" charset="0"/>
                        <a:cs typeface="Times New Roman" pitchFamily="18" charset="0"/>
                      </a:endParaRPr>
                    </a:p>
                  </a:txBody>
                  <a:tcPr/>
                </a:tc>
                <a:tc>
                  <a:txBody>
                    <a:bodyPr/>
                    <a:lstStyle/>
                    <a:p>
                      <a:r>
                        <a:rPr kumimoji="0" lang="fr-FR" sz="2000" b="0" i="0" kern="1200" dirty="0">
                          <a:solidFill>
                            <a:schemeClr val="dk1"/>
                          </a:solidFill>
                          <a:latin typeface="+mn-lt"/>
                          <a:ea typeface="+mn-ea"/>
                          <a:cs typeface="+mn-cs"/>
                        </a:rPr>
                        <a:t>Planification financière, comptabilité, gestion des coûts</a:t>
                      </a:r>
                      <a:endParaRPr lang="fr-FR" sz="20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sp>
        <p:nvSpPr>
          <p:cNvPr id="5" name="ZoneTexte 4"/>
          <p:cNvSpPr txBox="1"/>
          <p:nvPr/>
        </p:nvSpPr>
        <p:spPr>
          <a:xfrm>
            <a:off x="642910" y="785795"/>
            <a:ext cx="7929618" cy="954107"/>
          </a:xfrm>
          <a:prstGeom prst="rect">
            <a:avLst/>
          </a:prstGeom>
          <a:noFill/>
        </p:spPr>
        <p:txBody>
          <a:bodyPr wrap="square" rtlCol="0">
            <a:spAutoFit/>
          </a:bodyPr>
          <a:lstStyle/>
          <a:p>
            <a:pPr algn="ctr"/>
            <a:r>
              <a:rPr lang="fr-FR" sz="2800" b="1" dirty="0">
                <a:latin typeface="Times New Roman" pitchFamily="18" charset="0"/>
                <a:cs typeface="Times New Roman" pitchFamily="18" charset="0"/>
              </a:rPr>
              <a:t>Suivi-Evaluation: </a:t>
            </a:r>
          </a:p>
          <a:p>
            <a:pPr algn="ctr"/>
            <a:r>
              <a:rPr lang="fr-FR" sz="2800" b="1" dirty="0">
                <a:latin typeface="Times New Roman" pitchFamily="18" charset="0"/>
                <a:cs typeface="Times New Roman" pitchFamily="18" charset="0"/>
              </a:rPr>
              <a:t>Différents  types de pratiques managériales (suite)</a:t>
            </a:r>
          </a:p>
        </p:txBody>
      </p:sp>
      <p:sp>
        <p:nvSpPr>
          <p:cNvPr id="6" name="Espace réservé du numéro de diapositive 5"/>
          <p:cNvSpPr>
            <a:spLocks noGrp="1"/>
          </p:cNvSpPr>
          <p:nvPr>
            <p:ph type="sldNum" sz="quarter" idx="12"/>
          </p:nvPr>
        </p:nvSpPr>
        <p:spPr/>
        <p:txBody>
          <a:bodyPr/>
          <a:lstStyle/>
          <a:p>
            <a:pPr>
              <a:defRPr/>
            </a:pPr>
            <a:fld id="{E0F93A6C-462B-4981-99DD-B52ECBD9606C}" type="slidenum">
              <a:rPr lang="en-GB" smtClean="0"/>
              <a:pPr>
                <a:defRPr/>
              </a:pPr>
              <a:t>77</a:t>
            </a:fld>
            <a:endParaRPr lang="en-GB"/>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910" name="Rectangle 14"/>
          <p:cNvSpPr>
            <a:spLocks noGrp="1" noChangeArrowheads="1"/>
          </p:cNvSpPr>
          <p:nvPr>
            <p:ph type="title"/>
          </p:nvPr>
        </p:nvSpPr>
        <p:spPr>
          <a:xfrm>
            <a:off x="228600" y="428604"/>
            <a:ext cx="8915400" cy="700107"/>
          </a:xfrm>
        </p:spPr>
        <p:txBody>
          <a:bodyPr>
            <a:normAutofit/>
          </a:bodyPr>
          <a:lstStyle/>
          <a:p>
            <a:pPr algn="ctr"/>
            <a:r>
              <a:rPr lang="fr-FR" sz="3200" b="1" dirty="0">
                <a:solidFill>
                  <a:schemeClr val="tx1"/>
                </a:solidFill>
                <a:effectLst/>
                <a:latin typeface="Times New Roman" pitchFamily="18" charset="0"/>
                <a:cs typeface="Times New Roman" pitchFamily="18" charset="0"/>
              </a:rPr>
              <a:t>      </a:t>
            </a:r>
            <a:r>
              <a:rPr lang="fr-FR" sz="3200" b="1" dirty="0">
                <a:solidFill>
                  <a:srgbClr val="00B0F0"/>
                </a:solidFill>
                <a:effectLst/>
                <a:latin typeface="Times New Roman" pitchFamily="18" charset="0"/>
                <a:cs typeface="Times New Roman" pitchFamily="18" charset="0"/>
              </a:rPr>
              <a:t>b.  LE SUIVI </a:t>
            </a:r>
            <a:r>
              <a:rPr lang="fr-FR" sz="3200" b="1" dirty="0">
                <a:solidFill>
                  <a:srgbClr val="00B0F0"/>
                </a:solidFill>
                <a:latin typeface="Times New Roman" pitchFamily="18" charset="0"/>
                <a:cs typeface="Times New Roman" pitchFamily="18" charset="0"/>
              </a:rPr>
              <a:t>VS</a:t>
            </a:r>
            <a:r>
              <a:rPr lang="fr-FR" sz="3200" b="1" dirty="0">
                <a:solidFill>
                  <a:srgbClr val="00B0F0"/>
                </a:solidFill>
                <a:effectLst/>
                <a:latin typeface="Times New Roman" pitchFamily="18" charset="0"/>
                <a:cs typeface="Times New Roman" pitchFamily="18" charset="0"/>
              </a:rPr>
              <a:t> L’ÉVALUATION</a:t>
            </a:r>
          </a:p>
        </p:txBody>
      </p:sp>
      <p:graphicFrame>
        <p:nvGraphicFramePr>
          <p:cNvPr id="849083" name="Group 187"/>
          <p:cNvGraphicFramePr>
            <a:graphicFrameLocks noGrp="1"/>
          </p:cNvGraphicFramePr>
          <p:nvPr>
            <p:ph type="tbl" idx="1"/>
          </p:nvPr>
        </p:nvGraphicFramePr>
        <p:xfrm>
          <a:off x="0" y="1500174"/>
          <a:ext cx="9144000" cy="6669024"/>
        </p:xfrm>
        <a:graphic>
          <a:graphicData uri="http://schemas.openxmlformats.org/drawingml/2006/table">
            <a:tbl>
              <a:tblPr/>
              <a:tblGrid>
                <a:gridCol w="1528927">
                  <a:extLst>
                    <a:ext uri="{9D8B030D-6E8A-4147-A177-3AD203B41FA5}">
                      <a16:colId xmlns:a16="http://schemas.microsoft.com/office/drawing/2014/main" val="20000"/>
                    </a:ext>
                  </a:extLst>
                </a:gridCol>
                <a:gridCol w="3719676">
                  <a:extLst>
                    <a:ext uri="{9D8B030D-6E8A-4147-A177-3AD203B41FA5}">
                      <a16:colId xmlns:a16="http://schemas.microsoft.com/office/drawing/2014/main" val="20001"/>
                    </a:ext>
                  </a:extLst>
                </a:gridCol>
                <a:gridCol w="3895397">
                  <a:extLst>
                    <a:ext uri="{9D8B030D-6E8A-4147-A177-3AD203B41FA5}">
                      <a16:colId xmlns:a16="http://schemas.microsoft.com/office/drawing/2014/main" val="20002"/>
                    </a:ext>
                  </a:extLst>
                </a:gridCol>
              </a:tblGrid>
              <a:tr h="481093">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800" b="0"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9525" cap="flat" cmpd="sng" algn="ctr">
                      <a:solidFill>
                        <a:schemeClr val="tx1"/>
                      </a:solidFill>
                      <a:prstDash val="solid"/>
                      <a:round/>
                      <a:headEnd type="none" w="sm" len="sm"/>
                      <a:tailEnd type="triangle" w="med" len="lg"/>
                    </a:lnL>
                    <a:lnR w="9525" cap="flat" cmpd="sng" algn="ctr">
                      <a:solidFill>
                        <a:schemeClr val="tx1"/>
                      </a:solidFill>
                      <a:prstDash val="solid"/>
                      <a:round/>
                      <a:headEnd type="none" w="sm" len="sm"/>
                      <a:tailEnd type="triangle" w="med" len="lg"/>
                    </a:lnR>
                    <a:lnT w="9525" cap="flat" cmpd="sng" algn="ctr">
                      <a:solidFill>
                        <a:schemeClr val="tx1"/>
                      </a:solidFill>
                      <a:prstDash val="solid"/>
                      <a:round/>
                      <a:headEnd type="none" w="sm" len="sm"/>
                      <a:tailEnd type="triangle" w="med" len="lg"/>
                    </a:lnT>
                    <a:lnB w="9525" cap="flat" cmpd="sng" algn="ctr">
                      <a:solidFill>
                        <a:schemeClr val="tx1"/>
                      </a:solidFill>
                      <a:prstDash val="solid"/>
                      <a:round/>
                      <a:headEnd type="none" w="sm" len="sm"/>
                      <a:tailEnd type="triangle" w="med" len="lg"/>
                    </a:lnB>
                    <a:lnTlToBr>
                      <a:noFill/>
                    </a:lnTlToBr>
                    <a:lnBlToTr>
                      <a:noFill/>
                    </a:lnBlToTr>
                    <a:solidFill>
                      <a:srgbClr val="FFEDC9"/>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pitchFamily="2" charset="2"/>
                        <a:buNone/>
                        <a:tabLst/>
                      </a:pPr>
                      <a:r>
                        <a:rPr kumimoji="0" lang="fr-FR" sz="2800" b="1" i="0" u="none" strike="noStrike" cap="none" normalizeH="0" baseline="0" dirty="0">
                          <a:ln>
                            <a:noFill/>
                          </a:ln>
                          <a:solidFill>
                            <a:schemeClr val="tx1"/>
                          </a:solidFill>
                          <a:effectLst/>
                          <a:latin typeface="Times New Roman" pitchFamily="18" charset="0"/>
                          <a:cs typeface="Times New Roman" pitchFamily="18" charset="0"/>
                        </a:rPr>
                        <a:t>Suivi </a:t>
                      </a:r>
                    </a:p>
                  </a:txBody>
                  <a:tcPr anchor="ctr" horzOverflow="overflow">
                    <a:lnL w="9525" cap="flat" cmpd="sng" algn="ctr">
                      <a:solidFill>
                        <a:schemeClr val="tx1"/>
                      </a:solidFill>
                      <a:prstDash val="solid"/>
                      <a:round/>
                      <a:headEnd type="none" w="sm" len="sm"/>
                      <a:tailEnd type="triangle" w="med" len="lg"/>
                    </a:lnL>
                    <a:lnR w="9525" cap="flat" cmpd="sng" algn="ctr">
                      <a:solidFill>
                        <a:schemeClr val="tx1"/>
                      </a:solidFill>
                      <a:prstDash val="solid"/>
                      <a:round/>
                      <a:headEnd type="none" w="sm" len="sm"/>
                      <a:tailEnd type="triangle" w="med" len="lg"/>
                    </a:lnR>
                    <a:lnT w="9525" cap="flat" cmpd="sng" algn="ctr">
                      <a:solidFill>
                        <a:schemeClr val="tx1"/>
                      </a:solidFill>
                      <a:prstDash val="solid"/>
                      <a:round/>
                      <a:headEnd type="none" w="sm" len="sm"/>
                      <a:tailEnd type="triangle" w="med" len="lg"/>
                    </a:lnT>
                    <a:lnB w="9525" cap="flat" cmpd="sng" algn="ctr">
                      <a:solidFill>
                        <a:schemeClr val="tx1"/>
                      </a:solidFill>
                      <a:prstDash val="solid"/>
                      <a:round/>
                      <a:headEnd type="none" w="sm" len="sm"/>
                      <a:tailEnd type="triangle" w="med" len="lg"/>
                    </a:lnB>
                    <a:lnTlToBr>
                      <a:noFill/>
                    </a:lnTlToBr>
                    <a:lnBlToTr>
                      <a:noFill/>
                    </a:lnBlToTr>
                    <a:solidFill>
                      <a:srgbClr val="FFEDC9"/>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pitchFamily="2" charset="2"/>
                        <a:buNone/>
                        <a:tabLst/>
                      </a:pPr>
                      <a:r>
                        <a:rPr kumimoji="0" lang="fr-FR" sz="2800" b="1" i="0" u="none" strike="noStrike" cap="none" normalizeH="0" baseline="0">
                          <a:ln>
                            <a:noFill/>
                          </a:ln>
                          <a:solidFill>
                            <a:schemeClr val="tx1"/>
                          </a:solidFill>
                          <a:effectLst/>
                          <a:latin typeface="Times New Roman" pitchFamily="18" charset="0"/>
                          <a:cs typeface="Times New Roman" pitchFamily="18" charset="0"/>
                        </a:rPr>
                        <a:t>Evaluation</a:t>
                      </a:r>
                    </a:p>
                  </a:txBody>
                  <a:tcPr anchor="ctr" horzOverflow="overflow">
                    <a:lnL w="9525" cap="flat" cmpd="sng" algn="ctr">
                      <a:solidFill>
                        <a:schemeClr val="tx1"/>
                      </a:solidFill>
                      <a:prstDash val="solid"/>
                      <a:round/>
                      <a:headEnd type="none" w="sm" len="sm"/>
                      <a:tailEnd type="triangle" w="med" len="lg"/>
                    </a:lnL>
                    <a:lnR w="9525" cap="flat" cmpd="sng" algn="ctr">
                      <a:solidFill>
                        <a:schemeClr val="tx1"/>
                      </a:solidFill>
                      <a:prstDash val="solid"/>
                      <a:round/>
                      <a:headEnd type="none" w="sm" len="sm"/>
                      <a:tailEnd type="triangle" w="med" len="lg"/>
                    </a:lnR>
                    <a:lnT w="9525" cap="flat" cmpd="sng" algn="ctr">
                      <a:solidFill>
                        <a:schemeClr val="tx1"/>
                      </a:solidFill>
                      <a:prstDash val="solid"/>
                      <a:round/>
                      <a:headEnd type="none" w="sm" len="sm"/>
                      <a:tailEnd type="triangle" w="med" len="lg"/>
                    </a:lnT>
                    <a:lnB w="9525" cap="flat" cmpd="sng" algn="ctr">
                      <a:solidFill>
                        <a:schemeClr val="tx1"/>
                      </a:solidFill>
                      <a:prstDash val="solid"/>
                      <a:round/>
                      <a:headEnd type="none" w="sm" len="sm"/>
                      <a:tailEnd type="triangle" w="med" len="lg"/>
                    </a:lnB>
                    <a:lnTlToBr>
                      <a:noFill/>
                    </a:lnTlToBr>
                    <a:lnBlToTr>
                      <a:noFill/>
                    </a:lnBlToTr>
                    <a:solidFill>
                      <a:srgbClr val="FFEDC9"/>
                    </a:solidFill>
                  </a:tcPr>
                </a:tc>
                <a:extLst>
                  <a:ext uri="{0D108BD9-81ED-4DB2-BD59-A6C34878D82A}">
                    <a16:rowId xmlns:a16="http://schemas.microsoft.com/office/drawing/2014/main" val="10000"/>
                  </a:ext>
                </a:extLst>
              </a:tr>
              <a:tr h="5198204">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2800" b="1" i="0" u="none" strike="noStrike" cap="none" normalizeH="0" baseline="0" dirty="0">
                          <a:ln>
                            <a:noFill/>
                          </a:ln>
                          <a:solidFill>
                            <a:schemeClr val="tx1"/>
                          </a:solidFill>
                          <a:effectLst/>
                          <a:latin typeface="Times New Roman" pitchFamily="18" charset="0"/>
                          <a:cs typeface="Times New Roman" pitchFamily="18" charset="0"/>
                        </a:rPr>
                        <a:t> </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2800" b="1" i="0" u="none" strike="noStrike" cap="none" normalizeH="0" baseline="0" dirty="0">
                          <a:ln>
                            <a:noFill/>
                          </a:ln>
                          <a:solidFill>
                            <a:schemeClr val="tx1"/>
                          </a:solidFill>
                          <a:effectLst/>
                          <a:latin typeface="Times New Roman" pitchFamily="18" charset="0"/>
                          <a:cs typeface="Times New Roman" pitchFamily="18" charset="0"/>
                        </a:rPr>
                        <a:t>Objectifs</a:t>
                      </a:r>
                    </a:p>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pitchFamily="2" charset="2"/>
                        <a:buNone/>
                        <a:tabLst/>
                      </a:pPr>
                      <a:endParaRPr kumimoji="0" lang="fr-FR" sz="2800" b="1" i="0" u="none" strike="noStrike" cap="none" normalizeH="0" baseline="0" dirty="0">
                        <a:ln>
                          <a:noFill/>
                        </a:ln>
                        <a:solidFill>
                          <a:schemeClr val="tx1"/>
                        </a:solidFill>
                        <a:effectLst/>
                        <a:latin typeface="Times New Roman" pitchFamily="18" charset="0"/>
                        <a:cs typeface="Times New Roman" pitchFamily="18" charset="0"/>
                      </a:endParaRPr>
                    </a:p>
                  </a:txBody>
                  <a:tcPr vert="vert270" horzOverflow="overflow">
                    <a:lnL w="9525" cap="flat" cmpd="sng" algn="ctr">
                      <a:solidFill>
                        <a:schemeClr val="tx1"/>
                      </a:solidFill>
                      <a:prstDash val="solid"/>
                      <a:round/>
                      <a:headEnd type="none" w="sm" len="sm"/>
                      <a:tailEnd type="triangle" w="med" len="lg"/>
                    </a:lnL>
                    <a:lnR w="9525" cap="flat" cmpd="sng" algn="ctr">
                      <a:solidFill>
                        <a:schemeClr val="tx1"/>
                      </a:solidFill>
                      <a:prstDash val="solid"/>
                      <a:round/>
                      <a:headEnd type="none" w="sm" len="sm"/>
                      <a:tailEnd type="triangle" w="med" len="lg"/>
                    </a:lnR>
                    <a:lnT w="9525" cap="flat" cmpd="sng" algn="ctr">
                      <a:solidFill>
                        <a:schemeClr val="tx1"/>
                      </a:solidFill>
                      <a:prstDash val="solid"/>
                      <a:round/>
                      <a:headEnd type="none" w="sm" len="sm"/>
                      <a:tailEnd type="triangle" w="med" len="lg"/>
                    </a:lnT>
                    <a:lnB w="9525" cap="flat" cmpd="sng" algn="ctr">
                      <a:solidFill>
                        <a:schemeClr val="tx1"/>
                      </a:solidFill>
                      <a:prstDash val="solid"/>
                      <a:round/>
                      <a:headEnd type="none" w="sm" len="sm"/>
                      <a:tailEnd type="triangle" w="med" len="lg"/>
                    </a:lnB>
                    <a:lnTlToBr>
                      <a:noFill/>
                    </a:lnTlToBr>
                    <a:lnBlToTr>
                      <a:noFill/>
                    </a:lnBlToTr>
                    <a:solidFill>
                      <a:srgbClr val="FFEDC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2800" b="0" i="0" u="none" strike="noStrike" cap="none" normalizeH="0" baseline="0" dirty="0">
                          <a:ln>
                            <a:noFill/>
                          </a:ln>
                          <a:solidFill>
                            <a:schemeClr val="tx1"/>
                          </a:solidFill>
                          <a:effectLst/>
                          <a:latin typeface="Times New Roman" pitchFamily="18" charset="0"/>
                          <a:cs typeface="Times New Roman" pitchFamily="18" charset="0"/>
                        </a:rPr>
                        <a:t>- Améliorer l'efficience, modifier le plan d'activité ou l'affectation des ressources</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800" b="0" i="0" u="none" strike="noStrike" cap="none" normalizeH="0" baseline="0" dirty="0">
                          <a:ln>
                            <a:noFill/>
                          </a:ln>
                          <a:solidFill>
                            <a:schemeClr val="tx1"/>
                          </a:solidFill>
                          <a:effectLst/>
                          <a:latin typeface="Times New Roman" pitchFamily="18" charset="0"/>
                          <a:cs typeface="Times New Roman" pitchFamily="18" charset="0"/>
                        </a:rPr>
                        <a:t>- Comparer régulièrement les réalisations par rapport au plan</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800" b="0" i="0" u="none" strike="noStrike" cap="none" normalizeH="0" baseline="0" dirty="0">
                          <a:ln>
                            <a:noFill/>
                          </a:ln>
                          <a:solidFill>
                            <a:schemeClr val="tx1"/>
                          </a:solidFill>
                          <a:effectLst/>
                          <a:latin typeface="Times New Roman" pitchFamily="18" charset="0"/>
                          <a:cs typeface="Times New Roman" pitchFamily="18" charset="0"/>
                        </a:rPr>
                        <a:t>- Communiquer les progrès aux responsables et les alerter sur les difficultés</a:t>
                      </a:r>
                    </a:p>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pitchFamily="2" charset="2"/>
                        <a:buNone/>
                        <a:tabLst/>
                      </a:pPr>
                      <a:endParaRPr kumimoji="0" lang="fr-FR" sz="2800" b="0"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9525" cap="flat" cmpd="sng" algn="ctr">
                      <a:solidFill>
                        <a:schemeClr val="tx1"/>
                      </a:solidFill>
                      <a:prstDash val="solid"/>
                      <a:round/>
                      <a:headEnd type="none" w="sm" len="sm"/>
                      <a:tailEnd type="triangle" w="med" len="lg"/>
                    </a:lnL>
                    <a:lnR w="9525" cap="flat" cmpd="sng" algn="ctr">
                      <a:solidFill>
                        <a:schemeClr val="tx1"/>
                      </a:solidFill>
                      <a:prstDash val="solid"/>
                      <a:round/>
                      <a:headEnd type="none" w="sm" len="sm"/>
                      <a:tailEnd type="triangle" w="med" len="lg"/>
                    </a:lnR>
                    <a:lnT w="9525" cap="flat" cmpd="sng" algn="ctr">
                      <a:solidFill>
                        <a:schemeClr val="tx1"/>
                      </a:solidFill>
                      <a:prstDash val="solid"/>
                      <a:round/>
                      <a:headEnd type="none" w="sm" len="sm"/>
                      <a:tailEnd type="triangle" w="med" len="lg"/>
                    </a:lnT>
                    <a:lnB w="9525" cap="flat" cmpd="sng" algn="ctr">
                      <a:solidFill>
                        <a:schemeClr val="tx1"/>
                      </a:solidFill>
                      <a:prstDash val="solid"/>
                      <a:round/>
                      <a:headEnd type="none" w="sm" len="sm"/>
                      <a:tailEnd type="triangle" w="med" len="lg"/>
                    </a:lnB>
                    <a:lnTlToBr>
                      <a:noFill/>
                    </a:lnTlToBr>
                    <a:lnBlToTr>
                      <a:noFill/>
                    </a:lnBlToTr>
                    <a:solidFill>
                      <a:srgbClr val="FFEDC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sz="2800" b="0" i="0" u="none" strike="noStrike" cap="none" normalizeH="0" baseline="0" dirty="0">
                          <a:ln>
                            <a:noFill/>
                          </a:ln>
                          <a:solidFill>
                            <a:schemeClr val="tx1"/>
                          </a:solidFill>
                          <a:effectLst/>
                          <a:latin typeface="Times New Roman" pitchFamily="18" charset="0"/>
                          <a:cs typeface="Times New Roman" pitchFamily="18" charset="0"/>
                        </a:rPr>
                        <a:t>Examiner les relations causales conduisant des activités aux résultats,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sz="2800" b="0" i="0" u="none" strike="noStrike" cap="none" normalizeH="0" baseline="0" dirty="0">
                          <a:ln>
                            <a:noFill/>
                          </a:ln>
                          <a:solidFill>
                            <a:schemeClr val="tx1"/>
                          </a:solidFill>
                          <a:effectLst/>
                          <a:latin typeface="Times New Roman" pitchFamily="18" charset="0"/>
                          <a:cs typeface="Times New Roman" pitchFamily="18" charset="0"/>
                        </a:rPr>
                        <a:t> expliquer pourquoi certains résultats attendus n'ont pas été atteints</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800" b="0" i="0" u="none" strike="noStrike" cap="none" normalizeH="0" baseline="0" dirty="0">
                          <a:ln>
                            <a:noFill/>
                          </a:ln>
                          <a:solidFill>
                            <a:schemeClr val="tx1"/>
                          </a:solidFill>
                          <a:effectLst/>
                          <a:latin typeface="Times New Roman" pitchFamily="18" charset="0"/>
                          <a:cs typeface="Times New Roman" pitchFamily="18" charset="0"/>
                        </a:rPr>
                        <a:t>- Examiner la mise en œuvre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800" b="0" i="0" u="none" strike="noStrike" cap="none" normalizeH="0" baseline="0" dirty="0">
                          <a:ln>
                            <a:noFill/>
                          </a:ln>
                          <a:solidFill>
                            <a:schemeClr val="tx1"/>
                          </a:solidFill>
                          <a:effectLst/>
                          <a:latin typeface="Times New Roman" pitchFamily="18" charset="0"/>
                          <a:cs typeface="Times New Roman" pitchFamily="18" charset="0"/>
                        </a:rPr>
                        <a:t>- Fournir des enseignements, améliorer l'efficacité, les effets,  l'impact de la future programmation</a:t>
                      </a:r>
                    </a:p>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pitchFamily="2" charset="2"/>
                        <a:buNone/>
                        <a:tabLst/>
                      </a:pPr>
                      <a:endParaRPr kumimoji="0" lang="fr-FR" sz="2800" b="0"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9525" cap="flat" cmpd="sng" algn="ctr">
                      <a:solidFill>
                        <a:schemeClr val="tx1"/>
                      </a:solidFill>
                      <a:prstDash val="solid"/>
                      <a:round/>
                      <a:headEnd type="none" w="sm" len="sm"/>
                      <a:tailEnd type="triangle" w="med" len="lg"/>
                    </a:lnL>
                    <a:lnR w="9525" cap="flat" cmpd="sng" algn="ctr">
                      <a:solidFill>
                        <a:schemeClr val="tx1"/>
                      </a:solidFill>
                      <a:prstDash val="solid"/>
                      <a:round/>
                      <a:headEnd type="none" w="sm" len="sm"/>
                      <a:tailEnd type="triangle" w="med" len="lg"/>
                    </a:lnR>
                    <a:lnT w="9525" cap="flat" cmpd="sng" algn="ctr">
                      <a:solidFill>
                        <a:schemeClr val="tx1"/>
                      </a:solidFill>
                      <a:prstDash val="solid"/>
                      <a:round/>
                      <a:headEnd type="none" w="sm" len="sm"/>
                      <a:tailEnd type="triangle" w="med" len="lg"/>
                    </a:lnT>
                    <a:lnB w="9525" cap="flat" cmpd="sng" algn="ctr">
                      <a:solidFill>
                        <a:schemeClr val="tx1"/>
                      </a:solidFill>
                      <a:prstDash val="solid"/>
                      <a:round/>
                      <a:headEnd type="none" w="sm" len="sm"/>
                      <a:tailEnd type="triangle" w="med" len="lg"/>
                    </a:lnB>
                    <a:lnTlToBr>
                      <a:noFill/>
                    </a:lnTlToBr>
                    <a:lnBlToTr>
                      <a:noFill/>
                    </a:lnBlToTr>
                    <a:solidFill>
                      <a:srgbClr val="FFEDC9"/>
                    </a:solidFill>
                  </a:tcPr>
                </a:tc>
                <a:extLst>
                  <a:ext uri="{0D108BD9-81ED-4DB2-BD59-A6C34878D82A}">
                    <a16:rowId xmlns:a16="http://schemas.microsoft.com/office/drawing/2014/main" val="10001"/>
                  </a:ext>
                </a:extLst>
              </a:tr>
            </a:tbl>
          </a:graphicData>
        </a:graphic>
      </p:graphicFrame>
      <p:sp>
        <p:nvSpPr>
          <p:cNvPr id="4" name="Espace réservé du numéro de diapositive 3"/>
          <p:cNvSpPr>
            <a:spLocks noGrp="1"/>
          </p:cNvSpPr>
          <p:nvPr>
            <p:ph type="sldNum" sz="quarter" idx="11"/>
          </p:nvPr>
        </p:nvSpPr>
        <p:spPr/>
        <p:txBody>
          <a:bodyPr/>
          <a:lstStyle/>
          <a:p>
            <a:fld id="{99826864-B230-4441-A10D-A9BA45997840}" type="slidenum">
              <a:rPr lang="en-US" smtClean="0"/>
              <a:pPr/>
              <a:t>78</a:t>
            </a:fld>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Espace réservé du numéro de diapositive 2"/>
          <p:cNvSpPr>
            <a:spLocks noGrp="1"/>
          </p:cNvSpPr>
          <p:nvPr>
            <p:ph type="sldNum" sz="quarter" idx="11"/>
          </p:nvPr>
        </p:nvSpPr>
        <p:spPr/>
        <p:txBody>
          <a:bodyPr/>
          <a:lstStyle/>
          <a:p>
            <a:fld id="{E6F3C367-E517-4198-AAA0-2F17B3767A54}" type="slidenum">
              <a:rPr lang="en-US"/>
              <a:pPr/>
              <a:t>79</a:t>
            </a:fld>
            <a:endParaRPr lang="en-US"/>
          </a:p>
        </p:txBody>
      </p:sp>
      <p:sp>
        <p:nvSpPr>
          <p:cNvPr id="854068" name="Rectangle 52"/>
          <p:cNvSpPr>
            <a:spLocks noGrp="1" noChangeArrowheads="1"/>
          </p:cNvSpPr>
          <p:nvPr>
            <p:ph type="title" idx="4294967295"/>
          </p:nvPr>
        </p:nvSpPr>
        <p:spPr>
          <a:xfrm>
            <a:off x="0" y="0"/>
            <a:ext cx="9144000" cy="696521"/>
          </a:xfrm>
        </p:spPr>
        <p:txBody>
          <a:bodyPr/>
          <a:lstStyle/>
          <a:p>
            <a:pPr algn="just"/>
            <a:r>
              <a:rPr lang="fr-FR" sz="2800" dirty="0">
                <a:effectLst/>
                <a:latin typeface="Tahoma" pitchFamily="34" charset="0"/>
              </a:rPr>
              <a:t>          </a:t>
            </a:r>
            <a:r>
              <a:rPr lang="fr-FR" sz="3200" b="1" dirty="0">
                <a:effectLst/>
                <a:latin typeface="Times New Roman" pitchFamily="18" charset="0"/>
                <a:cs typeface="Times New Roman" pitchFamily="18" charset="0"/>
              </a:rPr>
              <a:t>LE SUIVI VS </a:t>
            </a:r>
            <a:r>
              <a:rPr lang="fr-FR" sz="3200" b="1" dirty="0">
                <a:latin typeface="Times New Roman" pitchFamily="18" charset="0"/>
                <a:cs typeface="Times New Roman" pitchFamily="18" charset="0"/>
              </a:rPr>
              <a:t>L’</a:t>
            </a:r>
            <a:r>
              <a:rPr lang="fr-FR" sz="3200" b="1" dirty="0">
                <a:effectLst/>
                <a:latin typeface="Times New Roman" pitchFamily="18" charset="0"/>
                <a:cs typeface="Times New Roman" pitchFamily="18" charset="0"/>
              </a:rPr>
              <a:t>ÉVALUATION (suite 1)</a:t>
            </a:r>
          </a:p>
        </p:txBody>
      </p:sp>
      <p:graphicFrame>
        <p:nvGraphicFramePr>
          <p:cNvPr id="854067" name="Group 51"/>
          <p:cNvGraphicFramePr>
            <a:graphicFrameLocks noGrp="1"/>
          </p:cNvGraphicFramePr>
          <p:nvPr/>
        </p:nvGraphicFramePr>
        <p:xfrm>
          <a:off x="0" y="928670"/>
          <a:ext cx="9144000" cy="6216485"/>
        </p:xfrm>
        <a:graphic>
          <a:graphicData uri="http://schemas.openxmlformats.org/drawingml/2006/table">
            <a:tbl>
              <a:tblPr/>
              <a:tblGrid>
                <a:gridCol w="1734207">
                  <a:extLst>
                    <a:ext uri="{9D8B030D-6E8A-4147-A177-3AD203B41FA5}">
                      <a16:colId xmlns:a16="http://schemas.microsoft.com/office/drawing/2014/main" val="20000"/>
                    </a:ext>
                  </a:extLst>
                </a:gridCol>
                <a:gridCol w="3626069">
                  <a:extLst>
                    <a:ext uri="{9D8B030D-6E8A-4147-A177-3AD203B41FA5}">
                      <a16:colId xmlns:a16="http://schemas.microsoft.com/office/drawing/2014/main" val="20001"/>
                    </a:ext>
                  </a:extLst>
                </a:gridCol>
                <a:gridCol w="3783724">
                  <a:extLst>
                    <a:ext uri="{9D8B030D-6E8A-4147-A177-3AD203B41FA5}">
                      <a16:colId xmlns:a16="http://schemas.microsoft.com/office/drawing/2014/main" val="20002"/>
                    </a:ext>
                  </a:extLst>
                </a:gridCol>
              </a:tblGrid>
              <a:tr h="567935">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pitchFamily="2" charset="2"/>
                        <a:buNone/>
                        <a:tabLst/>
                      </a:pPr>
                      <a:endParaRPr kumimoji="0" lang="fr-FR" sz="28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28575" cap="flat" cmpd="sng" algn="ctr">
                      <a:solidFill>
                        <a:schemeClr val="tx1"/>
                      </a:solidFill>
                      <a:prstDash val="solid"/>
                      <a:round/>
                      <a:headEnd type="none" w="sm" len="sm"/>
                      <a:tailEnd type="triangle" w="med" len="lg"/>
                    </a:lnL>
                    <a:lnR w="12700" cap="flat" cmpd="sng" algn="ctr">
                      <a:solidFill>
                        <a:schemeClr val="tx1"/>
                      </a:solidFill>
                      <a:prstDash val="solid"/>
                      <a:round/>
                      <a:headEnd type="none" w="sm" len="sm"/>
                      <a:tailEnd type="triangle" w="med" len="lg"/>
                    </a:lnR>
                    <a:lnT w="28575" cap="flat" cmpd="sng" algn="ctr">
                      <a:solidFill>
                        <a:schemeClr val="tx1"/>
                      </a:solidFill>
                      <a:prstDash val="solid"/>
                      <a:round/>
                      <a:headEnd type="none" w="sm" len="sm"/>
                      <a:tailEnd type="triangle" w="med" len="lg"/>
                    </a:lnT>
                    <a:lnB w="12700" cap="flat" cmpd="sng" algn="ctr">
                      <a:solidFill>
                        <a:schemeClr val="tx1"/>
                      </a:solidFill>
                      <a:prstDash val="solid"/>
                      <a:round/>
                      <a:headEnd type="none" w="sm" len="sm"/>
                      <a:tailEnd type="triangle" w="med" len="lg"/>
                    </a:lnB>
                    <a:lnTlToBr>
                      <a:noFill/>
                    </a:lnTlToBr>
                    <a:lnBlToTr>
                      <a:noFill/>
                    </a:lnBlToTr>
                    <a:solidFill>
                      <a:srgbClr val="FFEDC9"/>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pitchFamily="2" charset="2"/>
                        <a:buNone/>
                        <a:tabLst/>
                      </a:pPr>
                      <a:r>
                        <a:rPr kumimoji="0" lang="fr-FR" sz="2800" b="1" i="0" u="none" strike="noStrike" cap="none" normalizeH="0" baseline="0" dirty="0">
                          <a:ln>
                            <a:noFill/>
                          </a:ln>
                          <a:solidFill>
                            <a:schemeClr val="tx1"/>
                          </a:solidFill>
                          <a:effectLst/>
                          <a:latin typeface="Times New Roman" pitchFamily="18" charset="0"/>
                          <a:cs typeface="Times New Roman" pitchFamily="18" charset="0"/>
                        </a:rPr>
                        <a:t>Suivi</a:t>
                      </a:r>
                    </a:p>
                  </a:txBody>
                  <a:tcPr horzOverflow="overflow">
                    <a:lnL w="12700" cap="flat" cmpd="sng" algn="ctr">
                      <a:solidFill>
                        <a:schemeClr val="tx1"/>
                      </a:solidFill>
                      <a:prstDash val="solid"/>
                      <a:round/>
                      <a:headEnd type="none" w="sm" len="sm"/>
                      <a:tailEnd type="triangle" w="med" len="lg"/>
                    </a:lnL>
                    <a:lnR w="12700" cap="flat" cmpd="sng" algn="ctr">
                      <a:solidFill>
                        <a:schemeClr val="tx1"/>
                      </a:solidFill>
                      <a:prstDash val="solid"/>
                      <a:round/>
                      <a:headEnd type="none" w="sm" len="sm"/>
                      <a:tailEnd type="triangle" w="med" len="lg"/>
                    </a:lnR>
                    <a:lnT w="28575" cap="flat" cmpd="sng" algn="ctr">
                      <a:solidFill>
                        <a:schemeClr val="tx1"/>
                      </a:solidFill>
                      <a:prstDash val="solid"/>
                      <a:round/>
                      <a:headEnd type="none" w="sm" len="sm"/>
                      <a:tailEnd type="triangle" w="med" len="lg"/>
                    </a:lnT>
                    <a:lnB w="12700" cap="flat" cmpd="sng" algn="ctr">
                      <a:solidFill>
                        <a:schemeClr val="tx1"/>
                      </a:solidFill>
                      <a:prstDash val="solid"/>
                      <a:round/>
                      <a:headEnd type="none" w="sm" len="sm"/>
                      <a:tailEnd type="triangle" w="med" len="lg"/>
                    </a:lnB>
                    <a:lnTlToBr>
                      <a:noFill/>
                    </a:lnTlToBr>
                    <a:lnBlToTr>
                      <a:noFill/>
                    </a:lnBlToTr>
                    <a:solidFill>
                      <a:srgbClr val="FFEDC9"/>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pitchFamily="2" charset="2"/>
                        <a:buNone/>
                        <a:tabLst/>
                      </a:pPr>
                      <a:r>
                        <a:rPr kumimoji="0" lang="fr-FR" sz="2800" b="1" i="0" u="none" strike="noStrike" cap="none" normalizeH="0" baseline="0" dirty="0">
                          <a:ln>
                            <a:noFill/>
                          </a:ln>
                          <a:solidFill>
                            <a:schemeClr val="tx1"/>
                          </a:solidFill>
                          <a:effectLst/>
                          <a:latin typeface="Times New Roman" pitchFamily="18" charset="0"/>
                          <a:cs typeface="Times New Roman" pitchFamily="18" charset="0"/>
                        </a:rPr>
                        <a:t>Evaluation </a:t>
                      </a:r>
                    </a:p>
                  </a:txBody>
                  <a:tcPr horzOverflow="overflow">
                    <a:lnL w="12700" cap="flat" cmpd="sng" algn="ctr">
                      <a:solidFill>
                        <a:schemeClr val="tx1"/>
                      </a:solidFill>
                      <a:prstDash val="solid"/>
                      <a:round/>
                      <a:headEnd type="none" w="sm" len="sm"/>
                      <a:tailEnd type="triangle" w="med" len="lg"/>
                    </a:lnL>
                    <a:lnR w="28575" cap="flat" cmpd="sng" algn="ctr">
                      <a:solidFill>
                        <a:schemeClr val="tx1"/>
                      </a:solidFill>
                      <a:prstDash val="solid"/>
                      <a:round/>
                      <a:headEnd type="none" w="sm" len="sm"/>
                      <a:tailEnd type="triangle" w="med" len="lg"/>
                    </a:lnR>
                    <a:lnT w="28575" cap="flat" cmpd="sng" algn="ctr">
                      <a:solidFill>
                        <a:schemeClr val="tx1"/>
                      </a:solidFill>
                      <a:prstDash val="solid"/>
                      <a:round/>
                      <a:headEnd type="none" w="sm" len="sm"/>
                      <a:tailEnd type="triangle" w="med" len="lg"/>
                    </a:lnT>
                    <a:lnB w="12700" cap="flat" cmpd="sng" algn="ctr">
                      <a:solidFill>
                        <a:schemeClr val="tx1"/>
                      </a:solidFill>
                      <a:prstDash val="solid"/>
                      <a:round/>
                      <a:headEnd type="none" w="sm" len="sm"/>
                      <a:tailEnd type="triangle" w="med" len="lg"/>
                    </a:lnB>
                    <a:lnTlToBr>
                      <a:noFill/>
                    </a:lnTlToBr>
                    <a:lnBlToTr>
                      <a:noFill/>
                    </a:lnBlToTr>
                    <a:solidFill>
                      <a:srgbClr val="FFEDC9"/>
                    </a:solidFill>
                  </a:tcPr>
                </a:tc>
                <a:extLst>
                  <a:ext uri="{0D108BD9-81ED-4DB2-BD59-A6C34878D82A}">
                    <a16:rowId xmlns:a16="http://schemas.microsoft.com/office/drawing/2014/main" val="10000"/>
                  </a:ext>
                </a:extLst>
              </a:tr>
              <a:tr h="2648515">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75000"/>
                        <a:buFont typeface="Monotype Sorts" pitchFamily="2" charset="2"/>
                        <a:buNone/>
                        <a:tabLst/>
                      </a:pPr>
                      <a:endParaRPr kumimoji="0" lang="fr-FR" sz="28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20000"/>
                        </a:spcBef>
                        <a:spcAft>
                          <a:spcPct val="0"/>
                        </a:spcAft>
                        <a:buClr>
                          <a:schemeClr val="accent1"/>
                        </a:buClr>
                        <a:buSzPct val="75000"/>
                        <a:buFont typeface="Monotype Sorts" pitchFamily="2" charset="2"/>
                        <a:buNone/>
                        <a:tabLst/>
                      </a:pPr>
                      <a:r>
                        <a:rPr kumimoji="0" lang="fr-FR" sz="2800" b="1" i="0" u="none" strike="noStrike" cap="none" normalizeH="0" baseline="0" dirty="0">
                          <a:ln>
                            <a:noFill/>
                          </a:ln>
                          <a:solidFill>
                            <a:schemeClr val="tx1"/>
                          </a:solidFill>
                          <a:effectLst/>
                          <a:latin typeface="Times New Roman" pitchFamily="18" charset="0"/>
                          <a:cs typeface="Times New Roman" pitchFamily="18" charset="0"/>
                        </a:rPr>
                        <a:t>Principales activités</a:t>
                      </a:r>
                    </a:p>
                  </a:txBody>
                  <a:tcPr vert="vert270" horzOverflow="overflow">
                    <a:lnL w="28575" cap="flat" cmpd="sng" algn="ctr">
                      <a:solidFill>
                        <a:schemeClr val="tx1"/>
                      </a:solidFill>
                      <a:prstDash val="solid"/>
                      <a:round/>
                      <a:headEnd type="none" w="sm" len="sm"/>
                      <a:tailEnd type="triangle" w="med" len="lg"/>
                    </a:lnL>
                    <a:lnR w="12700" cap="flat" cmpd="sng" algn="ctr">
                      <a:solidFill>
                        <a:schemeClr val="tx1"/>
                      </a:solidFill>
                      <a:prstDash val="solid"/>
                      <a:round/>
                      <a:headEnd type="none" w="sm" len="sm"/>
                      <a:tailEnd type="triangle" w="med" len="lg"/>
                    </a:lnR>
                    <a:lnT w="12700" cap="flat" cmpd="sng" algn="ctr">
                      <a:solidFill>
                        <a:schemeClr val="tx1"/>
                      </a:solidFill>
                      <a:prstDash val="solid"/>
                      <a:round/>
                      <a:headEnd type="none" w="sm" len="sm"/>
                      <a:tailEnd type="triangle" w="med" len="lg"/>
                    </a:lnT>
                    <a:lnB w="12700" cap="flat" cmpd="sng" algn="ctr">
                      <a:solidFill>
                        <a:schemeClr val="tx1"/>
                      </a:solidFill>
                      <a:prstDash val="solid"/>
                      <a:round/>
                      <a:headEnd type="none" w="sm" len="sm"/>
                      <a:tailEnd type="triangle" w="med" len="lg"/>
                    </a:lnB>
                    <a:lnTlToBr>
                      <a:noFill/>
                    </a:lnTlToBr>
                    <a:lnBlToTr>
                      <a:noFill/>
                    </a:lnBlToTr>
                    <a:solidFill>
                      <a:srgbClr val="FFEDC9"/>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pitchFamily="2" charset="2"/>
                        <a:buNone/>
                        <a:tabLst/>
                      </a:pPr>
                      <a:r>
                        <a:rPr kumimoji="0" lang="fr-FR" sz="2800" b="0" i="0" u="none" strike="noStrike" cap="none" normalizeH="0" baseline="0" dirty="0">
                          <a:ln>
                            <a:noFill/>
                          </a:ln>
                          <a:solidFill>
                            <a:schemeClr val="tx1"/>
                          </a:solidFill>
                          <a:effectLst/>
                          <a:latin typeface="Times New Roman" pitchFamily="18" charset="0"/>
                          <a:cs typeface="Times New Roman" pitchFamily="18" charset="0"/>
                        </a:rPr>
                        <a:t>- Définition des indicateurs, recueil régulier d'informations, comparaison avec le plan, comptes rendus</a:t>
                      </a:r>
                    </a:p>
                  </a:txBody>
                  <a:tcPr horzOverflow="overflow">
                    <a:lnL w="12700" cap="flat" cmpd="sng" algn="ctr">
                      <a:solidFill>
                        <a:schemeClr val="tx1"/>
                      </a:solidFill>
                      <a:prstDash val="solid"/>
                      <a:round/>
                      <a:headEnd type="none" w="sm" len="sm"/>
                      <a:tailEnd type="triangle" w="med" len="lg"/>
                    </a:lnL>
                    <a:lnR w="12700" cap="flat" cmpd="sng" algn="ctr">
                      <a:solidFill>
                        <a:schemeClr val="tx1"/>
                      </a:solidFill>
                      <a:prstDash val="solid"/>
                      <a:round/>
                      <a:headEnd type="none" w="sm" len="sm"/>
                      <a:tailEnd type="triangle" w="med" len="lg"/>
                    </a:lnR>
                    <a:lnT w="12700" cap="flat" cmpd="sng" algn="ctr">
                      <a:solidFill>
                        <a:schemeClr val="tx1"/>
                      </a:solidFill>
                      <a:prstDash val="solid"/>
                      <a:round/>
                      <a:headEnd type="none" w="sm" len="sm"/>
                      <a:tailEnd type="triangle" w="med" len="lg"/>
                    </a:lnT>
                    <a:lnB w="12700" cap="flat" cmpd="sng" algn="ctr">
                      <a:solidFill>
                        <a:schemeClr val="tx1"/>
                      </a:solidFill>
                      <a:prstDash val="solid"/>
                      <a:round/>
                      <a:headEnd type="none" w="sm" len="sm"/>
                      <a:tailEnd type="triangle" w="med" len="lg"/>
                    </a:lnB>
                    <a:lnTlToBr>
                      <a:noFill/>
                    </a:lnTlToBr>
                    <a:lnBlToTr>
                      <a:noFill/>
                    </a:lnBlToTr>
                    <a:solidFill>
                      <a:srgbClr val="FFEDC9"/>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pitchFamily="2" charset="2"/>
                        <a:buNone/>
                        <a:tabLst/>
                      </a:pPr>
                      <a:r>
                        <a:rPr kumimoji="0" lang="fr-FR" sz="2800" b="0" i="0" u="none" strike="noStrike" cap="none" normalizeH="0" baseline="0" dirty="0">
                          <a:ln>
                            <a:noFill/>
                          </a:ln>
                          <a:solidFill>
                            <a:schemeClr val="tx1"/>
                          </a:solidFill>
                          <a:effectLst/>
                          <a:latin typeface="Times New Roman" pitchFamily="18" charset="0"/>
                          <a:cs typeface="Times New Roman" pitchFamily="18" charset="0"/>
                        </a:rPr>
                        <a:t>- Appréciation, mesure systématique des effets, recherche des causalités par des méthodes rigoureuses</a:t>
                      </a:r>
                    </a:p>
                  </a:txBody>
                  <a:tcPr horzOverflow="overflow">
                    <a:lnL w="12700" cap="flat" cmpd="sng" algn="ctr">
                      <a:solidFill>
                        <a:schemeClr val="tx1"/>
                      </a:solidFill>
                      <a:prstDash val="solid"/>
                      <a:round/>
                      <a:headEnd type="none" w="sm" len="sm"/>
                      <a:tailEnd type="triangle" w="med" len="lg"/>
                    </a:lnL>
                    <a:lnR w="28575" cap="flat" cmpd="sng" algn="ctr">
                      <a:solidFill>
                        <a:schemeClr val="tx1"/>
                      </a:solidFill>
                      <a:prstDash val="solid"/>
                      <a:round/>
                      <a:headEnd type="none" w="sm" len="sm"/>
                      <a:tailEnd type="triangle" w="med" len="lg"/>
                    </a:lnR>
                    <a:lnT w="12700" cap="flat" cmpd="sng" algn="ctr">
                      <a:solidFill>
                        <a:schemeClr val="tx1"/>
                      </a:solidFill>
                      <a:prstDash val="solid"/>
                      <a:round/>
                      <a:headEnd type="none" w="sm" len="sm"/>
                      <a:tailEnd type="triangle" w="med" len="lg"/>
                    </a:lnT>
                    <a:lnB w="12700" cap="flat" cmpd="sng" algn="ctr">
                      <a:solidFill>
                        <a:schemeClr val="tx1"/>
                      </a:solidFill>
                      <a:prstDash val="solid"/>
                      <a:round/>
                      <a:headEnd type="none" w="sm" len="sm"/>
                      <a:tailEnd type="triangle" w="med" len="lg"/>
                    </a:lnB>
                    <a:lnTlToBr>
                      <a:noFill/>
                    </a:lnTlToBr>
                    <a:lnBlToTr>
                      <a:noFill/>
                    </a:lnBlToTr>
                    <a:solidFill>
                      <a:srgbClr val="FFEDC9"/>
                    </a:solidFill>
                  </a:tcPr>
                </a:tc>
                <a:extLst>
                  <a:ext uri="{0D108BD9-81ED-4DB2-BD59-A6C34878D82A}">
                    <a16:rowId xmlns:a16="http://schemas.microsoft.com/office/drawing/2014/main" val="10001"/>
                  </a:ext>
                </a:extLst>
              </a:tr>
              <a:tr h="300003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fr-FR" sz="28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2800" b="1" i="0" u="none" strike="noStrike" cap="none" normalizeH="0" baseline="0" dirty="0">
                          <a:ln>
                            <a:noFill/>
                          </a:ln>
                          <a:solidFill>
                            <a:schemeClr val="tx1"/>
                          </a:solidFill>
                          <a:effectLst/>
                          <a:latin typeface="Times New Roman" pitchFamily="18" charset="0"/>
                          <a:cs typeface="Times New Roman" pitchFamily="18" charset="0"/>
                        </a:rPr>
                        <a:t> </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2400" b="1" i="0" u="none" strike="noStrike" cap="none" normalizeH="0" baseline="0" dirty="0">
                          <a:ln>
                            <a:noFill/>
                          </a:ln>
                          <a:solidFill>
                            <a:schemeClr val="tx1"/>
                          </a:solidFill>
                          <a:effectLst/>
                          <a:latin typeface="Times New Roman" pitchFamily="18" charset="0"/>
                          <a:cs typeface="Times New Roman" pitchFamily="18" charset="0"/>
                        </a:rPr>
                        <a:t>Fréquence</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fr-FR" sz="28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fr-FR" sz="28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2000" b="0" i="0" u="none" strike="noStrike" cap="none" normalizeH="0" baseline="0" dirty="0">
                          <a:ln>
                            <a:noFill/>
                          </a:ln>
                          <a:solidFill>
                            <a:srgbClr val="FF0000"/>
                          </a:solidFill>
                          <a:effectLst/>
                          <a:latin typeface="Times New Roman" pitchFamily="18" charset="0"/>
                          <a:cs typeface="Times New Roman" pitchFamily="18" charset="0"/>
                        </a:rPr>
                        <a:t>Comparable à</a:t>
                      </a:r>
                    </a:p>
                  </a:txBody>
                  <a:tcPr horzOverflow="overflow">
                    <a:lnL w="28575" cap="flat" cmpd="sng" algn="ctr">
                      <a:solidFill>
                        <a:schemeClr val="tx1"/>
                      </a:solidFill>
                      <a:prstDash val="solid"/>
                      <a:round/>
                      <a:headEnd type="none" w="sm" len="sm"/>
                      <a:tailEnd type="triangle" w="med" len="lg"/>
                    </a:lnL>
                    <a:lnR w="12700" cap="flat" cmpd="sng" algn="ctr">
                      <a:solidFill>
                        <a:schemeClr val="tx1"/>
                      </a:solidFill>
                      <a:prstDash val="solid"/>
                      <a:round/>
                      <a:headEnd type="none" w="sm" len="sm"/>
                      <a:tailEnd type="triangle" w="med" len="lg"/>
                    </a:lnR>
                    <a:lnT w="12700" cap="flat" cmpd="sng" algn="ctr">
                      <a:solidFill>
                        <a:schemeClr val="tx1"/>
                      </a:solidFill>
                      <a:prstDash val="solid"/>
                      <a:round/>
                      <a:headEnd type="none" w="sm" len="sm"/>
                      <a:tailEnd type="triangle" w="med" len="lg"/>
                    </a:lnT>
                    <a:lnB w="28575" cap="flat" cmpd="sng" algn="ctr">
                      <a:solidFill>
                        <a:schemeClr val="tx1"/>
                      </a:solidFill>
                      <a:prstDash val="solid"/>
                      <a:round/>
                      <a:headEnd type="none" w="sm" len="sm"/>
                      <a:tailEnd type="triangle" w="med" len="lg"/>
                    </a:lnB>
                    <a:lnTlToBr>
                      <a:noFill/>
                    </a:lnTlToBr>
                    <a:lnBlToTr>
                      <a:noFill/>
                    </a:lnBlToTr>
                    <a:solidFill>
                      <a:srgbClr val="FFEDC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sz="2800" b="0" i="0" u="none" strike="noStrike" cap="none" normalizeH="0" baseline="0" dirty="0">
                          <a:ln>
                            <a:noFill/>
                          </a:ln>
                          <a:solidFill>
                            <a:schemeClr val="tx1"/>
                          </a:solidFill>
                          <a:effectLst/>
                          <a:latin typeface="Times New Roman" pitchFamily="18" charset="0"/>
                          <a:cs typeface="Times New Roman" pitchFamily="18" charset="0"/>
                        </a:rPr>
                        <a:t>Périodique : journalier, hebdomadaire, mensuel, trimestriel,... selon les variables et les programmes</a:t>
                      </a:r>
                    </a:p>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pitchFamily="2" charset="2"/>
                        <a:buNone/>
                        <a:tabLst/>
                      </a:pPr>
                      <a:r>
                        <a:rPr kumimoji="0" lang="fr-FR" sz="2800" b="0" i="0" u="none" strike="noStrike" cap="none" normalizeH="0" baseline="0" dirty="0">
                          <a:ln>
                            <a:noFill/>
                          </a:ln>
                          <a:solidFill>
                            <a:srgbClr val="FF0000"/>
                          </a:solidFill>
                          <a:effectLst/>
                          <a:latin typeface="Times New Roman" pitchFamily="18" charset="0"/>
                          <a:cs typeface="Times New Roman" pitchFamily="18" charset="0"/>
                        </a:rPr>
                        <a:t>        Film</a:t>
                      </a:r>
                    </a:p>
                  </a:txBody>
                  <a:tcPr horzOverflow="overflow">
                    <a:lnL w="12700" cap="flat" cmpd="sng" algn="ctr">
                      <a:solidFill>
                        <a:schemeClr val="tx1"/>
                      </a:solidFill>
                      <a:prstDash val="solid"/>
                      <a:round/>
                      <a:headEnd type="none" w="sm" len="sm"/>
                      <a:tailEnd type="triangle" w="med" len="lg"/>
                    </a:lnL>
                    <a:lnR w="12700" cap="flat" cmpd="sng" algn="ctr">
                      <a:solidFill>
                        <a:schemeClr val="tx1"/>
                      </a:solidFill>
                      <a:prstDash val="solid"/>
                      <a:round/>
                      <a:headEnd type="none" w="sm" len="sm"/>
                      <a:tailEnd type="triangle" w="med" len="lg"/>
                    </a:lnR>
                    <a:lnT w="12700" cap="flat" cmpd="sng" algn="ctr">
                      <a:solidFill>
                        <a:schemeClr val="tx1"/>
                      </a:solidFill>
                      <a:prstDash val="solid"/>
                      <a:round/>
                      <a:headEnd type="none" w="sm" len="sm"/>
                      <a:tailEnd type="triangle" w="med" len="lg"/>
                    </a:lnT>
                    <a:lnB w="28575" cap="flat" cmpd="sng" algn="ctr">
                      <a:solidFill>
                        <a:schemeClr val="tx1"/>
                      </a:solidFill>
                      <a:prstDash val="solid"/>
                      <a:round/>
                      <a:headEnd type="none" w="sm" len="sm"/>
                      <a:tailEnd type="triangle" w="med" len="lg"/>
                    </a:lnB>
                    <a:lnTlToBr>
                      <a:noFill/>
                    </a:lnTlToBr>
                    <a:lnBlToTr>
                      <a:noFill/>
                    </a:lnBlToTr>
                    <a:solidFill>
                      <a:srgbClr val="FFEDC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2800" b="0" i="0" u="none" strike="noStrike" cap="none" normalizeH="0" baseline="0" dirty="0">
                          <a:ln>
                            <a:noFill/>
                          </a:ln>
                          <a:solidFill>
                            <a:schemeClr val="tx1"/>
                          </a:solidFill>
                          <a:effectLst/>
                          <a:latin typeface="Times New Roman" pitchFamily="18" charset="0"/>
                          <a:cs typeface="Times New Roman" pitchFamily="18" charset="0"/>
                        </a:rPr>
                        <a:t>-  À la phase de programmation, à mi-parcours, à la fin. </a:t>
                      </a:r>
                    </a:p>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pitchFamily="2" charset="2"/>
                        <a:buNone/>
                        <a:tabLst/>
                      </a:pPr>
                      <a:endParaRPr kumimoji="0" lang="fr-FR" sz="28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pitchFamily="2" charset="2"/>
                        <a:buNone/>
                        <a:tabLst/>
                      </a:pPr>
                      <a:endParaRPr kumimoji="0" lang="fr-FR" sz="2800" b="0" i="0" u="none" strike="noStrike" cap="none" normalizeH="0" baseline="0" dirty="0">
                        <a:ln>
                          <a:noFill/>
                        </a:ln>
                        <a:solidFill>
                          <a:srgbClr val="FF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pitchFamily="2" charset="2"/>
                        <a:buNone/>
                        <a:tabLst/>
                      </a:pPr>
                      <a:r>
                        <a:rPr kumimoji="0" lang="fr-FR" sz="2800" b="0" i="0" u="none" strike="noStrike" cap="none" normalizeH="0" baseline="0" dirty="0">
                          <a:ln>
                            <a:noFill/>
                          </a:ln>
                          <a:solidFill>
                            <a:srgbClr val="FF0000"/>
                          </a:solidFill>
                          <a:effectLst/>
                          <a:latin typeface="Times New Roman" pitchFamily="18" charset="0"/>
                          <a:cs typeface="Times New Roman" pitchFamily="18" charset="0"/>
                        </a:rPr>
                        <a:t>          Photo</a:t>
                      </a:r>
                    </a:p>
                  </a:txBody>
                  <a:tcPr horzOverflow="overflow">
                    <a:lnL w="12700" cap="flat" cmpd="sng" algn="ctr">
                      <a:solidFill>
                        <a:schemeClr val="tx1"/>
                      </a:solidFill>
                      <a:prstDash val="solid"/>
                      <a:round/>
                      <a:headEnd type="none" w="sm" len="sm"/>
                      <a:tailEnd type="triangle" w="med" len="lg"/>
                    </a:lnL>
                    <a:lnR w="28575" cap="flat" cmpd="sng" algn="ctr">
                      <a:solidFill>
                        <a:schemeClr val="tx1"/>
                      </a:solidFill>
                      <a:prstDash val="solid"/>
                      <a:round/>
                      <a:headEnd type="none" w="sm" len="sm"/>
                      <a:tailEnd type="triangle" w="med" len="lg"/>
                    </a:lnR>
                    <a:lnT w="12700" cap="flat" cmpd="sng" algn="ctr">
                      <a:solidFill>
                        <a:schemeClr val="tx1"/>
                      </a:solidFill>
                      <a:prstDash val="solid"/>
                      <a:round/>
                      <a:headEnd type="none" w="sm" len="sm"/>
                      <a:tailEnd type="triangle" w="med" len="lg"/>
                    </a:lnT>
                    <a:lnB w="28575" cap="flat" cmpd="sng" algn="ctr">
                      <a:solidFill>
                        <a:schemeClr val="tx1"/>
                      </a:solidFill>
                      <a:prstDash val="solid"/>
                      <a:round/>
                      <a:headEnd type="none" w="sm" len="sm"/>
                      <a:tailEnd type="triangle" w="med" len="lg"/>
                    </a:lnB>
                    <a:lnTlToBr>
                      <a:noFill/>
                    </a:lnTlToBr>
                    <a:lnBlToTr>
                      <a:noFill/>
                    </a:lnBlToTr>
                    <a:solidFill>
                      <a:srgbClr val="FFEDC9"/>
                    </a:solidFill>
                  </a:tcPr>
                </a:tc>
                <a:extLst>
                  <a:ext uri="{0D108BD9-81ED-4DB2-BD59-A6C34878D82A}">
                    <a16:rowId xmlns:a16="http://schemas.microsoft.com/office/drawing/2014/main" val="10002"/>
                  </a:ext>
                </a:extLst>
              </a:tr>
            </a:tbl>
          </a:graphicData>
        </a:graphic>
      </p:graphicFrame>
      <p:cxnSp>
        <p:nvCxnSpPr>
          <p:cNvPr id="6" name="Connecteur droit 5"/>
          <p:cNvCxnSpPr/>
          <p:nvPr/>
        </p:nvCxnSpPr>
        <p:spPr>
          <a:xfrm>
            <a:off x="0" y="6357958"/>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a:xfrm>
            <a:off x="190469" y="589339"/>
            <a:ext cx="8623331" cy="5625743"/>
          </a:xfrm>
        </p:spPr>
        <p:txBody>
          <a:bodyPr>
            <a:normAutofit lnSpcReduction="10000"/>
          </a:bodyPr>
          <a:lstStyle/>
          <a:p>
            <a:pPr>
              <a:buNone/>
            </a:pPr>
            <a:endParaRPr lang="fr-FR" sz="2800" b="1" dirty="0">
              <a:latin typeface="Times New Roman" pitchFamily="18" charset="0"/>
              <a:cs typeface="Times New Roman" pitchFamily="18" charset="0"/>
            </a:endParaRPr>
          </a:p>
          <a:p>
            <a:pPr algn="ctr">
              <a:buNone/>
            </a:pPr>
            <a:r>
              <a:rPr lang="en-US" sz="2800" b="1" dirty="0">
                <a:solidFill>
                  <a:srgbClr val="00B0F0"/>
                </a:solidFill>
                <a:latin typeface="Times New Roman" pitchFamily="18" charset="0"/>
                <a:ea typeface="ＭＳ Ｐゴシック" charset="-128"/>
                <a:cs typeface="Times New Roman" pitchFamily="18" charset="0"/>
              </a:rPr>
              <a:t>PLAN SOMMAIRE DU MODULE </a:t>
            </a:r>
            <a:r>
              <a:rPr lang="en-US" sz="2800" b="1" dirty="0">
                <a:solidFill>
                  <a:schemeClr val="tx2">
                    <a:lumMod val="60000"/>
                    <a:lumOff val="40000"/>
                  </a:schemeClr>
                </a:solidFill>
                <a:latin typeface="Times New Roman" pitchFamily="18" charset="0"/>
                <a:ea typeface="ＭＳ Ｐゴシック" charset="-128"/>
                <a:cs typeface="Times New Roman" pitchFamily="18" charset="0"/>
              </a:rPr>
              <a:t>(Suite2)</a:t>
            </a:r>
          </a:p>
          <a:p>
            <a:pPr algn="ctr">
              <a:buNone/>
            </a:pPr>
            <a:r>
              <a:rPr lang="fr-FR" sz="2800" b="1" dirty="0">
                <a:latin typeface="Times New Roman" pitchFamily="18" charset="0"/>
                <a:cs typeface="Times New Roman" pitchFamily="18" charset="0"/>
              </a:rPr>
              <a:t>   </a:t>
            </a:r>
          </a:p>
          <a:p>
            <a:pPr algn="ctr">
              <a:buNone/>
            </a:pPr>
            <a:r>
              <a:rPr lang="fr-FR" sz="2800" b="1" dirty="0">
                <a:latin typeface="Times New Roman" pitchFamily="18" charset="0"/>
                <a:cs typeface="Times New Roman" pitchFamily="18" charset="0"/>
              </a:rPr>
              <a:t>VII. ELABORATION D’UN SYSTEME DE SUIVI-EVALUATION</a:t>
            </a:r>
          </a:p>
          <a:p>
            <a:pPr>
              <a:buNone/>
            </a:pPr>
            <a:endParaRPr lang="fr-FR" sz="2800" dirty="0">
              <a:latin typeface="Times New Roman" pitchFamily="18" charset="0"/>
              <a:cs typeface="Times New Roman" pitchFamily="18" charset="0"/>
            </a:endParaRPr>
          </a:p>
          <a:p>
            <a:pPr marL="1371600" indent="-1371600">
              <a:buAutoNum type="alphaUcPeriod"/>
            </a:pPr>
            <a:r>
              <a:rPr lang="fr-FR" sz="2800" dirty="0">
                <a:latin typeface="Times New Roman" pitchFamily="18" charset="0"/>
                <a:cs typeface="Times New Roman" pitchFamily="18" charset="0"/>
              </a:rPr>
              <a:t>Les étapes de conception du système</a:t>
            </a:r>
          </a:p>
          <a:p>
            <a:pPr marL="1371600" indent="-1371600">
              <a:buAutoNum type="alphaUcPeriod"/>
            </a:pPr>
            <a:endParaRPr lang="fr-FR" sz="2800" dirty="0">
              <a:latin typeface="Times New Roman" pitchFamily="18" charset="0"/>
              <a:cs typeface="Times New Roman" pitchFamily="18" charset="0"/>
            </a:endParaRPr>
          </a:p>
          <a:p>
            <a:pPr marL="1371600" indent="-1371600">
              <a:buFont typeface="Wingdings 2"/>
              <a:buAutoNum type="alphaUcPeriod"/>
            </a:pPr>
            <a:r>
              <a:rPr lang="fr-FR" sz="2800" dirty="0">
                <a:latin typeface="Times New Roman" pitchFamily="18" charset="0"/>
                <a:cs typeface="Times New Roman" pitchFamily="18" charset="0"/>
              </a:rPr>
              <a:t>Etapes de préparation d’offre consultance en évaluation de projet/Programme </a:t>
            </a:r>
          </a:p>
          <a:p>
            <a:pPr marL="1371600" indent="-1371600">
              <a:buFont typeface="Wingdings 2"/>
              <a:buAutoNum type="alphaUcPeriod"/>
            </a:pPr>
            <a:endParaRPr lang="fr-FR" sz="2800" dirty="0">
              <a:latin typeface="Times New Roman" pitchFamily="18" charset="0"/>
              <a:cs typeface="Times New Roman" pitchFamily="18" charset="0"/>
            </a:endParaRPr>
          </a:p>
          <a:p>
            <a:pPr marL="1371600" indent="-1371600">
              <a:buAutoNum type="alphaUcPeriod"/>
            </a:pPr>
            <a:r>
              <a:rPr lang="fr-FR" sz="2800" dirty="0">
                <a:latin typeface="Times New Roman" pitchFamily="18" charset="0"/>
                <a:cs typeface="Times New Roman" pitchFamily="18" charset="0"/>
              </a:rPr>
              <a:t>Canevas-Modèle  de Rapport d’évaluation</a:t>
            </a:r>
          </a:p>
          <a:p>
            <a:pPr marL="1371600" indent="-1371600">
              <a:buAutoNum type="alphaUcPeriod"/>
            </a:pPr>
            <a:endParaRPr lang="fr-FR" sz="2800" dirty="0">
              <a:latin typeface="Times New Roman" pitchFamily="18" charset="0"/>
              <a:cs typeface="Times New Roman" pitchFamily="18" charset="0"/>
            </a:endParaRPr>
          </a:p>
          <a:p>
            <a:pPr marL="1371600" indent="-1371600">
              <a:buAutoNum type="alphaUcPeriod"/>
            </a:pPr>
            <a:endParaRPr lang="fr-FR" sz="8000" dirty="0">
              <a:latin typeface="Times New Roman" pitchFamily="18" charset="0"/>
              <a:cs typeface="Times New Roman" pitchFamily="18" charset="0"/>
            </a:endParaRPr>
          </a:p>
        </p:txBody>
      </p:sp>
      <p:sp>
        <p:nvSpPr>
          <p:cNvPr id="3" name="Espace réservé du numéro de diapositive 2"/>
          <p:cNvSpPr>
            <a:spLocks noGrp="1"/>
          </p:cNvSpPr>
          <p:nvPr>
            <p:ph type="sldNum" sz="quarter" idx="12"/>
          </p:nvPr>
        </p:nvSpPr>
        <p:spPr/>
        <p:txBody>
          <a:bodyPr/>
          <a:lstStyle/>
          <a:p>
            <a:pPr>
              <a:defRPr/>
            </a:pPr>
            <a:fld id="{E0F93A6C-462B-4981-99DD-B52ECBD9606C}" type="slidenum">
              <a:rPr lang="en-GB" smtClean="0"/>
              <a:pPr>
                <a:defRPr/>
              </a:pPr>
              <a:t>8</a:t>
            </a:fld>
            <a:endParaRPr lang="en-GB"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66" name="Rectangle 26"/>
          <p:cNvSpPr>
            <a:spLocks noGrp="1" noChangeArrowheads="1"/>
          </p:cNvSpPr>
          <p:nvPr>
            <p:ph type="title"/>
          </p:nvPr>
        </p:nvSpPr>
        <p:spPr>
          <a:xfrm>
            <a:off x="1142976" y="428604"/>
            <a:ext cx="7143800" cy="785818"/>
          </a:xfrm>
        </p:spPr>
        <p:txBody>
          <a:bodyPr>
            <a:normAutofit fontScale="90000"/>
          </a:bodyPr>
          <a:lstStyle/>
          <a:p>
            <a:pPr algn="ctr"/>
            <a:r>
              <a:rPr lang="fr-FR" sz="3300" b="1" dirty="0">
                <a:latin typeface="Times New Roman" pitchFamily="18" charset="0"/>
                <a:cs typeface="Times New Roman" pitchFamily="18" charset="0"/>
              </a:rPr>
              <a:t>LE SUIVI VS L’ ÉVALUATION </a:t>
            </a:r>
            <a:r>
              <a:rPr lang="fr-FR" sz="3600" b="1" dirty="0">
                <a:latin typeface="Times New Roman" pitchFamily="18" charset="0"/>
                <a:cs typeface="Times New Roman" pitchFamily="18" charset="0"/>
              </a:rPr>
              <a:t> </a:t>
            </a:r>
            <a:r>
              <a:rPr lang="fr-FR" sz="3100" b="1" dirty="0">
                <a:latin typeface="Times New Roman" pitchFamily="18" charset="0"/>
                <a:cs typeface="Times New Roman" pitchFamily="18" charset="0"/>
              </a:rPr>
              <a:t>(</a:t>
            </a:r>
            <a:r>
              <a:rPr lang="fr-FR" sz="3100" b="1" dirty="0">
                <a:effectLst/>
                <a:latin typeface="Times New Roman" pitchFamily="18" charset="0"/>
                <a:cs typeface="Times New Roman" pitchFamily="18" charset="0"/>
              </a:rPr>
              <a:t>suite 2)</a:t>
            </a:r>
          </a:p>
        </p:txBody>
      </p:sp>
      <p:graphicFrame>
        <p:nvGraphicFramePr>
          <p:cNvPr id="855122" name="Group 82"/>
          <p:cNvGraphicFramePr>
            <a:graphicFrameLocks noGrp="1"/>
          </p:cNvGraphicFramePr>
          <p:nvPr>
            <p:ph type="tbl" idx="1"/>
          </p:nvPr>
        </p:nvGraphicFramePr>
        <p:xfrm>
          <a:off x="571440" y="1312926"/>
          <a:ext cx="8572560" cy="5545074"/>
        </p:xfrm>
        <a:graphic>
          <a:graphicData uri="http://schemas.openxmlformats.org/drawingml/2006/table">
            <a:tbl>
              <a:tblPr/>
              <a:tblGrid>
                <a:gridCol w="1571636">
                  <a:extLst>
                    <a:ext uri="{9D8B030D-6E8A-4147-A177-3AD203B41FA5}">
                      <a16:colId xmlns:a16="http://schemas.microsoft.com/office/drawing/2014/main" val="20000"/>
                    </a:ext>
                  </a:extLst>
                </a:gridCol>
                <a:gridCol w="3686164">
                  <a:extLst>
                    <a:ext uri="{9D8B030D-6E8A-4147-A177-3AD203B41FA5}">
                      <a16:colId xmlns:a16="http://schemas.microsoft.com/office/drawing/2014/main" val="20001"/>
                    </a:ext>
                  </a:extLst>
                </a:gridCol>
                <a:gridCol w="3314760">
                  <a:extLst>
                    <a:ext uri="{9D8B030D-6E8A-4147-A177-3AD203B41FA5}">
                      <a16:colId xmlns:a16="http://schemas.microsoft.com/office/drawing/2014/main" val="20002"/>
                    </a:ext>
                  </a:extLst>
                </a:gridCol>
              </a:tblGrid>
              <a:tr h="40005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pitchFamily="2" charset="2"/>
                        <a:buNone/>
                        <a:tabLst/>
                      </a:pPr>
                      <a:endParaRPr kumimoji="0" lang="fr-FR" sz="2800" b="0"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28575" cap="flat" cmpd="sng" algn="ctr">
                      <a:solidFill>
                        <a:schemeClr val="tx1"/>
                      </a:solidFill>
                      <a:prstDash val="solid"/>
                      <a:round/>
                      <a:headEnd type="none" w="sm" len="sm"/>
                      <a:tailEnd type="triangle" w="med" len="lg"/>
                    </a:lnL>
                    <a:lnR w="12700" cap="flat" cmpd="sng" algn="ctr">
                      <a:solidFill>
                        <a:schemeClr val="tx1"/>
                      </a:solidFill>
                      <a:prstDash val="solid"/>
                      <a:round/>
                      <a:headEnd type="none" w="sm" len="sm"/>
                      <a:tailEnd type="triangle" w="med" len="lg"/>
                    </a:lnR>
                    <a:lnT w="28575" cap="flat" cmpd="sng" algn="ctr">
                      <a:solidFill>
                        <a:schemeClr val="tx1"/>
                      </a:solidFill>
                      <a:prstDash val="solid"/>
                      <a:round/>
                      <a:headEnd type="none" w="sm" len="sm"/>
                      <a:tailEnd type="triangle" w="med" len="lg"/>
                    </a:lnT>
                    <a:lnB w="12700" cap="flat" cmpd="sng" algn="ctr">
                      <a:solidFill>
                        <a:schemeClr val="tx1"/>
                      </a:solidFill>
                      <a:prstDash val="solid"/>
                      <a:round/>
                      <a:headEnd type="none" w="sm" len="sm"/>
                      <a:tailEnd type="triangle" w="med" len="lg"/>
                    </a:lnB>
                    <a:lnTlToBr>
                      <a:noFill/>
                    </a:lnTlToBr>
                    <a:lnBlToTr>
                      <a:noFill/>
                    </a:lnBlToTr>
                    <a:solidFill>
                      <a:srgbClr val="FFEDC9"/>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pitchFamily="2" charset="2"/>
                        <a:buNone/>
                        <a:tabLst/>
                      </a:pPr>
                      <a:r>
                        <a:rPr kumimoji="0" lang="fr-FR" sz="2800" b="1" i="0" u="none" strike="noStrike" cap="none" normalizeH="0" baseline="0">
                          <a:ln>
                            <a:noFill/>
                          </a:ln>
                          <a:solidFill>
                            <a:schemeClr val="tx1"/>
                          </a:solidFill>
                          <a:effectLst/>
                          <a:latin typeface="Times New Roman" pitchFamily="18" charset="0"/>
                          <a:cs typeface="Times New Roman" pitchFamily="18" charset="0"/>
                        </a:rPr>
                        <a:t>Suivi</a:t>
                      </a:r>
                    </a:p>
                  </a:txBody>
                  <a:tcPr horzOverflow="overflow">
                    <a:lnL w="12700" cap="flat" cmpd="sng" algn="ctr">
                      <a:solidFill>
                        <a:schemeClr val="tx1"/>
                      </a:solidFill>
                      <a:prstDash val="solid"/>
                      <a:round/>
                      <a:headEnd type="none" w="sm" len="sm"/>
                      <a:tailEnd type="triangle" w="med" len="lg"/>
                    </a:lnL>
                    <a:lnR w="12700" cap="flat" cmpd="sng" algn="ctr">
                      <a:solidFill>
                        <a:schemeClr val="tx1"/>
                      </a:solidFill>
                      <a:prstDash val="solid"/>
                      <a:round/>
                      <a:headEnd type="none" w="sm" len="sm"/>
                      <a:tailEnd type="triangle" w="med" len="lg"/>
                    </a:lnR>
                    <a:lnT w="28575" cap="flat" cmpd="sng" algn="ctr">
                      <a:solidFill>
                        <a:schemeClr val="tx1"/>
                      </a:solidFill>
                      <a:prstDash val="solid"/>
                      <a:round/>
                      <a:headEnd type="none" w="sm" len="sm"/>
                      <a:tailEnd type="triangle" w="med" len="lg"/>
                    </a:lnT>
                    <a:lnB w="12700" cap="flat" cmpd="sng" algn="ctr">
                      <a:solidFill>
                        <a:schemeClr val="tx1"/>
                      </a:solidFill>
                      <a:prstDash val="solid"/>
                      <a:round/>
                      <a:headEnd type="none" w="sm" len="sm"/>
                      <a:tailEnd type="triangle" w="med" len="lg"/>
                    </a:lnB>
                    <a:lnTlToBr>
                      <a:noFill/>
                    </a:lnTlToBr>
                    <a:lnBlToTr>
                      <a:noFill/>
                    </a:lnBlToTr>
                    <a:solidFill>
                      <a:srgbClr val="FFEDC9"/>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pitchFamily="2" charset="2"/>
                        <a:buNone/>
                        <a:tabLst/>
                      </a:pPr>
                      <a:r>
                        <a:rPr kumimoji="0" lang="fr-FR" sz="2800" b="1" i="0" u="none" strike="noStrike" cap="none" normalizeH="0" baseline="0" dirty="0">
                          <a:ln>
                            <a:noFill/>
                          </a:ln>
                          <a:solidFill>
                            <a:schemeClr val="tx1"/>
                          </a:solidFill>
                          <a:effectLst/>
                          <a:latin typeface="Times New Roman" pitchFamily="18" charset="0"/>
                          <a:cs typeface="Times New Roman" pitchFamily="18" charset="0"/>
                        </a:rPr>
                        <a:t>Evaluation </a:t>
                      </a:r>
                    </a:p>
                  </a:txBody>
                  <a:tcPr horzOverflow="overflow">
                    <a:lnL w="12700" cap="flat" cmpd="sng" algn="ctr">
                      <a:solidFill>
                        <a:schemeClr val="tx1"/>
                      </a:solidFill>
                      <a:prstDash val="solid"/>
                      <a:round/>
                      <a:headEnd type="none" w="sm" len="sm"/>
                      <a:tailEnd type="triangle" w="med" len="lg"/>
                    </a:lnL>
                    <a:lnR w="28575" cap="flat" cmpd="sng" algn="ctr">
                      <a:solidFill>
                        <a:schemeClr val="tx1"/>
                      </a:solidFill>
                      <a:prstDash val="solid"/>
                      <a:round/>
                      <a:headEnd type="none" w="sm" len="sm"/>
                      <a:tailEnd type="triangle" w="med" len="lg"/>
                    </a:lnR>
                    <a:lnT w="28575" cap="flat" cmpd="sng" algn="ctr">
                      <a:solidFill>
                        <a:schemeClr val="tx1"/>
                      </a:solidFill>
                      <a:prstDash val="solid"/>
                      <a:round/>
                      <a:headEnd type="none" w="sm" len="sm"/>
                      <a:tailEnd type="triangle" w="med" len="lg"/>
                    </a:lnT>
                    <a:lnB w="12700" cap="flat" cmpd="sng" algn="ctr">
                      <a:solidFill>
                        <a:schemeClr val="tx1"/>
                      </a:solidFill>
                      <a:prstDash val="solid"/>
                      <a:round/>
                      <a:headEnd type="none" w="sm" len="sm"/>
                      <a:tailEnd type="triangle" w="med" len="lg"/>
                    </a:lnB>
                    <a:lnTlToBr>
                      <a:noFill/>
                    </a:lnTlToBr>
                    <a:lnBlToTr>
                      <a:noFill/>
                    </a:lnBlToTr>
                    <a:solidFill>
                      <a:srgbClr val="FFEDC9"/>
                    </a:solidFill>
                  </a:tcPr>
                </a:tc>
                <a:extLst>
                  <a:ext uri="{0D108BD9-81ED-4DB2-BD59-A6C34878D82A}">
                    <a16:rowId xmlns:a16="http://schemas.microsoft.com/office/drawing/2014/main" val="10000"/>
                  </a:ext>
                </a:extLst>
              </a:tr>
              <a:tr h="17716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2800" b="1" i="0" u="none" strike="noStrike" cap="none" normalizeH="0" baseline="0" dirty="0">
                          <a:ln>
                            <a:noFill/>
                          </a:ln>
                          <a:solidFill>
                            <a:schemeClr val="tx1"/>
                          </a:solidFill>
                          <a:effectLst/>
                          <a:latin typeface="Times New Roman" pitchFamily="18" charset="0"/>
                          <a:cs typeface="Times New Roman" pitchFamily="18" charset="0"/>
                        </a:rPr>
                        <a:t>Source </a:t>
                      </a:r>
                      <a:r>
                        <a:rPr kumimoji="0" lang="fr-FR" sz="2000" b="1" i="0" u="none" strike="noStrike" cap="none" normalizeH="0" baseline="0" dirty="0">
                          <a:ln>
                            <a:noFill/>
                          </a:ln>
                          <a:solidFill>
                            <a:schemeClr val="tx1"/>
                          </a:solidFill>
                          <a:effectLst/>
                          <a:latin typeface="Times New Roman" pitchFamily="18" charset="0"/>
                          <a:cs typeface="Times New Roman" pitchFamily="18" charset="0"/>
                        </a:rPr>
                        <a:t>d'information</a:t>
                      </a:r>
                    </a:p>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pitchFamily="2" charset="2"/>
                        <a:buNone/>
                        <a:tabLst/>
                      </a:pPr>
                      <a:endParaRPr kumimoji="0" lang="fr-FR" sz="2800" b="1" i="0" u="none" strike="noStrike" cap="none" normalizeH="0" baseline="0" dirty="0">
                        <a:ln>
                          <a:noFill/>
                        </a:ln>
                        <a:solidFill>
                          <a:schemeClr val="tx1"/>
                        </a:solidFill>
                        <a:effectLst/>
                        <a:latin typeface="Times New Roman" pitchFamily="18" charset="0"/>
                        <a:cs typeface="Times New Roman" pitchFamily="18" charset="0"/>
                      </a:endParaRPr>
                    </a:p>
                  </a:txBody>
                  <a:tcPr vert="vert270" horzOverflow="overflow">
                    <a:lnL w="28575" cap="flat" cmpd="sng" algn="ctr">
                      <a:solidFill>
                        <a:schemeClr val="tx1"/>
                      </a:solidFill>
                      <a:prstDash val="solid"/>
                      <a:round/>
                      <a:headEnd type="none" w="sm" len="sm"/>
                      <a:tailEnd type="triangle" w="med" len="lg"/>
                    </a:lnL>
                    <a:lnR w="12700" cap="flat" cmpd="sng" algn="ctr">
                      <a:solidFill>
                        <a:schemeClr val="tx1"/>
                      </a:solidFill>
                      <a:prstDash val="solid"/>
                      <a:round/>
                      <a:headEnd type="none" w="sm" len="sm"/>
                      <a:tailEnd type="triangle" w="med" len="lg"/>
                    </a:lnR>
                    <a:lnT w="12700" cap="flat" cmpd="sng" algn="ctr">
                      <a:solidFill>
                        <a:schemeClr val="tx1"/>
                      </a:solidFill>
                      <a:prstDash val="solid"/>
                      <a:round/>
                      <a:headEnd type="none" w="sm" len="sm"/>
                      <a:tailEnd type="triangle" w="med" len="lg"/>
                    </a:lnT>
                    <a:lnB w="12700" cap="flat" cmpd="sng" algn="ctr">
                      <a:solidFill>
                        <a:schemeClr val="tx1"/>
                      </a:solidFill>
                      <a:prstDash val="solid"/>
                      <a:round/>
                      <a:headEnd type="none" w="sm" len="sm"/>
                      <a:tailEnd type="triangle" w="med" len="lg"/>
                    </a:lnB>
                    <a:lnTlToBr>
                      <a:noFill/>
                    </a:lnTlToBr>
                    <a:lnBlToTr>
                      <a:noFill/>
                    </a:lnBlToTr>
                    <a:solidFill>
                      <a:srgbClr val="FFEDC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2800" b="0" i="0" u="none" strike="noStrike" cap="none" normalizeH="0" baseline="0" dirty="0">
                          <a:ln>
                            <a:noFill/>
                          </a:ln>
                          <a:solidFill>
                            <a:schemeClr val="tx1"/>
                          </a:solidFill>
                          <a:effectLst/>
                          <a:latin typeface="Times New Roman" pitchFamily="18" charset="0"/>
                          <a:cs typeface="Times New Roman" pitchFamily="18" charset="0"/>
                        </a:rPr>
                        <a:t>le système de gestion</a:t>
                      </a:r>
                    </a:p>
                  </a:txBody>
                  <a:tcPr horzOverflow="overflow">
                    <a:lnL w="12700" cap="flat" cmpd="sng" algn="ctr">
                      <a:solidFill>
                        <a:schemeClr val="tx1"/>
                      </a:solidFill>
                      <a:prstDash val="solid"/>
                      <a:round/>
                      <a:headEnd type="none" w="sm" len="sm"/>
                      <a:tailEnd type="triangle" w="med" len="lg"/>
                    </a:lnL>
                    <a:lnR w="12700" cap="flat" cmpd="sng" algn="ctr">
                      <a:solidFill>
                        <a:schemeClr val="tx1"/>
                      </a:solidFill>
                      <a:prstDash val="solid"/>
                      <a:round/>
                      <a:headEnd type="none" w="sm" len="sm"/>
                      <a:tailEnd type="triangle" w="med" len="lg"/>
                    </a:lnR>
                    <a:lnT w="12700" cap="flat" cmpd="sng" algn="ctr">
                      <a:solidFill>
                        <a:schemeClr val="tx1"/>
                      </a:solidFill>
                      <a:prstDash val="solid"/>
                      <a:round/>
                      <a:headEnd type="none" w="sm" len="sm"/>
                      <a:tailEnd type="triangle" w="med" len="lg"/>
                    </a:lnT>
                    <a:lnB w="12700" cap="flat" cmpd="sng" algn="ctr">
                      <a:solidFill>
                        <a:schemeClr val="tx1"/>
                      </a:solidFill>
                      <a:prstDash val="solid"/>
                      <a:round/>
                      <a:headEnd type="none" w="sm" len="sm"/>
                      <a:tailEnd type="triangle" w="med" len="lg"/>
                    </a:lnB>
                    <a:lnTlToBr>
                      <a:noFill/>
                    </a:lnTlToBr>
                    <a:lnBlToTr>
                      <a:noFill/>
                    </a:lnBlToTr>
                    <a:solidFill>
                      <a:srgbClr val="FFEDC9"/>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pitchFamily="2" charset="2"/>
                        <a:buNone/>
                        <a:tabLst/>
                      </a:pPr>
                      <a:r>
                        <a:rPr kumimoji="0" lang="fr-FR" sz="2800" b="0" i="0" u="none" strike="noStrike" cap="none" normalizeH="0" baseline="0" dirty="0">
                          <a:ln>
                            <a:noFill/>
                          </a:ln>
                          <a:solidFill>
                            <a:schemeClr val="tx1"/>
                          </a:solidFill>
                          <a:effectLst/>
                          <a:latin typeface="Times New Roman" pitchFamily="18" charset="0"/>
                          <a:cs typeface="Times New Roman" pitchFamily="18" charset="0"/>
                        </a:rPr>
                        <a:t>- Données de suivi +des études, des analyses, etc. </a:t>
                      </a:r>
                    </a:p>
                  </a:txBody>
                  <a:tcPr horzOverflow="overflow">
                    <a:lnL w="12700" cap="flat" cmpd="sng" algn="ctr">
                      <a:solidFill>
                        <a:schemeClr val="tx1"/>
                      </a:solidFill>
                      <a:prstDash val="solid"/>
                      <a:round/>
                      <a:headEnd type="none" w="sm" len="sm"/>
                      <a:tailEnd type="triangle" w="med" len="lg"/>
                    </a:lnL>
                    <a:lnR w="28575" cap="flat" cmpd="sng" algn="ctr">
                      <a:solidFill>
                        <a:schemeClr val="tx1"/>
                      </a:solidFill>
                      <a:prstDash val="solid"/>
                      <a:round/>
                      <a:headEnd type="none" w="sm" len="sm"/>
                      <a:tailEnd type="triangle" w="med" len="lg"/>
                    </a:lnR>
                    <a:lnT w="12700" cap="flat" cmpd="sng" algn="ctr">
                      <a:solidFill>
                        <a:schemeClr val="tx1"/>
                      </a:solidFill>
                      <a:prstDash val="solid"/>
                      <a:round/>
                      <a:headEnd type="none" w="sm" len="sm"/>
                      <a:tailEnd type="triangle" w="med" len="lg"/>
                    </a:lnT>
                    <a:lnB w="12700" cap="flat" cmpd="sng" algn="ctr">
                      <a:solidFill>
                        <a:schemeClr val="tx1"/>
                      </a:solidFill>
                      <a:prstDash val="solid"/>
                      <a:round/>
                      <a:headEnd type="none" w="sm" len="sm"/>
                      <a:tailEnd type="triangle" w="med" len="lg"/>
                    </a:lnB>
                    <a:lnTlToBr>
                      <a:noFill/>
                    </a:lnTlToBr>
                    <a:lnBlToTr>
                      <a:noFill/>
                    </a:lnBlToTr>
                    <a:solidFill>
                      <a:srgbClr val="FFEDC9"/>
                    </a:solidFill>
                  </a:tcPr>
                </a:tc>
                <a:extLst>
                  <a:ext uri="{0D108BD9-81ED-4DB2-BD59-A6C34878D82A}">
                    <a16:rowId xmlns:a16="http://schemas.microsoft.com/office/drawing/2014/main" val="10001"/>
                  </a:ext>
                </a:extLst>
              </a:tr>
              <a:tr h="109956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2800" b="1" i="0" u="none" strike="noStrike" cap="none" normalizeH="0" baseline="0" dirty="0">
                          <a:ln>
                            <a:noFill/>
                          </a:ln>
                          <a:solidFill>
                            <a:schemeClr val="tx1"/>
                          </a:solidFill>
                          <a:effectLst/>
                          <a:latin typeface="Times New Roman" pitchFamily="18" charset="0"/>
                          <a:cs typeface="Times New Roman" pitchFamily="18" charset="0"/>
                        </a:rPr>
                        <a:t>Effectué par </a:t>
                      </a:r>
                    </a:p>
                  </a:txBody>
                  <a:tcPr vert="vert270" horzOverflow="overflow">
                    <a:lnL w="28575" cap="flat" cmpd="sng" algn="ctr">
                      <a:solidFill>
                        <a:schemeClr val="tx1"/>
                      </a:solidFill>
                      <a:prstDash val="solid"/>
                      <a:round/>
                      <a:headEnd type="none" w="sm" len="sm"/>
                      <a:tailEnd type="triangle" w="med" len="lg"/>
                    </a:lnL>
                    <a:lnR w="12700" cap="flat" cmpd="sng" algn="ctr">
                      <a:solidFill>
                        <a:schemeClr val="tx1"/>
                      </a:solidFill>
                      <a:prstDash val="solid"/>
                      <a:round/>
                      <a:headEnd type="none" w="sm" len="sm"/>
                      <a:tailEnd type="triangle" w="med" len="lg"/>
                    </a:lnR>
                    <a:lnT w="12700" cap="flat" cmpd="sng" algn="ctr">
                      <a:solidFill>
                        <a:schemeClr val="tx1"/>
                      </a:solidFill>
                      <a:prstDash val="solid"/>
                      <a:round/>
                      <a:headEnd type="none" w="sm" len="sm"/>
                      <a:tailEnd type="triangle" w="med" len="lg"/>
                    </a:lnT>
                    <a:lnB w="12700" cap="flat" cmpd="sng" algn="ctr">
                      <a:solidFill>
                        <a:schemeClr val="tx1"/>
                      </a:solidFill>
                      <a:prstDash val="solid"/>
                      <a:round/>
                      <a:headEnd type="none" w="sm" len="sm"/>
                      <a:tailEnd type="triangle" w="med" len="lg"/>
                    </a:lnB>
                    <a:lnTlToBr>
                      <a:noFill/>
                    </a:lnTlToBr>
                    <a:lnBlToTr>
                      <a:noFill/>
                    </a:lnBlToTr>
                    <a:solidFill>
                      <a:srgbClr val="FFEDC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2800" b="0" i="0" u="none" strike="noStrike" cap="none" normalizeH="0" baseline="0" dirty="0">
                          <a:ln>
                            <a:noFill/>
                          </a:ln>
                          <a:solidFill>
                            <a:schemeClr val="tx1"/>
                          </a:solidFill>
                          <a:effectLst/>
                          <a:latin typeface="Times New Roman" pitchFamily="18" charset="0"/>
                          <a:cs typeface="Times New Roman" pitchFamily="18" charset="0"/>
                        </a:rPr>
                        <a:t>- L'équipe de réalisation du projet</a:t>
                      </a:r>
                    </a:p>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pitchFamily="2" charset="2"/>
                        <a:buNone/>
                        <a:tabLst/>
                      </a:pPr>
                      <a:endParaRPr kumimoji="0" lang="fr-FR" sz="2800" b="0"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sm" len="sm"/>
                      <a:tailEnd type="triangle" w="med" len="lg"/>
                    </a:lnL>
                    <a:lnR w="12700" cap="flat" cmpd="sng" algn="ctr">
                      <a:solidFill>
                        <a:schemeClr val="tx1"/>
                      </a:solidFill>
                      <a:prstDash val="solid"/>
                      <a:round/>
                      <a:headEnd type="none" w="sm" len="sm"/>
                      <a:tailEnd type="triangle" w="med" len="lg"/>
                    </a:lnR>
                    <a:lnT w="12700" cap="flat" cmpd="sng" algn="ctr">
                      <a:solidFill>
                        <a:schemeClr val="tx1"/>
                      </a:solidFill>
                      <a:prstDash val="solid"/>
                      <a:round/>
                      <a:headEnd type="none" w="sm" len="sm"/>
                      <a:tailEnd type="triangle" w="med" len="lg"/>
                    </a:lnT>
                    <a:lnB w="12700" cap="flat" cmpd="sng" algn="ctr">
                      <a:solidFill>
                        <a:schemeClr val="tx1"/>
                      </a:solidFill>
                      <a:prstDash val="solid"/>
                      <a:round/>
                      <a:headEnd type="none" w="sm" len="sm"/>
                      <a:tailEnd type="triangle" w="med" len="lg"/>
                    </a:lnB>
                    <a:lnTlToBr>
                      <a:noFill/>
                    </a:lnTlToBr>
                    <a:lnBlToTr>
                      <a:noFill/>
                    </a:lnBlToTr>
                    <a:solidFill>
                      <a:srgbClr val="FFEDC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2800" b="0" i="0" u="none" strike="noStrike" cap="none" normalizeH="0" baseline="0" dirty="0">
                          <a:ln>
                            <a:noFill/>
                          </a:ln>
                          <a:solidFill>
                            <a:schemeClr val="tx1"/>
                          </a:solidFill>
                          <a:effectLst/>
                          <a:latin typeface="Times New Roman" pitchFamily="18" charset="0"/>
                          <a:cs typeface="Times New Roman" pitchFamily="18" charset="0"/>
                        </a:rPr>
                        <a:t>- Evaluateurs extérieurs</a:t>
                      </a:r>
                    </a:p>
                  </a:txBody>
                  <a:tcPr horzOverflow="overflow">
                    <a:lnL w="12700" cap="flat" cmpd="sng" algn="ctr">
                      <a:solidFill>
                        <a:schemeClr val="tx1"/>
                      </a:solidFill>
                      <a:prstDash val="solid"/>
                      <a:round/>
                      <a:headEnd type="none" w="sm" len="sm"/>
                      <a:tailEnd type="triangle" w="med" len="lg"/>
                    </a:lnL>
                    <a:lnR w="28575" cap="flat" cmpd="sng" algn="ctr">
                      <a:solidFill>
                        <a:schemeClr val="tx1"/>
                      </a:solidFill>
                      <a:prstDash val="solid"/>
                      <a:round/>
                      <a:headEnd type="none" w="sm" len="sm"/>
                      <a:tailEnd type="triangle" w="med" len="lg"/>
                    </a:lnR>
                    <a:lnT w="12700" cap="flat" cmpd="sng" algn="ctr">
                      <a:solidFill>
                        <a:schemeClr val="tx1"/>
                      </a:solidFill>
                      <a:prstDash val="solid"/>
                      <a:round/>
                      <a:headEnd type="none" w="sm" len="sm"/>
                      <a:tailEnd type="triangle" w="med" len="lg"/>
                    </a:lnT>
                    <a:lnB w="12700" cap="flat" cmpd="sng" algn="ctr">
                      <a:solidFill>
                        <a:schemeClr val="tx1"/>
                      </a:solidFill>
                      <a:prstDash val="solid"/>
                      <a:round/>
                      <a:headEnd type="none" w="sm" len="sm"/>
                      <a:tailEnd type="triangle" w="med" len="lg"/>
                    </a:lnB>
                    <a:lnTlToBr>
                      <a:noFill/>
                    </a:lnTlToBr>
                    <a:lnBlToTr>
                      <a:noFill/>
                    </a:lnBlToTr>
                    <a:solidFill>
                      <a:srgbClr val="FFEDC9"/>
                    </a:solidFill>
                  </a:tcPr>
                </a:tc>
                <a:extLst>
                  <a:ext uri="{0D108BD9-81ED-4DB2-BD59-A6C34878D82A}">
                    <a16:rowId xmlns:a16="http://schemas.microsoft.com/office/drawing/2014/main" val="10002"/>
                  </a:ext>
                </a:extLst>
              </a:tr>
              <a:tr h="13731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2400" b="1" i="0" u="none" strike="noStrike" cap="none" normalizeH="0" baseline="0" dirty="0">
                          <a:ln>
                            <a:noFill/>
                          </a:ln>
                          <a:solidFill>
                            <a:schemeClr val="tx1"/>
                          </a:solidFill>
                          <a:effectLst/>
                          <a:latin typeface="Times New Roman" pitchFamily="18" charset="0"/>
                          <a:cs typeface="Times New Roman" pitchFamily="18" charset="0"/>
                        </a:rPr>
                        <a:t>Destinataire principal </a:t>
                      </a:r>
                    </a:p>
                  </a:txBody>
                  <a:tcPr vert="vert270" horzOverflow="overflow">
                    <a:lnL w="28575" cap="flat" cmpd="sng" algn="ctr">
                      <a:solidFill>
                        <a:schemeClr val="tx1"/>
                      </a:solidFill>
                      <a:prstDash val="solid"/>
                      <a:round/>
                      <a:headEnd type="none" w="sm" len="sm"/>
                      <a:tailEnd type="triangle" w="med" len="lg"/>
                    </a:lnL>
                    <a:lnR w="12700" cap="flat" cmpd="sng" algn="ctr">
                      <a:solidFill>
                        <a:schemeClr val="tx1"/>
                      </a:solidFill>
                      <a:prstDash val="solid"/>
                      <a:round/>
                      <a:headEnd type="none" w="sm" len="sm"/>
                      <a:tailEnd type="triangle" w="med" len="lg"/>
                    </a:lnR>
                    <a:lnT w="12700" cap="flat" cmpd="sng" algn="ctr">
                      <a:solidFill>
                        <a:schemeClr val="tx1"/>
                      </a:solidFill>
                      <a:prstDash val="solid"/>
                      <a:round/>
                      <a:headEnd type="none" w="sm" len="sm"/>
                      <a:tailEnd type="triangle" w="med" len="lg"/>
                    </a:lnT>
                    <a:lnB w="28575" cap="flat" cmpd="sng" algn="ctr">
                      <a:solidFill>
                        <a:schemeClr val="tx1"/>
                      </a:solidFill>
                      <a:prstDash val="solid"/>
                      <a:round/>
                      <a:headEnd type="none" w="sm" len="sm"/>
                      <a:tailEnd type="triangle" w="med" len="lg"/>
                    </a:lnB>
                    <a:lnTlToBr>
                      <a:noFill/>
                    </a:lnTlToBr>
                    <a:lnBlToTr>
                      <a:noFill/>
                    </a:lnBlToTr>
                    <a:solidFill>
                      <a:srgbClr val="FFEDC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sz="2800" b="0" i="0" u="none" strike="noStrike" cap="none" normalizeH="0" baseline="0" dirty="0">
                          <a:ln>
                            <a:noFill/>
                          </a:ln>
                          <a:solidFill>
                            <a:schemeClr val="tx1"/>
                          </a:solidFill>
                          <a:effectLst/>
                          <a:latin typeface="Times New Roman" pitchFamily="18" charset="0"/>
                          <a:cs typeface="Times New Roman" pitchFamily="18" charset="0"/>
                        </a:rPr>
                        <a:t>Chef de projet,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sz="2800" b="0" i="0" u="none" strike="noStrike" cap="none" normalizeH="0" baseline="0" dirty="0">
                          <a:ln>
                            <a:noFill/>
                          </a:ln>
                          <a:solidFill>
                            <a:schemeClr val="tx1"/>
                          </a:solidFill>
                          <a:effectLst/>
                          <a:latin typeface="Times New Roman" pitchFamily="18" charset="0"/>
                          <a:cs typeface="Times New Roman" pitchFamily="18" charset="0"/>
                        </a:rPr>
                        <a:t>La structure en charge de l’exécution du projet</a:t>
                      </a:r>
                    </a:p>
                  </a:txBody>
                  <a:tcPr horzOverflow="overflow">
                    <a:lnL w="12700" cap="flat" cmpd="sng" algn="ctr">
                      <a:solidFill>
                        <a:schemeClr val="tx1"/>
                      </a:solidFill>
                      <a:prstDash val="solid"/>
                      <a:round/>
                      <a:headEnd type="none" w="sm" len="sm"/>
                      <a:tailEnd type="triangle" w="med" len="lg"/>
                    </a:lnL>
                    <a:lnR w="12700" cap="flat" cmpd="sng" algn="ctr">
                      <a:solidFill>
                        <a:schemeClr val="tx1"/>
                      </a:solidFill>
                      <a:prstDash val="solid"/>
                      <a:round/>
                      <a:headEnd type="none" w="sm" len="sm"/>
                      <a:tailEnd type="triangle" w="med" len="lg"/>
                    </a:lnR>
                    <a:lnT w="12700" cap="flat" cmpd="sng" algn="ctr">
                      <a:solidFill>
                        <a:schemeClr val="tx1"/>
                      </a:solidFill>
                      <a:prstDash val="solid"/>
                      <a:round/>
                      <a:headEnd type="none" w="sm" len="sm"/>
                      <a:tailEnd type="triangle" w="med" len="lg"/>
                    </a:lnT>
                    <a:lnB w="28575" cap="flat" cmpd="sng" algn="ctr">
                      <a:solidFill>
                        <a:schemeClr val="tx1"/>
                      </a:solidFill>
                      <a:prstDash val="solid"/>
                      <a:round/>
                      <a:headEnd type="none" w="sm" len="sm"/>
                      <a:tailEnd type="triangle" w="med" len="lg"/>
                    </a:lnB>
                    <a:lnTlToBr>
                      <a:noFill/>
                    </a:lnTlToBr>
                    <a:lnBlToTr>
                      <a:noFill/>
                    </a:lnBlToTr>
                    <a:solidFill>
                      <a:srgbClr val="FFEDC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2800" b="0" i="0" u="none" strike="noStrike" cap="none" normalizeH="0" baseline="0" dirty="0">
                          <a:ln>
                            <a:noFill/>
                          </a:ln>
                          <a:solidFill>
                            <a:schemeClr val="tx1"/>
                          </a:solidFill>
                          <a:effectLst/>
                          <a:latin typeface="Times New Roman" pitchFamily="18" charset="0"/>
                          <a:cs typeface="Times New Roman" pitchFamily="18" charset="0"/>
                        </a:rPr>
                        <a:t>-partenaires clés du projet (Bailleurs de fonds, autorité administrative, etc.)</a:t>
                      </a:r>
                    </a:p>
                  </a:txBody>
                  <a:tcPr horzOverflow="overflow">
                    <a:lnL w="12700" cap="flat" cmpd="sng" algn="ctr">
                      <a:solidFill>
                        <a:schemeClr val="tx1"/>
                      </a:solidFill>
                      <a:prstDash val="solid"/>
                      <a:round/>
                      <a:headEnd type="none" w="sm" len="sm"/>
                      <a:tailEnd type="triangle" w="med" len="lg"/>
                    </a:lnL>
                    <a:lnR w="28575" cap="flat" cmpd="sng" algn="ctr">
                      <a:solidFill>
                        <a:schemeClr val="tx1"/>
                      </a:solidFill>
                      <a:prstDash val="solid"/>
                      <a:round/>
                      <a:headEnd type="none" w="sm" len="sm"/>
                      <a:tailEnd type="triangle" w="med" len="lg"/>
                    </a:lnR>
                    <a:lnT w="12700" cap="flat" cmpd="sng" algn="ctr">
                      <a:solidFill>
                        <a:schemeClr val="tx1"/>
                      </a:solidFill>
                      <a:prstDash val="solid"/>
                      <a:round/>
                      <a:headEnd type="none" w="sm" len="sm"/>
                      <a:tailEnd type="triangle" w="med" len="lg"/>
                    </a:lnT>
                    <a:lnB w="28575" cap="flat" cmpd="sng" algn="ctr">
                      <a:solidFill>
                        <a:schemeClr val="tx1"/>
                      </a:solidFill>
                      <a:prstDash val="solid"/>
                      <a:round/>
                      <a:headEnd type="none" w="sm" len="sm"/>
                      <a:tailEnd type="triangle" w="med" len="lg"/>
                    </a:lnB>
                    <a:lnTlToBr>
                      <a:noFill/>
                    </a:lnTlToBr>
                    <a:lnBlToTr>
                      <a:noFill/>
                    </a:lnBlToTr>
                    <a:solidFill>
                      <a:srgbClr val="FFEDC9"/>
                    </a:solidFill>
                  </a:tcPr>
                </a:tc>
                <a:extLst>
                  <a:ext uri="{0D108BD9-81ED-4DB2-BD59-A6C34878D82A}">
                    <a16:rowId xmlns:a16="http://schemas.microsoft.com/office/drawing/2014/main" val="10003"/>
                  </a:ext>
                </a:extLst>
              </a:tr>
            </a:tbl>
          </a:graphicData>
        </a:graphic>
      </p:graphicFrame>
      <p:sp>
        <p:nvSpPr>
          <p:cNvPr id="855048" name="Text Box 8"/>
          <p:cNvSpPr txBox="1">
            <a:spLocks noChangeArrowheads="1"/>
          </p:cNvSpPr>
          <p:nvPr/>
        </p:nvSpPr>
        <p:spPr bwMode="auto">
          <a:xfrm>
            <a:off x="838200" y="1905000"/>
            <a:ext cx="2057400" cy="461665"/>
          </a:xfrm>
          <a:prstGeom prst="rect">
            <a:avLst/>
          </a:prstGeom>
          <a:noFill/>
          <a:ln w="12700">
            <a:noFill/>
            <a:miter lim="800000"/>
            <a:headEnd type="none" w="sm" len="sm"/>
            <a:tailEnd type="none" w="sm" len="sm"/>
          </a:ln>
          <a:effectLst/>
        </p:spPr>
        <p:txBody>
          <a:bodyPr>
            <a:spAutoFit/>
          </a:bodyPr>
          <a:lstStyle/>
          <a:p>
            <a:endParaRPr lang="en-US" sz="2400">
              <a:effectLst/>
            </a:endParaRPr>
          </a:p>
        </p:txBody>
      </p:sp>
      <p:sp>
        <p:nvSpPr>
          <p:cNvPr id="855049" name="Text Box 9"/>
          <p:cNvSpPr txBox="1">
            <a:spLocks noChangeArrowheads="1"/>
          </p:cNvSpPr>
          <p:nvPr/>
        </p:nvSpPr>
        <p:spPr bwMode="auto">
          <a:xfrm>
            <a:off x="3048000" y="1905001"/>
            <a:ext cx="2286000" cy="461665"/>
          </a:xfrm>
          <a:prstGeom prst="rect">
            <a:avLst/>
          </a:prstGeom>
          <a:noFill/>
          <a:ln w="12700">
            <a:noFill/>
            <a:miter lim="800000"/>
            <a:headEnd type="none" w="sm" len="sm"/>
            <a:tailEnd type="none" w="sm" len="sm"/>
          </a:ln>
          <a:effectLst/>
        </p:spPr>
        <p:txBody>
          <a:bodyPr>
            <a:spAutoFit/>
          </a:bodyPr>
          <a:lstStyle/>
          <a:p>
            <a:endParaRPr lang="en-US">
              <a:effectLst/>
            </a:endParaRPr>
          </a:p>
        </p:txBody>
      </p:sp>
      <p:sp>
        <p:nvSpPr>
          <p:cNvPr id="855050" name="Text Box 10"/>
          <p:cNvSpPr txBox="1">
            <a:spLocks noChangeArrowheads="1"/>
          </p:cNvSpPr>
          <p:nvPr/>
        </p:nvSpPr>
        <p:spPr bwMode="auto">
          <a:xfrm>
            <a:off x="5483226" y="1905001"/>
            <a:ext cx="2689225" cy="461665"/>
          </a:xfrm>
          <a:prstGeom prst="rect">
            <a:avLst/>
          </a:prstGeom>
          <a:noFill/>
          <a:ln w="12700">
            <a:noFill/>
            <a:miter lim="800000"/>
            <a:headEnd type="none" w="sm" len="sm"/>
            <a:tailEnd type="none" w="sm" len="sm"/>
          </a:ln>
          <a:effectLst/>
        </p:spPr>
        <p:txBody>
          <a:bodyPr>
            <a:spAutoFit/>
          </a:bodyPr>
          <a:lstStyle/>
          <a:p>
            <a:endParaRPr lang="en-US">
              <a:effectLst/>
            </a:endParaRPr>
          </a:p>
        </p:txBody>
      </p:sp>
      <p:sp>
        <p:nvSpPr>
          <p:cNvPr id="855053" name="Text Box 13"/>
          <p:cNvSpPr txBox="1">
            <a:spLocks noChangeArrowheads="1"/>
          </p:cNvSpPr>
          <p:nvPr/>
        </p:nvSpPr>
        <p:spPr bwMode="auto">
          <a:xfrm>
            <a:off x="3048000" y="3276601"/>
            <a:ext cx="2286000" cy="461665"/>
          </a:xfrm>
          <a:prstGeom prst="rect">
            <a:avLst/>
          </a:prstGeom>
          <a:noFill/>
          <a:ln w="12700">
            <a:noFill/>
            <a:miter lim="800000"/>
            <a:headEnd type="none" w="sm" len="sm"/>
            <a:tailEnd type="none" w="sm" len="sm"/>
          </a:ln>
          <a:effectLst/>
        </p:spPr>
        <p:txBody>
          <a:bodyPr>
            <a:spAutoFit/>
          </a:bodyPr>
          <a:lstStyle/>
          <a:p>
            <a:endParaRPr lang="en-US">
              <a:effectLst/>
            </a:endParaRPr>
          </a:p>
        </p:txBody>
      </p:sp>
      <p:sp>
        <p:nvSpPr>
          <p:cNvPr id="8" name="Espace réservé du numéro de diapositive 7"/>
          <p:cNvSpPr>
            <a:spLocks noGrp="1"/>
          </p:cNvSpPr>
          <p:nvPr>
            <p:ph type="sldNum" sz="quarter" idx="11"/>
          </p:nvPr>
        </p:nvSpPr>
        <p:spPr/>
        <p:txBody>
          <a:bodyPr/>
          <a:lstStyle/>
          <a:p>
            <a:fld id="{99826864-B230-4441-A10D-A9BA45997840}" type="slidenum">
              <a:rPr lang="en-US" smtClean="0"/>
              <a:pPr/>
              <a:t>80</a:t>
            </a:fld>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71472" y="1428736"/>
            <a:ext cx="8229600" cy="4389120"/>
          </a:xfrm>
          <a:solidFill>
            <a:schemeClr val="bg2">
              <a:lumMod val="75000"/>
            </a:schemeClr>
          </a:solidFill>
        </p:spPr>
        <p:txBody>
          <a:bodyPr/>
          <a:lstStyle/>
          <a:p>
            <a:pPr>
              <a:buNone/>
            </a:pPr>
            <a:endParaRPr lang="fr-FR" dirty="0"/>
          </a:p>
          <a:p>
            <a:pPr>
              <a:buNone/>
            </a:pPr>
            <a:endParaRPr lang="fr-FR" dirty="0"/>
          </a:p>
          <a:p>
            <a:pPr>
              <a:buNone/>
            </a:pPr>
            <a:endParaRPr lang="fr-FR" dirty="0"/>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81</a:t>
            </a:fld>
            <a:endParaRPr lang="en-GB"/>
          </a:p>
        </p:txBody>
      </p:sp>
      <p:sp>
        <p:nvSpPr>
          <p:cNvPr id="5" name="Pentagone régulier 4"/>
          <p:cNvSpPr/>
          <p:nvPr/>
        </p:nvSpPr>
        <p:spPr>
          <a:xfrm>
            <a:off x="785786" y="1714488"/>
            <a:ext cx="7929618" cy="3857652"/>
          </a:xfrm>
          <a:prstGeom prst="pentag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solidFill>
                  <a:srgbClr val="FF0000"/>
                </a:solidFill>
                <a:latin typeface="Times New Roman" pitchFamily="18" charset="0"/>
                <a:cs typeface="Times New Roman" pitchFamily="18" charset="0"/>
              </a:rPr>
              <a:t>SESSION 7: </a:t>
            </a:r>
          </a:p>
          <a:p>
            <a:pPr algn="ctr"/>
            <a:endParaRPr lang="fr-FR" sz="3600" dirty="0">
              <a:solidFill>
                <a:srgbClr val="FF0000"/>
              </a:solidFill>
              <a:latin typeface="Times New Roman" pitchFamily="18" charset="0"/>
              <a:cs typeface="Times New Roman" pitchFamily="18" charset="0"/>
            </a:endParaRPr>
          </a:p>
          <a:p>
            <a:pPr algn="ctr"/>
            <a:r>
              <a:rPr lang="fr-FR" sz="3000" dirty="0">
                <a:solidFill>
                  <a:schemeClr val="tx1"/>
                </a:solidFill>
                <a:latin typeface="Times New Roman" pitchFamily="18" charset="0"/>
                <a:cs typeface="Times New Roman" pitchFamily="18" charset="0"/>
              </a:rPr>
              <a:t>TYPES DE SUIVI</a:t>
            </a:r>
          </a:p>
          <a:p>
            <a:pPr algn="ctr"/>
            <a:endParaRPr lang="fr-FR" sz="3000" dirty="0">
              <a:latin typeface="Times New Roman" pitchFamily="18" charset="0"/>
              <a:cs typeface="Times New Roman"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28596" y="1357298"/>
            <a:ext cx="8229600" cy="4389120"/>
          </a:xfrm>
          <a:solidFill>
            <a:schemeClr val="tx2">
              <a:lumMod val="20000"/>
              <a:lumOff val="80000"/>
            </a:schemeClr>
          </a:solidFill>
          <a:ln>
            <a:solidFill>
              <a:srgbClr val="FFC000"/>
            </a:solidFill>
          </a:ln>
        </p:spPr>
        <p:txBody>
          <a:bodyPr>
            <a:noAutofit/>
          </a:bodyPr>
          <a:lstStyle/>
          <a:p>
            <a:pPr>
              <a:buNone/>
            </a:pPr>
            <a:endParaRPr lang="fr-FR" sz="4000" dirty="0">
              <a:latin typeface="Times New Roman" pitchFamily="18" charset="0"/>
              <a:cs typeface="Times New Roman" pitchFamily="18" charset="0"/>
            </a:endParaRPr>
          </a:p>
          <a:p>
            <a:pPr>
              <a:buNone/>
            </a:pPr>
            <a:endParaRPr lang="fr-FR" sz="4000" dirty="0">
              <a:latin typeface="Times New Roman" pitchFamily="18" charset="0"/>
              <a:cs typeface="Times New Roman" pitchFamily="18" charset="0"/>
            </a:endParaRPr>
          </a:p>
          <a:p>
            <a:pPr algn="ctr">
              <a:buNone/>
            </a:pPr>
            <a:r>
              <a:rPr lang="fr-FR" sz="4000" dirty="0">
                <a:latin typeface="Times New Roman" pitchFamily="18" charset="0"/>
                <a:cs typeface="Times New Roman" pitchFamily="18" charset="0"/>
              </a:rPr>
              <a:t>CHAPITRE IV. </a:t>
            </a:r>
          </a:p>
          <a:p>
            <a:pPr algn="ctr">
              <a:buNone/>
            </a:pPr>
            <a:r>
              <a:rPr lang="fr-FR" sz="4000" dirty="0">
                <a:solidFill>
                  <a:srgbClr val="FF0000"/>
                </a:solidFill>
                <a:latin typeface="Times New Roman" pitchFamily="18" charset="0"/>
                <a:cs typeface="Times New Roman" pitchFamily="18" charset="0"/>
              </a:rPr>
              <a:t>DIFFERENTS TYPES DE SUIVI</a:t>
            </a: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82</a:t>
            </a:fld>
            <a:endParaRPr lang="en-GB"/>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71472" y="571480"/>
            <a:ext cx="8229600" cy="5929354"/>
          </a:xfrm>
        </p:spPr>
        <p:txBody>
          <a:bodyPr>
            <a:normAutofit/>
          </a:bodyPr>
          <a:lstStyle/>
          <a:p>
            <a:pPr algn="ctr">
              <a:buNone/>
            </a:pPr>
            <a:r>
              <a:rPr lang="fr-FR" sz="2800" b="1" dirty="0">
                <a:latin typeface="Times New Roman" pitchFamily="18" charset="0"/>
                <a:cs typeface="Times New Roman" pitchFamily="18" charset="0"/>
              </a:rPr>
              <a:t>     </a:t>
            </a:r>
          </a:p>
          <a:p>
            <a:pPr algn="ctr">
              <a:buNone/>
            </a:pPr>
            <a:r>
              <a:rPr lang="fr-FR" sz="2800" b="1" i="1" u="sng" dirty="0">
                <a:solidFill>
                  <a:srgbClr val="7030A0"/>
                </a:solidFill>
                <a:latin typeface="Times New Roman" pitchFamily="18" charset="0"/>
                <a:cs typeface="Times New Roman" pitchFamily="18" charset="0"/>
              </a:rPr>
              <a:t>Situation N°3</a:t>
            </a:r>
            <a:r>
              <a:rPr lang="fr-FR" sz="2800" b="1" i="1" dirty="0">
                <a:solidFill>
                  <a:srgbClr val="7030A0"/>
                </a:solidFill>
                <a:latin typeface="Times New Roman" pitchFamily="18" charset="0"/>
                <a:cs typeface="Times New Roman" pitchFamily="18" charset="0"/>
              </a:rPr>
              <a:t>.  </a:t>
            </a:r>
            <a:endParaRPr lang="fr-FR" sz="2800" i="1" dirty="0">
              <a:solidFill>
                <a:srgbClr val="7030A0"/>
              </a:solidFill>
              <a:latin typeface="Times New Roman" pitchFamily="18" charset="0"/>
              <a:cs typeface="Times New Roman" pitchFamily="18" charset="0"/>
            </a:endParaRPr>
          </a:p>
          <a:p>
            <a:pPr algn="just">
              <a:buNone/>
            </a:pPr>
            <a:r>
              <a:rPr lang="fr-FR" sz="2800" dirty="0">
                <a:latin typeface="Times New Roman" pitchFamily="18" charset="0"/>
                <a:cs typeface="Times New Roman" pitchFamily="18" charset="0"/>
              </a:rPr>
              <a:t>  Dès le début de son exercice au poste de chargé du projet « </a:t>
            </a:r>
            <a:r>
              <a:rPr lang="fr-FR" sz="2800" b="1" dirty="0">
                <a:solidFill>
                  <a:srgbClr val="00B0F0"/>
                </a:solidFill>
                <a:latin typeface="Times New Roman" pitchFamily="18" charset="0"/>
                <a:cs typeface="Times New Roman" pitchFamily="18" charset="0"/>
              </a:rPr>
              <a:t>A.J.C.E-Kayanza</a:t>
            </a:r>
            <a:r>
              <a:rPr lang="fr-FR" sz="2800" dirty="0">
                <a:latin typeface="Times New Roman" pitchFamily="18" charset="0"/>
                <a:cs typeface="Times New Roman" pitchFamily="18" charset="0"/>
              </a:rPr>
              <a:t> », Mr. KANT devra planifier les activités de suivi  systématique du projet qu’il doit mettre en œuvre en collaboration avec son équipe. </a:t>
            </a:r>
          </a:p>
          <a:p>
            <a:pPr algn="just">
              <a:buNone/>
            </a:pPr>
            <a:r>
              <a:rPr lang="fr-FR" sz="2800" dirty="0">
                <a:latin typeface="Times New Roman" pitchFamily="18" charset="0"/>
                <a:cs typeface="Times New Roman" pitchFamily="18" charset="0"/>
              </a:rPr>
              <a:t> </a:t>
            </a:r>
          </a:p>
          <a:p>
            <a:pPr>
              <a:buNone/>
            </a:pPr>
            <a:endParaRPr lang="fr-FR" sz="2800" dirty="0">
              <a:latin typeface="Times New Roman" pitchFamily="18" charset="0"/>
              <a:cs typeface="Times New Roman" pitchFamily="18" charset="0"/>
            </a:endParaRPr>
          </a:p>
          <a:p>
            <a:pPr>
              <a:buNone/>
            </a:pPr>
            <a:endParaRPr lang="fr-FR" sz="2800" dirty="0">
              <a:latin typeface="Times New Roman" pitchFamily="18" charset="0"/>
              <a:cs typeface="Times New Roman" pitchFamily="18" charset="0"/>
            </a:endParaRPr>
          </a:p>
          <a:p>
            <a:pPr>
              <a:buNone/>
            </a:pPr>
            <a:endParaRPr lang="fr-FR" sz="2800" dirty="0">
              <a:latin typeface="Times New Roman" pitchFamily="18" charset="0"/>
              <a:cs typeface="Times New Roman" pitchFamily="18" charset="0"/>
            </a:endParaRPr>
          </a:p>
          <a:p>
            <a:pPr>
              <a:buNone/>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83</a:t>
            </a:fld>
            <a:endParaRPr lang="en-GB"/>
          </a:p>
        </p:txBody>
      </p:sp>
      <p:sp>
        <p:nvSpPr>
          <p:cNvPr id="5" name="Organigramme : Stockage à accès séquentiel 4"/>
          <p:cNvSpPr/>
          <p:nvPr/>
        </p:nvSpPr>
        <p:spPr>
          <a:xfrm>
            <a:off x="1142976" y="3571876"/>
            <a:ext cx="7215238" cy="2571768"/>
          </a:xfrm>
          <a:prstGeom prst="flowChartMagneticTap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700" i="1" dirty="0">
                <a:solidFill>
                  <a:srgbClr val="002060"/>
                </a:solidFill>
                <a:latin typeface="Times New Roman" pitchFamily="18" charset="0"/>
                <a:cs typeface="Times New Roman" pitchFamily="18" charset="0"/>
              </a:rPr>
              <a:t>Il doit  maitriser les types, à quel moment doit se faire le suivi, et pour quel objectif?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00034" y="714357"/>
            <a:ext cx="8001000" cy="5643602"/>
          </a:xfrm>
        </p:spPr>
        <p:txBody>
          <a:bodyPr>
            <a:noAutofit/>
          </a:bodyPr>
          <a:lstStyle/>
          <a:p>
            <a:pPr marL="514350" indent="-514350" algn="ctr">
              <a:buAutoNum type="arabicPeriod"/>
            </a:pPr>
            <a:r>
              <a:rPr lang="fr-FR" sz="2800" b="1" dirty="0">
                <a:solidFill>
                  <a:schemeClr val="accent2"/>
                </a:solidFill>
                <a:latin typeface="Times New Roman" pitchFamily="18" charset="0"/>
                <a:cs typeface="Times New Roman" pitchFamily="18" charset="0"/>
              </a:rPr>
              <a:t>Le Suivi Technique</a:t>
            </a:r>
          </a:p>
          <a:p>
            <a:pPr marL="514350" indent="-514350" algn="just">
              <a:buNone/>
            </a:pPr>
            <a:r>
              <a:rPr lang="fr-FR" sz="2800" dirty="0"/>
              <a:t>     </a:t>
            </a:r>
            <a:r>
              <a:rPr lang="fr-FR" sz="2800" dirty="0">
                <a:latin typeface="Times New Roman" pitchFamily="18" charset="0"/>
                <a:cs typeface="Times New Roman" pitchFamily="18" charset="0"/>
              </a:rPr>
              <a:t>Le suivi technique est un aspect important de gestion de projet qui permet d’identifier les corrections nécessaires à court terme et d’ajuster, si nécessaire, la planification. </a:t>
            </a:r>
          </a:p>
          <a:p>
            <a:pPr marL="514350" indent="-514350" algn="just">
              <a:buNone/>
            </a:pPr>
            <a:r>
              <a:rPr lang="fr-FR" sz="2800" dirty="0">
                <a:latin typeface="Times New Roman" pitchFamily="18" charset="0"/>
                <a:cs typeface="Times New Roman" pitchFamily="18" charset="0"/>
              </a:rPr>
              <a:t>     Il Permet de suivre </a:t>
            </a:r>
            <a:r>
              <a:rPr lang="fr-FR" sz="2800" b="1" dirty="0">
                <a:latin typeface="Times New Roman" pitchFamily="18" charset="0"/>
                <a:cs typeface="Times New Roman" pitchFamily="18" charset="0"/>
              </a:rPr>
              <a:t>l’évolution des activités </a:t>
            </a:r>
            <a:r>
              <a:rPr lang="fr-FR" sz="2800" dirty="0">
                <a:latin typeface="Times New Roman" pitchFamily="18" charset="0"/>
                <a:cs typeface="Times New Roman" pitchFamily="18" charset="0"/>
              </a:rPr>
              <a:t>consistant à comparer les activités planifiées dans le cadre logique et </a:t>
            </a:r>
            <a:r>
              <a:rPr lang="fr-FR" sz="2800" u="sng" dirty="0">
                <a:latin typeface="Times New Roman" pitchFamily="18" charset="0"/>
                <a:cs typeface="Times New Roman" pitchFamily="18" charset="0"/>
              </a:rPr>
              <a:t>les réalisations </a:t>
            </a:r>
            <a:r>
              <a:rPr lang="fr-FR" sz="2800" dirty="0">
                <a:latin typeface="Times New Roman" pitchFamily="18" charset="0"/>
                <a:cs typeface="Times New Roman" pitchFamily="18" charset="0"/>
              </a:rPr>
              <a:t>obtenus avec sa mise en œuvre. Ce type de suivi ne questionne pas les objectifs mais</a:t>
            </a:r>
            <a:r>
              <a:rPr lang="fr-FR" sz="2800" b="1" dirty="0">
                <a:latin typeface="Times New Roman" pitchFamily="18" charset="0"/>
                <a:cs typeface="Times New Roman" pitchFamily="18" charset="0"/>
              </a:rPr>
              <a:t> </a:t>
            </a:r>
            <a:r>
              <a:rPr lang="fr-FR" sz="2800" dirty="0">
                <a:latin typeface="Times New Roman" pitchFamily="18" charset="0"/>
                <a:cs typeface="Times New Roman" pitchFamily="18" charset="0"/>
              </a:rPr>
              <a:t>s’intéresse à la mise en œuvre des activités qui est totalement sous le contrôle du projet. </a:t>
            </a:r>
          </a:p>
          <a:p>
            <a:pPr marL="514350" indent="-514350" algn="just">
              <a:buNone/>
            </a:pPr>
            <a:endParaRPr lang="fr-FR" sz="2800" dirty="0"/>
          </a:p>
          <a:p>
            <a:pPr>
              <a:buNone/>
            </a:pPr>
            <a:r>
              <a:rPr lang="fr-FR" sz="2800" dirty="0"/>
              <a:t>    </a:t>
            </a:r>
          </a:p>
          <a:p>
            <a:pPr marL="514350" indent="-514350" algn="just">
              <a:buNone/>
            </a:pPr>
            <a:endParaRPr lang="fr-FR" sz="2800" dirty="0">
              <a:latin typeface="Times New Roman" pitchFamily="18" charset="0"/>
              <a:cs typeface="Times New Roman" pitchFamily="18" charset="0"/>
            </a:endParaRPr>
          </a:p>
          <a:p>
            <a:pPr marL="514350" indent="-514350" algn="just">
              <a:buNone/>
            </a:pPr>
            <a:endParaRPr lang="fr-FR" sz="2800" dirty="0">
              <a:latin typeface="Times New Roman" pitchFamily="18" charset="0"/>
              <a:cs typeface="Times New Roman" pitchFamily="18" charset="0"/>
            </a:endParaRPr>
          </a:p>
          <a:p>
            <a:pPr algn="just">
              <a:buNone/>
            </a:pPr>
            <a:endParaRPr lang="fr-FR" sz="2800" dirty="0">
              <a:latin typeface="Times New Roman" pitchFamily="18" charset="0"/>
              <a:cs typeface="Times New Roman" pitchFamily="18" charset="0"/>
            </a:endParaRPr>
          </a:p>
          <a:p>
            <a:pPr algn="just">
              <a:buNone/>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84</a:t>
            </a:fld>
            <a:endParaRPr lang="en-GB"/>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535761"/>
            <a:ext cx="7729566" cy="803678"/>
          </a:xfrm>
        </p:spPr>
        <p:txBody>
          <a:bodyPr>
            <a:noAutofit/>
          </a:bodyPr>
          <a:lstStyle/>
          <a:p>
            <a:pPr algn="ctr"/>
            <a:r>
              <a:rPr lang="fr-FR" sz="3200" b="1" dirty="0">
                <a:solidFill>
                  <a:schemeClr val="accent2"/>
                </a:solidFill>
                <a:latin typeface="Times New Roman" pitchFamily="18" charset="0"/>
                <a:cs typeface="Times New Roman" pitchFamily="18" charset="0"/>
              </a:rPr>
              <a:t>2. Le suivi des processus</a:t>
            </a:r>
          </a:p>
        </p:txBody>
      </p:sp>
      <p:sp>
        <p:nvSpPr>
          <p:cNvPr id="3" name="Espace réservé du contenu 2"/>
          <p:cNvSpPr>
            <a:spLocks noGrp="1"/>
          </p:cNvSpPr>
          <p:nvPr>
            <p:ph idx="1"/>
          </p:nvPr>
        </p:nvSpPr>
        <p:spPr>
          <a:xfrm>
            <a:off x="666723" y="1500174"/>
            <a:ext cx="8001000" cy="5072098"/>
          </a:xfrm>
        </p:spPr>
        <p:txBody>
          <a:bodyPr>
            <a:noAutofit/>
          </a:bodyPr>
          <a:lstStyle/>
          <a:p>
            <a:pPr algn="just">
              <a:buNone/>
            </a:pPr>
            <a:r>
              <a:rPr lang="fr-FR" sz="2800" dirty="0">
                <a:latin typeface="Times New Roman" pitchFamily="18" charset="0"/>
                <a:cs typeface="Times New Roman" pitchFamily="18" charset="0"/>
              </a:rPr>
              <a:t>  Il s’agit du suivi de  l'avancement du projet (tâches ou des activités) en vue d’ observer les échéances, l’utilisation du budget et des ressources (humaines, matérielles et financières) conformément aux prévisions. Il peut être effectué de façon journalière, hebdomadaire, mensuelle ou encore saisonnière.</a:t>
            </a:r>
          </a:p>
          <a:p>
            <a:pPr>
              <a:buNone/>
            </a:pPr>
            <a:r>
              <a:rPr lang="fr-FR" sz="2800" dirty="0">
                <a:latin typeface="Times New Roman" pitchFamily="18" charset="0"/>
                <a:cs typeface="Times New Roman" pitchFamily="18" charset="0"/>
              </a:rPr>
              <a:t>  Le suivi de l'avancement du projet se divise en trois étapes :</a:t>
            </a:r>
          </a:p>
          <a:p>
            <a:r>
              <a:rPr lang="fr-FR" sz="2800" dirty="0">
                <a:latin typeface="Times New Roman" pitchFamily="18" charset="0"/>
                <a:cs typeface="Times New Roman" pitchFamily="18" charset="0"/>
              </a:rPr>
              <a:t>La collecte des données,</a:t>
            </a:r>
          </a:p>
          <a:p>
            <a:r>
              <a:rPr lang="fr-FR" sz="2800" dirty="0">
                <a:latin typeface="Times New Roman" pitchFamily="18" charset="0"/>
                <a:cs typeface="Times New Roman" pitchFamily="18" charset="0"/>
              </a:rPr>
              <a:t>L'analyse de ces données,</a:t>
            </a:r>
          </a:p>
          <a:p>
            <a:r>
              <a:rPr lang="fr-FR" sz="2800" dirty="0">
                <a:latin typeface="Times New Roman" pitchFamily="18" charset="0"/>
                <a:cs typeface="Times New Roman" pitchFamily="18" charset="0"/>
              </a:rPr>
              <a:t>La mise en place d'actions correctives si besoin.</a:t>
            </a:r>
            <a:br>
              <a:rPr lang="fr-FR" sz="2800" dirty="0">
                <a:latin typeface="Times New Roman" pitchFamily="18" charset="0"/>
                <a:cs typeface="Times New Roman" pitchFamily="18" charset="0"/>
              </a:rPr>
            </a:br>
            <a:endParaRPr lang="fr-FR" sz="2800" dirty="0">
              <a:latin typeface="Times New Roman" pitchFamily="18" charset="0"/>
              <a:cs typeface="Times New Roman" pitchFamily="18" charset="0"/>
            </a:endParaRPr>
          </a:p>
          <a:p>
            <a:pPr algn="just">
              <a:buNone/>
            </a:pPr>
            <a:r>
              <a:rPr lang="fr-FR" sz="2800" dirty="0">
                <a:latin typeface="Times New Roman" pitchFamily="18" charset="0"/>
                <a:cs typeface="Times New Roman" pitchFamily="18" charset="0"/>
              </a:rPr>
              <a:t>   </a:t>
            </a: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85</a:t>
            </a:fld>
            <a:endParaRPr lang="en-GB"/>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00100" y="571480"/>
            <a:ext cx="7572372" cy="684596"/>
          </a:xfrm>
        </p:spPr>
        <p:txBody>
          <a:bodyPr>
            <a:normAutofit fontScale="90000"/>
          </a:bodyPr>
          <a:lstStyle/>
          <a:p>
            <a:pPr algn="ctr"/>
            <a:br>
              <a:rPr lang="fr-FR" sz="2800" dirty="0">
                <a:solidFill>
                  <a:schemeClr val="accent2"/>
                </a:solidFill>
              </a:rPr>
            </a:br>
            <a:br>
              <a:rPr lang="fr-FR" dirty="0"/>
            </a:br>
            <a:r>
              <a:rPr lang="fr-FR" sz="5400" b="1" dirty="0">
                <a:solidFill>
                  <a:schemeClr val="accent2"/>
                </a:solidFill>
              </a:rPr>
              <a:t> </a:t>
            </a:r>
            <a:r>
              <a:rPr lang="fr-FR" sz="3300" b="1" dirty="0">
                <a:solidFill>
                  <a:schemeClr val="accent2"/>
                </a:solidFill>
                <a:latin typeface="Times New Roman" pitchFamily="18" charset="0"/>
                <a:cs typeface="Times New Roman" pitchFamily="18" charset="0"/>
              </a:rPr>
              <a:t>3. Suivi qualité et quantité des extrants</a:t>
            </a:r>
            <a:endParaRPr lang="fr-FR" sz="3300" b="1" dirty="0">
              <a:latin typeface="Times New Roman" pitchFamily="18" charset="0"/>
              <a:cs typeface="Times New Roman" pitchFamily="18" charset="0"/>
            </a:endParaRPr>
          </a:p>
        </p:txBody>
      </p:sp>
      <p:sp>
        <p:nvSpPr>
          <p:cNvPr id="3" name="Espace réservé du contenu 2"/>
          <p:cNvSpPr>
            <a:spLocks noGrp="1"/>
          </p:cNvSpPr>
          <p:nvPr>
            <p:ph idx="1"/>
          </p:nvPr>
        </p:nvSpPr>
        <p:spPr>
          <a:xfrm>
            <a:off x="642910" y="1214422"/>
            <a:ext cx="8001000" cy="5214974"/>
          </a:xfrm>
        </p:spPr>
        <p:txBody>
          <a:bodyPr>
            <a:noAutofit/>
          </a:bodyPr>
          <a:lstStyle/>
          <a:p>
            <a:pPr algn="just">
              <a:buNone/>
            </a:pPr>
            <a:r>
              <a:rPr lang="fr-FR" sz="2800" dirty="0">
                <a:latin typeface="Times New Roman" pitchFamily="18" charset="0"/>
                <a:cs typeface="Times New Roman" pitchFamily="18" charset="0"/>
              </a:rPr>
              <a:t>   Le suivi des extrants consiste à la  vérification et comparaison systématique des réalisations (produits) par rapport aux extrants attendus du projet.  Dès la phase de la rédaction du projet, une liste claire des spécifications techniques (en qualité et en quantité) de chaque extrant attendu doit être établie et consignée dans le document du projet. </a:t>
            </a:r>
          </a:p>
          <a:p>
            <a:pPr algn="just">
              <a:buNone/>
            </a:pPr>
            <a:r>
              <a:rPr lang="fr-FR" sz="2800" dirty="0">
                <a:latin typeface="Times New Roman" pitchFamily="18" charset="0"/>
                <a:cs typeface="Times New Roman" pitchFamily="18" charset="0"/>
              </a:rPr>
              <a:t>   A titre d’exemple, un projet d’ amélioration des conditions sanitaires de la population de </a:t>
            </a:r>
            <a:r>
              <a:rPr lang="fr-FR" sz="2800" dirty="0" err="1">
                <a:latin typeface="Times New Roman" pitchFamily="18" charset="0"/>
                <a:cs typeface="Times New Roman" pitchFamily="18" charset="0"/>
              </a:rPr>
              <a:t>Karuzi</a:t>
            </a:r>
            <a:r>
              <a:rPr lang="fr-FR" sz="2800" dirty="0">
                <a:latin typeface="Times New Roman" pitchFamily="18" charset="0"/>
                <a:cs typeface="Times New Roman" pitchFamily="18" charset="0"/>
              </a:rPr>
              <a:t>; les extrants attendus peuvent être: </a:t>
            </a:r>
            <a:r>
              <a:rPr lang="fr-FR" sz="2400" i="1" dirty="0">
                <a:solidFill>
                  <a:srgbClr val="9900CC"/>
                </a:solidFill>
                <a:latin typeface="Times New Roman" pitchFamily="18" charset="0"/>
                <a:cs typeface="Times New Roman" pitchFamily="18" charset="0"/>
              </a:rPr>
              <a:t>Construction de 20 centres de santé (Quantité) chacun construit en </a:t>
            </a:r>
            <a:r>
              <a:rPr lang="fr-FR" sz="2400" i="1" dirty="0" err="1">
                <a:latin typeface="Times New Roman" pitchFamily="18" charset="0"/>
                <a:cs typeface="Times New Roman" pitchFamily="18" charset="0"/>
              </a:rPr>
              <a:t>xxxxx</a:t>
            </a:r>
            <a:r>
              <a:rPr lang="fr-FR" sz="2400" i="1" dirty="0">
                <a:solidFill>
                  <a:srgbClr val="9900CC"/>
                </a:solidFill>
                <a:latin typeface="Times New Roman" pitchFamily="18" charset="0"/>
                <a:cs typeface="Times New Roman" pitchFamily="18" charset="0"/>
              </a:rPr>
              <a:t>, et équipé de  </a:t>
            </a:r>
            <a:r>
              <a:rPr lang="fr-FR" sz="2400" i="1" dirty="0" err="1">
                <a:latin typeface="Times New Roman" pitchFamily="18" charset="0"/>
                <a:cs typeface="Times New Roman" pitchFamily="18" charset="0"/>
              </a:rPr>
              <a:t>xxxx</a:t>
            </a:r>
            <a:r>
              <a:rPr lang="fr-FR" sz="2400" i="1" dirty="0">
                <a:solidFill>
                  <a:srgbClr val="9900CC"/>
                </a:solidFill>
                <a:latin typeface="Times New Roman" pitchFamily="18" charset="0"/>
                <a:cs typeface="Times New Roman" pitchFamily="18" charset="0"/>
              </a:rPr>
              <a:t> (spécificités qualitatives).  </a:t>
            </a:r>
            <a:endParaRPr lang="fr-FR" sz="2800" i="1" dirty="0">
              <a:solidFill>
                <a:srgbClr val="9900CC"/>
              </a:solidFill>
              <a:latin typeface="Times New Roman" pitchFamily="18" charset="0"/>
              <a:cs typeface="Times New Roman" pitchFamily="18" charset="0"/>
            </a:endParaRPr>
          </a:p>
          <a:p>
            <a:pPr algn="just">
              <a:buNone/>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86</a:t>
            </a:fld>
            <a:endParaRPr lang="en-GB"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28596" y="357166"/>
            <a:ext cx="8405815" cy="6215082"/>
          </a:xfrm>
        </p:spPr>
        <p:txBody>
          <a:bodyPr>
            <a:noAutofit/>
          </a:bodyPr>
          <a:lstStyle/>
          <a:p>
            <a:pPr marL="274320" lvl="1" indent="-274320" algn="just">
              <a:buClr>
                <a:schemeClr val="accent3"/>
              </a:buClr>
              <a:buSzPct val="95000"/>
              <a:buNone/>
            </a:pPr>
            <a:r>
              <a:rPr lang="fr-FR" sz="2800" dirty="0">
                <a:latin typeface="Times New Roman" pitchFamily="18" charset="0"/>
                <a:cs typeface="Times New Roman" pitchFamily="18" charset="0"/>
              </a:rPr>
              <a:t>   En bref, le suivi de projet est une fonction interne. Il permet de vérifier si les tâches se déroulent en concordance avec les délais, les ressources, les coûts et les objectifs définis dès la conception du projet. En gestion de projet, il ne suffit pas d’attribuer des tâches pour être sûr de pouvoir atteindre les résultats attendus. </a:t>
            </a:r>
          </a:p>
          <a:p>
            <a:pPr marL="274320" lvl="1" indent="-274320" algn="just">
              <a:buClr>
                <a:schemeClr val="accent3"/>
              </a:buClr>
              <a:buSzPct val="95000"/>
              <a:buNone/>
            </a:pPr>
            <a:r>
              <a:rPr lang="fr-FR" sz="2800" dirty="0">
                <a:latin typeface="Times New Roman" pitchFamily="18" charset="0"/>
                <a:cs typeface="Times New Roman" pitchFamily="18" charset="0"/>
              </a:rPr>
              <a:t>   Le gestionnaire de projet doit utiliser les outils adaptés de suivi (tels que les réunions de suivi et les logiciels de gestion de projet) ainsi que les  KPI préétablis pour pouvoir mesurer les performances de son projet et de prendre des décisions  conséquentes.  Au final, le suivi constitue une base essentielle à l’évaluation. Sans système de suivi, l’évaluation devient très difficile, voire impossible.</a:t>
            </a:r>
          </a:p>
          <a:p>
            <a:pPr marL="274320" lvl="1" indent="-274320" algn="just">
              <a:buClr>
                <a:schemeClr val="accent3"/>
              </a:buClr>
              <a:buSzPct val="95000"/>
              <a:buNone/>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87</a:t>
            </a:fld>
            <a:endParaRPr lang="en-GB"/>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428604"/>
            <a:ext cx="8229600" cy="714380"/>
          </a:xfrm>
          <a:solidFill>
            <a:schemeClr val="accent1"/>
          </a:solidFill>
          <a:ln>
            <a:solidFill>
              <a:schemeClr val="accent1"/>
            </a:solidFill>
          </a:ln>
        </p:spPr>
        <p:txBody>
          <a:bodyPr>
            <a:noAutofit/>
          </a:bodyPr>
          <a:lstStyle/>
          <a:p>
            <a:r>
              <a:rPr lang="fr-FR" sz="3600" b="1" dirty="0">
                <a:solidFill>
                  <a:schemeClr val="bg1"/>
                </a:solidFill>
                <a:latin typeface="Times New Roman" pitchFamily="18" charset="0"/>
                <a:cs typeface="Times New Roman" pitchFamily="18" charset="0"/>
              </a:rPr>
              <a:t>                   Etude de cas N° 3</a:t>
            </a:r>
          </a:p>
        </p:txBody>
      </p:sp>
      <p:sp>
        <p:nvSpPr>
          <p:cNvPr id="3" name="Espace réservé du contenu 2"/>
          <p:cNvSpPr>
            <a:spLocks noGrp="1"/>
          </p:cNvSpPr>
          <p:nvPr>
            <p:ph idx="1"/>
          </p:nvPr>
        </p:nvSpPr>
        <p:spPr>
          <a:xfrm>
            <a:off x="428596" y="1214422"/>
            <a:ext cx="8229600" cy="5357850"/>
          </a:xfrm>
          <a:solidFill>
            <a:schemeClr val="tx1"/>
          </a:solidFill>
        </p:spPr>
        <p:txBody>
          <a:bodyPr>
            <a:normAutofit/>
          </a:bodyPr>
          <a:lstStyle/>
          <a:p>
            <a:pPr marL="514350" indent="-514350">
              <a:buNone/>
            </a:pPr>
            <a:r>
              <a:rPr lang="fr-FR" b="1" dirty="0">
                <a:solidFill>
                  <a:schemeClr val="bg1"/>
                </a:solidFill>
                <a:latin typeface="Times New Roman" pitchFamily="18" charset="0"/>
                <a:cs typeface="Times New Roman" pitchFamily="18" charset="0"/>
              </a:rPr>
              <a:t>    </a:t>
            </a:r>
          </a:p>
          <a:p>
            <a:pPr marL="514350" indent="-514350" algn="just">
              <a:buNone/>
            </a:pPr>
            <a:r>
              <a:rPr lang="fr-FR" b="1" dirty="0">
                <a:solidFill>
                  <a:schemeClr val="bg1"/>
                </a:solidFill>
                <a:latin typeface="Times New Roman" pitchFamily="18" charset="0"/>
                <a:cs typeface="Times New Roman" pitchFamily="18" charset="0"/>
              </a:rPr>
              <a:t>     Dans le cadre de mise en œuvre du projet A.J.C.E-KAYANZA , le responsable de l’agence d’exécution du projet (l’ONG AYEI) demande à Mr. KANT de lui fournir son plan détaillé  de suivi du projet. </a:t>
            </a:r>
          </a:p>
          <a:p>
            <a:pPr marL="514350" indent="-514350" algn="just">
              <a:buNone/>
            </a:pPr>
            <a:endParaRPr lang="fr-FR" sz="2800" b="1" dirty="0">
              <a:solidFill>
                <a:schemeClr val="bg1"/>
              </a:solidFill>
              <a:latin typeface="Times New Roman" pitchFamily="18" charset="0"/>
              <a:cs typeface="Times New Roman" pitchFamily="18" charset="0"/>
            </a:endParaRPr>
          </a:p>
          <a:p>
            <a:pPr marL="514350" indent="-514350" algn="just">
              <a:buNone/>
            </a:pPr>
            <a:r>
              <a:rPr lang="fr-FR" sz="2800" b="1" dirty="0">
                <a:solidFill>
                  <a:schemeClr val="bg1"/>
                </a:solidFill>
                <a:latin typeface="Times New Roman" pitchFamily="18" charset="0"/>
                <a:cs typeface="Times New Roman" pitchFamily="18" charset="0"/>
              </a:rPr>
              <a:t>     Dans un tableau à trois colonnes, résumez le plan de suivi de Mr. KANT indiquant: </a:t>
            </a:r>
          </a:p>
          <a:p>
            <a:pPr marL="514350" indent="-514350" algn="just">
              <a:buFont typeface="Wingdings" pitchFamily="2" charset="2"/>
              <a:buChar char="§"/>
            </a:pPr>
            <a:r>
              <a:rPr lang="fr-FR" sz="2800" b="1" dirty="0">
                <a:solidFill>
                  <a:schemeClr val="bg1"/>
                </a:solidFill>
                <a:latin typeface="Times New Roman" pitchFamily="18" charset="0"/>
                <a:cs typeface="Times New Roman" pitchFamily="18" charset="0"/>
              </a:rPr>
              <a:t>1ere colonne: Type de suivi et quoi suivre! </a:t>
            </a:r>
          </a:p>
          <a:p>
            <a:pPr marL="514350" indent="-514350" algn="just">
              <a:buFont typeface="Wingdings" pitchFamily="2" charset="2"/>
              <a:buChar char="§"/>
            </a:pPr>
            <a:r>
              <a:rPr lang="fr-FR" sz="2800" b="1" dirty="0">
                <a:solidFill>
                  <a:schemeClr val="bg1"/>
                </a:solidFill>
                <a:latin typeface="Times New Roman" pitchFamily="18" charset="0"/>
                <a:cs typeface="Times New Roman" pitchFamily="18" charset="0"/>
              </a:rPr>
              <a:t>2è colonne: A quel moment  </a:t>
            </a:r>
          </a:p>
          <a:p>
            <a:pPr marL="514350" indent="-514350" algn="just">
              <a:buFont typeface="Wingdings" pitchFamily="2" charset="2"/>
              <a:buChar char="§"/>
            </a:pPr>
            <a:r>
              <a:rPr lang="fr-FR" sz="2800" b="1" dirty="0">
                <a:solidFill>
                  <a:schemeClr val="bg1"/>
                </a:solidFill>
                <a:latin typeface="Times New Roman" pitchFamily="18" charset="0"/>
                <a:cs typeface="Times New Roman" pitchFamily="18" charset="0"/>
              </a:rPr>
              <a:t>3è colonne: raisons (objectifs)</a:t>
            </a: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88</a:t>
            </a:fld>
            <a:endParaRPr lang="en-GB"/>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71472" y="1428736"/>
            <a:ext cx="8229600" cy="4389120"/>
          </a:xfrm>
          <a:solidFill>
            <a:schemeClr val="bg2">
              <a:lumMod val="75000"/>
            </a:schemeClr>
          </a:solidFill>
        </p:spPr>
        <p:txBody>
          <a:bodyPr/>
          <a:lstStyle/>
          <a:p>
            <a:pPr>
              <a:buNone/>
            </a:pPr>
            <a:endParaRPr lang="fr-FR" dirty="0"/>
          </a:p>
          <a:p>
            <a:pPr>
              <a:buNone/>
            </a:pPr>
            <a:endParaRPr lang="fr-FR" dirty="0"/>
          </a:p>
          <a:p>
            <a:pPr>
              <a:buNone/>
            </a:pPr>
            <a:endParaRPr lang="fr-FR" dirty="0"/>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89</a:t>
            </a:fld>
            <a:endParaRPr lang="en-GB"/>
          </a:p>
        </p:txBody>
      </p:sp>
      <p:sp>
        <p:nvSpPr>
          <p:cNvPr id="5" name="Pentagone régulier 4"/>
          <p:cNvSpPr/>
          <p:nvPr/>
        </p:nvSpPr>
        <p:spPr>
          <a:xfrm>
            <a:off x="785786" y="1714488"/>
            <a:ext cx="7929618" cy="3857652"/>
          </a:xfrm>
          <a:prstGeom prst="pentag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solidFill>
                  <a:srgbClr val="FF0000"/>
                </a:solidFill>
                <a:latin typeface="Times New Roman" pitchFamily="18" charset="0"/>
                <a:cs typeface="Times New Roman" pitchFamily="18" charset="0"/>
              </a:rPr>
              <a:t>SESSION 8: </a:t>
            </a:r>
          </a:p>
          <a:p>
            <a:pPr algn="ctr"/>
            <a:endParaRPr lang="fr-FR" sz="3600" dirty="0">
              <a:solidFill>
                <a:srgbClr val="FF0000"/>
              </a:solidFill>
              <a:latin typeface="Times New Roman" pitchFamily="18" charset="0"/>
              <a:cs typeface="Times New Roman" pitchFamily="18" charset="0"/>
            </a:endParaRPr>
          </a:p>
          <a:p>
            <a:pPr algn="ctr"/>
            <a:r>
              <a:rPr lang="fr-FR" sz="3000" dirty="0">
                <a:solidFill>
                  <a:schemeClr val="tx1"/>
                </a:solidFill>
                <a:latin typeface="Times New Roman" pitchFamily="18" charset="0"/>
                <a:cs typeface="Times New Roman" pitchFamily="18" charset="0"/>
              </a:rPr>
              <a:t>TYPES D’EVALUATION</a:t>
            </a:r>
          </a:p>
          <a:p>
            <a:pPr algn="ctr"/>
            <a:endParaRPr lang="fr-FR" sz="30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71472" y="1428736"/>
            <a:ext cx="8229600" cy="4389120"/>
          </a:xfrm>
          <a:solidFill>
            <a:schemeClr val="bg2">
              <a:lumMod val="75000"/>
            </a:schemeClr>
          </a:solidFill>
        </p:spPr>
        <p:txBody>
          <a:bodyPr/>
          <a:lstStyle/>
          <a:p>
            <a:pPr>
              <a:buNone/>
            </a:pPr>
            <a:endParaRPr lang="fr-FR" dirty="0"/>
          </a:p>
          <a:p>
            <a:pPr>
              <a:buNone/>
            </a:pPr>
            <a:endParaRPr lang="fr-FR" dirty="0"/>
          </a:p>
          <a:p>
            <a:pPr>
              <a:buNone/>
            </a:pPr>
            <a:endParaRPr lang="fr-FR" dirty="0"/>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9</a:t>
            </a:fld>
            <a:endParaRPr lang="en-GB" dirty="0"/>
          </a:p>
        </p:txBody>
      </p:sp>
      <p:sp>
        <p:nvSpPr>
          <p:cNvPr id="5" name="Pentagone régulier 4"/>
          <p:cNvSpPr/>
          <p:nvPr/>
        </p:nvSpPr>
        <p:spPr>
          <a:xfrm>
            <a:off x="785786" y="1714488"/>
            <a:ext cx="7929618" cy="3857652"/>
          </a:xfrm>
          <a:prstGeom prst="pentag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solidFill>
                  <a:srgbClr val="FF0000"/>
                </a:solidFill>
                <a:latin typeface="Times New Roman" pitchFamily="18" charset="0"/>
                <a:cs typeface="Times New Roman" pitchFamily="18" charset="0"/>
              </a:rPr>
              <a:t>SESSION 2: </a:t>
            </a:r>
          </a:p>
          <a:p>
            <a:pPr algn="ctr"/>
            <a:endParaRPr lang="fr-FR" sz="3600" dirty="0">
              <a:solidFill>
                <a:srgbClr val="FF0000"/>
              </a:solidFill>
              <a:latin typeface="Times New Roman" pitchFamily="18" charset="0"/>
              <a:cs typeface="Times New Roman" pitchFamily="18" charset="0"/>
            </a:endParaRPr>
          </a:p>
          <a:p>
            <a:pPr algn="ctr"/>
            <a:r>
              <a:rPr lang="fr-FR" sz="3000" dirty="0">
                <a:solidFill>
                  <a:schemeClr val="tx1"/>
                </a:solidFill>
                <a:latin typeface="Times New Roman" pitchFamily="18" charset="0"/>
                <a:cs typeface="Times New Roman" pitchFamily="18" charset="0"/>
              </a:rPr>
              <a:t>LE SUIVI </a:t>
            </a:r>
          </a:p>
          <a:p>
            <a:pPr algn="ctr"/>
            <a:r>
              <a:rPr lang="fr-FR" sz="3000" dirty="0">
                <a:solidFill>
                  <a:schemeClr val="tx1"/>
                </a:solidFill>
                <a:latin typeface="Times New Roman" pitchFamily="18" charset="0"/>
                <a:cs typeface="Times New Roman" pitchFamily="18" charset="0"/>
              </a:rPr>
              <a:t>&amp;</a:t>
            </a:r>
          </a:p>
          <a:p>
            <a:pPr algn="ctr"/>
            <a:r>
              <a:rPr lang="fr-FR" sz="3000" dirty="0">
                <a:solidFill>
                  <a:schemeClr val="tx1"/>
                </a:solidFill>
                <a:latin typeface="Times New Roman" pitchFamily="18" charset="0"/>
                <a:cs typeface="Times New Roman" pitchFamily="18" charset="0"/>
              </a:rPr>
              <a:t> L’EVALUATION</a:t>
            </a:r>
          </a:p>
          <a:p>
            <a:pPr algn="ctr"/>
            <a:endParaRPr lang="fr-FR" sz="3000" dirty="0">
              <a:latin typeface="Times New Roman" pitchFamily="18" charset="0"/>
              <a:cs typeface="Times New Roman" pitchFamily="18"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solidFill>
            <a:schemeClr val="accent2">
              <a:lumMod val="20000"/>
              <a:lumOff val="80000"/>
            </a:schemeClr>
          </a:solidFill>
          <a:ln>
            <a:solidFill>
              <a:srgbClr val="FFC000"/>
            </a:solidFill>
          </a:ln>
        </p:spPr>
        <p:txBody>
          <a:bodyPr>
            <a:noAutofit/>
          </a:bodyPr>
          <a:lstStyle/>
          <a:p>
            <a:pPr>
              <a:buNone/>
            </a:pPr>
            <a:endParaRPr lang="fr-FR" sz="4000" dirty="0">
              <a:latin typeface="Times New Roman" pitchFamily="18" charset="0"/>
              <a:cs typeface="Times New Roman" pitchFamily="18" charset="0"/>
            </a:endParaRPr>
          </a:p>
          <a:p>
            <a:pPr algn="ctr">
              <a:buNone/>
            </a:pPr>
            <a:r>
              <a:rPr lang="fr-FR" sz="4000" b="1" dirty="0">
                <a:latin typeface="Times New Roman" pitchFamily="18" charset="0"/>
                <a:cs typeface="Times New Roman" pitchFamily="18" charset="0"/>
              </a:rPr>
              <a:t>CHAPITRE V. </a:t>
            </a:r>
          </a:p>
          <a:p>
            <a:pPr algn="ctr">
              <a:buNone/>
            </a:pPr>
            <a:endParaRPr lang="fr-FR" sz="4000" b="1" dirty="0">
              <a:solidFill>
                <a:srgbClr val="FF0000"/>
              </a:solidFill>
              <a:latin typeface="Times New Roman" pitchFamily="18" charset="0"/>
              <a:cs typeface="Times New Roman" pitchFamily="18" charset="0"/>
            </a:endParaRPr>
          </a:p>
          <a:p>
            <a:pPr algn="ctr">
              <a:buNone/>
            </a:pPr>
            <a:r>
              <a:rPr lang="fr-FR" sz="3600" b="1" dirty="0">
                <a:solidFill>
                  <a:srgbClr val="FF0000"/>
                </a:solidFill>
                <a:latin typeface="Times New Roman" pitchFamily="18" charset="0"/>
                <a:cs typeface="Times New Roman" pitchFamily="18" charset="0"/>
              </a:rPr>
              <a:t>DIFFERENTS TYPES D’EVALUATION </a:t>
            </a: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90</a:t>
            </a:fld>
            <a:endParaRPr lang="en-GB"/>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71472" y="571480"/>
            <a:ext cx="8229600" cy="5929354"/>
          </a:xfrm>
        </p:spPr>
        <p:txBody>
          <a:bodyPr>
            <a:normAutofit/>
          </a:bodyPr>
          <a:lstStyle/>
          <a:p>
            <a:pPr algn="ctr">
              <a:buNone/>
            </a:pPr>
            <a:r>
              <a:rPr lang="fr-FR" sz="2800" b="1" dirty="0">
                <a:latin typeface="Times New Roman" pitchFamily="18" charset="0"/>
                <a:cs typeface="Times New Roman" pitchFamily="18" charset="0"/>
              </a:rPr>
              <a:t>     </a:t>
            </a:r>
          </a:p>
          <a:p>
            <a:pPr algn="ctr">
              <a:buNone/>
            </a:pPr>
            <a:r>
              <a:rPr lang="fr-FR" sz="2800" b="1" i="1" u="sng" dirty="0">
                <a:solidFill>
                  <a:srgbClr val="7030A0"/>
                </a:solidFill>
                <a:latin typeface="Times New Roman" pitchFamily="18" charset="0"/>
                <a:cs typeface="Times New Roman" pitchFamily="18" charset="0"/>
              </a:rPr>
              <a:t>Situation N°4</a:t>
            </a:r>
            <a:r>
              <a:rPr lang="fr-FR" sz="2800" b="1" i="1" dirty="0">
                <a:solidFill>
                  <a:srgbClr val="7030A0"/>
                </a:solidFill>
                <a:latin typeface="Times New Roman" pitchFamily="18" charset="0"/>
                <a:cs typeface="Times New Roman" pitchFamily="18" charset="0"/>
              </a:rPr>
              <a:t>.  </a:t>
            </a:r>
            <a:endParaRPr lang="fr-FR" sz="2800" i="1" dirty="0">
              <a:solidFill>
                <a:srgbClr val="7030A0"/>
              </a:solidFill>
              <a:latin typeface="Times New Roman" pitchFamily="18" charset="0"/>
              <a:cs typeface="Times New Roman" pitchFamily="18" charset="0"/>
            </a:endParaRPr>
          </a:p>
          <a:p>
            <a:pPr algn="just">
              <a:buNone/>
            </a:pPr>
            <a:r>
              <a:rPr lang="fr-FR" sz="2800" dirty="0">
                <a:latin typeface="Times New Roman" pitchFamily="18" charset="0"/>
                <a:cs typeface="Times New Roman" pitchFamily="18" charset="0"/>
              </a:rPr>
              <a:t>  Tout comme  son plan de suivi systématique du projet, Mr. KANT devra aussi planifier le calendrier des activités  d’évaluation dudit projet. </a:t>
            </a:r>
          </a:p>
          <a:p>
            <a:pPr algn="just">
              <a:buNone/>
            </a:pPr>
            <a:r>
              <a:rPr lang="fr-FR" sz="2800" dirty="0">
                <a:latin typeface="Times New Roman" pitchFamily="18" charset="0"/>
                <a:cs typeface="Times New Roman" pitchFamily="18" charset="0"/>
              </a:rPr>
              <a:t> </a:t>
            </a:r>
          </a:p>
          <a:p>
            <a:pPr>
              <a:buNone/>
            </a:pPr>
            <a:endParaRPr lang="fr-FR" sz="2800" dirty="0">
              <a:latin typeface="Times New Roman" pitchFamily="18" charset="0"/>
              <a:cs typeface="Times New Roman" pitchFamily="18" charset="0"/>
            </a:endParaRPr>
          </a:p>
          <a:p>
            <a:pPr>
              <a:buNone/>
            </a:pPr>
            <a:endParaRPr lang="fr-FR" sz="2800" dirty="0">
              <a:latin typeface="Times New Roman" pitchFamily="18" charset="0"/>
              <a:cs typeface="Times New Roman" pitchFamily="18" charset="0"/>
            </a:endParaRPr>
          </a:p>
          <a:p>
            <a:pPr>
              <a:buNone/>
            </a:pPr>
            <a:endParaRPr lang="fr-FR" sz="2800" dirty="0">
              <a:latin typeface="Times New Roman" pitchFamily="18" charset="0"/>
              <a:cs typeface="Times New Roman" pitchFamily="18" charset="0"/>
            </a:endParaRPr>
          </a:p>
          <a:p>
            <a:pPr>
              <a:buNone/>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91</a:t>
            </a:fld>
            <a:endParaRPr lang="en-GB"/>
          </a:p>
        </p:txBody>
      </p:sp>
      <p:sp>
        <p:nvSpPr>
          <p:cNvPr id="5" name="Organigramme : Stockage à accès séquentiel 4"/>
          <p:cNvSpPr/>
          <p:nvPr/>
        </p:nvSpPr>
        <p:spPr>
          <a:xfrm>
            <a:off x="1142976" y="3214686"/>
            <a:ext cx="7215238" cy="2571768"/>
          </a:xfrm>
          <a:prstGeom prst="flowChartMagneticTap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700" i="1" dirty="0">
                <a:solidFill>
                  <a:srgbClr val="002060"/>
                </a:solidFill>
                <a:latin typeface="Times New Roman" pitchFamily="18" charset="0"/>
                <a:cs typeface="Times New Roman" pitchFamily="18" charset="0"/>
              </a:rPr>
              <a:t>Il doit  maitriser à quel moment doit se faire quel type d’évaluation,  par qui et pour quoi.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80970" y="785794"/>
            <a:ext cx="8334433" cy="5500725"/>
          </a:xfrm>
        </p:spPr>
        <p:txBody>
          <a:bodyPr>
            <a:normAutofit lnSpcReduction="10000"/>
          </a:bodyPr>
          <a:lstStyle/>
          <a:p>
            <a:pPr algn="just">
              <a:buNone/>
            </a:pPr>
            <a:r>
              <a:rPr lang="fr-FR" sz="2800" b="1" dirty="0">
                <a:latin typeface="Times New Roman" pitchFamily="18" charset="0"/>
                <a:cs typeface="Times New Roman" pitchFamily="18" charset="0"/>
              </a:rPr>
              <a:t>  </a:t>
            </a:r>
            <a:r>
              <a:rPr lang="fr-FR" sz="2800" dirty="0">
                <a:latin typeface="Times New Roman" pitchFamily="18" charset="0"/>
                <a:cs typeface="Times New Roman" pitchFamily="18" charset="0"/>
              </a:rPr>
              <a:t>L’évaluation, étant  une appréciation systématique et objective d’un projet , d’un programme ou d’une politique , elle est de différents types selon, </a:t>
            </a:r>
          </a:p>
          <a:p>
            <a:pPr algn="just">
              <a:buFont typeface="Wingdings" pitchFamily="2" charset="2"/>
              <a:buChar char="v"/>
            </a:pPr>
            <a:r>
              <a:rPr lang="fr-FR" sz="2800" dirty="0">
                <a:latin typeface="Times New Roman" pitchFamily="18" charset="0"/>
                <a:cs typeface="Times New Roman" pitchFamily="18" charset="0"/>
              </a:rPr>
              <a:t> La phase d’avancement du projet où elle est effectuée </a:t>
            </a:r>
          </a:p>
          <a:p>
            <a:pPr algn="just">
              <a:buFont typeface="Wingdings" pitchFamily="2" charset="2"/>
              <a:buChar char="v"/>
            </a:pPr>
            <a:r>
              <a:rPr lang="fr-FR" sz="2800" dirty="0">
                <a:latin typeface="Times New Roman" pitchFamily="18" charset="0"/>
                <a:cs typeface="Times New Roman" pitchFamily="18" charset="0"/>
              </a:rPr>
              <a:t>Son auteur</a:t>
            </a:r>
          </a:p>
          <a:p>
            <a:pPr algn="just">
              <a:buFont typeface="Wingdings" pitchFamily="2" charset="2"/>
              <a:buChar char="v"/>
            </a:pPr>
            <a:r>
              <a:rPr lang="fr-FR" sz="2800" dirty="0">
                <a:latin typeface="Times New Roman" pitchFamily="18" charset="0"/>
                <a:cs typeface="Times New Roman" pitchFamily="18" charset="0"/>
              </a:rPr>
              <a:t>Son objectif  </a:t>
            </a:r>
          </a:p>
          <a:p>
            <a:pPr algn="just">
              <a:buNone/>
            </a:pPr>
            <a:r>
              <a:rPr lang="fr-FR" sz="2800" dirty="0">
                <a:latin typeface="Times New Roman" pitchFamily="18" charset="0"/>
                <a:cs typeface="Times New Roman" pitchFamily="18" charset="0"/>
              </a:rPr>
              <a:t>  Toutefois, toute évaluation devra fournir des informations crédibles et utiles permettant d’intégrer les leçons de  l’expérience dans le processus de décision et de capitaliser les Bonnes Pratiques pour les futurs projets. D’où la fameuse définition récapitulative de </a:t>
            </a:r>
            <a:r>
              <a:rPr lang="fr-FR" sz="2800" dirty="0" err="1"/>
              <a:t>Neu</a:t>
            </a:r>
            <a:r>
              <a:rPr lang="fr-FR" sz="2800" dirty="0"/>
              <a:t> (2001) « </a:t>
            </a:r>
            <a:r>
              <a:rPr lang="fr-FR" sz="2800" i="1" dirty="0">
                <a:solidFill>
                  <a:srgbClr val="9900CC"/>
                </a:solidFill>
              </a:rPr>
              <a:t>évaluer, c'est apprécier la qualité pour faciliter la décision </a:t>
            </a:r>
            <a:r>
              <a:rPr lang="fr-FR" sz="2800" dirty="0"/>
              <a:t>» (11). </a:t>
            </a: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92</a:t>
            </a:fld>
            <a:endParaRPr lang="en-GB"/>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857232"/>
            <a:ext cx="8229600" cy="5715040"/>
          </a:xfrm>
        </p:spPr>
        <p:txBody>
          <a:bodyPr>
            <a:noAutofit/>
          </a:bodyPr>
          <a:lstStyle/>
          <a:p>
            <a:pPr marL="514350" indent="-514350" algn="just">
              <a:buAutoNum type="alphaUcPeriod"/>
            </a:pPr>
            <a:r>
              <a:rPr lang="fr-FR" sz="2800" b="1" i="1" dirty="0">
                <a:latin typeface="Times New Roman" pitchFamily="18" charset="0"/>
                <a:cs typeface="Times New Roman" pitchFamily="18" charset="0"/>
              </a:rPr>
              <a:t>Types d’évaluation Selon la phase du projet: </a:t>
            </a:r>
          </a:p>
          <a:p>
            <a:pPr marL="514350" indent="-514350" algn="just">
              <a:buFont typeface="+mj-lt"/>
              <a:buAutoNum type="arabicPeriod"/>
            </a:pPr>
            <a:r>
              <a:rPr lang="fr-FR" sz="2800" b="1" dirty="0">
                <a:latin typeface="Times New Roman" pitchFamily="18" charset="0"/>
                <a:cs typeface="Times New Roman" pitchFamily="18" charset="0"/>
              </a:rPr>
              <a:t> </a:t>
            </a:r>
            <a:r>
              <a:rPr lang="fr-FR" sz="2800" b="1" dirty="0">
                <a:solidFill>
                  <a:srgbClr val="FF0000"/>
                </a:solidFill>
                <a:latin typeface="Times New Roman" pitchFamily="18" charset="0"/>
                <a:cs typeface="Times New Roman" pitchFamily="18" charset="0"/>
              </a:rPr>
              <a:t>Evaluation ex-ante</a:t>
            </a:r>
            <a:r>
              <a:rPr lang="fr-FR" sz="2800" b="1" dirty="0">
                <a:latin typeface="Times New Roman" pitchFamily="18" charset="0"/>
                <a:cs typeface="Times New Roman" pitchFamily="18" charset="0"/>
              </a:rPr>
              <a:t>: </a:t>
            </a:r>
            <a:r>
              <a:rPr lang="fr-FR" sz="2800" dirty="0">
                <a:latin typeface="Times New Roman" pitchFamily="18" charset="0"/>
                <a:cs typeface="Times New Roman" pitchFamily="18" charset="0"/>
              </a:rPr>
              <a:t>Intervient en aval du lancement et de la mise en œuvre du projet; Il s’agit des</a:t>
            </a:r>
            <a:r>
              <a:rPr lang="fr-FR" sz="2800" dirty="0"/>
              <a:t> études préalables </a:t>
            </a:r>
            <a:r>
              <a:rPr lang="fr-FR" sz="2800" dirty="0">
                <a:latin typeface="Times New Roman" pitchFamily="18" charset="0"/>
                <a:cs typeface="Times New Roman" pitchFamily="18" charset="0"/>
              </a:rPr>
              <a:t>pour vérifier l’adéquation des objectifs par rapport aux besoins, enjeux ou problèmes à résoudre.</a:t>
            </a:r>
          </a:p>
          <a:p>
            <a:pPr marL="514350" indent="-514350" algn="just">
              <a:buFont typeface="+mj-lt"/>
              <a:buAutoNum type="arabicPeriod"/>
            </a:pPr>
            <a:r>
              <a:rPr lang="fr-FR" sz="2800" b="1" dirty="0">
                <a:solidFill>
                  <a:srgbClr val="FF0000"/>
                </a:solidFill>
                <a:latin typeface="Times New Roman" pitchFamily="18" charset="0"/>
                <a:cs typeface="Times New Roman" pitchFamily="18" charset="0"/>
              </a:rPr>
              <a:t>Evaluation </a:t>
            </a:r>
            <a:r>
              <a:rPr lang="fr-FR" sz="2800" b="1" i="1" dirty="0">
                <a:solidFill>
                  <a:srgbClr val="FF0000"/>
                </a:solidFill>
                <a:latin typeface="Times New Roman" pitchFamily="18" charset="0"/>
                <a:cs typeface="Times New Roman" pitchFamily="18" charset="0"/>
              </a:rPr>
              <a:t>in </a:t>
            </a:r>
            <a:r>
              <a:rPr lang="fr-FR" sz="2800" b="1" i="1" dirty="0" err="1">
                <a:solidFill>
                  <a:srgbClr val="FF0000"/>
                </a:solidFill>
                <a:latin typeface="Times New Roman" pitchFamily="18" charset="0"/>
                <a:cs typeface="Times New Roman" pitchFamily="18" charset="0"/>
              </a:rPr>
              <a:t>itinere</a:t>
            </a:r>
            <a:r>
              <a:rPr lang="fr-FR" sz="2800" b="1" i="1" dirty="0">
                <a:solidFill>
                  <a:srgbClr val="FF0000"/>
                </a:solidFill>
                <a:latin typeface="Times New Roman" pitchFamily="18" charset="0"/>
                <a:cs typeface="Times New Roman" pitchFamily="18" charset="0"/>
              </a:rPr>
              <a:t> </a:t>
            </a:r>
            <a:r>
              <a:rPr lang="fr-FR" sz="2800" b="1" dirty="0">
                <a:latin typeface="Times New Roman" pitchFamily="18" charset="0"/>
                <a:cs typeface="Times New Roman" pitchFamily="18" charset="0"/>
              </a:rPr>
              <a:t>(évaluation chemin faisant): </a:t>
            </a:r>
            <a:r>
              <a:rPr lang="fr-FR" sz="2800" dirty="0">
                <a:latin typeface="Times New Roman" pitchFamily="18" charset="0"/>
                <a:cs typeface="Times New Roman" pitchFamily="18" charset="0"/>
              </a:rPr>
              <a:t>Evaluation effectuée tout au long du déroulement d’une politique, d’un programme, d’une action.</a:t>
            </a:r>
          </a:p>
          <a:p>
            <a:pPr marL="514350" indent="-514350" algn="just">
              <a:buFont typeface="+mj-lt"/>
              <a:buAutoNum type="arabicPeriod"/>
            </a:pPr>
            <a:r>
              <a:rPr lang="fr-FR" sz="2800" b="1" dirty="0">
                <a:solidFill>
                  <a:srgbClr val="FF0000"/>
                </a:solidFill>
                <a:latin typeface="Times New Roman" pitchFamily="18" charset="0"/>
                <a:cs typeface="Times New Roman" pitchFamily="18" charset="0"/>
              </a:rPr>
              <a:t>Evaluation intermédiaire ou à mi-parcours</a:t>
            </a:r>
            <a:r>
              <a:rPr lang="fr-FR" sz="2800" b="1" dirty="0">
                <a:latin typeface="Times New Roman" pitchFamily="18" charset="0"/>
                <a:cs typeface="Times New Roman" pitchFamily="18" charset="0"/>
              </a:rPr>
              <a:t>: </a:t>
            </a:r>
            <a:r>
              <a:rPr lang="fr-FR" sz="2800" dirty="0">
                <a:latin typeface="Times New Roman" pitchFamily="18" charset="0"/>
                <a:cs typeface="Times New Roman" pitchFamily="18" charset="0"/>
              </a:rPr>
              <a:t>   Permet de réorienter l’action. Peut être mise en œuvre pour vérifier, au milieu du cycle du projet, </a:t>
            </a:r>
            <a:endParaRPr lang="fr-FR" sz="2800" b="1"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93</a:t>
            </a:fld>
            <a:endParaRPr lang="en-GB"/>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857232"/>
            <a:ext cx="8229600" cy="5467368"/>
          </a:xfrm>
        </p:spPr>
        <p:txBody>
          <a:bodyPr>
            <a:normAutofit lnSpcReduction="10000"/>
          </a:bodyPr>
          <a:lstStyle/>
          <a:p>
            <a:pPr algn="just">
              <a:buNone/>
            </a:pPr>
            <a:r>
              <a:rPr lang="fr-FR" sz="2800" dirty="0">
                <a:latin typeface="Times New Roman" pitchFamily="18" charset="0"/>
                <a:cs typeface="Times New Roman" pitchFamily="18" charset="0"/>
              </a:rPr>
              <a:t>  si les besoins sont toujours présents, si la gestion du programme se déroule comme prévu ou nécessite une amélioration et éventuellement si les premiers effets du programme peuvent être constatés.</a:t>
            </a:r>
          </a:p>
          <a:p>
            <a:pPr algn="just">
              <a:buNone/>
            </a:pPr>
            <a:r>
              <a:rPr lang="fr-FR" sz="2800" b="1" dirty="0">
                <a:solidFill>
                  <a:srgbClr val="00B0F0"/>
                </a:solidFill>
                <a:latin typeface="Times New Roman" pitchFamily="18" charset="0"/>
                <a:cs typeface="Times New Roman" pitchFamily="18" charset="0"/>
              </a:rPr>
              <a:t>3. </a:t>
            </a:r>
            <a:r>
              <a:rPr lang="fr-FR" sz="2800" b="1" dirty="0">
                <a:solidFill>
                  <a:srgbClr val="FF0000"/>
                </a:solidFill>
                <a:latin typeface="Times New Roman" pitchFamily="18" charset="0"/>
                <a:cs typeface="Times New Roman" pitchFamily="18" charset="0"/>
              </a:rPr>
              <a:t>Evaluation finale</a:t>
            </a:r>
            <a:r>
              <a:rPr lang="fr-FR" sz="2800" b="1" dirty="0">
                <a:latin typeface="Times New Roman" pitchFamily="18" charset="0"/>
                <a:cs typeface="Times New Roman" pitchFamily="18" charset="0"/>
              </a:rPr>
              <a:t>: </a:t>
            </a:r>
            <a:r>
              <a:rPr lang="fr-FR" sz="2800" dirty="0">
                <a:latin typeface="Times New Roman" pitchFamily="18" charset="0"/>
                <a:cs typeface="Times New Roman" pitchFamily="18" charset="0"/>
              </a:rPr>
              <a:t>Elle est réalisée juste à la fin de programme et permet d’observer les résultats à court terme.</a:t>
            </a:r>
          </a:p>
          <a:p>
            <a:pPr algn="just">
              <a:buNone/>
            </a:pPr>
            <a:endParaRPr lang="fr-FR" sz="2800" dirty="0">
              <a:latin typeface="Times New Roman" pitchFamily="18" charset="0"/>
              <a:cs typeface="Times New Roman" pitchFamily="18" charset="0"/>
            </a:endParaRPr>
          </a:p>
          <a:p>
            <a:pPr marL="514350" indent="-514350" algn="just">
              <a:buAutoNum type="arabicPeriod" startAt="4"/>
            </a:pPr>
            <a:r>
              <a:rPr lang="fr-FR" sz="2800" b="1" dirty="0">
                <a:solidFill>
                  <a:srgbClr val="FF0000"/>
                </a:solidFill>
                <a:latin typeface="Times New Roman" pitchFamily="18" charset="0"/>
                <a:cs typeface="Times New Roman" pitchFamily="18" charset="0"/>
              </a:rPr>
              <a:t>Evaluation ex-post</a:t>
            </a:r>
            <a:r>
              <a:rPr lang="fr-FR" sz="2800" b="1" dirty="0">
                <a:latin typeface="Times New Roman" pitchFamily="18" charset="0"/>
                <a:cs typeface="Times New Roman" pitchFamily="18" charset="0"/>
              </a:rPr>
              <a:t>: </a:t>
            </a:r>
            <a:r>
              <a:rPr lang="fr-FR" sz="2800" dirty="0">
                <a:latin typeface="Times New Roman" pitchFamily="18" charset="0"/>
                <a:cs typeface="Times New Roman" pitchFamily="18" charset="0"/>
              </a:rPr>
              <a:t>effectuée plusieurs mois voir même plusieurs années après la clôture de l’action et s’intéresse aux effets à moyen ou à long terme (impacts). </a:t>
            </a:r>
          </a:p>
          <a:p>
            <a:pPr marL="514350" indent="-514350" algn="just">
              <a:buAutoNum type="arabicPeriod" startAt="4"/>
            </a:pPr>
            <a:endParaRPr lang="fr-FR" sz="2800" dirty="0">
              <a:latin typeface="Times New Roman" pitchFamily="18" charset="0"/>
              <a:cs typeface="Times New Roman" pitchFamily="18" charset="0"/>
            </a:endParaRPr>
          </a:p>
          <a:p>
            <a:pPr algn="just">
              <a:buNone/>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94</a:t>
            </a:fld>
            <a:endParaRPr lang="en-GB"/>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p:cNvSpPr txBox="1"/>
          <p:nvPr/>
        </p:nvSpPr>
        <p:spPr>
          <a:xfrm>
            <a:off x="2071670" y="3786190"/>
            <a:ext cx="5143536" cy="461665"/>
          </a:xfrm>
          <a:prstGeom prst="rect">
            <a:avLst/>
          </a:prstGeom>
          <a:noFill/>
        </p:spPr>
        <p:txBody>
          <a:bodyPr wrap="square" rtlCol="0">
            <a:spAutoFit/>
          </a:bodyPr>
          <a:lstStyle/>
          <a:p>
            <a:pPr algn="ctr"/>
            <a:r>
              <a:rPr lang="fr-FR" i="1" dirty="0"/>
              <a:t>Evaluation in </a:t>
            </a:r>
            <a:r>
              <a:rPr lang="fr-FR" i="1" dirty="0" err="1"/>
              <a:t>itinere</a:t>
            </a:r>
            <a:r>
              <a:rPr lang="fr-FR" i="1" dirty="0"/>
              <a:t> </a:t>
            </a:r>
          </a:p>
        </p:txBody>
      </p:sp>
      <p:sp>
        <p:nvSpPr>
          <p:cNvPr id="11" name="Espace réservé du contenu 10"/>
          <p:cNvSpPr>
            <a:spLocks noGrp="1"/>
          </p:cNvSpPr>
          <p:nvPr>
            <p:ph idx="1"/>
          </p:nvPr>
        </p:nvSpPr>
        <p:spPr>
          <a:xfrm>
            <a:off x="457200" y="928670"/>
            <a:ext cx="8229600" cy="5395930"/>
          </a:xfrm>
        </p:spPr>
        <p:txBody>
          <a:bodyPr/>
          <a:lstStyle/>
          <a:p>
            <a:pPr>
              <a:buNone/>
            </a:pPr>
            <a:endParaRPr lang="fr-FR" dirty="0"/>
          </a:p>
          <a:p>
            <a:pPr>
              <a:buNone/>
            </a:pPr>
            <a:endParaRPr lang="fr-FR" dirty="0"/>
          </a:p>
          <a:p>
            <a:pPr>
              <a:buNone/>
            </a:pPr>
            <a:endParaRPr lang="fr-FR" dirty="0"/>
          </a:p>
          <a:p>
            <a:pPr>
              <a:buNone/>
            </a:pPr>
            <a:r>
              <a:rPr lang="fr-FR" sz="2800" b="1" dirty="0">
                <a:solidFill>
                  <a:srgbClr val="FFC000"/>
                </a:solidFill>
                <a:latin typeface="Times New Roman" pitchFamily="18" charset="0"/>
                <a:cs typeface="Times New Roman" pitchFamily="18" charset="0"/>
              </a:rPr>
              <a:t>Début                          mi-parcours                        Fin        </a:t>
            </a:r>
          </a:p>
          <a:p>
            <a:pPr>
              <a:buNone/>
            </a:pPr>
            <a:endParaRPr lang="fr-FR" dirty="0"/>
          </a:p>
        </p:txBody>
      </p:sp>
      <p:sp>
        <p:nvSpPr>
          <p:cNvPr id="12" name="Rectangle à coins arrondis 11"/>
          <p:cNvSpPr/>
          <p:nvPr/>
        </p:nvSpPr>
        <p:spPr>
          <a:xfrm>
            <a:off x="357158" y="4000504"/>
            <a:ext cx="1928826" cy="785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Ev</a:t>
            </a:r>
            <a:r>
              <a:rPr lang="fr-FR" dirty="0"/>
              <a:t>. Ex-Ante</a:t>
            </a:r>
          </a:p>
        </p:txBody>
      </p:sp>
      <p:sp>
        <p:nvSpPr>
          <p:cNvPr id="13" name="Rectangle à coins arrondis 12"/>
          <p:cNvSpPr/>
          <p:nvPr/>
        </p:nvSpPr>
        <p:spPr>
          <a:xfrm>
            <a:off x="6357950" y="3929066"/>
            <a:ext cx="1571636" cy="785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Ev</a:t>
            </a:r>
            <a:r>
              <a:rPr lang="fr-FR" dirty="0"/>
              <a:t>. Finale</a:t>
            </a:r>
          </a:p>
        </p:txBody>
      </p:sp>
      <p:sp>
        <p:nvSpPr>
          <p:cNvPr id="14" name="Rectangle à coins arrondis 13"/>
          <p:cNvSpPr/>
          <p:nvPr/>
        </p:nvSpPr>
        <p:spPr>
          <a:xfrm>
            <a:off x="6215074" y="5500702"/>
            <a:ext cx="1928826" cy="785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EV. Ex-Post</a:t>
            </a:r>
          </a:p>
        </p:txBody>
      </p:sp>
      <p:sp>
        <p:nvSpPr>
          <p:cNvPr id="15" name="Rectangle à coins arrondis 14"/>
          <p:cNvSpPr/>
          <p:nvPr/>
        </p:nvSpPr>
        <p:spPr>
          <a:xfrm>
            <a:off x="3357554" y="3857628"/>
            <a:ext cx="2571768" cy="785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EV. Intermédiaire </a:t>
            </a:r>
          </a:p>
        </p:txBody>
      </p:sp>
      <p:cxnSp>
        <p:nvCxnSpPr>
          <p:cNvPr id="10" name="Connecteur droit 9"/>
          <p:cNvCxnSpPr/>
          <p:nvPr/>
        </p:nvCxnSpPr>
        <p:spPr>
          <a:xfrm>
            <a:off x="928662" y="3000372"/>
            <a:ext cx="707236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rot="5400000" flipH="1" flipV="1">
            <a:off x="786580" y="285670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rot="5400000" flipH="1" flipV="1">
            <a:off x="7858942" y="2785264"/>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rot="5400000" flipH="1" flipV="1">
            <a:off x="4358480" y="2785264"/>
            <a:ext cx="285752" cy="1588"/>
          </a:xfrm>
          <a:prstGeom prst="line">
            <a:avLst/>
          </a:prstGeom>
        </p:spPr>
        <p:style>
          <a:lnRef idx="1">
            <a:schemeClr val="accent1"/>
          </a:lnRef>
          <a:fillRef idx="0">
            <a:schemeClr val="accent1"/>
          </a:fillRef>
          <a:effectRef idx="0">
            <a:schemeClr val="accent1"/>
          </a:effectRef>
          <a:fontRef idx="minor">
            <a:schemeClr val="tx1"/>
          </a:fontRef>
        </p:style>
      </p:cxnSp>
      <p:sp>
        <p:nvSpPr>
          <p:cNvPr id="21" name="Double flèche horizontale 20"/>
          <p:cNvSpPr/>
          <p:nvPr/>
        </p:nvSpPr>
        <p:spPr>
          <a:xfrm>
            <a:off x="1000100" y="3000372"/>
            <a:ext cx="7215238" cy="71438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solidFill>
              </a:rPr>
              <a:t>Evaluation </a:t>
            </a:r>
            <a:r>
              <a:rPr lang="fr-FR" i="1" dirty="0">
                <a:solidFill>
                  <a:schemeClr val="bg1"/>
                </a:solidFill>
              </a:rPr>
              <a:t>in </a:t>
            </a:r>
            <a:r>
              <a:rPr lang="fr-FR" i="1" dirty="0" err="1">
                <a:solidFill>
                  <a:schemeClr val="bg1"/>
                </a:solidFill>
              </a:rPr>
              <a:t>itinere</a:t>
            </a:r>
            <a:endParaRPr lang="fr-FR" i="1" dirty="0">
              <a:solidFill>
                <a:schemeClr val="bg1"/>
              </a:solidFill>
            </a:endParaRPr>
          </a:p>
        </p:txBody>
      </p:sp>
      <p:sp>
        <p:nvSpPr>
          <p:cNvPr id="22" name="Accolade fermante 21"/>
          <p:cNvSpPr/>
          <p:nvPr/>
        </p:nvSpPr>
        <p:spPr>
          <a:xfrm rot="16200000" flipV="1">
            <a:off x="3893339" y="-1678817"/>
            <a:ext cx="1000132" cy="707236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3" name="ZoneTexte 22"/>
          <p:cNvSpPr txBox="1"/>
          <p:nvPr/>
        </p:nvSpPr>
        <p:spPr>
          <a:xfrm>
            <a:off x="3286116" y="857232"/>
            <a:ext cx="3071834" cy="523220"/>
          </a:xfrm>
          <a:prstGeom prst="rect">
            <a:avLst/>
          </a:prstGeom>
          <a:noFill/>
        </p:spPr>
        <p:txBody>
          <a:bodyPr wrap="square" rtlCol="0">
            <a:spAutoFit/>
          </a:bodyPr>
          <a:lstStyle/>
          <a:p>
            <a:r>
              <a:rPr lang="fr-FR" sz="2800" dirty="0">
                <a:solidFill>
                  <a:srgbClr val="FF0000"/>
                </a:solidFill>
              </a:rPr>
              <a:t>Durée de projet </a:t>
            </a:r>
          </a:p>
        </p:txBody>
      </p:sp>
      <p:sp>
        <p:nvSpPr>
          <p:cNvPr id="26" name="Flèche courbée vers la gauche 25"/>
          <p:cNvSpPr/>
          <p:nvPr/>
        </p:nvSpPr>
        <p:spPr>
          <a:xfrm>
            <a:off x="8215338" y="3429000"/>
            <a:ext cx="500066" cy="257176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6" name="Espace réservé du numéro de diapositive 15"/>
          <p:cNvSpPr>
            <a:spLocks noGrp="1"/>
          </p:cNvSpPr>
          <p:nvPr>
            <p:ph type="sldNum" sz="quarter" idx="12"/>
          </p:nvPr>
        </p:nvSpPr>
        <p:spPr/>
        <p:txBody>
          <a:bodyPr/>
          <a:lstStyle/>
          <a:p>
            <a:pPr>
              <a:defRPr/>
            </a:pPr>
            <a:fld id="{E0F93A6C-462B-4981-99DD-B52ECBD9606C}" type="slidenum">
              <a:rPr lang="en-GB" smtClean="0"/>
              <a:pPr>
                <a:defRPr/>
              </a:pPr>
              <a:t>95</a:t>
            </a:fld>
            <a:endParaRPr lang="en-GB"/>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714356"/>
            <a:ext cx="8686800" cy="6143644"/>
          </a:xfrm>
        </p:spPr>
        <p:txBody>
          <a:bodyPr>
            <a:normAutofit fontScale="47500" lnSpcReduction="20000"/>
          </a:bodyPr>
          <a:lstStyle/>
          <a:p>
            <a:pPr>
              <a:buNone/>
            </a:pPr>
            <a:r>
              <a:rPr lang="fr-FR" sz="5900" b="1" i="1" dirty="0">
                <a:latin typeface="Times New Roman" pitchFamily="18" charset="0"/>
                <a:cs typeface="Times New Roman" pitchFamily="18" charset="0"/>
              </a:rPr>
              <a:t>           B Types d’évaluation Selon  son auteur</a:t>
            </a:r>
          </a:p>
          <a:p>
            <a:pPr>
              <a:buNone/>
            </a:pPr>
            <a:endParaRPr lang="fr-FR" sz="5900" b="1" i="1" dirty="0">
              <a:latin typeface="Times New Roman" pitchFamily="18" charset="0"/>
              <a:cs typeface="Times New Roman" pitchFamily="18" charset="0"/>
            </a:endParaRPr>
          </a:p>
          <a:p>
            <a:pPr marL="742950" indent="-742950" algn="just">
              <a:buFont typeface="+mj-lt"/>
              <a:buAutoNum type="arabicPeriod"/>
            </a:pPr>
            <a:r>
              <a:rPr lang="fr-FR" sz="5900" b="1" dirty="0">
                <a:solidFill>
                  <a:srgbClr val="FF0000"/>
                </a:solidFill>
                <a:latin typeface="Times New Roman" pitchFamily="18" charset="0"/>
                <a:cs typeface="Times New Roman" pitchFamily="18" charset="0"/>
              </a:rPr>
              <a:t>auto-évaluation</a:t>
            </a:r>
            <a:r>
              <a:rPr lang="fr-FR" sz="5900" b="1" dirty="0">
                <a:latin typeface="Times New Roman" pitchFamily="18" charset="0"/>
                <a:cs typeface="Times New Roman" pitchFamily="18" charset="0"/>
              </a:rPr>
              <a:t>: </a:t>
            </a:r>
            <a:r>
              <a:rPr lang="fr-FR" sz="5900" dirty="0">
                <a:latin typeface="Times New Roman" pitchFamily="18" charset="0"/>
                <a:cs typeface="Times New Roman" pitchFamily="18" charset="0"/>
              </a:rPr>
              <a:t>Réalisée par une ou plusieurs personnes directement impliquées dans l’action évaluée.</a:t>
            </a:r>
          </a:p>
          <a:p>
            <a:pPr marL="742950" indent="-742950" algn="just">
              <a:buFont typeface="+mj-lt"/>
              <a:buAutoNum type="arabicPeriod"/>
            </a:pPr>
            <a:r>
              <a:rPr lang="fr-FR" sz="5900" b="1" dirty="0">
                <a:solidFill>
                  <a:srgbClr val="FF0000"/>
                </a:solidFill>
                <a:latin typeface="Times New Roman" pitchFamily="18" charset="0"/>
                <a:cs typeface="Times New Roman" pitchFamily="18" charset="0"/>
              </a:rPr>
              <a:t>évaluation interne</a:t>
            </a:r>
            <a:r>
              <a:rPr lang="fr-FR" sz="5900" b="1" dirty="0">
                <a:latin typeface="Times New Roman" pitchFamily="18" charset="0"/>
                <a:cs typeface="Times New Roman" pitchFamily="18" charset="0"/>
              </a:rPr>
              <a:t>:  </a:t>
            </a:r>
            <a:r>
              <a:rPr lang="fr-FR" sz="5900" dirty="0">
                <a:latin typeface="Times New Roman" pitchFamily="18" charset="0"/>
                <a:cs typeface="Times New Roman" pitchFamily="18" charset="0"/>
              </a:rPr>
              <a:t>Effectuée par un agent relevant de la structure responsable de l’action mais n’ayant pas été impliqué ni dans la conception ni dans la mise en œuvre de celle-ci.</a:t>
            </a:r>
          </a:p>
          <a:p>
            <a:pPr marL="742950" indent="-742950" algn="just">
              <a:buFont typeface="+mj-lt"/>
              <a:buAutoNum type="arabicPeriod"/>
            </a:pPr>
            <a:r>
              <a:rPr lang="fr-FR" sz="5900" b="1" dirty="0">
                <a:solidFill>
                  <a:srgbClr val="FF0000"/>
                </a:solidFill>
                <a:latin typeface="Times New Roman" pitchFamily="18" charset="0"/>
                <a:cs typeface="Times New Roman" pitchFamily="18" charset="0"/>
              </a:rPr>
              <a:t>évaluation externe</a:t>
            </a:r>
            <a:r>
              <a:rPr lang="fr-FR" sz="5900" b="1" dirty="0">
                <a:latin typeface="Times New Roman" pitchFamily="18" charset="0"/>
                <a:cs typeface="Times New Roman" pitchFamily="18" charset="0"/>
              </a:rPr>
              <a:t>:  </a:t>
            </a:r>
            <a:r>
              <a:rPr lang="fr-FR" sz="5900" dirty="0">
                <a:latin typeface="Times New Roman" pitchFamily="18" charset="0"/>
                <a:cs typeface="Times New Roman" pitchFamily="18" charset="0"/>
              </a:rPr>
              <a:t>Implique un recours à des intervenants extérieurs (consultants), favorise un regard neutre et neuf.</a:t>
            </a:r>
          </a:p>
          <a:p>
            <a:pPr marL="742950" indent="-742950" algn="just">
              <a:buFont typeface="+mj-lt"/>
              <a:buAutoNum type="arabicPeriod"/>
            </a:pPr>
            <a:r>
              <a:rPr lang="fr-FR" sz="5900" b="1" dirty="0">
                <a:solidFill>
                  <a:srgbClr val="FF0000"/>
                </a:solidFill>
                <a:latin typeface="Times New Roman" pitchFamily="18" charset="0"/>
                <a:cs typeface="Times New Roman" pitchFamily="18" charset="0"/>
              </a:rPr>
              <a:t>évaluation par les bénéficiaires</a:t>
            </a:r>
            <a:r>
              <a:rPr lang="fr-FR" sz="5900" dirty="0">
                <a:latin typeface="Times New Roman" pitchFamily="18" charset="0"/>
                <a:cs typeface="Times New Roman" pitchFamily="18" charset="0"/>
              </a:rPr>
              <a:t> (ou usagers): Les bénéficiaires participent ainsi à la sélection des questions évaluatives, à la conception des indicateurs, etc.</a:t>
            </a:r>
          </a:p>
          <a:p>
            <a:pPr>
              <a:buNone/>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96</a:t>
            </a:fld>
            <a:endParaRPr lang="en-GB"/>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br>
              <a:rPr lang="fr-FR" dirty="0">
                <a:solidFill>
                  <a:srgbClr val="FF0000"/>
                </a:solidFill>
                <a:latin typeface="Cooper Black"/>
              </a:rPr>
            </a:br>
            <a:br>
              <a:rPr lang="fr-FR" dirty="0">
                <a:solidFill>
                  <a:srgbClr val="FF0000"/>
                </a:solidFill>
                <a:latin typeface="Cooper Black"/>
              </a:rPr>
            </a:br>
            <a:br>
              <a:rPr lang="fr-FR" dirty="0">
                <a:solidFill>
                  <a:srgbClr val="FF0000"/>
                </a:solidFill>
                <a:latin typeface="Cooper Black"/>
              </a:rPr>
            </a:br>
            <a:br>
              <a:rPr lang="fr-FR" dirty="0">
                <a:solidFill>
                  <a:srgbClr val="FF0000"/>
                </a:solidFill>
                <a:latin typeface="Cooper Black"/>
              </a:rPr>
            </a:br>
            <a:br>
              <a:rPr lang="fr-FR" dirty="0">
                <a:solidFill>
                  <a:srgbClr val="FF0000"/>
                </a:solidFill>
                <a:latin typeface="Cooper Black"/>
              </a:rPr>
            </a:br>
            <a:br>
              <a:rPr lang="fr-FR" dirty="0">
                <a:solidFill>
                  <a:srgbClr val="FF0000"/>
                </a:solidFill>
                <a:latin typeface="Cooper Black"/>
              </a:rPr>
            </a:br>
            <a:br>
              <a:rPr lang="fr-FR" dirty="0">
                <a:solidFill>
                  <a:srgbClr val="FF0000"/>
                </a:solidFill>
                <a:latin typeface="Cooper Black"/>
              </a:rPr>
            </a:br>
            <a:endParaRPr lang="fr-FR" dirty="0"/>
          </a:p>
        </p:txBody>
      </p:sp>
      <p:sp>
        <p:nvSpPr>
          <p:cNvPr id="3" name="Espace réservé du contenu 2"/>
          <p:cNvSpPr>
            <a:spLocks noGrp="1"/>
          </p:cNvSpPr>
          <p:nvPr>
            <p:ph idx="1"/>
          </p:nvPr>
        </p:nvSpPr>
        <p:spPr>
          <a:xfrm>
            <a:off x="357158" y="714356"/>
            <a:ext cx="8001000" cy="5786478"/>
          </a:xfrm>
        </p:spPr>
        <p:txBody>
          <a:bodyPr>
            <a:noAutofit/>
          </a:bodyPr>
          <a:lstStyle/>
          <a:p>
            <a:pPr>
              <a:buNone/>
            </a:pPr>
            <a:r>
              <a:rPr lang="fr-FR" sz="2800" dirty="0">
                <a:solidFill>
                  <a:srgbClr val="042EDE"/>
                </a:solidFill>
                <a:latin typeface="Times New Roman" pitchFamily="18" charset="0"/>
                <a:cs typeface="Times New Roman" pitchFamily="18" charset="0"/>
              </a:rPr>
              <a:t> </a:t>
            </a:r>
            <a:r>
              <a:rPr lang="fr-FR" sz="2800" b="1" i="1" dirty="0">
                <a:latin typeface="Times New Roman" pitchFamily="18" charset="0"/>
                <a:cs typeface="Times New Roman" pitchFamily="18" charset="0"/>
              </a:rPr>
              <a:t>C. Types d’évaluation  Selon la finalité:  formative et sommative</a:t>
            </a:r>
          </a:p>
          <a:p>
            <a:pPr>
              <a:buNone/>
            </a:pPr>
            <a:r>
              <a:rPr lang="fr-FR" sz="2800" dirty="0">
                <a:solidFill>
                  <a:srgbClr val="FF0000"/>
                </a:solidFill>
                <a:latin typeface="Times New Roman" pitchFamily="18" charset="0"/>
                <a:cs typeface="Times New Roman" pitchFamily="18" charset="0"/>
              </a:rPr>
              <a:t>1. </a:t>
            </a:r>
            <a:r>
              <a:rPr lang="fr-FR" sz="2800" b="1" dirty="0">
                <a:solidFill>
                  <a:srgbClr val="FF0000"/>
                </a:solidFill>
                <a:latin typeface="Times New Roman" pitchFamily="18" charset="0"/>
                <a:cs typeface="Times New Roman" pitchFamily="18" charset="0"/>
              </a:rPr>
              <a:t>Évaluation formative</a:t>
            </a:r>
            <a:endParaRPr lang="fr-FR" sz="2800" b="1" dirty="0">
              <a:solidFill>
                <a:srgbClr val="292934"/>
              </a:solidFill>
              <a:latin typeface="Times New Roman" pitchFamily="18" charset="0"/>
              <a:cs typeface="Times New Roman" pitchFamily="18" charset="0"/>
            </a:endParaRPr>
          </a:p>
          <a:p>
            <a:pPr algn="just">
              <a:buNone/>
            </a:pPr>
            <a:r>
              <a:rPr lang="fr-FR" sz="2800" dirty="0">
                <a:latin typeface="Times New Roman" pitchFamily="18" charset="0"/>
                <a:cs typeface="Times New Roman" pitchFamily="18" charset="0"/>
              </a:rPr>
              <a:t>   Les concepts d’évaluation formative (et sommative) ont été apportés par Michael </a:t>
            </a:r>
            <a:r>
              <a:rPr lang="fr-FR" sz="2800" dirty="0" err="1">
                <a:latin typeface="Times New Roman" pitchFamily="18" charset="0"/>
                <a:cs typeface="Times New Roman" pitchFamily="18" charset="0"/>
              </a:rPr>
              <a:t>Scriven</a:t>
            </a:r>
            <a:r>
              <a:rPr lang="fr-FR" sz="2800" dirty="0">
                <a:latin typeface="Times New Roman" pitchFamily="18" charset="0"/>
                <a:cs typeface="Times New Roman" pitchFamily="18" charset="0"/>
              </a:rPr>
              <a:t> en 1967(12) dans le contexte de l’évaluation de programmes éducatifs (</a:t>
            </a:r>
            <a:r>
              <a:rPr lang="fr-FR" sz="2800" i="1" dirty="0">
                <a:latin typeface="Times New Roman" pitchFamily="18" charset="0"/>
                <a:cs typeface="Times New Roman" pitchFamily="18" charset="0"/>
              </a:rPr>
              <a:t>Curriculum </a:t>
            </a:r>
            <a:r>
              <a:rPr lang="fr-FR" sz="2800" i="1" dirty="0" err="1">
                <a:latin typeface="Times New Roman" pitchFamily="18" charset="0"/>
                <a:cs typeface="Times New Roman" pitchFamily="18" charset="0"/>
              </a:rPr>
              <a:t>evaluation</a:t>
            </a:r>
            <a:r>
              <a:rPr lang="fr-FR" sz="2800" dirty="0">
                <a:latin typeface="Times New Roman" pitchFamily="18" charset="0"/>
                <a:cs typeface="Times New Roman" pitchFamily="18" charset="0"/>
              </a:rPr>
              <a:t>). </a:t>
            </a:r>
          </a:p>
          <a:p>
            <a:pPr algn="just">
              <a:buNone/>
            </a:pPr>
            <a:r>
              <a:rPr lang="fr-FR" sz="2800" dirty="0">
                <a:latin typeface="Times New Roman" pitchFamily="18" charset="0"/>
                <a:cs typeface="Times New Roman" pitchFamily="18" charset="0"/>
              </a:rPr>
              <a:t>   Dans le cadre d’une intervention publique(projet ou programme) et dans la suite de </a:t>
            </a:r>
            <a:r>
              <a:rPr lang="fr-FR" sz="2800" i="1" dirty="0">
                <a:latin typeface="Times New Roman" pitchFamily="18" charset="0"/>
                <a:cs typeface="Times New Roman" pitchFamily="18" charset="0"/>
              </a:rPr>
              <a:t>Michael </a:t>
            </a:r>
            <a:r>
              <a:rPr lang="fr-FR" sz="2800" i="1" dirty="0" err="1">
                <a:latin typeface="Times New Roman" pitchFamily="18" charset="0"/>
                <a:cs typeface="Times New Roman" pitchFamily="18" charset="0"/>
              </a:rPr>
              <a:t>Scriven</a:t>
            </a:r>
            <a:r>
              <a:rPr lang="fr-FR" sz="2800" dirty="0">
                <a:latin typeface="Times New Roman" pitchFamily="18" charset="0"/>
                <a:cs typeface="Times New Roman" pitchFamily="18" charset="0"/>
              </a:rPr>
              <a:t>, l’évaluation formative est généralement menée en cours de mise en œuvre et vise à améliorer le fonctionnement d’un programme existant (</a:t>
            </a:r>
            <a:r>
              <a:rPr lang="fr-FR" sz="2800" b="1" i="1" dirty="0">
                <a:solidFill>
                  <a:srgbClr val="7030A0"/>
                </a:solidFill>
                <a:latin typeface="Times New Roman" pitchFamily="18" charset="0"/>
                <a:cs typeface="Times New Roman" pitchFamily="18" charset="0"/>
              </a:rPr>
              <a:t>Evaluation des processus-Réalisations</a:t>
            </a:r>
            <a:r>
              <a:rPr lang="fr-FR" sz="2800" dirty="0">
                <a:latin typeface="Times New Roman" pitchFamily="18" charset="0"/>
                <a:cs typeface="Times New Roman" pitchFamily="18" charset="0"/>
              </a:rPr>
              <a:t>). </a:t>
            </a: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97</a:t>
            </a:fld>
            <a:endParaRPr lang="en-GB"/>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571480"/>
            <a:ext cx="8229600" cy="5753120"/>
          </a:xfrm>
        </p:spPr>
        <p:txBody>
          <a:bodyPr>
            <a:normAutofit lnSpcReduction="10000"/>
          </a:bodyPr>
          <a:lstStyle/>
          <a:p>
            <a:pPr algn="just">
              <a:buNone/>
            </a:pPr>
            <a:r>
              <a:rPr lang="fr-FR" sz="2800" b="1" dirty="0">
                <a:latin typeface="Times New Roman" pitchFamily="18" charset="0"/>
                <a:cs typeface="Times New Roman" pitchFamily="18" charset="0"/>
              </a:rPr>
              <a:t>         Evaluation formative (suite)</a:t>
            </a:r>
            <a:endParaRPr lang="fr-FR" sz="2800" dirty="0">
              <a:latin typeface="Times New Roman" pitchFamily="18" charset="0"/>
              <a:cs typeface="Times New Roman" pitchFamily="18" charset="0"/>
            </a:endParaRPr>
          </a:p>
          <a:p>
            <a:pPr algn="just">
              <a:buNone/>
            </a:pPr>
            <a:r>
              <a:rPr lang="fr-FR" sz="2800" dirty="0">
                <a:latin typeface="Times New Roman" pitchFamily="18" charset="0"/>
                <a:cs typeface="Times New Roman" pitchFamily="18" charset="0"/>
              </a:rPr>
              <a:t>  L’évaluation formative se définit par sa visée : elle peut prendre des formes très diverses, et porter sur l’atteinte des objectifs comme sur les conséquences non anticipées, désirables ou non, d’une intervention (13).  </a:t>
            </a:r>
          </a:p>
          <a:p>
            <a:pPr algn="just">
              <a:buNone/>
            </a:pPr>
            <a:r>
              <a:rPr lang="fr-FR" sz="2800" dirty="0">
                <a:latin typeface="Times New Roman" pitchFamily="18" charset="0"/>
                <a:cs typeface="Times New Roman" pitchFamily="18" charset="0"/>
              </a:rPr>
              <a:t>   Elle  se réalise au milieu du cycle d'un projet  et porte sur l'efficacité de mise en œuvre  de celui-ci afin de fournir l'information qui permet de prendre des mesures conséquentes pour son amélioration. </a:t>
            </a:r>
          </a:p>
          <a:p>
            <a:pPr algn="just">
              <a:buNone/>
            </a:pPr>
            <a:r>
              <a:rPr lang="fr-FR" sz="2800" dirty="0">
                <a:solidFill>
                  <a:srgbClr val="292934"/>
                </a:solidFill>
                <a:latin typeface="Times New Roman" pitchFamily="18" charset="0"/>
                <a:cs typeface="Times New Roman" pitchFamily="18" charset="0"/>
              </a:rPr>
              <a:t>   </a:t>
            </a:r>
            <a:r>
              <a:rPr lang="fr-FR" sz="2800" dirty="0">
                <a:latin typeface="Times New Roman" pitchFamily="18" charset="0"/>
                <a:cs typeface="Times New Roman" pitchFamily="18" charset="0"/>
              </a:rPr>
              <a:t>Ce type, d'évaluation reste limité car, il ne permet pas d'avoir une lisibilité claire et globale des résultats et de l'impact du projet.</a:t>
            </a:r>
          </a:p>
          <a:p>
            <a:pPr algn="just">
              <a:buNone/>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98</a:t>
            </a:fld>
            <a:endParaRPr lang="en-GB"/>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724648"/>
          </a:xfrm>
        </p:spPr>
        <p:txBody>
          <a:bodyPr>
            <a:normAutofit fontScale="90000"/>
          </a:bodyPr>
          <a:lstStyle/>
          <a:p>
            <a:br>
              <a:rPr lang="fr-FR" sz="3600" dirty="0">
                <a:latin typeface="Times New Roman" pitchFamily="18" charset="0"/>
                <a:cs typeface="Times New Roman" pitchFamily="18" charset="0"/>
              </a:rPr>
            </a:br>
            <a:r>
              <a:rPr lang="fr-FR" dirty="0"/>
              <a:t> </a:t>
            </a:r>
            <a:r>
              <a:rPr lang="fr-FR" sz="3600" dirty="0">
                <a:solidFill>
                  <a:srgbClr val="FF0000"/>
                </a:solidFill>
                <a:latin typeface="Times New Roman" pitchFamily="18" charset="0"/>
                <a:cs typeface="Times New Roman" pitchFamily="18" charset="0"/>
              </a:rPr>
              <a:t>2.</a:t>
            </a:r>
            <a:r>
              <a:rPr lang="fr-FR" sz="3600" dirty="0">
                <a:latin typeface="Times New Roman" pitchFamily="18" charset="0"/>
                <a:cs typeface="Times New Roman" pitchFamily="18" charset="0"/>
              </a:rPr>
              <a:t> </a:t>
            </a:r>
            <a:r>
              <a:rPr lang="fr-FR" sz="3600" dirty="0">
                <a:solidFill>
                  <a:srgbClr val="FF0000"/>
                </a:solidFill>
                <a:latin typeface="Times New Roman" pitchFamily="18" charset="0"/>
                <a:cs typeface="Times New Roman" pitchFamily="18" charset="0"/>
              </a:rPr>
              <a:t>Évaluation sommative </a:t>
            </a:r>
            <a:endParaRPr lang="fr-FR" dirty="0">
              <a:latin typeface="Times New Roman" pitchFamily="18" charset="0"/>
              <a:cs typeface="Times New Roman" pitchFamily="18" charset="0"/>
            </a:endParaRPr>
          </a:p>
        </p:txBody>
      </p:sp>
      <p:sp>
        <p:nvSpPr>
          <p:cNvPr id="3" name="Espace réservé du contenu 2"/>
          <p:cNvSpPr>
            <a:spLocks noGrp="1"/>
          </p:cNvSpPr>
          <p:nvPr>
            <p:ph idx="1"/>
          </p:nvPr>
        </p:nvSpPr>
        <p:spPr>
          <a:xfrm>
            <a:off x="571472" y="1428736"/>
            <a:ext cx="8001000" cy="4929222"/>
          </a:xfrm>
        </p:spPr>
        <p:txBody>
          <a:bodyPr>
            <a:noAutofit/>
          </a:bodyPr>
          <a:lstStyle/>
          <a:p>
            <a:pPr algn="just">
              <a:buNone/>
            </a:pPr>
            <a:r>
              <a:rPr lang="fr-FR" sz="2800" dirty="0">
                <a:latin typeface="Times New Roman" pitchFamily="18" charset="0"/>
                <a:cs typeface="Times New Roman" pitchFamily="18" charset="0"/>
              </a:rPr>
              <a:t>   L'évaluation sommative  est réalisée juste après ou  alors bien après la fin du projet. Dans ce premier cas, elle évalue les résultats directs  des projets et programmes  alors qu' ’elle mesure  l'impact du projet sur les populations bénéficiaires dans le deuxième cas.  Dans tous les cas,  l’évaluation sommatives est complémentaire à l’évaluation formative.  L’évaluation sommative évalue surtout: </a:t>
            </a:r>
          </a:p>
          <a:p>
            <a:pPr algn="just">
              <a:buFont typeface="Wingdings" pitchFamily="2" charset="2"/>
              <a:buChar char="Ø"/>
            </a:pPr>
            <a:r>
              <a:rPr lang="fr-FR" sz="2800" dirty="0">
                <a:latin typeface="Times New Roman" pitchFamily="18" charset="0"/>
                <a:cs typeface="Times New Roman" pitchFamily="18" charset="0"/>
              </a:rPr>
              <a:t>Les résultats à court et à moyen  terme</a:t>
            </a:r>
            <a:r>
              <a:rPr lang="fr-FR" sz="2400" i="1" dirty="0">
                <a:latin typeface="Times New Roman" pitchFamily="18" charset="0"/>
                <a:cs typeface="Times New Roman" pitchFamily="18" charset="0"/>
              </a:rPr>
              <a:t>(</a:t>
            </a:r>
            <a:r>
              <a:rPr lang="fr-FR" sz="2400" i="1" dirty="0">
                <a:solidFill>
                  <a:srgbClr val="9900CC"/>
                </a:solidFill>
                <a:latin typeface="Times New Roman" pitchFamily="18" charset="0"/>
                <a:cs typeface="Times New Roman" pitchFamily="18" charset="0"/>
              </a:rPr>
              <a:t>Evaluation  des Effets</a:t>
            </a:r>
            <a:r>
              <a:rPr lang="fr-FR" sz="2400" i="1" dirty="0">
                <a:latin typeface="Times New Roman" pitchFamily="18" charset="0"/>
                <a:cs typeface="Times New Roman" pitchFamily="18" charset="0"/>
              </a:rPr>
              <a:t>) </a:t>
            </a:r>
            <a:endParaRPr lang="fr-FR" sz="2800" i="1" dirty="0">
              <a:latin typeface="Times New Roman" pitchFamily="18" charset="0"/>
              <a:cs typeface="Times New Roman" pitchFamily="18" charset="0"/>
            </a:endParaRPr>
          </a:p>
          <a:p>
            <a:pPr algn="just">
              <a:buFont typeface="Wingdings" pitchFamily="2" charset="2"/>
              <a:buChar char="Ø"/>
            </a:pPr>
            <a:r>
              <a:rPr lang="fr-FR" sz="2800" dirty="0">
                <a:latin typeface="Times New Roman" pitchFamily="18" charset="0"/>
                <a:cs typeface="Times New Roman" pitchFamily="18" charset="0"/>
              </a:rPr>
              <a:t>L’impact: La viabilité des effets  </a:t>
            </a:r>
            <a:r>
              <a:rPr lang="fr-FR" sz="2400" i="1" dirty="0">
                <a:solidFill>
                  <a:srgbClr val="9900CC"/>
                </a:solidFill>
                <a:latin typeface="Times New Roman" pitchFamily="18" charset="0"/>
                <a:cs typeface="Times New Roman" pitchFamily="18" charset="0"/>
              </a:rPr>
              <a:t>(Evaluation d’impact)</a:t>
            </a:r>
            <a:endParaRPr lang="fr-FR" sz="2800" i="1" dirty="0">
              <a:solidFill>
                <a:srgbClr val="9900CC"/>
              </a:solidFill>
              <a:latin typeface="Times New Roman" pitchFamily="18" charset="0"/>
              <a:cs typeface="Times New Roman" pitchFamily="18" charset="0"/>
            </a:endParaRPr>
          </a:p>
          <a:p>
            <a:pPr algn="just">
              <a:buFont typeface="Wingdings" pitchFamily="2" charset="2"/>
              <a:buChar char="Ø"/>
            </a:pPr>
            <a:endParaRPr lang="fr-FR" sz="2800" dirty="0">
              <a:latin typeface="Times New Roman" pitchFamily="18" charset="0"/>
              <a:cs typeface="Times New Roman" pitchFamily="18" charset="0"/>
            </a:endParaRPr>
          </a:p>
          <a:p>
            <a:pPr algn="just">
              <a:buNone/>
            </a:pPr>
            <a:endParaRPr lang="fr-FR" sz="28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pPr>
              <a:defRPr/>
            </a:pPr>
            <a:fld id="{E0F93A6C-462B-4981-99DD-B52ECBD9606C}" type="slidenum">
              <a:rPr lang="en-GB" smtClean="0"/>
              <a:pPr>
                <a:defRPr/>
              </a:pPr>
              <a:t>99</a:t>
            </a:fld>
            <a:endParaRPr lang="en-GB"/>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Flow</Template>
  <TotalTime>22503</TotalTime>
  <Words>12917</Words>
  <Application>Microsoft Office PowerPoint</Application>
  <PresentationFormat>On-screen Show (4:3)</PresentationFormat>
  <Paragraphs>1374</Paragraphs>
  <Slides>181</Slides>
  <Notes>23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181</vt:i4>
      </vt:variant>
    </vt:vector>
  </HeadingPairs>
  <TitlesOfParts>
    <vt:vector size="193" baseType="lpstr">
      <vt:lpstr>Arial</vt:lpstr>
      <vt:lpstr>Arial Narrow</vt:lpstr>
      <vt:lpstr>Calibri</vt:lpstr>
      <vt:lpstr>Constantia</vt:lpstr>
      <vt:lpstr>Cooper Black</vt:lpstr>
      <vt:lpstr>Diego1</vt:lpstr>
      <vt:lpstr>Monotype Sorts</vt:lpstr>
      <vt:lpstr>Tahoma</vt:lpstr>
      <vt:lpstr>Times New Roman</vt:lpstr>
      <vt:lpstr>Wingdings</vt:lpstr>
      <vt:lpstr>Wingdings 2</vt:lpstr>
      <vt:lpstr>Débit</vt:lpstr>
      <vt:lpstr>PowerPoint Presentation</vt:lpstr>
      <vt:lpstr>PowerPoint Presentation</vt:lpstr>
      <vt:lpstr>PowerPoint Presentation</vt:lpstr>
      <vt:lpstr>PowerPoint Presentation</vt:lpstr>
      <vt:lpstr>           OBJECTIFS DU COURS </vt:lpstr>
      <vt:lpstr>PowerPoint Presentation</vt:lpstr>
      <vt:lpstr>PowerPoint Presentation</vt:lpstr>
      <vt:lpstr>PowerPoint Presentation</vt:lpstr>
      <vt:lpstr>PowerPoint Presentation</vt:lpstr>
      <vt:lpstr>PowerPoint Presentation</vt:lpstr>
      <vt:lpstr>PowerPoint Presentation</vt:lpstr>
      <vt:lpstr>I. 1. LE SUIVI</vt:lpstr>
      <vt:lpstr>PowerPoint Presentation</vt:lpstr>
      <vt:lpstr>PowerPoint Presentation</vt:lpstr>
      <vt:lpstr>PowerPoint Presentation</vt:lpstr>
      <vt:lpstr>PowerPoint Presentation</vt:lpstr>
      <vt:lpstr>PowerPoint Presentation</vt:lpstr>
      <vt:lpstr>I.2. L’ÉVALUATION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Exemple de questions d’évaluation de projet à chaque niveau</vt:lpstr>
      <vt:lpstr>PowerPoint Presentation</vt:lpstr>
      <vt:lpstr>I. 3. PROJET</vt:lpstr>
      <vt:lpstr>PowerPoint Presentation</vt:lpstr>
      <vt:lpstr>PowerPoint Presentation</vt:lpstr>
      <vt:lpstr>  I. 4. PROGRAMME</vt:lpstr>
      <vt:lpstr>PowerPoint Presentation</vt:lpstr>
      <vt:lpstr>Etude de cas N°1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II. D. ELABORATION DES OBJECTIFS DU PROJET </vt:lpstr>
      <vt:lpstr>PowerPoint Presentation</vt:lpstr>
      <vt:lpstr>PowerPoint Presentation</vt:lpstr>
      <vt:lpstr>PowerPoint Presentation</vt:lpstr>
      <vt:lpstr>PowerPoint Presentation</vt:lpstr>
      <vt:lpstr>                   Etude de cas N°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II.E. La matrice du cadre Logique</vt:lpstr>
      <vt:lpstr>PowerPoint Presentation</vt:lpstr>
      <vt:lpstr>Canevas-type du Cadre Logique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b.  LE SUIVI VS L’ÉVALUATION</vt:lpstr>
      <vt:lpstr>          LE SUIVI VS L’ÉVALUATION (suite 1)</vt:lpstr>
      <vt:lpstr>LE SUIVI VS L’ ÉVALUATION  (suite 2)</vt:lpstr>
      <vt:lpstr>PowerPoint Presentation</vt:lpstr>
      <vt:lpstr>PowerPoint Presentation</vt:lpstr>
      <vt:lpstr>PowerPoint Presentation</vt:lpstr>
      <vt:lpstr>PowerPoint Presentation</vt:lpstr>
      <vt:lpstr>2. Le suivi des processus</vt:lpstr>
      <vt:lpstr>   3. Suivi qualité et quantité des extrants</vt:lpstr>
      <vt:lpstr>PowerPoint Presentation</vt:lpstr>
      <vt:lpstr>                   Etude de cas N°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  2. Évaluation sommative </vt:lpstr>
      <vt:lpstr>Evaluation formative vs Evaluation sommative</vt:lpstr>
      <vt:lpstr>                   Etude de cas N°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 logique des indicateurs de suivi-évaluation par rapport aux étapes de projets</vt:lpstr>
      <vt:lpstr>PowerPoint Presentation</vt:lpstr>
      <vt:lpstr>                         </vt:lpstr>
      <vt:lpstr>PowerPoint Presentation</vt:lpstr>
      <vt:lpstr>PowerPoint Presentation</vt:lpstr>
      <vt:lpstr>PowerPoint Presentation</vt:lpstr>
      <vt:lpstr>Exemple de la logique de la chaine des indicateurs</vt:lpstr>
      <vt:lpstr>PowerPoint Presentation</vt:lpstr>
      <vt:lpstr>Les critères d’évaluation de projet</vt:lpstr>
      <vt:lpstr>1. La Pertinence </vt:lpstr>
      <vt:lpstr>PowerPoint Presentation</vt:lpstr>
      <vt:lpstr>2. L’efficacité: </vt:lpstr>
      <vt:lpstr>3. L’efficience: </vt:lpstr>
      <vt:lpstr>PowerPoint Presentation</vt:lpstr>
      <vt:lpstr>4. L’impact </vt:lpstr>
      <vt:lpstr>5. La viabilité </vt:lpstr>
      <vt:lpstr>Le projet/programme et son environnement </vt:lpstr>
      <vt:lpstr>PowerPoint Presentation</vt:lpstr>
      <vt:lpstr>                   Etude de cas N° 5</vt:lpstr>
      <vt:lpstr>PowerPoint Presentation</vt:lpstr>
      <vt:lpstr>PowerPoint Presentation</vt:lpstr>
      <vt:lpstr>PowerPoint Presentation</vt:lpstr>
      <vt:lpstr>PowerPoint Presentation</vt:lpstr>
      <vt:lpstr>PowerPoint Presentation</vt:lpstr>
      <vt:lpstr>  VII. A.  LES ÉTAPES  DE CONCEPTION DU SYSTÈME DE S-E</vt:lpstr>
      <vt:lpstr>PowerPoint Presentation</vt:lpstr>
      <vt:lpstr>PowerPoint Presentation</vt:lpstr>
      <vt:lpstr>PowerPoint Presentation</vt:lpstr>
      <vt:lpstr>PowerPoint Presentation</vt:lpstr>
      <vt:lpstr>Plan de collecte de données (suite)</vt:lpstr>
      <vt:lpstr> </vt:lpstr>
      <vt:lpstr>Exemplaire du Tableau de calendrier de S.E</vt:lpstr>
      <vt:lpstr>PowerPoint Presentation</vt:lpstr>
      <vt:lpstr>PowerPoint Presentation</vt:lpstr>
      <vt:lpstr>PowerPoint Presentation</vt:lpstr>
      <vt:lpstr>PowerPoint Presentation</vt:lpstr>
      <vt:lpstr>PowerPoint Presentation</vt:lpstr>
      <vt:lpstr>Elaboration du système de S-E: Récapitulation</vt:lpstr>
      <vt:lpstr>PowerPoint Presentation</vt:lpstr>
      <vt:lpstr>PowerPoint Presentation</vt:lpstr>
      <vt:lpstr>PowerPoint Presentation</vt:lpstr>
      <vt:lpstr>                   Etude de cas N° 6</vt:lpstr>
      <vt:lpstr>PowerPoint Presentation</vt:lpstr>
      <vt:lpstr>PowerPoint Presentation</vt:lpstr>
      <vt:lpstr>PowerPoint Presentation</vt:lpstr>
      <vt:lpstr>                   Etude de cas N° 7</vt:lpstr>
      <vt:lpstr>PowerPoint Presentation</vt:lpstr>
      <vt:lpstr>PowerPoint Presentation</vt:lpstr>
      <vt:lpstr>PowerPoint Presentation</vt:lpstr>
      <vt:lpstr>Comment rédiger un rapport d’évaluation de projet?</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Ière PARTIE. COMPRÉHENSION GENERALE DE LA TERMINOLOGIE :  10% (=1*10)</vt:lpstr>
      <vt:lpstr>PowerPoint Presentation</vt:lpstr>
      <vt:lpstr>PowerPoint Presentation</vt:lpstr>
      <vt:lpstr>IIème PARTIE. COMPREHENSION TECHNIQUE DU SUIVI:  20%  (=2*10)</vt:lpstr>
      <vt:lpstr>PowerPoint Presentation</vt:lpstr>
      <vt:lpstr>IIIème Partie.  COMPREHENSION TECHNIQUE DE L’EVALUATION : 20% (=2*10) </vt:lpstr>
      <vt:lpstr>PowerPoint Presentation</vt:lpstr>
      <vt:lpstr>PowerPoint Presentation</vt:lpstr>
      <vt:lpstr>PowerPoint Presentation</vt:lpstr>
      <vt:lpstr>IVème partie. Système de S-E: 20% (=2*10)</vt:lpstr>
      <vt:lpstr>PowerPoint Presentation</vt:lpstr>
      <vt:lpstr>Vème Partie. Etude de cas: 30% (=5*6)</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Preinstall</dc:creator>
  <cp:lastModifiedBy>Oscar</cp:lastModifiedBy>
  <cp:revision>2952</cp:revision>
  <dcterms:created xsi:type="dcterms:W3CDTF">2010-09-29T19:21:01Z</dcterms:created>
  <dcterms:modified xsi:type="dcterms:W3CDTF">2020-12-11T18:16:17Z</dcterms:modified>
</cp:coreProperties>
</file>