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1"/>
  </p:notesMasterIdLst>
  <p:sldIdLst>
    <p:sldId id="296" r:id="rId2"/>
    <p:sldId id="305" r:id="rId3"/>
    <p:sldId id="306" r:id="rId4"/>
    <p:sldId id="307" r:id="rId5"/>
    <p:sldId id="308" r:id="rId6"/>
    <p:sldId id="309" r:id="rId7"/>
    <p:sldId id="310" r:id="rId8"/>
    <p:sldId id="311" r:id="rId9"/>
    <p:sldId id="312" r:id="rId10"/>
    <p:sldId id="313" r:id="rId11"/>
    <p:sldId id="314" r:id="rId12"/>
    <p:sldId id="334" r:id="rId13"/>
    <p:sldId id="335" r:id="rId14"/>
    <p:sldId id="336" r:id="rId15"/>
    <p:sldId id="337" r:id="rId16"/>
    <p:sldId id="323" r:id="rId17"/>
    <p:sldId id="352" r:id="rId18"/>
    <p:sldId id="325" r:id="rId19"/>
    <p:sldId id="326" r:id="rId20"/>
    <p:sldId id="327" r:id="rId21"/>
    <p:sldId id="333" r:id="rId22"/>
    <p:sldId id="332" r:id="rId23"/>
    <p:sldId id="328" r:id="rId24"/>
    <p:sldId id="351" r:id="rId25"/>
    <p:sldId id="340" r:id="rId26"/>
    <p:sldId id="339" r:id="rId27"/>
    <p:sldId id="346" r:id="rId28"/>
    <p:sldId id="348" r:id="rId29"/>
    <p:sldId id="338" r:id="rId30"/>
    <p:sldId id="342" r:id="rId31"/>
    <p:sldId id="343" r:id="rId32"/>
    <p:sldId id="344" r:id="rId33"/>
    <p:sldId id="353" r:id="rId34"/>
    <p:sldId id="356" r:id="rId35"/>
    <p:sldId id="355" r:id="rId36"/>
    <p:sldId id="354" r:id="rId37"/>
    <p:sldId id="345" r:id="rId38"/>
    <p:sldId id="357" r:id="rId39"/>
    <p:sldId id="294"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91" autoAdjust="0"/>
    <p:restoredTop sz="94660"/>
  </p:normalViewPr>
  <p:slideViewPr>
    <p:cSldViewPr>
      <p:cViewPr varScale="1">
        <p:scale>
          <a:sx n="78" d="100"/>
          <a:sy n="78" d="100"/>
        </p:scale>
        <p:origin x="1733" y="43"/>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3-27T04:17:32.262"/>
    </inkml:context>
    <inkml:brush xml:id="br0">
      <inkml:brushProperty name="width" value="0.35" units="cm"/>
      <inkml:brushProperty name="height" value="0.35" units="cm"/>
      <inkml:brushProperty name="color" value="#FFFFFF"/>
    </inkml:brush>
  </inkml:definitions>
  <inkml:trace contextRef="#ctx0" brushRef="#br0">0 1 24575,'41'0'0,"0"2"0,0 2 0,78 18 0,-88-16 0,1-1 0,55 2 0,-34-4 0,20 10 0,-31-5 0,6 3 0,20 1 0,-48-7 0,-20-4 0,0-1 0,0 0 0,-1 1 0,1-1 0,0 1 0,0-1 0,-1 1 0,1-1 0,0 0 0,-1 1 0,1-1 0,0 0 0,-1 1 0,1-1 0,0 0 0,-1 1 0,1-1 0,-1 0 0,1 0 0,-1 0 0,1 1 0,0-1 0,-1 0 0,0 0 0,-48 16 0,41-14 0,-37 11 0,-1-2 0,-63 6 0,345-18-1365,-159 1-5461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4F22ADE-7FA5-49E6-9043-10BDBF5D7DE6}" type="datetimeFigureOut">
              <a:rPr lang="en-US" smtClean="0"/>
              <a:t>4/22/2025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72DDBC-ECC6-45F6-AF4C-A3AE10AC7195}" type="slidenum">
              <a:rPr lang="en-US" smtClean="0"/>
              <a:t>‹#›</a:t>
            </a:fld>
            <a:endParaRPr lang="en-US"/>
          </a:p>
        </p:txBody>
      </p:sp>
    </p:spTree>
    <p:extLst>
      <p:ext uri="{BB962C8B-B14F-4D97-AF65-F5344CB8AC3E}">
        <p14:creationId xmlns:p14="http://schemas.microsoft.com/office/powerpoint/2010/main" val="4247417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272DDBC-ECC6-45F6-AF4C-A3AE10AC7195}" type="slidenum">
              <a:rPr lang="en-US" smtClean="0"/>
              <a:t>2</a:t>
            </a:fld>
            <a:endParaRPr lang="en-US"/>
          </a:p>
        </p:txBody>
      </p:sp>
    </p:spTree>
    <p:extLst>
      <p:ext uri="{BB962C8B-B14F-4D97-AF65-F5344CB8AC3E}">
        <p14:creationId xmlns:p14="http://schemas.microsoft.com/office/powerpoint/2010/main" val="1679604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97912A5F-7A45-4353-8423-A6DA2D58B628}" type="slidenum">
              <a:rPr lang="en-US" smtClean="0">
                <a:solidFill>
                  <a:prstClr val="black"/>
                </a:solidFill>
              </a:rPr>
              <a:pPr/>
              <a:t>11</a:t>
            </a:fld>
            <a:endParaRPr lang="en-US">
              <a:solidFill>
                <a:prstClr val="black"/>
              </a:solidFill>
            </a:endParaRPr>
          </a:p>
        </p:txBody>
      </p:sp>
    </p:spTree>
    <p:extLst>
      <p:ext uri="{BB962C8B-B14F-4D97-AF65-F5344CB8AC3E}">
        <p14:creationId xmlns:p14="http://schemas.microsoft.com/office/powerpoint/2010/main" val="11202982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9144" y="6053328"/>
            <a:ext cx="2249424"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2359152" y="6044184"/>
            <a:ext cx="6784848"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2362200" y="4038600"/>
            <a:ext cx="6477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2362200" y="6050037"/>
            <a:ext cx="67056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76200" y="6068699"/>
            <a:ext cx="2057400" cy="685800"/>
          </a:xfrm>
        </p:spPr>
        <p:txBody>
          <a:bodyPr>
            <a:noAutofit/>
          </a:bodyPr>
          <a:lstStyle>
            <a:lvl1pPr algn="ctr">
              <a:defRPr sz="2000">
                <a:solidFill>
                  <a:srgbClr val="FFFFFF"/>
                </a:solidFill>
              </a:defRPr>
            </a:lvl1pPr>
          </a:lstStyle>
          <a:p>
            <a:fld id="{1D8BD707-D9CF-40AE-B4C6-C98DA3205C09}" type="datetimeFigureOut">
              <a:rPr lang="en-US" smtClean="0"/>
              <a:pPr/>
              <a:t>4/22/2025</a:t>
            </a:fld>
            <a:endParaRPr lang="en-US"/>
          </a:p>
        </p:txBody>
      </p:sp>
      <p:sp>
        <p:nvSpPr>
          <p:cNvPr id="17" name="Footer Placeholder 16"/>
          <p:cNvSpPr>
            <a:spLocks noGrp="1"/>
          </p:cNvSpPr>
          <p:nvPr>
            <p:ph type="ftr" sz="quarter" idx="11"/>
          </p:nvPr>
        </p:nvSpPr>
        <p:spPr>
          <a:xfrm>
            <a:off x="2085393" y="236538"/>
            <a:ext cx="58674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8001000" y="228600"/>
            <a:ext cx="8382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transition>
    <p:split orient="vert"/>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transition>
    <p:split orient="vert"/>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53200" y="609600"/>
            <a:ext cx="20574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609600"/>
            <a:ext cx="55626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553200" y="6248402"/>
            <a:ext cx="2209800" cy="365125"/>
          </a:xfrm>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a:xfrm>
            <a:off x="457201" y="6248207"/>
            <a:ext cx="5573483" cy="365125"/>
          </a:xfrm>
        </p:spPr>
        <p:txBody>
          <a:bodyPr/>
          <a:lstStyle/>
          <a:p>
            <a:endParaRPr lang="en-US"/>
          </a:p>
        </p:txBody>
      </p:sp>
      <p:sp>
        <p:nvSpPr>
          <p:cNvPr id="7" name="Rectangle 6"/>
          <p:cNvSpPr/>
          <p:nvPr/>
        </p:nvSpPr>
        <p:spPr bwMode="white">
          <a:xfrm>
            <a:off x="6096318" y="0"/>
            <a:ext cx="32004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6142038" y="609600"/>
            <a:ext cx="2286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6142038" y="0"/>
            <a:ext cx="2286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5989638" y="144462"/>
            <a:ext cx="533400" cy="244476"/>
          </a:xfrm>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transition>
    <p:split orient="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4/22/2025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612648" y="1600200"/>
            <a:ext cx="81534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plit orient="vert"/>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371600" y="2743200"/>
            <a:ext cx="7123113"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9144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2954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371600" y="1600200"/>
            <a:ext cx="77724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371600" y="1600200"/>
            <a:ext cx="762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1D8BD707-D9CF-40AE-B4C6-C98DA3205C09}" type="datetimeFigureOut">
              <a:rPr lang="en-US" smtClean="0"/>
              <a:pPr/>
              <a:t>4/22/2025</a:t>
            </a:fld>
            <a:endParaRPr lang="en-US"/>
          </a:p>
        </p:txBody>
      </p:sp>
      <p:sp>
        <p:nvSpPr>
          <p:cNvPr id="13" name="Slide Number Placeholder 12"/>
          <p:cNvSpPr>
            <a:spLocks noGrp="1"/>
          </p:cNvSpPr>
          <p:nvPr>
            <p:ph type="sldNum" sz="quarter" idx="11"/>
          </p:nvPr>
        </p:nvSpPr>
        <p:spPr>
          <a:xfrm>
            <a:off x="0" y="1752600"/>
            <a:ext cx="1295400" cy="701676"/>
          </a:xfrm>
        </p:spPr>
        <p:txBody>
          <a:bodyPr>
            <a:noAutofit/>
          </a:bodyPr>
          <a:lstStyle>
            <a:lvl1pPr>
              <a:defRPr sz="2400">
                <a:solidFill>
                  <a:srgbClr val="FFFFFF"/>
                </a:solidFill>
              </a:defRPr>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transition>
    <p:split orient="vert"/>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609600"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844901" y="1589567"/>
            <a:ext cx="38862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1D8BD707-D9CF-40AE-B4C6-C98DA3205C09}" type="datetimeFigureOut">
              <a:rPr lang="en-US" smtClean="0"/>
              <a:pPr/>
              <a:t>4/22/2025</a:t>
            </a:fld>
            <a:endParaRPr lang="en-US"/>
          </a:p>
        </p:txBody>
      </p:sp>
      <p:sp>
        <p:nvSpPr>
          <p:cNvPr id="10" name="Slide Number Placeholder 9"/>
          <p:cNvSpPr>
            <a:spLocks noGrp="1"/>
          </p:cNvSpPr>
          <p:nvPr>
            <p:ph type="sldNum" sz="quarter" idx="16"/>
          </p:nvPr>
        </p:nvSpPr>
        <p:spPr/>
        <p:txBody>
          <a:bodyPr rtlCol="0"/>
          <a:lstStyle/>
          <a:p>
            <a:fld id="{B6F15528-21DE-4FAA-801E-634DDDAF4B2B}"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transition>
    <p:split orient="vert"/>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273050"/>
            <a:ext cx="81534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609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800600" y="2438400"/>
            <a:ext cx="38862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1D8BD707-D9CF-40AE-B4C6-C98DA3205C09}" type="datetimeFigureOut">
              <a:rPr lang="en-US" smtClean="0"/>
              <a:pPr/>
              <a:t>4/22/2025</a:t>
            </a:fld>
            <a:endParaRPr lang="en-US"/>
          </a:p>
        </p:txBody>
      </p:sp>
      <p:sp>
        <p:nvSpPr>
          <p:cNvPr id="12" name="Slide Number Placeholder 11"/>
          <p:cNvSpPr>
            <a:spLocks noGrp="1"/>
          </p:cNvSpPr>
          <p:nvPr>
            <p:ph type="sldNum" sz="quarter" idx="16"/>
          </p:nvPr>
        </p:nvSpPr>
        <p:spPr/>
        <p:txBody>
          <a:bodyPr rtlCol="0"/>
          <a:lstStyle/>
          <a:p>
            <a:fld id="{B6F15528-21DE-4FAA-801E-634DDDAF4B2B}"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609600" y="1752600"/>
            <a:ext cx="38862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4800600" y="1752600"/>
            <a:ext cx="38862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transition>
    <p:split orient="vert"/>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4/22/2025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transition>
    <p:split orient="vert"/>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533400" cy="381000"/>
          </a:xfrm>
        </p:spPr>
        <p:txBody>
          <a:bodyPr/>
          <a:lstStyle>
            <a:lvl1pPr>
              <a:defRPr>
                <a:solidFill>
                  <a:schemeClr val="tx2"/>
                </a:solidFill>
              </a:defRPr>
            </a:lvl1pPr>
          </a:lstStyle>
          <a:p>
            <a:fld id="{B6F15528-21DE-4FAA-801E-634DDDAF4B2B}" type="slidenum">
              <a:rPr lang="en-US" smtClean="0"/>
              <a:pPr/>
              <a:t>‹#›</a:t>
            </a:fld>
            <a:endParaRPr lang="en-US"/>
          </a:p>
        </p:txBody>
      </p:sp>
    </p:spTree>
  </p:cSld>
  <p:clrMapOvr>
    <a:masterClrMapping/>
  </p:clrMapOvr>
  <p:transition>
    <p:split orient="vert"/>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80772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1D8BD707-D9CF-40AE-B4C6-C98DA3205C09}" type="datetimeFigureOut">
              <a:rPr lang="en-US" smtClean="0"/>
              <a:pPr/>
              <a:t>4/22/2025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B6F15528-21DE-4FAA-801E-634DDDAF4B2B}" type="slidenum">
              <a:rPr lang="en-US" smtClean="0"/>
              <a:pPr/>
              <a:t>‹#›</a:t>
            </a:fld>
            <a:endParaRPr lang="en-US"/>
          </a:p>
        </p:txBody>
      </p:sp>
      <p:sp>
        <p:nvSpPr>
          <p:cNvPr id="3" name="Text Placeholder 2"/>
          <p:cNvSpPr>
            <a:spLocks noGrp="1"/>
          </p:cNvSpPr>
          <p:nvPr>
            <p:ph type="body" idx="2"/>
          </p:nvPr>
        </p:nvSpPr>
        <p:spPr>
          <a:xfrm>
            <a:off x="609600" y="1752600"/>
            <a:ext cx="16002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2362200" y="1752600"/>
            <a:ext cx="64008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transition>
    <p:split orient="vert"/>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600200" y="5486400"/>
            <a:ext cx="73152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9144" y="4572000"/>
            <a:ext cx="9144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9144" y="4663440"/>
            <a:ext cx="146304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545336" y="4654296"/>
            <a:ext cx="75986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600200" y="4648200"/>
            <a:ext cx="73152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447800" y="0"/>
            <a:ext cx="100584"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6248400" y="6248400"/>
            <a:ext cx="2667000" cy="365125"/>
          </a:xfrm>
        </p:spPr>
        <p:txBody>
          <a:bodyPr rtlCol="0"/>
          <a:lstStyle/>
          <a:p>
            <a:fld id="{1D8BD707-D9CF-40AE-B4C6-C98DA3205C09}" type="datetimeFigureOut">
              <a:rPr lang="en-US" smtClean="0"/>
              <a:pPr/>
              <a:t>4/22/2025</a:t>
            </a:fld>
            <a:endParaRPr lang="en-US"/>
          </a:p>
        </p:txBody>
      </p:sp>
      <p:sp>
        <p:nvSpPr>
          <p:cNvPr id="13" name="Slide Number Placeholder 12"/>
          <p:cNvSpPr>
            <a:spLocks noGrp="1"/>
          </p:cNvSpPr>
          <p:nvPr>
            <p:ph type="sldNum" sz="quarter" idx="11"/>
          </p:nvPr>
        </p:nvSpPr>
        <p:spPr>
          <a:xfrm>
            <a:off x="0" y="4667249"/>
            <a:ext cx="1447800" cy="663578"/>
          </a:xfrm>
        </p:spPr>
        <p:txBody>
          <a:bodyPr rtlCol="0"/>
          <a:lstStyle>
            <a:lvl1pPr>
              <a:defRPr sz="2800"/>
            </a:lvl1pPr>
          </a:lstStyle>
          <a:p>
            <a:fld id="{B6F15528-21DE-4FAA-801E-634DDDAF4B2B}" type="slidenum">
              <a:rPr lang="en-US" smtClean="0"/>
              <a:pPr/>
              <a:t>‹#›</a:t>
            </a:fld>
            <a:endParaRPr lang="en-US"/>
          </a:p>
        </p:txBody>
      </p:sp>
      <p:sp>
        <p:nvSpPr>
          <p:cNvPr id="14" name="Footer Placeholder 13"/>
          <p:cNvSpPr>
            <a:spLocks noGrp="1"/>
          </p:cNvSpPr>
          <p:nvPr>
            <p:ph type="ftr" sz="quarter" idx="12"/>
          </p:nvPr>
        </p:nvSpPr>
        <p:spPr>
          <a:xfrm>
            <a:off x="1600200" y="6248206"/>
            <a:ext cx="4572000" cy="365125"/>
          </a:xfrm>
        </p:spPr>
        <p:txBody>
          <a:bodyPr rtlCol="0"/>
          <a:lstStyle/>
          <a:p>
            <a:endParaRPr lang="en-US"/>
          </a:p>
        </p:txBody>
      </p:sp>
      <p:sp>
        <p:nvSpPr>
          <p:cNvPr id="3" name="Picture Placeholder 2"/>
          <p:cNvSpPr>
            <a:spLocks noGrp="1"/>
          </p:cNvSpPr>
          <p:nvPr>
            <p:ph type="pic" idx="1"/>
          </p:nvPr>
        </p:nvSpPr>
        <p:spPr>
          <a:xfrm>
            <a:off x="1560576" y="0"/>
            <a:ext cx="7583424"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transition>
    <p:split orient="vert"/>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228600"/>
            <a:ext cx="81534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612648" y="1600200"/>
            <a:ext cx="81534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096000" y="6248400"/>
            <a:ext cx="2667000" cy="365125"/>
          </a:xfrm>
          <a:prstGeom prst="rect">
            <a:avLst/>
          </a:prstGeom>
        </p:spPr>
        <p:txBody>
          <a:bodyPr vert="horz" anchor="ctr" anchorCtr="0"/>
          <a:lstStyle>
            <a:lvl1pPr algn="l" eaLnBrk="1" latinLnBrk="0" hangingPunct="1">
              <a:defRPr kumimoji="0" sz="1400">
                <a:solidFill>
                  <a:schemeClr val="tx2"/>
                </a:solidFill>
              </a:defRPr>
            </a:lvl1pPr>
          </a:lstStyle>
          <a:p>
            <a:fld id="{1D8BD707-D9CF-40AE-B4C6-C98DA3205C09}" type="datetimeFigureOut">
              <a:rPr lang="en-US" smtClean="0"/>
              <a:pPr/>
              <a:t>4/22/2025</a:t>
            </a:fld>
            <a:endParaRPr lang="en-US"/>
          </a:p>
        </p:txBody>
      </p:sp>
      <p:sp>
        <p:nvSpPr>
          <p:cNvPr id="3" name="Footer Placeholder 2"/>
          <p:cNvSpPr>
            <a:spLocks noGrp="1"/>
          </p:cNvSpPr>
          <p:nvPr>
            <p:ph type="ftr" sz="quarter" idx="3"/>
          </p:nvPr>
        </p:nvSpPr>
        <p:spPr>
          <a:xfrm>
            <a:off x="609600" y="6248206"/>
            <a:ext cx="5421083"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9144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5334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590550" y="1280160"/>
            <a:ext cx="855345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5334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p:split orient="vert"/>
  </p:transition>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80.png"/></Relationships>
</file>

<file path=ppt/slides/_rels/slide2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en.wikipedia.org/wiki/Convolutional_neural_network" TargetMode="External"/><Relationship Id="rId7" Type="http://schemas.openxmlformats.org/officeDocument/2006/relationships/hyperlink" Target="https://ieeexplore.ieee.org/document/8788747" TargetMode="External"/><Relationship Id="rId2" Type="http://schemas.openxmlformats.org/officeDocument/2006/relationships/hyperlink" Target="https://datatopics.worldbank.org/what-a-waste/trends-in-solid-waste-management.html" TargetMode="External"/><Relationship Id="rId1" Type="http://schemas.openxmlformats.org/officeDocument/2006/relationships/slideLayout" Target="../slideLayouts/slideLayout2.xml"/><Relationship Id="rId6" Type="http://schemas.openxmlformats.org/officeDocument/2006/relationships/hyperlink" Target="https://www.researchgate.net/publication/316700582" TargetMode="External"/><Relationship Id="rId5" Type="http://schemas.openxmlformats.org/officeDocument/2006/relationships/hyperlink" Target="https://www.researchgate.net/publication/324138992" TargetMode="External"/><Relationship Id="rId4" Type="http://schemas.openxmlformats.org/officeDocument/2006/relationships/hyperlink" Target="http://www.ijsrp.org/research-paper-0416.php?rp=P525265" TargetMode="External"/></Relationships>
</file>

<file path=ppt/slides/_rels/slide39.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248" y="0"/>
            <a:ext cx="8988552" cy="1219200"/>
          </a:xfrm>
        </p:spPr>
        <p:txBody>
          <a:bodyPr>
            <a:noAutofit/>
          </a:bodyPr>
          <a:lstStyle/>
          <a:p>
            <a:pPr algn="ctr"/>
            <a:r>
              <a:rPr lang="en-US" sz="2800" b="1" dirty="0"/>
              <a:t>AUTOMATED INTELLIGENT WASTE MANAGEMENT SYSTEM </a:t>
            </a:r>
            <a:br>
              <a:rPr lang="en-US" sz="2800" b="1" dirty="0"/>
            </a:br>
            <a:r>
              <a:rPr lang="en-US" sz="2800" b="1" dirty="0"/>
              <a:t>IN SMART CITIES:ENHANCED RECYCLING FACILITIES</a:t>
            </a:r>
            <a:endParaRPr lang="en-US" sz="2800" dirty="0"/>
          </a:p>
        </p:txBody>
      </p:sp>
      <p:sp>
        <p:nvSpPr>
          <p:cNvPr id="3" name="Content Placeholder 2"/>
          <p:cNvSpPr>
            <a:spLocks noGrp="1"/>
          </p:cNvSpPr>
          <p:nvPr>
            <p:ph sz="quarter" idx="1"/>
          </p:nvPr>
        </p:nvSpPr>
        <p:spPr>
          <a:xfrm>
            <a:off x="152400" y="1524000"/>
            <a:ext cx="8763000" cy="5334000"/>
          </a:xfrm>
        </p:spPr>
        <p:style>
          <a:lnRef idx="2">
            <a:schemeClr val="accent2"/>
          </a:lnRef>
          <a:fillRef idx="1">
            <a:schemeClr val="lt1"/>
          </a:fillRef>
          <a:effectRef idx="0">
            <a:schemeClr val="accent2"/>
          </a:effectRef>
          <a:fontRef idx="minor">
            <a:schemeClr val="dk1"/>
          </a:fontRef>
        </p:style>
        <p:txBody>
          <a:bodyPr>
            <a:normAutofit fontScale="25000" lnSpcReduction="20000"/>
          </a:bodyPr>
          <a:lstStyle/>
          <a:p>
            <a:pPr algn="ctr">
              <a:buNone/>
            </a:pPr>
            <a:r>
              <a:rPr lang="en-US" sz="5600" b="1" dirty="0">
                <a:latin typeface="Tw Cen MT (Body)"/>
              </a:rPr>
              <a:t>By</a:t>
            </a:r>
            <a:endParaRPr lang="en-US" b="1" dirty="0">
              <a:latin typeface="Tw Cen MT (Body)"/>
            </a:endParaRPr>
          </a:p>
          <a:p>
            <a:pPr>
              <a:buNone/>
            </a:pPr>
            <a:r>
              <a:rPr lang="en-US" sz="5600" b="1" dirty="0">
                <a:latin typeface="Tw Cen MT (Body)"/>
              </a:rPr>
              <a:t>				    G.KRISHNA PRIYA      (21BF1A3352)</a:t>
            </a:r>
          </a:p>
          <a:p>
            <a:pPr>
              <a:buNone/>
            </a:pPr>
            <a:r>
              <a:rPr lang="en-US" sz="5600" b="1" dirty="0">
                <a:latin typeface="Tw Cen MT (Body)"/>
              </a:rPr>
              <a:t>				    A.GAYATHRI               (21BF1A3301)</a:t>
            </a:r>
          </a:p>
          <a:p>
            <a:pPr>
              <a:buNone/>
            </a:pPr>
            <a:r>
              <a:rPr lang="en-US" sz="5600" b="1" dirty="0">
                <a:latin typeface="Tw Cen MT (Body)"/>
              </a:rPr>
              <a:t>				    B</a:t>
            </a:r>
            <a:r>
              <a:rPr lang="en-US" sz="5600" b="1">
                <a:latin typeface="Tw Cen MT (Body)"/>
              </a:rPr>
              <a:t>.SRIKANTH REDDY    (</a:t>
            </a:r>
            <a:r>
              <a:rPr lang="en-US" sz="5600" b="1" dirty="0">
                <a:latin typeface="Tw Cen MT (Body)"/>
              </a:rPr>
              <a:t>21BF1A3328)</a:t>
            </a:r>
          </a:p>
          <a:p>
            <a:pPr>
              <a:buNone/>
            </a:pPr>
            <a:r>
              <a:rPr lang="en-US" sz="5600" b="1" dirty="0">
                <a:latin typeface="Tw Cen MT (Body)"/>
              </a:rPr>
              <a:t>				    K.NITHYA SANTHOSH (21BF1A3363)</a:t>
            </a:r>
            <a:endParaRPr lang="en-US" sz="5600" dirty="0">
              <a:latin typeface="Tw Cen MT (Body)"/>
            </a:endParaRPr>
          </a:p>
          <a:p>
            <a:pPr algn="ctr">
              <a:buNone/>
            </a:pPr>
            <a:endParaRPr lang="en-US" sz="5600" b="1" dirty="0">
              <a:latin typeface="Tw Cen MT (Body)"/>
            </a:endParaRPr>
          </a:p>
          <a:p>
            <a:pPr algn="ctr">
              <a:buNone/>
            </a:pPr>
            <a:r>
              <a:rPr lang="en-US" sz="5600" b="1" dirty="0">
                <a:latin typeface="Tw Cen MT (Body)"/>
              </a:rPr>
              <a:t>Under the guidance of</a:t>
            </a:r>
          </a:p>
          <a:p>
            <a:pPr algn="ctr">
              <a:buNone/>
            </a:pPr>
            <a:r>
              <a:rPr lang="en-US" sz="6400" b="1" dirty="0">
                <a:latin typeface="Tw Cen MT (Body)"/>
              </a:rPr>
              <a:t>Dr. A.REVATHI </a:t>
            </a:r>
          </a:p>
          <a:p>
            <a:pPr algn="ctr">
              <a:buNone/>
            </a:pPr>
            <a:r>
              <a:rPr lang="en-US" sz="5600" dirty="0">
                <a:latin typeface="+mj-lt"/>
              </a:rPr>
              <a:t> </a:t>
            </a:r>
            <a:r>
              <a:rPr lang="en-IN" sz="5600" b="1" dirty="0"/>
              <a:t>Associate</a:t>
            </a:r>
            <a:r>
              <a:rPr lang="en-US" sz="5600" b="1" dirty="0"/>
              <a:t> Professor</a:t>
            </a:r>
          </a:p>
          <a:p>
            <a:pPr algn="ctr">
              <a:buNone/>
            </a:pPr>
            <a:endParaRPr lang="en-US" b="1" dirty="0">
              <a:latin typeface="Tw Cen MT (Body)"/>
            </a:endParaRPr>
          </a:p>
          <a:p>
            <a:pPr algn="ctr">
              <a:buNone/>
            </a:pPr>
            <a:endParaRPr lang="en-US" b="1" dirty="0">
              <a:latin typeface="Tw Cen MT (Body)"/>
            </a:endParaRPr>
          </a:p>
          <a:p>
            <a:pPr algn="ctr">
              <a:buNone/>
            </a:pPr>
            <a:endParaRPr lang="en-US" b="1" dirty="0">
              <a:latin typeface="Tw Cen MT (Body)"/>
            </a:endParaRPr>
          </a:p>
          <a:p>
            <a:pPr algn="ctr">
              <a:buNone/>
            </a:pPr>
            <a:endParaRPr lang="en-US" b="1" dirty="0">
              <a:latin typeface="Tw Cen MT (Body)"/>
            </a:endParaRPr>
          </a:p>
          <a:p>
            <a:pPr algn="ctr">
              <a:buNone/>
            </a:pPr>
            <a:endParaRPr lang="en-US" dirty="0">
              <a:latin typeface="Tw Cen MT (Body)"/>
            </a:endParaRPr>
          </a:p>
          <a:p>
            <a:pPr algn="ctr">
              <a:buNone/>
            </a:pPr>
            <a:endParaRPr lang="en-US" b="1" dirty="0">
              <a:latin typeface="Tw Cen MT (Body)"/>
            </a:endParaRPr>
          </a:p>
          <a:p>
            <a:pPr algn="ctr">
              <a:buNone/>
            </a:pPr>
            <a:endParaRPr lang="en-US" sz="3800" b="1" dirty="0">
              <a:latin typeface="Tw Cen MT (Body)"/>
            </a:endParaRPr>
          </a:p>
          <a:p>
            <a:pPr algn="ctr">
              <a:buNone/>
            </a:pPr>
            <a:endParaRPr lang="en-US" sz="3800" b="1" dirty="0">
              <a:latin typeface="Tw Cen MT (Body)"/>
            </a:endParaRPr>
          </a:p>
          <a:p>
            <a:pPr algn="ctr">
              <a:buNone/>
            </a:pPr>
            <a:r>
              <a:rPr lang="en-US" sz="4800" b="1" dirty="0">
                <a:latin typeface="Times New Roman" panose="02020603050405020304" pitchFamily="18" charset="0"/>
                <a:cs typeface="Times New Roman" panose="02020603050405020304" pitchFamily="18" charset="0"/>
              </a:rPr>
              <a:t>DEPARTMENT OF COMPUTER SCIENCE AND ENGINEERING (AI &amp; ML) </a:t>
            </a:r>
            <a:endParaRPr lang="en-US" sz="4800" dirty="0">
              <a:latin typeface="Times New Roman" panose="02020603050405020304" pitchFamily="18" charset="0"/>
              <a:cs typeface="Times New Roman" panose="02020603050405020304" pitchFamily="18" charset="0"/>
            </a:endParaRPr>
          </a:p>
          <a:p>
            <a:pPr algn="ctr">
              <a:buNone/>
            </a:pPr>
            <a:r>
              <a:rPr lang="en-US" sz="7200" b="1" dirty="0">
                <a:latin typeface="Times New Roman" panose="02020603050405020304" pitchFamily="18" charset="0"/>
                <a:cs typeface="Times New Roman" panose="02020603050405020304" pitchFamily="18" charset="0"/>
              </a:rPr>
              <a:t>SRI VENKATESWARA COLLEGE OF ENGINEERING</a:t>
            </a:r>
          </a:p>
          <a:p>
            <a:pPr algn="ctr">
              <a:buNone/>
            </a:pPr>
            <a:r>
              <a:rPr lang="en-US" sz="5600" b="1" dirty="0">
                <a:latin typeface="Times New Roman" panose="02020603050405020304" pitchFamily="18" charset="0"/>
                <a:cs typeface="Times New Roman" panose="02020603050405020304" pitchFamily="18" charset="0"/>
              </a:rPr>
              <a:t>(Autonomous)</a:t>
            </a:r>
            <a:endParaRPr lang="en-US" sz="5600" dirty="0">
              <a:latin typeface="Times New Roman" panose="02020603050405020304" pitchFamily="18" charset="0"/>
              <a:cs typeface="Times New Roman" panose="02020603050405020304" pitchFamily="18" charset="0"/>
            </a:endParaRPr>
          </a:p>
          <a:p>
            <a:pPr algn="ctr">
              <a:buNone/>
            </a:pPr>
            <a:r>
              <a:rPr lang="en-US" sz="5600" b="1" dirty="0" err="1">
                <a:latin typeface="Times New Roman" panose="02020603050405020304" pitchFamily="18" charset="0"/>
                <a:cs typeface="Times New Roman" panose="02020603050405020304" pitchFamily="18" charset="0"/>
              </a:rPr>
              <a:t>Karakambadi</a:t>
            </a:r>
            <a:r>
              <a:rPr lang="en-US" sz="5600" b="1" dirty="0">
                <a:latin typeface="Times New Roman" panose="02020603050405020304" pitchFamily="18" charset="0"/>
                <a:cs typeface="Times New Roman" panose="02020603050405020304" pitchFamily="18" charset="0"/>
              </a:rPr>
              <a:t> Road, Tirupati-517507</a:t>
            </a:r>
            <a:endParaRPr lang="en-US" sz="5600" dirty="0">
              <a:latin typeface="Times New Roman" panose="02020603050405020304" pitchFamily="18" charset="0"/>
              <a:cs typeface="Times New Roman" panose="02020603050405020304" pitchFamily="18" charset="0"/>
            </a:endParaRPr>
          </a:p>
          <a:p>
            <a:pPr algn="ctr">
              <a:buNone/>
            </a:pPr>
            <a:r>
              <a:rPr lang="en-US" sz="5600" b="1" dirty="0">
                <a:latin typeface="Times New Roman" panose="02020603050405020304" pitchFamily="18" charset="0"/>
                <a:cs typeface="Times New Roman" panose="02020603050405020304" pitchFamily="18" charset="0"/>
              </a:rPr>
              <a:t>2021-2025</a:t>
            </a:r>
            <a:endParaRPr lang="en-US" sz="5600" dirty="0">
              <a:latin typeface="Times New Roman" panose="02020603050405020304" pitchFamily="18" charset="0"/>
              <a:cs typeface="Times New Roman" panose="02020603050405020304" pitchFamily="18" charset="0"/>
            </a:endParaRPr>
          </a:p>
          <a:p>
            <a:endParaRPr lang="en-US" dirty="0">
              <a:latin typeface="Tw Cen MT (Body)"/>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8100" y="4114800"/>
            <a:ext cx="1333500" cy="1143000"/>
          </a:xfrm>
          <a:prstGeom prst="rect">
            <a:avLst/>
          </a:prstGeom>
        </p:spPr>
      </p:pic>
    </p:spTree>
  </p:cSld>
  <p:clrMapOvr>
    <a:masterClrMapping/>
  </p:clrMapOvr>
  <p:transition>
    <p:split orient="vert"/>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SYSTEM REQUIREMENTS</a:t>
            </a:r>
            <a:endParaRPr lang="en-US" dirty="0"/>
          </a:p>
        </p:txBody>
      </p:sp>
      <p:sp>
        <p:nvSpPr>
          <p:cNvPr id="3" name="Content Placeholder 2"/>
          <p:cNvSpPr>
            <a:spLocks noGrp="1"/>
          </p:cNvSpPr>
          <p:nvPr>
            <p:ph sz="quarter" idx="1"/>
          </p:nvPr>
        </p:nvSpPr>
        <p:spPr/>
        <p:txBody>
          <a:bodyPr>
            <a:normAutofit/>
          </a:bodyPr>
          <a:lstStyle/>
          <a:p>
            <a:pPr marL="0" indent="0">
              <a:buNone/>
            </a:pPr>
            <a:r>
              <a:rPr lang="en-US" sz="2400" u="sng" dirty="0">
                <a:latin typeface="Tw Cen MT (Body)"/>
                <a:cs typeface="Times New Roman" panose="02020603050405020304" pitchFamily="18" charset="0"/>
              </a:rPr>
              <a:t>Hardware Requirements </a:t>
            </a:r>
            <a:r>
              <a:rPr lang="en-US" sz="2400" b="1" u="sng" dirty="0">
                <a:latin typeface="Tw Cen MT (Body)"/>
                <a:cs typeface="Times New Roman" panose="02020603050405020304" pitchFamily="18" charset="0"/>
              </a:rPr>
              <a:t>:</a:t>
            </a:r>
            <a:endParaRPr lang="en-US" sz="2400" dirty="0">
              <a:latin typeface="Tw Cen MT (Body)"/>
              <a:cs typeface="Times New Roman" panose="02020603050405020304" pitchFamily="18" charset="0"/>
            </a:endParaRPr>
          </a:p>
          <a:p>
            <a:pPr marL="0" lvl="0" indent="0">
              <a:buNone/>
            </a:pPr>
            <a:r>
              <a:rPr lang="en-US" sz="2400" dirty="0">
                <a:latin typeface="Tw Cen MT (Body)"/>
                <a:cs typeface="Times New Roman" panose="02020603050405020304" pitchFamily="18" charset="0"/>
              </a:rPr>
              <a:t>    Processor        :	Intel Core to Dual 1.8GHZ</a:t>
            </a:r>
            <a:br>
              <a:rPr lang="en-US" sz="2400" dirty="0">
                <a:latin typeface="Tw Cen MT (Body)"/>
                <a:cs typeface="Times New Roman" panose="02020603050405020304" pitchFamily="18" charset="0"/>
              </a:rPr>
            </a:br>
            <a:r>
              <a:rPr lang="en-US" sz="2400" dirty="0">
                <a:latin typeface="Tw Cen MT (Body)"/>
                <a:cs typeface="Times New Roman" panose="02020603050405020304" pitchFamily="18" charset="0"/>
              </a:rPr>
              <a:t>    RAM               : 	1GB or more </a:t>
            </a:r>
          </a:p>
          <a:p>
            <a:pPr marL="0" lvl="0" indent="0">
              <a:buNone/>
            </a:pPr>
            <a:r>
              <a:rPr lang="en-US" sz="2400" dirty="0">
                <a:latin typeface="Tw Cen MT (Body)"/>
                <a:cs typeface="Times New Roman" panose="02020603050405020304" pitchFamily="18" charset="0"/>
              </a:rPr>
              <a:t>    Hard disk        : 	20 GB or more</a:t>
            </a:r>
            <a:br>
              <a:rPr lang="en-US" sz="2400" dirty="0">
                <a:latin typeface="Tw Cen MT (Body)"/>
                <a:cs typeface="Times New Roman" panose="02020603050405020304" pitchFamily="18" charset="0"/>
              </a:rPr>
            </a:br>
            <a:r>
              <a:rPr lang="en-US" sz="2400" dirty="0">
                <a:latin typeface="Tw Cen MT (Body)"/>
                <a:cs typeface="Times New Roman" panose="02020603050405020304" pitchFamily="18" charset="0"/>
              </a:rPr>
              <a:t>   </a:t>
            </a:r>
            <a:br>
              <a:rPr lang="en-US" sz="2400" dirty="0">
                <a:latin typeface="Tw Cen MT (Body)"/>
                <a:cs typeface="Times New Roman" panose="02020603050405020304" pitchFamily="18" charset="0"/>
              </a:rPr>
            </a:br>
            <a:endParaRPr lang="en-US" sz="2400" dirty="0">
              <a:latin typeface="Tw Cen MT (Body)"/>
            </a:endParaRPr>
          </a:p>
        </p:txBody>
      </p:sp>
    </p:spTree>
    <p:extLst>
      <p:ext uri="{BB962C8B-B14F-4D97-AF65-F5344CB8AC3E}">
        <p14:creationId xmlns:p14="http://schemas.microsoft.com/office/powerpoint/2010/main" val="1731182575"/>
      </p:ext>
    </p:extLst>
  </p:cSld>
  <p:clrMapOvr>
    <a:masterClrMapping/>
  </p:clrMapOvr>
  <p:transition>
    <p:split orient="vert"/>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SOFTWARE REQUIREMENTS</a:t>
            </a:r>
            <a:endParaRPr lang="en-US" dirty="0"/>
          </a:p>
        </p:txBody>
      </p:sp>
      <p:sp>
        <p:nvSpPr>
          <p:cNvPr id="3" name="Content Placeholder 2"/>
          <p:cNvSpPr>
            <a:spLocks noGrp="1"/>
          </p:cNvSpPr>
          <p:nvPr>
            <p:ph sz="quarter" idx="1"/>
          </p:nvPr>
        </p:nvSpPr>
        <p:spPr/>
        <p:txBody>
          <a:bodyPr>
            <a:normAutofit/>
          </a:bodyPr>
          <a:lstStyle/>
          <a:p>
            <a:pPr marL="0" lvl="0" indent="0">
              <a:buNone/>
            </a:pPr>
            <a:r>
              <a:rPr lang="en-US" sz="2400" dirty="0">
                <a:latin typeface="Tw Cen MT (Body)"/>
                <a:cs typeface="Times New Roman" panose="02020603050405020304" pitchFamily="18" charset="0"/>
              </a:rPr>
              <a:t>Operating System             </a:t>
            </a:r>
            <a:r>
              <a:rPr lang="en-US" sz="2400" b="1" dirty="0">
                <a:latin typeface="Tw Cen MT (Body)"/>
                <a:cs typeface="Times New Roman" panose="02020603050405020304" pitchFamily="18" charset="0"/>
              </a:rPr>
              <a:t>: </a:t>
            </a:r>
            <a:r>
              <a:rPr lang="en-US" sz="2400" dirty="0">
                <a:latin typeface="Tw Cen MT (Body)"/>
                <a:cs typeface="Times New Roman" panose="02020603050405020304" pitchFamily="18" charset="0"/>
              </a:rPr>
              <a:t>Windows XP/7/8/10</a:t>
            </a:r>
          </a:p>
          <a:p>
            <a:pPr marL="0" lvl="0" indent="0">
              <a:buNone/>
            </a:pPr>
            <a:r>
              <a:rPr lang="en-US" sz="2400" dirty="0">
                <a:latin typeface="Tw Cen MT (Body)"/>
                <a:cs typeface="Times New Roman" panose="02020603050405020304" pitchFamily="18" charset="0"/>
              </a:rPr>
              <a:t>Programming language     </a:t>
            </a:r>
            <a:r>
              <a:rPr lang="en-US" sz="2400" b="1" dirty="0">
                <a:latin typeface="Tw Cen MT (Body)"/>
                <a:cs typeface="Times New Roman" panose="02020603050405020304" pitchFamily="18" charset="0"/>
              </a:rPr>
              <a:t>:  </a:t>
            </a:r>
            <a:r>
              <a:rPr lang="en-US" sz="2400" dirty="0">
                <a:latin typeface="Tw Cen MT (Body)"/>
                <a:cs typeface="Times New Roman" panose="02020603050405020304" pitchFamily="18" charset="0"/>
              </a:rPr>
              <a:t>Python</a:t>
            </a:r>
          </a:p>
          <a:p>
            <a:pPr marL="0" lvl="0" indent="0">
              <a:buNone/>
            </a:pPr>
            <a:r>
              <a:rPr lang="en-US" sz="2400" dirty="0">
                <a:latin typeface="Tw Cen MT (Body)"/>
                <a:cs typeface="Times New Roman" panose="02020603050405020304" pitchFamily="18" charset="0"/>
              </a:rPr>
              <a:t>Python IDE                        :  VS CODE</a:t>
            </a:r>
            <a:endParaRPr lang="en-US" sz="2700" dirty="0">
              <a:latin typeface="Tw Cen MT (Body)"/>
            </a:endParaRPr>
          </a:p>
        </p:txBody>
      </p:sp>
    </p:spTree>
    <p:extLst>
      <p:ext uri="{BB962C8B-B14F-4D97-AF65-F5344CB8AC3E}">
        <p14:creationId xmlns:p14="http://schemas.microsoft.com/office/powerpoint/2010/main" val="1523708175"/>
      </p:ext>
    </p:extLst>
  </p:cSld>
  <p:clrMapOvr>
    <a:masterClrMapping/>
  </p:clrMapOvr>
  <p:transition>
    <p:split orient="vert"/>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066800"/>
          </a:xfrm>
        </p:spPr>
        <p:txBody>
          <a:bodyPr>
            <a:normAutofit/>
          </a:bodyPr>
          <a:lstStyle/>
          <a:p>
            <a:r>
              <a:rPr lang="en-US" dirty="0"/>
              <a:t>MODULES</a:t>
            </a:r>
          </a:p>
        </p:txBody>
      </p:sp>
      <p:sp>
        <p:nvSpPr>
          <p:cNvPr id="3" name="Content Placeholder 2"/>
          <p:cNvSpPr>
            <a:spLocks noGrp="1"/>
          </p:cNvSpPr>
          <p:nvPr>
            <p:ph sz="quarter" idx="1"/>
          </p:nvPr>
        </p:nvSpPr>
        <p:spPr>
          <a:xfrm>
            <a:off x="612648" y="1600200"/>
            <a:ext cx="8153400" cy="5105400"/>
          </a:xfrm>
        </p:spPr>
        <p:txBody>
          <a:bodyPr>
            <a:normAutofit/>
          </a:bodyPr>
          <a:lstStyle/>
          <a:p>
            <a:r>
              <a:rPr lang="en-US" sz="2000" dirty="0">
                <a:latin typeface="Times New Roman" panose="02020603050405020304" pitchFamily="18" charset="0"/>
                <a:cs typeface="Times New Roman" panose="02020603050405020304" pitchFamily="18" charset="0"/>
              </a:rPr>
              <a:t>Input</a:t>
            </a:r>
          </a:p>
          <a:p>
            <a:r>
              <a:rPr lang="en-US" sz="2000" dirty="0">
                <a:latin typeface="Times New Roman" panose="02020603050405020304" pitchFamily="18" charset="0"/>
                <a:cs typeface="Times New Roman" panose="02020603050405020304" pitchFamily="18" charset="0"/>
              </a:rPr>
              <a:t>Pre-processing</a:t>
            </a:r>
          </a:p>
          <a:p>
            <a:r>
              <a:rPr lang="en-US" sz="2000" dirty="0">
                <a:latin typeface="Times New Roman" panose="02020603050405020304" pitchFamily="18" charset="0"/>
                <a:cs typeface="Times New Roman" panose="02020603050405020304" pitchFamily="18" charset="0"/>
              </a:rPr>
              <a:t>Classification</a:t>
            </a:r>
          </a:p>
          <a:p>
            <a:r>
              <a:rPr lang="en-US" sz="2000" dirty="0">
                <a:latin typeface="Times New Roman" panose="02020603050405020304" pitchFamily="18" charset="0"/>
                <a:cs typeface="Times New Roman" panose="02020603050405020304" pitchFamily="18" charset="0"/>
              </a:rPr>
              <a:t>Output</a:t>
            </a:r>
          </a:p>
          <a:p>
            <a:r>
              <a:rPr lang="en-US" sz="2000" dirty="0">
                <a:latin typeface="Times New Roman" panose="02020603050405020304" pitchFamily="18" charset="0"/>
                <a:cs typeface="Times New Roman" panose="02020603050405020304" pitchFamily="18" charset="0"/>
              </a:rPr>
              <a:t>Feedback and Optimization</a:t>
            </a:r>
          </a:p>
        </p:txBody>
      </p:sp>
    </p:spTree>
    <p:extLst>
      <p:ext uri="{BB962C8B-B14F-4D97-AF65-F5344CB8AC3E}">
        <p14:creationId xmlns:p14="http://schemas.microsoft.com/office/powerpoint/2010/main" val="2515436315"/>
      </p:ext>
    </p:extLst>
  </p:cSld>
  <p:clrMapOvr>
    <a:masterClrMapping/>
  </p:clrMapOvr>
  <p:transition>
    <p:split orient="vert"/>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066800"/>
          </a:xfrm>
        </p:spPr>
        <p:txBody>
          <a:bodyPr>
            <a:normAutofit/>
          </a:bodyPr>
          <a:lstStyle/>
          <a:p>
            <a:r>
              <a:rPr lang="en-US" dirty="0"/>
              <a:t>MODULES</a:t>
            </a:r>
          </a:p>
        </p:txBody>
      </p:sp>
      <p:sp>
        <p:nvSpPr>
          <p:cNvPr id="3" name="Content Placeholder 2"/>
          <p:cNvSpPr>
            <a:spLocks noGrp="1"/>
          </p:cNvSpPr>
          <p:nvPr>
            <p:ph sz="quarter" idx="1"/>
          </p:nvPr>
        </p:nvSpPr>
        <p:spPr>
          <a:xfrm>
            <a:off x="612648" y="1600200"/>
            <a:ext cx="8153400" cy="5105400"/>
          </a:xfrm>
        </p:spPr>
        <p:txBody>
          <a:bodyPr>
            <a:normAutofit/>
          </a:bodyPr>
          <a:lstStyle/>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Input Module:</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camera captures images of waste items for processing.</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Sensors can optionally gather additional data like weight and material composition.</a:t>
            </a:r>
          </a:p>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Pre-processing Module: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Enhances image quality by removing noise and normalizing data.</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Resizes images to ensure consistency for model input.</a:t>
            </a:r>
          </a:p>
          <a:p>
            <a:endParaRPr lang="en-US" sz="2400" dirty="0"/>
          </a:p>
        </p:txBody>
      </p:sp>
    </p:spTree>
    <p:extLst>
      <p:ext uri="{BB962C8B-B14F-4D97-AF65-F5344CB8AC3E}">
        <p14:creationId xmlns:p14="http://schemas.microsoft.com/office/powerpoint/2010/main" val="1288952827"/>
      </p:ext>
    </p:extLst>
  </p:cSld>
  <p:clrMapOvr>
    <a:masterClrMapping/>
  </p:clrMapOvr>
  <p:transition>
    <p:split orient="vert"/>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648" y="228600"/>
            <a:ext cx="8153400" cy="1066800"/>
          </a:xfrm>
        </p:spPr>
        <p:txBody>
          <a:bodyPr>
            <a:normAutofit/>
          </a:bodyPr>
          <a:lstStyle/>
          <a:p>
            <a:r>
              <a:rPr lang="en-US" dirty="0"/>
              <a:t>MODULES</a:t>
            </a:r>
          </a:p>
        </p:txBody>
      </p:sp>
      <p:sp>
        <p:nvSpPr>
          <p:cNvPr id="3" name="Content Placeholder 2"/>
          <p:cNvSpPr>
            <a:spLocks noGrp="1"/>
          </p:cNvSpPr>
          <p:nvPr>
            <p:ph sz="quarter" idx="1"/>
          </p:nvPr>
        </p:nvSpPr>
        <p:spPr>
          <a:xfrm>
            <a:off x="612648" y="1600200"/>
            <a:ext cx="8153400" cy="5105400"/>
          </a:xfrm>
        </p:spPr>
        <p:txBody>
          <a:bodyPr>
            <a:normAutofit/>
          </a:bodyPr>
          <a:lstStyle/>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Classification Module:</a:t>
            </a:r>
            <a:endParaRPr lang="en-US" sz="18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A deep CNN processes the images and classifies waste into categories (organic, plastic, metal, glass, paper).</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Incorporates structured data for better accuracy.</a:t>
            </a:r>
          </a:p>
          <a:p>
            <a:pPr>
              <a:buFont typeface="Wingdings" panose="05000000000000000000" pitchFamily="2" charset="2"/>
              <a:buChar char="q"/>
            </a:pPr>
            <a:r>
              <a:rPr lang="en-IN" sz="1800" b="1" dirty="0">
                <a:latin typeface="Times New Roman" panose="02020603050405020304" pitchFamily="18" charset="0"/>
                <a:cs typeface="Times New Roman" panose="02020603050405020304" pitchFamily="18" charset="0"/>
              </a:rPr>
              <a:t>Output Module:</a:t>
            </a: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Displays the classification results in real-time.</a:t>
            </a:r>
            <a:endParaRPr lang="en-IN" sz="1800" b="1"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Directs the waste to appropriate bins or storage units for recycling or disposal.</a:t>
            </a:r>
            <a:endParaRPr lang="en-US" sz="1800" b="1" dirty="0">
              <a:latin typeface="Times New Roman" panose="02020603050405020304" pitchFamily="18" charset="0"/>
              <a:cs typeface="Times New Roman" panose="02020603050405020304" pitchFamily="18" charset="0"/>
            </a:endParaRPr>
          </a:p>
          <a:p>
            <a:pPr marL="0" indent="0">
              <a:buNone/>
            </a:pPr>
            <a:endParaRPr lang="en-US" sz="2400" dirty="0"/>
          </a:p>
        </p:txBody>
      </p:sp>
    </p:spTree>
    <p:extLst>
      <p:ext uri="{BB962C8B-B14F-4D97-AF65-F5344CB8AC3E}">
        <p14:creationId xmlns:p14="http://schemas.microsoft.com/office/powerpoint/2010/main" val="938245846"/>
      </p:ext>
    </p:extLst>
  </p:cSld>
  <p:clrMapOvr>
    <a:masterClrMapping/>
  </p:clrMapOvr>
  <p:transition>
    <p:split orient="vert"/>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612648" y="1600200"/>
            <a:ext cx="8153400" cy="5029200"/>
          </a:xfrm>
        </p:spPr>
        <p:txBody>
          <a:bodyPr>
            <a:normAutofit/>
          </a:bodyPr>
          <a:lstStyle/>
          <a:p>
            <a:pPr>
              <a:buFont typeface="Wingdings" panose="05000000000000000000" pitchFamily="2" charset="2"/>
              <a:buChar char="q"/>
            </a:pPr>
            <a:r>
              <a:rPr lang="en-US" sz="1800" b="1" dirty="0">
                <a:latin typeface="Times New Roman" panose="02020603050405020304" pitchFamily="18" charset="0"/>
                <a:cs typeface="Times New Roman" panose="02020603050405020304" pitchFamily="18" charset="0"/>
              </a:rPr>
              <a:t>Feedback and Optimization Module:</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Monitors system performance and refines the CNN model using new data.</a:t>
            </a:r>
          </a:p>
          <a:p>
            <a:pPr marL="742950" lvl="1" indent="-285750">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Uses pixel optimization to continuously enhance feature extraction and classification accuracy.</a:t>
            </a:r>
          </a:p>
          <a:p>
            <a:pPr marL="0" indent="0">
              <a:buNone/>
            </a:pPr>
            <a:endParaRPr lang="en-US" dirty="0"/>
          </a:p>
        </p:txBody>
      </p:sp>
      <p:sp>
        <p:nvSpPr>
          <p:cNvPr id="2" name="Rectangle 1"/>
          <p:cNvSpPr/>
          <p:nvPr/>
        </p:nvSpPr>
        <p:spPr>
          <a:xfrm>
            <a:off x="612648" y="381000"/>
            <a:ext cx="3725517" cy="769441"/>
          </a:xfrm>
          <a:prstGeom prst="rect">
            <a:avLst/>
          </a:prstGeom>
        </p:spPr>
        <p:txBody>
          <a:bodyPr wrap="square">
            <a:spAutoFit/>
          </a:bodyPr>
          <a:lstStyle/>
          <a:p>
            <a:r>
              <a:rPr lang="en-US" sz="4400" dirty="0">
                <a:solidFill>
                  <a:srgbClr val="775F55"/>
                </a:solidFill>
              </a:rPr>
              <a:t>MODULES</a:t>
            </a:r>
            <a:endParaRPr lang="en-US" dirty="0"/>
          </a:p>
        </p:txBody>
      </p:sp>
    </p:spTree>
    <p:extLst>
      <p:ext uri="{BB962C8B-B14F-4D97-AF65-F5344CB8AC3E}">
        <p14:creationId xmlns:p14="http://schemas.microsoft.com/office/powerpoint/2010/main" val="178564778"/>
      </p:ext>
    </p:extLst>
  </p:cSld>
  <p:clrMapOvr>
    <a:masterClrMapping/>
  </p:clrMapOvr>
  <p:transition>
    <p:split orient="vert"/>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endParaRPr lang="en-IN" dirty="0"/>
          </a:p>
        </p:txBody>
      </p:sp>
      <p:sp>
        <p:nvSpPr>
          <p:cNvPr id="3" name="Content Placeholder 2"/>
          <p:cNvSpPr>
            <a:spLocks noGrp="1"/>
          </p:cNvSpPr>
          <p:nvPr>
            <p:ph sz="quarter" idx="1"/>
          </p:nvPr>
        </p:nvSpPr>
        <p:spPr/>
        <p:txBody>
          <a:bodyPr/>
          <a:lstStyle/>
          <a:p>
            <a:pPr algn="just">
              <a:lnSpc>
                <a:spcPct val="150000"/>
              </a:lnSpc>
              <a:spcAft>
                <a:spcPts val="800"/>
              </a:spcAft>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DATA FLOW DIAGRAM:</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0" indent="0">
              <a:buNone/>
            </a:pPr>
            <a:endParaRPr lang="en-IN" dirty="0"/>
          </a:p>
        </p:txBody>
      </p:sp>
      <p:sp>
        <p:nvSpPr>
          <p:cNvPr id="6" name="TextBox 2">
            <a:extLst>
              <a:ext uri="{FF2B5EF4-FFF2-40B4-BE49-F238E27FC236}">
                <a16:creationId xmlns:a16="http://schemas.microsoft.com/office/drawing/2014/main" id="{95A6616F-E82E-1784-4041-B4301D5774D1}"/>
              </a:ext>
            </a:extLst>
          </p:cNvPr>
          <p:cNvSpPr txBox="1"/>
          <p:nvPr/>
        </p:nvSpPr>
        <p:spPr>
          <a:xfrm>
            <a:off x="3124200" y="6096000"/>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Fig.:1.1- </a:t>
            </a:r>
            <a:r>
              <a:rPr lang="en-IN" sz="1200" dirty="0"/>
              <a:t>Machine Learning Dataflow</a:t>
            </a:r>
          </a:p>
        </p:txBody>
      </p:sp>
      <p:pic>
        <p:nvPicPr>
          <p:cNvPr id="7" name="Picture 6">
            <a:extLst>
              <a:ext uri="{FF2B5EF4-FFF2-40B4-BE49-F238E27FC236}">
                <a16:creationId xmlns:a16="http://schemas.microsoft.com/office/drawing/2014/main" id="{62D6437D-E701-1305-45E1-10B0200220B2}"/>
              </a:ext>
            </a:extLst>
          </p:cNvPr>
          <p:cNvPicPr>
            <a:picLocks noChangeAspect="1"/>
          </p:cNvPicPr>
          <p:nvPr/>
        </p:nvPicPr>
        <p:blipFill>
          <a:blip r:embed="rId2"/>
          <a:stretch>
            <a:fillRect/>
          </a:stretch>
        </p:blipFill>
        <p:spPr>
          <a:xfrm>
            <a:off x="2971800" y="2362200"/>
            <a:ext cx="2868739" cy="3224213"/>
          </a:xfrm>
          <a:prstGeom prst="rect">
            <a:avLst/>
          </a:prstGeom>
        </p:spPr>
      </p:pic>
    </p:spTree>
    <p:extLst>
      <p:ext uri="{BB962C8B-B14F-4D97-AF65-F5344CB8AC3E}">
        <p14:creationId xmlns:p14="http://schemas.microsoft.com/office/powerpoint/2010/main" val="2113948236"/>
      </p:ext>
    </p:extLst>
  </p:cSld>
  <p:clrMapOvr>
    <a:masterClrMapping/>
  </p:clrMapOvr>
  <p:transition>
    <p:split orient="vert"/>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2EDEB9-764F-8A36-BB0A-DCC2EB74C3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F946EA-F2D3-FAC5-9DA9-71F06615EA77}"/>
              </a:ext>
            </a:extLst>
          </p:cNvPr>
          <p:cNvSpPr>
            <a:spLocks noGrp="1"/>
          </p:cNvSpPr>
          <p:nvPr>
            <p:ph type="title"/>
          </p:nvPr>
        </p:nvSpPr>
        <p:spPr/>
        <p:txBody>
          <a:bodyPr/>
          <a:lstStyle/>
          <a:p>
            <a:r>
              <a:rPr lang="en-US" dirty="0"/>
              <a:t>UML DIAGRAMS:</a:t>
            </a:r>
            <a:endParaRPr lang="en-IN" dirty="0"/>
          </a:p>
        </p:txBody>
      </p:sp>
      <p:sp>
        <p:nvSpPr>
          <p:cNvPr id="3" name="Content Placeholder 2">
            <a:extLst>
              <a:ext uri="{FF2B5EF4-FFF2-40B4-BE49-F238E27FC236}">
                <a16:creationId xmlns:a16="http://schemas.microsoft.com/office/drawing/2014/main" id="{3BB38388-93A2-0AEC-C022-551A2C37DA45}"/>
              </a:ext>
            </a:extLst>
          </p:cNvPr>
          <p:cNvSpPr>
            <a:spLocks noGrp="1"/>
          </p:cNvSpPr>
          <p:nvPr>
            <p:ph sz="quarter" idx="1"/>
          </p:nvPr>
        </p:nvSpPr>
        <p:spPr/>
        <p:txBody>
          <a:bodyPr/>
          <a:lstStyle/>
          <a:p>
            <a:r>
              <a:rPr lang="en-IN" sz="2400" b="1" dirty="0">
                <a:latin typeface="Times New Roman" pitchFamily="18" charset="0"/>
                <a:cs typeface="Times New Roman" pitchFamily="18" charset="0"/>
              </a:rPr>
              <a:t>STATE DIAGRAM</a:t>
            </a:r>
          </a:p>
          <a:p>
            <a:endParaRPr lang="en-IN" dirty="0"/>
          </a:p>
        </p:txBody>
      </p:sp>
      <p:sp>
        <p:nvSpPr>
          <p:cNvPr id="6" name="TextBox 2">
            <a:extLst>
              <a:ext uri="{FF2B5EF4-FFF2-40B4-BE49-F238E27FC236}">
                <a16:creationId xmlns:a16="http://schemas.microsoft.com/office/drawing/2014/main" id="{AD2D222A-040B-FED8-7D06-D554D96083E6}"/>
              </a:ext>
            </a:extLst>
          </p:cNvPr>
          <p:cNvSpPr txBox="1"/>
          <p:nvPr/>
        </p:nvSpPr>
        <p:spPr>
          <a:xfrm>
            <a:off x="3124200" y="6096000"/>
            <a:ext cx="2895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Fig.:1.1- </a:t>
            </a:r>
            <a:r>
              <a:rPr lang="en-IN" sz="1200" dirty="0"/>
              <a:t>Machine Learning Workflow</a:t>
            </a:r>
          </a:p>
        </p:txBody>
      </p:sp>
      <p:pic>
        <p:nvPicPr>
          <p:cNvPr id="5" name="Picture 4">
            <a:extLst>
              <a:ext uri="{FF2B5EF4-FFF2-40B4-BE49-F238E27FC236}">
                <a16:creationId xmlns:a16="http://schemas.microsoft.com/office/drawing/2014/main" id="{940BB869-2179-774A-E5CC-11C0E30C9789}"/>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124200" y="2362200"/>
            <a:ext cx="2002657" cy="3230880"/>
          </a:xfrm>
          <a:prstGeom prst="rect">
            <a:avLst/>
          </a:prstGeom>
        </p:spPr>
      </p:pic>
    </p:spTree>
    <p:extLst>
      <p:ext uri="{BB962C8B-B14F-4D97-AF65-F5344CB8AC3E}">
        <p14:creationId xmlns:p14="http://schemas.microsoft.com/office/powerpoint/2010/main" val="2009713313"/>
      </p:ext>
    </p:extLst>
  </p:cSld>
  <p:clrMapOvr>
    <a:masterClrMapping/>
  </p:clrMapOvr>
  <p:transition>
    <p:split orient="vert"/>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endParaRPr lang="en-IN" dirty="0"/>
          </a:p>
        </p:txBody>
      </p:sp>
      <p:sp>
        <p:nvSpPr>
          <p:cNvPr id="3" name="Content Placeholder 2"/>
          <p:cNvSpPr>
            <a:spLocks noGrp="1"/>
          </p:cNvSpPr>
          <p:nvPr>
            <p:ph sz="quarter" idx="1"/>
          </p:nvPr>
        </p:nvSpPr>
        <p:spPr/>
        <p:txBody>
          <a:bodyPr>
            <a:normAutofit/>
          </a:bodyPr>
          <a:lstStyle/>
          <a:p>
            <a:r>
              <a:rPr lang="en-IN" sz="2400" b="1" dirty="0">
                <a:latin typeface="Times New Roman" pitchFamily="18" charset="0"/>
                <a:cs typeface="Times New Roman" pitchFamily="18" charset="0"/>
              </a:rPr>
              <a:t>USECASE DIAGRAM</a:t>
            </a:r>
            <a:endParaRPr lang="en-IN" sz="2400" dirty="0">
              <a:latin typeface="Times New Roman" pitchFamily="18" charset="0"/>
              <a:cs typeface="Times New Roman" pitchFamily="18" charset="0"/>
            </a:endParaRPr>
          </a:p>
        </p:txBody>
      </p:sp>
      <p:sp>
        <p:nvSpPr>
          <p:cNvPr id="6" name="TextBox 2">
            <a:extLst>
              <a:ext uri="{FF2B5EF4-FFF2-40B4-BE49-F238E27FC236}">
                <a16:creationId xmlns:a16="http://schemas.microsoft.com/office/drawing/2014/main" id="{AB99A1F8-1B65-5810-0A61-345A2851E9B1}"/>
              </a:ext>
            </a:extLst>
          </p:cNvPr>
          <p:cNvSpPr txBox="1"/>
          <p:nvPr/>
        </p:nvSpPr>
        <p:spPr>
          <a:xfrm>
            <a:off x="3200400" y="6200001"/>
            <a:ext cx="3276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Fig.1.2:- Machine Learning Use Case Diagram</a:t>
            </a:r>
            <a:endParaRPr lang="en-IN" sz="1200" dirty="0"/>
          </a:p>
        </p:txBody>
      </p:sp>
      <p:pic>
        <p:nvPicPr>
          <p:cNvPr id="4" name="Picture 3">
            <a:extLst>
              <a:ext uri="{FF2B5EF4-FFF2-40B4-BE49-F238E27FC236}">
                <a16:creationId xmlns:a16="http://schemas.microsoft.com/office/drawing/2014/main" id="{484CAB98-8D4E-D4CB-43DE-111069E1B2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00400" y="2209800"/>
            <a:ext cx="3094355" cy="3630536"/>
          </a:xfrm>
          <a:prstGeom prst="rect">
            <a:avLst/>
          </a:prstGeom>
        </p:spPr>
      </p:pic>
    </p:spTree>
    <p:extLst>
      <p:ext uri="{BB962C8B-B14F-4D97-AF65-F5344CB8AC3E}">
        <p14:creationId xmlns:p14="http://schemas.microsoft.com/office/powerpoint/2010/main" val="356935656"/>
      </p:ext>
    </p:extLst>
  </p:cSld>
  <p:clrMapOvr>
    <a:masterClrMapping/>
  </p:clrMapOvr>
  <p:transition>
    <p:split orient="vert"/>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endParaRPr lang="en-IN" dirty="0"/>
          </a:p>
        </p:txBody>
      </p:sp>
      <p:sp>
        <p:nvSpPr>
          <p:cNvPr id="3" name="Content Placeholder 2"/>
          <p:cNvSpPr>
            <a:spLocks noGrp="1"/>
          </p:cNvSpPr>
          <p:nvPr>
            <p:ph sz="quarter" idx="1"/>
          </p:nvPr>
        </p:nvSpPr>
        <p:spPr/>
        <p:txBody>
          <a:bodyPr>
            <a:normAutofit/>
          </a:bodyPr>
          <a:lstStyle/>
          <a:p>
            <a:r>
              <a:rPr lang="en-IN" sz="2400" b="1" dirty="0">
                <a:latin typeface="Times New Roman" pitchFamily="18" charset="0"/>
                <a:cs typeface="Times New Roman" pitchFamily="18" charset="0"/>
              </a:rPr>
              <a:t>CLASS  DIAGRAM</a:t>
            </a:r>
            <a:endParaRPr lang="en-IN" sz="2400" dirty="0">
              <a:latin typeface="Times New Roman" pitchFamily="18" charset="0"/>
              <a:cs typeface="Times New Roman" pitchFamily="18" charset="0"/>
            </a:endParaRPr>
          </a:p>
        </p:txBody>
      </p:sp>
      <p:sp>
        <p:nvSpPr>
          <p:cNvPr id="4" name="TextBox 2">
            <a:extLst>
              <a:ext uri="{FF2B5EF4-FFF2-40B4-BE49-F238E27FC236}">
                <a16:creationId xmlns:a16="http://schemas.microsoft.com/office/drawing/2014/main" id="{D7FABA6D-0E9C-C02F-A0B5-5CA45A5145F4}"/>
              </a:ext>
            </a:extLst>
          </p:cNvPr>
          <p:cNvSpPr txBox="1"/>
          <p:nvPr/>
        </p:nvSpPr>
        <p:spPr>
          <a:xfrm>
            <a:off x="3048000" y="6200001"/>
            <a:ext cx="426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Fig.1.3:- User to the system class diagram</a:t>
            </a:r>
            <a:endParaRPr lang="en-IN" sz="1200" dirty="0"/>
          </a:p>
        </p:txBody>
      </p:sp>
      <p:pic>
        <p:nvPicPr>
          <p:cNvPr id="5" name="Picture 4">
            <a:extLst>
              <a:ext uri="{FF2B5EF4-FFF2-40B4-BE49-F238E27FC236}">
                <a16:creationId xmlns:a16="http://schemas.microsoft.com/office/drawing/2014/main" id="{2A9EF7C4-342B-4FC8-6C6F-E3B56144FE47}"/>
              </a:ext>
            </a:extLst>
          </p:cNvPr>
          <p:cNvPicPr>
            <a:picLocks noChangeAspect="1"/>
          </p:cNvPicPr>
          <p:nvPr/>
        </p:nvPicPr>
        <p:blipFill>
          <a:blip r:embed="rId2"/>
          <a:stretch>
            <a:fillRect/>
          </a:stretch>
        </p:blipFill>
        <p:spPr>
          <a:xfrm>
            <a:off x="2438400" y="2253454"/>
            <a:ext cx="3738880" cy="3842546"/>
          </a:xfrm>
          <a:prstGeom prst="rect">
            <a:avLst/>
          </a:prstGeom>
        </p:spPr>
      </p:pic>
    </p:spTree>
    <p:extLst>
      <p:ext uri="{BB962C8B-B14F-4D97-AF65-F5344CB8AC3E}">
        <p14:creationId xmlns:p14="http://schemas.microsoft.com/office/powerpoint/2010/main" val="1108156614"/>
      </p:ext>
    </p:extLst>
  </p:cSld>
  <p:clrMapOvr>
    <a:masterClrMapping/>
  </p:clrMapOvr>
  <p:transition>
    <p:split orient="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OUTLINE</a:t>
            </a:r>
          </a:p>
        </p:txBody>
      </p:sp>
      <p:sp>
        <p:nvSpPr>
          <p:cNvPr id="3" name="Content Placeholder 2"/>
          <p:cNvSpPr>
            <a:spLocks noGrp="1"/>
          </p:cNvSpPr>
          <p:nvPr>
            <p:ph sz="quarter" idx="1"/>
          </p:nvPr>
        </p:nvSpPr>
        <p:spPr>
          <a:xfrm>
            <a:off x="612648" y="1600200"/>
            <a:ext cx="8153400" cy="4724400"/>
          </a:xfrm>
        </p:spPr>
        <p:txBody>
          <a:bodyPr>
            <a:normAutofit fontScale="62500" lnSpcReduction="20000"/>
          </a:bodyPr>
          <a:lstStyle/>
          <a:p>
            <a:r>
              <a:rPr lang="en-US" dirty="0"/>
              <a:t>Abstract</a:t>
            </a:r>
          </a:p>
          <a:p>
            <a:r>
              <a:rPr lang="en-US" dirty="0"/>
              <a:t>Introduction</a:t>
            </a:r>
          </a:p>
          <a:p>
            <a:r>
              <a:rPr lang="en-US" dirty="0"/>
              <a:t>Problem  Statement </a:t>
            </a:r>
          </a:p>
          <a:p>
            <a:r>
              <a:rPr lang="en-US" dirty="0"/>
              <a:t>Existing system</a:t>
            </a:r>
          </a:p>
          <a:p>
            <a:r>
              <a:rPr lang="en-US" dirty="0"/>
              <a:t>Disadvantages</a:t>
            </a:r>
          </a:p>
          <a:p>
            <a:r>
              <a:rPr lang="en-US" dirty="0"/>
              <a:t>Proposed system</a:t>
            </a:r>
          </a:p>
          <a:p>
            <a:r>
              <a:rPr lang="en-US" dirty="0"/>
              <a:t>Advantages</a:t>
            </a:r>
          </a:p>
          <a:p>
            <a:r>
              <a:rPr lang="en-US" dirty="0"/>
              <a:t>System Requirements</a:t>
            </a:r>
          </a:p>
          <a:p>
            <a:r>
              <a:rPr lang="en-US" dirty="0"/>
              <a:t>Modules</a:t>
            </a:r>
          </a:p>
          <a:p>
            <a:r>
              <a:rPr lang="en-US" dirty="0"/>
              <a:t>UML Diagrams</a:t>
            </a:r>
          </a:p>
          <a:p>
            <a:r>
              <a:rPr lang="en-US" dirty="0"/>
              <a:t>Implementation</a:t>
            </a:r>
          </a:p>
          <a:p>
            <a:r>
              <a:rPr lang="en-US" dirty="0"/>
              <a:t>Testing phase</a:t>
            </a:r>
          </a:p>
          <a:p>
            <a:r>
              <a:rPr lang="en-US" dirty="0"/>
              <a:t>Output screens</a:t>
            </a:r>
          </a:p>
          <a:p>
            <a:r>
              <a:rPr lang="en-US" dirty="0"/>
              <a:t>Future Scope</a:t>
            </a:r>
          </a:p>
          <a:p>
            <a:r>
              <a:rPr lang="en-US" dirty="0"/>
              <a:t>References</a:t>
            </a:r>
          </a:p>
          <a:p>
            <a:endParaRPr lang="en-US" dirty="0"/>
          </a:p>
          <a:p>
            <a:endParaRPr lang="en-US" dirty="0"/>
          </a:p>
        </p:txBody>
      </p:sp>
    </p:spTree>
    <p:extLst>
      <p:ext uri="{BB962C8B-B14F-4D97-AF65-F5344CB8AC3E}">
        <p14:creationId xmlns:p14="http://schemas.microsoft.com/office/powerpoint/2010/main" val="3112408762"/>
      </p:ext>
    </p:extLst>
  </p:cSld>
  <p:clrMapOvr>
    <a:masterClrMapping/>
  </p:clrMapOvr>
  <p:transition>
    <p:split orient="vert"/>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endParaRPr lang="en-IN" dirty="0"/>
          </a:p>
        </p:txBody>
      </p:sp>
      <p:sp>
        <p:nvSpPr>
          <p:cNvPr id="3" name="Content Placeholder 2"/>
          <p:cNvSpPr>
            <a:spLocks noGrp="1"/>
          </p:cNvSpPr>
          <p:nvPr>
            <p:ph sz="quarter" idx="1"/>
          </p:nvPr>
        </p:nvSpPr>
        <p:spPr/>
        <p:txBody>
          <a:bodyPr>
            <a:normAutofit/>
          </a:bodyPr>
          <a:lstStyle/>
          <a:p>
            <a:r>
              <a:rPr lang="en-IN" sz="2400" b="1" dirty="0">
                <a:latin typeface="Times New Roman" pitchFamily="18" charset="0"/>
                <a:cs typeface="Times New Roman" pitchFamily="18" charset="0"/>
              </a:rPr>
              <a:t>SEQUENCE DIAGRAM</a:t>
            </a:r>
            <a:endParaRPr lang="en-IN" sz="2400" dirty="0">
              <a:latin typeface="Times New Roman" pitchFamily="18" charset="0"/>
              <a:cs typeface="Times New Roman" pitchFamily="18" charset="0"/>
            </a:endParaRPr>
          </a:p>
        </p:txBody>
      </p:sp>
      <p:sp>
        <p:nvSpPr>
          <p:cNvPr id="4" name="TextBox 2">
            <a:extLst>
              <a:ext uri="{FF2B5EF4-FFF2-40B4-BE49-F238E27FC236}">
                <a16:creationId xmlns:a16="http://schemas.microsoft.com/office/drawing/2014/main" id="{76B7AC04-91CD-F421-F28B-8B351B45E04B}"/>
              </a:ext>
            </a:extLst>
          </p:cNvPr>
          <p:cNvSpPr txBox="1"/>
          <p:nvPr/>
        </p:nvSpPr>
        <p:spPr>
          <a:xfrm>
            <a:off x="2590800" y="5977128"/>
            <a:ext cx="42672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Fig.1.4:- Sequence Diagram for Data Collection to Prediction</a:t>
            </a:r>
            <a:endParaRPr lang="en-IN" sz="1200" dirty="0"/>
          </a:p>
        </p:txBody>
      </p:sp>
      <p:pic>
        <p:nvPicPr>
          <p:cNvPr id="6" name="Picture 5">
            <a:extLst>
              <a:ext uri="{FF2B5EF4-FFF2-40B4-BE49-F238E27FC236}">
                <a16:creationId xmlns:a16="http://schemas.microsoft.com/office/drawing/2014/main" id="{CE3EE3CF-727C-5C6D-4F2B-C89F46201DBA}"/>
              </a:ext>
            </a:extLst>
          </p:cNvPr>
          <p:cNvPicPr>
            <a:picLocks noChangeAspect="1"/>
          </p:cNvPicPr>
          <p:nvPr/>
        </p:nvPicPr>
        <p:blipFill>
          <a:blip r:embed="rId2"/>
          <a:stretch>
            <a:fillRect/>
          </a:stretch>
        </p:blipFill>
        <p:spPr>
          <a:xfrm>
            <a:off x="1081137" y="2542401"/>
            <a:ext cx="6981726" cy="3276600"/>
          </a:xfrm>
          <a:prstGeom prst="rect">
            <a:avLst/>
          </a:prstGeom>
        </p:spPr>
      </p:pic>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9FE01FA-FD20-A2E2-8720-CF6FD1BCA441}"/>
                  </a:ext>
                </a:extLst>
              </p14:cNvPr>
              <p14:cNvContentPartPr/>
              <p14:nvPr/>
            </p14:nvContentPartPr>
            <p14:xfrm>
              <a:off x="1988148" y="3170652"/>
              <a:ext cx="267840" cy="60120"/>
            </p14:xfrm>
          </p:contentPart>
        </mc:Choice>
        <mc:Fallback xmlns="">
          <p:pic>
            <p:nvPicPr>
              <p:cNvPr id="7" name="Ink 6">
                <a:extLst>
                  <a:ext uri="{FF2B5EF4-FFF2-40B4-BE49-F238E27FC236}">
                    <a16:creationId xmlns:a16="http://schemas.microsoft.com/office/drawing/2014/main" id="{A9FE01FA-FD20-A2E2-8720-CF6FD1BCA441}"/>
                  </a:ext>
                </a:extLst>
              </p:cNvPr>
              <p:cNvPicPr/>
              <p:nvPr/>
            </p:nvPicPr>
            <p:blipFill>
              <a:blip r:embed="rId4"/>
              <a:stretch>
                <a:fillRect/>
              </a:stretch>
            </p:blipFill>
            <p:spPr>
              <a:xfrm>
                <a:off x="1925148" y="3108012"/>
                <a:ext cx="393480" cy="185760"/>
              </a:xfrm>
              <a:prstGeom prst="rect">
                <a:avLst/>
              </a:prstGeom>
            </p:spPr>
          </p:pic>
        </mc:Fallback>
      </mc:AlternateContent>
    </p:spTree>
    <p:extLst>
      <p:ext uri="{BB962C8B-B14F-4D97-AF65-F5344CB8AC3E}">
        <p14:creationId xmlns:p14="http://schemas.microsoft.com/office/powerpoint/2010/main" val="2799634491"/>
      </p:ext>
    </p:extLst>
  </p:cSld>
  <p:clrMapOvr>
    <a:masterClrMapping/>
  </p:clrMapOvr>
  <p:transition>
    <p:split orient="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8D975-B003-0E7E-6614-6351E071C7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F6CB68-09D6-E485-09BC-36188117AC35}"/>
              </a:ext>
            </a:extLst>
          </p:cNvPr>
          <p:cNvSpPr>
            <a:spLocks noGrp="1"/>
          </p:cNvSpPr>
          <p:nvPr>
            <p:ph type="title"/>
          </p:nvPr>
        </p:nvSpPr>
        <p:spPr/>
        <p:txBody>
          <a:bodyPr/>
          <a:lstStyle/>
          <a:p>
            <a:r>
              <a:rPr lang="en-US" dirty="0"/>
              <a:t>UML DIAGRAMS:</a:t>
            </a:r>
            <a:endParaRPr lang="en-IN" dirty="0"/>
          </a:p>
        </p:txBody>
      </p:sp>
      <p:sp>
        <p:nvSpPr>
          <p:cNvPr id="3" name="Content Placeholder 2">
            <a:extLst>
              <a:ext uri="{FF2B5EF4-FFF2-40B4-BE49-F238E27FC236}">
                <a16:creationId xmlns:a16="http://schemas.microsoft.com/office/drawing/2014/main" id="{4921C989-C328-DD42-F16C-3166E3A2EF65}"/>
              </a:ext>
            </a:extLst>
          </p:cNvPr>
          <p:cNvSpPr>
            <a:spLocks noGrp="1"/>
          </p:cNvSpPr>
          <p:nvPr>
            <p:ph sz="quarter" idx="1"/>
          </p:nvPr>
        </p:nvSpPr>
        <p:spPr/>
        <p:txBody>
          <a:bodyPr>
            <a:normAutofit/>
          </a:bodyPr>
          <a:lstStyle/>
          <a:p>
            <a:r>
              <a:rPr lang="en-IN" sz="2400" b="1" dirty="0">
                <a:latin typeface="Times New Roman" pitchFamily="18" charset="0"/>
                <a:cs typeface="Times New Roman" pitchFamily="18" charset="0"/>
              </a:rPr>
              <a:t>COMPONENT DIAGRAM</a:t>
            </a:r>
          </a:p>
          <a:p>
            <a:endParaRPr lang="en-IN" sz="2400" dirty="0">
              <a:latin typeface="Times New Roman" pitchFamily="18" charset="0"/>
              <a:cs typeface="Times New Roman" pitchFamily="18" charset="0"/>
            </a:endParaRPr>
          </a:p>
        </p:txBody>
      </p:sp>
      <p:pic>
        <p:nvPicPr>
          <p:cNvPr id="4" name="Picture 2">
            <a:extLst>
              <a:ext uri="{FF2B5EF4-FFF2-40B4-BE49-F238E27FC236}">
                <a16:creationId xmlns:a16="http://schemas.microsoft.com/office/drawing/2014/main" id="{3F0A3B8F-740B-2A45-404A-041B6A75C92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877"/>
          <a:stretch/>
        </p:blipFill>
        <p:spPr bwMode="auto">
          <a:xfrm>
            <a:off x="3384368" y="2362200"/>
            <a:ext cx="2559232" cy="30625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TextBox 2">
            <a:extLst>
              <a:ext uri="{FF2B5EF4-FFF2-40B4-BE49-F238E27FC236}">
                <a16:creationId xmlns:a16="http://schemas.microsoft.com/office/drawing/2014/main" id="{52042140-9848-7DE7-268A-757294395F39}"/>
              </a:ext>
            </a:extLst>
          </p:cNvPr>
          <p:cNvSpPr txBox="1"/>
          <p:nvPr/>
        </p:nvSpPr>
        <p:spPr>
          <a:xfrm>
            <a:off x="2286000" y="5977128"/>
            <a:ext cx="5181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Fig.1.5:- Component Diagram for Deep Learning-Based Image Processing System</a:t>
            </a:r>
            <a:endParaRPr lang="en-IN" sz="1200" dirty="0"/>
          </a:p>
        </p:txBody>
      </p:sp>
    </p:spTree>
    <p:extLst>
      <p:ext uri="{BB962C8B-B14F-4D97-AF65-F5344CB8AC3E}">
        <p14:creationId xmlns:p14="http://schemas.microsoft.com/office/powerpoint/2010/main" val="2627282781"/>
      </p:ext>
    </p:extLst>
  </p:cSld>
  <p:clrMapOvr>
    <a:masterClrMapping/>
  </p:clrMapOvr>
  <p:transition>
    <p:split orient="vert"/>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endParaRPr lang="en-IN" dirty="0"/>
          </a:p>
        </p:txBody>
      </p:sp>
      <p:sp>
        <p:nvSpPr>
          <p:cNvPr id="3" name="Content Placeholder 2"/>
          <p:cNvSpPr>
            <a:spLocks noGrp="1"/>
          </p:cNvSpPr>
          <p:nvPr>
            <p:ph sz="quarter" idx="1"/>
          </p:nvPr>
        </p:nvSpPr>
        <p:spPr/>
        <p:txBody>
          <a:bodyPr>
            <a:normAutofit/>
          </a:bodyPr>
          <a:lstStyle/>
          <a:p>
            <a:r>
              <a:rPr lang="en-US" sz="2400" b="1" dirty="0">
                <a:latin typeface="Times New Roman" panose="02020603050405020304" pitchFamily="18" charset="0"/>
                <a:cs typeface="Times New Roman" panose="02020603050405020304" pitchFamily="18" charset="0"/>
              </a:rPr>
              <a:t>DEPLOYMENT DIAGRAM</a:t>
            </a:r>
          </a:p>
          <a:p>
            <a:endParaRPr lang="en-IN" sz="2400" b="1" dirty="0">
              <a:latin typeface="Times New Roman" panose="02020603050405020304" pitchFamily="18" charset="0"/>
              <a:cs typeface="Times New Roman" panose="02020603050405020304"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1" y="2315414"/>
            <a:ext cx="6858000" cy="30630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2">
            <a:extLst>
              <a:ext uri="{FF2B5EF4-FFF2-40B4-BE49-F238E27FC236}">
                <a16:creationId xmlns:a16="http://schemas.microsoft.com/office/drawing/2014/main" id="{1CC355B5-694B-4F1F-DBC4-BE646B9010A3}"/>
              </a:ext>
            </a:extLst>
          </p:cNvPr>
          <p:cNvSpPr txBox="1"/>
          <p:nvPr/>
        </p:nvSpPr>
        <p:spPr>
          <a:xfrm>
            <a:off x="1066800" y="5977128"/>
            <a:ext cx="5181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Fig.1.6:- Deep Learning-Based Waste Classification Deployment diagram</a:t>
            </a:r>
            <a:endParaRPr lang="en-IN" sz="1200" dirty="0"/>
          </a:p>
        </p:txBody>
      </p:sp>
    </p:spTree>
    <p:extLst>
      <p:ext uri="{BB962C8B-B14F-4D97-AF65-F5344CB8AC3E}">
        <p14:creationId xmlns:p14="http://schemas.microsoft.com/office/powerpoint/2010/main" val="2309755014"/>
      </p:ext>
    </p:extLst>
  </p:cSld>
  <p:clrMapOvr>
    <a:masterClrMapping/>
  </p:clrMapOvr>
  <p:transition>
    <p:split orient="vert"/>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UML DIAGRAMS:</a:t>
            </a:r>
            <a:endParaRPr lang="en-IN" dirty="0"/>
          </a:p>
        </p:txBody>
      </p:sp>
      <p:sp>
        <p:nvSpPr>
          <p:cNvPr id="3" name="Content Placeholder 2"/>
          <p:cNvSpPr>
            <a:spLocks noGrp="1"/>
          </p:cNvSpPr>
          <p:nvPr>
            <p:ph sz="quarter" idx="1"/>
          </p:nvPr>
        </p:nvSpPr>
        <p:spPr/>
        <p:txBody>
          <a:bodyPr>
            <a:normAutofit/>
          </a:bodyPr>
          <a:lstStyle/>
          <a:p>
            <a:r>
              <a:rPr lang="en-IN" sz="2400" b="1" dirty="0">
                <a:latin typeface="Times New Roman" pitchFamily="18" charset="0"/>
                <a:cs typeface="Times New Roman" pitchFamily="18" charset="0"/>
              </a:rPr>
              <a:t>ACTIVITY DIAGRAM</a:t>
            </a:r>
          </a:p>
          <a:p>
            <a:pPr marL="0" indent="0">
              <a:buNone/>
            </a:pPr>
            <a:endParaRPr lang="en-IN" sz="2400" dirty="0">
              <a:latin typeface="Times New Roman" pitchFamily="18" charset="0"/>
              <a:cs typeface="Times New Roman" pitchFamily="18" charset="0"/>
            </a:endParaRPr>
          </a:p>
        </p:txBody>
      </p:sp>
      <p:sp>
        <p:nvSpPr>
          <p:cNvPr id="4" name="TextBox 2">
            <a:extLst>
              <a:ext uri="{FF2B5EF4-FFF2-40B4-BE49-F238E27FC236}">
                <a16:creationId xmlns:a16="http://schemas.microsoft.com/office/drawing/2014/main" id="{F5D0C53A-1581-66C1-076B-3785F6BC0913}"/>
              </a:ext>
            </a:extLst>
          </p:cNvPr>
          <p:cNvSpPr txBox="1"/>
          <p:nvPr/>
        </p:nvSpPr>
        <p:spPr>
          <a:xfrm>
            <a:off x="2667000" y="6306185"/>
            <a:ext cx="5181600" cy="276999"/>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t>Fig.1.7:- User Interaction Flow for Waste Classification System</a:t>
            </a:r>
            <a:endParaRPr lang="en-IN" sz="1200" dirty="0"/>
          </a:p>
        </p:txBody>
      </p:sp>
      <p:pic>
        <p:nvPicPr>
          <p:cNvPr id="5" name="Picture 4">
            <a:extLst>
              <a:ext uri="{FF2B5EF4-FFF2-40B4-BE49-F238E27FC236}">
                <a16:creationId xmlns:a16="http://schemas.microsoft.com/office/drawing/2014/main" id="{51522A75-BF70-3FC9-40AC-64E518490A9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62005" y="2667000"/>
            <a:ext cx="1219989" cy="3102610"/>
          </a:xfrm>
          <a:prstGeom prst="rect">
            <a:avLst/>
          </a:prstGeom>
        </p:spPr>
      </p:pic>
    </p:spTree>
    <p:extLst>
      <p:ext uri="{BB962C8B-B14F-4D97-AF65-F5344CB8AC3E}">
        <p14:creationId xmlns:p14="http://schemas.microsoft.com/office/powerpoint/2010/main" val="1479210081"/>
      </p:ext>
    </p:extLst>
  </p:cSld>
  <p:clrMapOvr>
    <a:masterClrMapping/>
  </p:clrMapOvr>
  <p:transition>
    <p:split orient="vert"/>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CEC34-4027-E6C5-37A1-C9F89AD697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57F7CC5-CEFE-EB92-4D37-C2DBEEEB78A2}"/>
              </a:ext>
            </a:extLst>
          </p:cNvPr>
          <p:cNvSpPr>
            <a:spLocks noGrp="1"/>
          </p:cNvSpPr>
          <p:nvPr>
            <p:ph type="title"/>
          </p:nvPr>
        </p:nvSpPr>
        <p:spPr/>
        <p:txBody>
          <a:bodyPr/>
          <a:lstStyle/>
          <a:p>
            <a:r>
              <a:rPr lang="en-IN" dirty="0"/>
              <a:t>IMPLEMENTATION</a:t>
            </a:r>
          </a:p>
        </p:txBody>
      </p:sp>
      <p:pic>
        <p:nvPicPr>
          <p:cNvPr id="4" name="Picture 3">
            <a:extLst>
              <a:ext uri="{FF2B5EF4-FFF2-40B4-BE49-F238E27FC236}">
                <a16:creationId xmlns:a16="http://schemas.microsoft.com/office/drawing/2014/main" id="{FF93F61D-82B8-E426-365A-B3F46B5522D1}"/>
              </a:ext>
            </a:extLst>
          </p:cNvPr>
          <p:cNvPicPr>
            <a:picLocks noChangeAspect="1"/>
          </p:cNvPicPr>
          <p:nvPr/>
        </p:nvPicPr>
        <p:blipFill>
          <a:blip r:embed="rId2"/>
          <a:stretch>
            <a:fillRect/>
          </a:stretch>
        </p:blipFill>
        <p:spPr>
          <a:xfrm>
            <a:off x="837493" y="2590800"/>
            <a:ext cx="7703710" cy="3276600"/>
          </a:xfrm>
          <a:prstGeom prst="rect">
            <a:avLst/>
          </a:prstGeom>
        </p:spPr>
      </p:pic>
      <p:sp>
        <p:nvSpPr>
          <p:cNvPr id="5" name="TextBox 4">
            <a:extLst>
              <a:ext uri="{FF2B5EF4-FFF2-40B4-BE49-F238E27FC236}">
                <a16:creationId xmlns:a16="http://schemas.microsoft.com/office/drawing/2014/main" id="{9AC38316-416A-A1A0-CC5B-D6E3623F0298}"/>
              </a:ext>
            </a:extLst>
          </p:cNvPr>
          <p:cNvSpPr txBox="1"/>
          <p:nvPr/>
        </p:nvSpPr>
        <p:spPr>
          <a:xfrm>
            <a:off x="597900" y="1752600"/>
            <a:ext cx="4572000" cy="369332"/>
          </a:xfrm>
          <a:prstGeom prst="rect">
            <a:avLst/>
          </a:prstGeom>
          <a:noFill/>
        </p:spPr>
        <p:txBody>
          <a:bodyPr wrap="square">
            <a:spAutoFit/>
          </a:bodyPr>
          <a:lstStyle/>
          <a:p>
            <a:r>
              <a:rPr lang="en-US" dirty="0"/>
              <a:t>Img1: Image Prediction Function Using VGG</a:t>
            </a:r>
            <a:endParaRPr lang="en-IN" dirty="0"/>
          </a:p>
        </p:txBody>
      </p:sp>
    </p:spTree>
    <p:extLst>
      <p:ext uri="{BB962C8B-B14F-4D97-AF65-F5344CB8AC3E}">
        <p14:creationId xmlns:p14="http://schemas.microsoft.com/office/powerpoint/2010/main" val="1549048378"/>
      </p:ext>
    </p:extLst>
  </p:cSld>
  <p:clrMapOvr>
    <a:masterClrMapping/>
  </p:clrMapOvr>
  <p:transition>
    <p:split orient="vert"/>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B5F63-24C3-A9E8-84D1-162E2E1F6C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23D640-1D0F-D9EC-1270-D4E0088D22F9}"/>
              </a:ext>
            </a:extLst>
          </p:cNvPr>
          <p:cNvSpPr>
            <a:spLocks noGrp="1"/>
          </p:cNvSpPr>
          <p:nvPr>
            <p:ph type="title"/>
          </p:nvPr>
        </p:nvSpPr>
        <p:spPr/>
        <p:txBody>
          <a:bodyPr/>
          <a:lstStyle/>
          <a:p>
            <a:r>
              <a:rPr lang="en-IN" dirty="0"/>
              <a:t>IMPLEMENTATION</a:t>
            </a:r>
          </a:p>
        </p:txBody>
      </p:sp>
      <p:pic>
        <p:nvPicPr>
          <p:cNvPr id="5" name="Picture 4">
            <a:extLst>
              <a:ext uri="{FF2B5EF4-FFF2-40B4-BE49-F238E27FC236}">
                <a16:creationId xmlns:a16="http://schemas.microsoft.com/office/drawing/2014/main" id="{AFB5B87A-602F-0071-5788-0396C8A7E7F8}"/>
              </a:ext>
            </a:extLst>
          </p:cNvPr>
          <p:cNvPicPr>
            <a:picLocks noChangeAspect="1"/>
          </p:cNvPicPr>
          <p:nvPr/>
        </p:nvPicPr>
        <p:blipFill>
          <a:blip r:embed="rId2"/>
          <a:stretch>
            <a:fillRect/>
          </a:stretch>
        </p:blipFill>
        <p:spPr>
          <a:xfrm>
            <a:off x="1102226" y="2438400"/>
            <a:ext cx="6939548" cy="4127495"/>
          </a:xfrm>
          <a:prstGeom prst="rect">
            <a:avLst/>
          </a:prstGeom>
        </p:spPr>
      </p:pic>
      <p:sp>
        <p:nvSpPr>
          <p:cNvPr id="4" name="TextBox 3">
            <a:extLst>
              <a:ext uri="{FF2B5EF4-FFF2-40B4-BE49-F238E27FC236}">
                <a16:creationId xmlns:a16="http://schemas.microsoft.com/office/drawing/2014/main" id="{F56D7C41-BEFE-4809-4EA1-E937FF4CC5DB}"/>
              </a:ext>
            </a:extLst>
          </p:cNvPr>
          <p:cNvSpPr txBox="1"/>
          <p:nvPr/>
        </p:nvSpPr>
        <p:spPr>
          <a:xfrm>
            <a:off x="533400" y="1644134"/>
            <a:ext cx="5410200" cy="369332"/>
          </a:xfrm>
          <a:prstGeom prst="rect">
            <a:avLst/>
          </a:prstGeom>
          <a:noFill/>
        </p:spPr>
        <p:txBody>
          <a:bodyPr wrap="square">
            <a:spAutoFit/>
          </a:bodyPr>
          <a:lstStyle/>
          <a:p>
            <a:r>
              <a:rPr lang="en-US" dirty="0"/>
              <a:t>Img2: Class Labels of </a:t>
            </a:r>
            <a:r>
              <a:rPr lang="en-US" sz="1800" dirty="0"/>
              <a:t>WASTE MANAGEMENT SYSTEM</a:t>
            </a:r>
            <a:r>
              <a:rPr lang="en-US" dirty="0"/>
              <a:t> </a:t>
            </a:r>
            <a:endParaRPr lang="en-IN" dirty="0"/>
          </a:p>
        </p:txBody>
      </p:sp>
    </p:spTree>
    <p:extLst>
      <p:ext uri="{BB962C8B-B14F-4D97-AF65-F5344CB8AC3E}">
        <p14:creationId xmlns:p14="http://schemas.microsoft.com/office/powerpoint/2010/main" val="2682824826"/>
      </p:ext>
    </p:extLst>
  </p:cSld>
  <p:clrMapOvr>
    <a:masterClrMapping/>
  </p:clrMapOvr>
  <p:transition>
    <p:split orient="vert"/>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E88B2-4FCD-1C21-479A-AA9E84FBB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C14721-02E3-840B-D7C1-A1468415AAE9}"/>
              </a:ext>
            </a:extLst>
          </p:cNvPr>
          <p:cNvSpPr>
            <a:spLocks noGrp="1"/>
          </p:cNvSpPr>
          <p:nvPr>
            <p:ph type="title"/>
          </p:nvPr>
        </p:nvSpPr>
        <p:spPr/>
        <p:txBody>
          <a:bodyPr/>
          <a:lstStyle/>
          <a:p>
            <a:r>
              <a:rPr lang="en-IN" dirty="0"/>
              <a:t>TESTING</a:t>
            </a:r>
          </a:p>
        </p:txBody>
      </p:sp>
      <p:sp>
        <p:nvSpPr>
          <p:cNvPr id="3" name="TextBox 2">
            <a:extLst>
              <a:ext uri="{FF2B5EF4-FFF2-40B4-BE49-F238E27FC236}">
                <a16:creationId xmlns:a16="http://schemas.microsoft.com/office/drawing/2014/main" id="{83FD4D32-DF83-5083-40CE-8AEA84D84C25}"/>
              </a:ext>
            </a:extLst>
          </p:cNvPr>
          <p:cNvSpPr txBox="1"/>
          <p:nvPr/>
        </p:nvSpPr>
        <p:spPr>
          <a:xfrm>
            <a:off x="533400" y="1828800"/>
            <a:ext cx="2514600" cy="381000"/>
          </a:xfrm>
          <a:prstGeom prst="rect">
            <a:avLst/>
          </a:prstGeom>
          <a:noFill/>
        </p:spPr>
        <p:txBody>
          <a:bodyPr wrap="square" rtlCol="0">
            <a:spAutoFit/>
          </a:bodyPr>
          <a:lstStyle/>
          <a:p>
            <a:r>
              <a:rPr lang="en-IN" dirty="0"/>
              <a:t>Img3 :Backend API Tests</a:t>
            </a:r>
          </a:p>
        </p:txBody>
      </p:sp>
      <p:pic>
        <p:nvPicPr>
          <p:cNvPr id="5" name="Picture 4">
            <a:extLst>
              <a:ext uri="{FF2B5EF4-FFF2-40B4-BE49-F238E27FC236}">
                <a16:creationId xmlns:a16="http://schemas.microsoft.com/office/drawing/2014/main" id="{945EB4D9-4D3F-3E96-924E-1724ADA2FB50}"/>
              </a:ext>
            </a:extLst>
          </p:cNvPr>
          <p:cNvPicPr>
            <a:picLocks noChangeAspect="1"/>
          </p:cNvPicPr>
          <p:nvPr/>
        </p:nvPicPr>
        <p:blipFill>
          <a:blip r:embed="rId2"/>
          <a:stretch>
            <a:fillRect/>
          </a:stretch>
        </p:blipFill>
        <p:spPr>
          <a:xfrm>
            <a:off x="876300" y="2514600"/>
            <a:ext cx="7391400" cy="3458876"/>
          </a:xfrm>
          <a:prstGeom prst="rect">
            <a:avLst/>
          </a:prstGeom>
        </p:spPr>
      </p:pic>
    </p:spTree>
    <p:extLst>
      <p:ext uri="{BB962C8B-B14F-4D97-AF65-F5344CB8AC3E}">
        <p14:creationId xmlns:p14="http://schemas.microsoft.com/office/powerpoint/2010/main" val="3775876517"/>
      </p:ext>
    </p:extLst>
  </p:cSld>
  <p:clrMapOvr>
    <a:masterClrMapping/>
  </p:clrMapOvr>
  <p:transition>
    <p:split orient="vert"/>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0A078-E14A-8FBB-67BE-B9010E03337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304D6B-FE18-12BB-D145-54489D8A375A}"/>
              </a:ext>
            </a:extLst>
          </p:cNvPr>
          <p:cNvSpPr>
            <a:spLocks noGrp="1"/>
          </p:cNvSpPr>
          <p:nvPr>
            <p:ph type="title"/>
          </p:nvPr>
        </p:nvSpPr>
        <p:spPr/>
        <p:txBody>
          <a:bodyPr/>
          <a:lstStyle/>
          <a:p>
            <a:r>
              <a:rPr lang="en-IN" dirty="0"/>
              <a:t>TESTING</a:t>
            </a:r>
          </a:p>
        </p:txBody>
      </p:sp>
      <p:sp>
        <p:nvSpPr>
          <p:cNvPr id="3" name="TextBox 2">
            <a:extLst>
              <a:ext uri="{FF2B5EF4-FFF2-40B4-BE49-F238E27FC236}">
                <a16:creationId xmlns:a16="http://schemas.microsoft.com/office/drawing/2014/main" id="{93804356-306C-2D0D-5FEF-859CCC924A1F}"/>
              </a:ext>
            </a:extLst>
          </p:cNvPr>
          <p:cNvSpPr txBox="1"/>
          <p:nvPr/>
        </p:nvSpPr>
        <p:spPr>
          <a:xfrm>
            <a:off x="533400" y="1828800"/>
            <a:ext cx="2514600" cy="381000"/>
          </a:xfrm>
          <a:prstGeom prst="rect">
            <a:avLst/>
          </a:prstGeom>
          <a:noFill/>
        </p:spPr>
        <p:txBody>
          <a:bodyPr wrap="square" rtlCol="0">
            <a:spAutoFit/>
          </a:bodyPr>
          <a:lstStyle/>
          <a:p>
            <a:r>
              <a:rPr lang="en-IN" dirty="0"/>
              <a:t>Img4 : Model Tests</a:t>
            </a:r>
          </a:p>
        </p:txBody>
      </p:sp>
      <p:pic>
        <p:nvPicPr>
          <p:cNvPr id="6" name="Picture 5">
            <a:extLst>
              <a:ext uri="{FF2B5EF4-FFF2-40B4-BE49-F238E27FC236}">
                <a16:creationId xmlns:a16="http://schemas.microsoft.com/office/drawing/2014/main" id="{B127F028-FC5F-E984-E4D8-EA8953C9CDB4}"/>
              </a:ext>
            </a:extLst>
          </p:cNvPr>
          <p:cNvPicPr>
            <a:picLocks noChangeAspect="1"/>
          </p:cNvPicPr>
          <p:nvPr/>
        </p:nvPicPr>
        <p:blipFill>
          <a:blip r:embed="rId2"/>
          <a:stretch>
            <a:fillRect/>
          </a:stretch>
        </p:blipFill>
        <p:spPr>
          <a:xfrm>
            <a:off x="1143000" y="2590800"/>
            <a:ext cx="5982301" cy="3626439"/>
          </a:xfrm>
          <a:prstGeom prst="rect">
            <a:avLst/>
          </a:prstGeom>
        </p:spPr>
      </p:pic>
    </p:spTree>
    <p:extLst>
      <p:ext uri="{BB962C8B-B14F-4D97-AF65-F5344CB8AC3E}">
        <p14:creationId xmlns:p14="http://schemas.microsoft.com/office/powerpoint/2010/main" val="3795322564"/>
      </p:ext>
    </p:extLst>
  </p:cSld>
  <p:clrMapOvr>
    <a:masterClrMapping/>
  </p:clrMapOvr>
  <p:transition>
    <p:split orient="vert"/>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1AF0B-8B7F-6215-B218-C0693EC647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00C3B6-5A82-22AD-4AA5-1C5D7AD8E7EB}"/>
              </a:ext>
            </a:extLst>
          </p:cNvPr>
          <p:cNvSpPr>
            <a:spLocks noGrp="1"/>
          </p:cNvSpPr>
          <p:nvPr>
            <p:ph type="title"/>
          </p:nvPr>
        </p:nvSpPr>
        <p:spPr/>
        <p:txBody>
          <a:bodyPr/>
          <a:lstStyle/>
          <a:p>
            <a:r>
              <a:rPr lang="en-IN" dirty="0"/>
              <a:t>TESTING</a:t>
            </a:r>
          </a:p>
        </p:txBody>
      </p:sp>
      <p:sp>
        <p:nvSpPr>
          <p:cNvPr id="3" name="TextBox 2">
            <a:extLst>
              <a:ext uri="{FF2B5EF4-FFF2-40B4-BE49-F238E27FC236}">
                <a16:creationId xmlns:a16="http://schemas.microsoft.com/office/drawing/2014/main" id="{79B2B67E-200E-4C86-1E25-40130F06D917}"/>
              </a:ext>
            </a:extLst>
          </p:cNvPr>
          <p:cNvSpPr txBox="1"/>
          <p:nvPr/>
        </p:nvSpPr>
        <p:spPr>
          <a:xfrm>
            <a:off x="617564" y="1905000"/>
            <a:ext cx="3124200" cy="369332"/>
          </a:xfrm>
          <a:prstGeom prst="rect">
            <a:avLst/>
          </a:prstGeom>
          <a:noFill/>
        </p:spPr>
        <p:txBody>
          <a:bodyPr wrap="square" rtlCol="0">
            <a:spAutoFit/>
          </a:bodyPr>
          <a:lstStyle/>
          <a:p>
            <a:r>
              <a:rPr lang="en-IN" dirty="0"/>
              <a:t>Img5 : Model testing on samples</a:t>
            </a:r>
          </a:p>
        </p:txBody>
      </p:sp>
      <p:pic>
        <p:nvPicPr>
          <p:cNvPr id="5" name="Picture 4">
            <a:extLst>
              <a:ext uri="{FF2B5EF4-FFF2-40B4-BE49-F238E27FC236}">
                <a16:creationId xmlns:a16="http://schemas.microsoft.com/office/drawing/2014/main" id="{6D7568F1-5E72-627A-AE82-8DFEE06E7A24}"/>
              </a:ext>
            </a:extLst>
          </p:cNvPr>
          <p:cNvPicPr>
            <a:picLocks noChangeAspect="1"/>
          </p:cNvPicPr>
          <p:nvPr/>
        </p:nvPicPr>
        <p:blipFill>
          <a:blip r:embed="rId2"/>
          <a:stretch>
            <a:fillRect/>
          </a:stretch>
        </p:blipFill>
        <p:spPr>
          <a:xfrm>
            <a:off x="2514600" y="2590800"/>
            <a:ext cx="3376141" cy="3945541"/>
          </a:xfrm>
          <a:prstGeom prst="rect">
            <a:avLst/>
          </a:prstGeom>
        </p:spPr>
      </p:pic>
    </p:spTree>
    <p:extLst>
      <p:ext uri="{BB962C8B-B14F-4D97-AF65-F5344CB8AC3E}">
        <p14:creationId xmlns:p14="http://schemas.microsoft.com/office/powerpoint/2010/main" val="3491396641"/>
      </p:ext>
    </p:extLst>
  </p:cSld>
  <p:clrMapOvr>
    <a:masterClrMapping/>
  </p:clrMapOvr>
  <p:transition>
    <p:split orient="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333BC-D530-0A14-486C-1DD7A82AA58E}"/>
              </a:ext>
            </a:extLst>
          </p:cNvPr>
          <p:cNvSpPr>
            <a:spLocks noGrp="1"/>
          </p:cNvSpPr>
          <p:nvPr>
            <p:ph type="title"/>
          </p:nvPr>
        </p:nvSpPr>
        <p:spPr/>
        <p:txBody>
          <a:bodyPr/>
          <a:lstStyle/>
          <a:p>
            <a:r>
              <a:rPr lang="en-IN" dirty="0"/>
              <a:t>TESTING</a:t>
            </a:r>
          </a:p>
        </p:txBody>
      </p:sp>
      <p:pic>
        <p:nvPicPr>
          <p:cNvPr id="5" name="Content Placeholder 4">
            <a:extLst>
              <a:ext uri="{FF2B5EF4-FFF2-40B4-BE49-F238E27FC236}">
                <a16:creationId xmlns:a16="http://schemas.microsoft.com/office/drawing/2014/main" id="{ABACC7AD-AF23-2ACD-F251-AB0C923BD056}"/>
              </a:ext>
            </a:extLst>
          </p:cNvPr>
          <p:cNvPicPr>
            <a:picLocks noGrp="1" noChangeAspect="1"/>
          </p:cNvPicPr>
          <p:nvPr>
            <p:ph sz="quarter" idx="1"/>
          </p:nvPr>
        </p:nvPicPr>
        <p:blipFill>
          <a:blip r:embed="rId2"/>
          <a:stretch>
            <a:fillRect/>
          </a:stretch>
        </p:blipFill>
        <p:spPr>
          <a:xfrm>
            <a:off x="1981200" y="2667000"/>
            <a:ext cx="4267200" cy="3315287"/>
          </a:xfrm>
        </p:spPr>
      </p:pic>
      <p:sp>
        <p:nvSpPr>
          <p:cNvPr id="4" name="TextBox 3">
            <a:extLst>
              <a:ext uri="{FF2B5EF4-FFF2-40B4-BE49-F238E27FC236}">
                <a16:creationId xmlns:a16="http://schemas.microsoft.com/office/drawing/2014/main" id="{9BE6DFD9-65F8-7F55-655D-0F4F2B22D9D3}"/>
              </a:ext>
            </a:extLst>
          </p:cNvPr>
          <p:cNvSpPr txBox="1"/>
          <p:nvPr/>
        </p:nvSpPr>
        <p:spPr>
          <a:xfrm>
            <a:off x="533400" y="1726168"/>
            <a:ext cx="5635752" cy="369332"/>
          </a:xfrm>
          <a:prstGeom prst="rect">
            <a:avLst/>
          </a:prstGeom>
          <a:noFill/>
        </p:spPr>
        <p:txBody>
          <a:bodyPr wrap="square">
            <a:spAutoFit/>
          </a:bodyPr>
          <a:lstStyle/>
          <a:p>
            <a:r>
              <a:rPr lang="en-US" dirty="0"/>
              <a:t>Img6: Accuracy plot of </a:t>
            </a:r>
            <a:r>
              <a:rPr lang="en-US" sz="1800" dirty="0"/>
              <a:t>WASTE MANAGEMENT SYSTEM</a:t>
            </a:r>
            <a:r>
              <a:rPr lang="en-US" dirty="0"/>
              <a:t> </a:t>
            </a:r>
            <a:endParaRPr lang="en-IN" dirty="0"/>
          </a:p>
        </p:txBody>
      </p:sp>
    </p:spTree>
    <p:extLst>
      <p:ext uri="{BB962C8B-B14F-4D97-AF65-F5344CB8AC3E}">
        <p14:creationId xmlns:p14="http://schemas.microsoft.com/office/powerpoint/2010/main" val="3830130601"/>
      </p:ext>
    </p:extLst>
  </p:cSld>
  <p:clrMapOvr>
    <a:masterClrMapping/>
  </p:clrMapOvr>
  <p:transition>
    <p:split orient="vert"/>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w Cen MT (Headings)"/>
                <a:cs typeface="Times New Roman" panose="02020603050405020304" pitchFamily="18" charset="0"/>
              </a:rPr>
              <a:t>ABSTRACT</a:t>
            </a:r>
            <a:endParaRPr lang="en-US" dirty="0">
              <a:latin typeface="Tw Cen MT (Headings)"/>
            </a:endParaRPr>
          </a:p>
        </p:txBody>
      </p:sp>
      <p:sp>
        <p:nvSpPr>
          <p:cNvPr id="3" name="Content Placeholder 2"/>
          <p:cNvSpPr>
            <a:spLocks noGrp="1"/>
          </p:cNvSpPr>
          <p:nvPr>
            <p:ph sz="quarter" idx="1"/>
          </p:nvPr>
        </p:nvSpPr>
        <p:spPr>
          <a:xfrm>
            <a:off x="495300" y="1600200"/>
            <a:ext cx="8153400" cy="4495800"/>
          </a:xfrm>
        </p:spPr>
        <p:txBody>
          <a:bodyPr>
            <a:noAutofit/>
          </a:bodyPr>
          <a:lstStyle/>
          <a:p>
            <a:pPr algn="just"/>
            <a:r>
              <a:rPr lang="en-US" sz="1800" dirty="0">
                <a:latin typeface="Tw Cen MT (Body)"/>
                <a:cs typeface="Times New Roman" pitchFamily="18" charset="0"/>
              </a:rPr>
              <a:t>With rapid urbanization, waste generation has become a significant issue, necessitating efficient waste management for a cleaner and healthier environment. The proposed system employs object recognition to classify waste without requiring prior tagging, aligning with current user habits. A deep Convolutional Neural Network (CNN) is trained to recognize and classify biodegradable and non-biodegradable waste items using image analysis. Pixel optimization techniques are used to visualize the features learned by the CNN model, enhancing classification accuracy.</a:t>
            </a:r>
          </a:p>
        </p:txBody>
      </p:sp>
    </p:spTree>
    <p:extLst>
      <p:ext uri="{BB962C8B-B14F-4D97-AF65-F5344CB8AC3E}">
        <p14:creationId xmlns:p14="http://schemas.microsoft.com/office/powerpoint/2010/main" val="1582823894"/>
      </p:ext>
    </p:extLst>
  </p:cSld>
  <p:clrMapOvr>
    <a:masterClrMapping/>
  </p:clrMapOvr>
  <p:transition>
    <p:split orient="vert"/>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3D51A-88F1-6116-F442-DE0C7DCAAF9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DCCEB7-BFF3-4341-1F1F-E4F9F9CA0EAD}"/>
              </a:ext>
            </a:extLst>
          </p:cNvPr>
          <p:cNvSpPr>
            <a:spLocks noGrp="1"/>
          </p:cNvSpPr>
          <p:nvPr>
            <p:ph type="title"/>
          </p:nvPr>
        </p:nvSpPr>
        <p:spPr/>
        <p:txBody>
          <a:bodyPr>
            <a:normAutofit/>
          </a:bodyPr>
          <a:lstStyle/>
          <a:p>
            <a:r>
              <a:rPr lang="en-IN" dirty="0"/>
              <a:t>OUTPUT SCREENS</a:t>
            </a:r>
          </a:p>
        </p:txBody>
      </p:sp>
      <p:pic>
        <p:nvPicPr>
          <p:cNvPr id="3" name="Picture 2">
            <a:extLst>
              <a:ext uri="{FF2B5EF4-FFF2-40B4-BE49-F238E27FC236}">
                <a16:creationId xmlns:a16="http://schemas.microsoft.com/office/drawing/2014/main" id="{FD9F56C5-8FB4-4167-942A-2ECD1B138F4D}"/>
              </a:ext>
            </a:extLst>
          </p:cNvPr>
          <p:cNvPicPr>
            <a:picLocks noChangeAspect="1"/>
          </p:cNvPicPr>
          <p:nvPr/>
        </p:nvPicPr>
        <p:blipFill>
          <a:blip r:embed="rId2"/>
          <a:stretch>
            <a:fillRect/>
          </a:stretch>
        </p:blipFill>
        <p:spPr>
          <a:xfrm>
            <a:off x="837633" y="2362200"/>
            <a:ext cx="7468734" cy="3372168"/>
          </a:xfrm>
          <a:prstGeom prst="rect">
            <a:avLst/>
          </a:prstGeom>
        </p:spPr>
      </p:pic>
      <p:sp>
        <p:nvSpPr>
          <p:cNvPr id="7" name="TextBox 6">
            <a:extLst>
              <a:ext uri="{FF2B5EF4-FFF2-40B4-BE49-F238E27FC236}">
                <a16:creationId xmlns:a16="http://schemas.microsoft.com/office/drawing/2014/main" id="{6408D8A9-84F8-1B13-EE29-9C667972BA93}"/>
              </a:ext>
            </a:extLst>
          </p:cNvPr>
          <p:cNvSpPr txBox="1"/>
          <p:nvPr/>
        </p:nvSpPr>
        <p:spPr>
          <a:xfrm>
            <a:off x="837632" y="1676400"/>
            <a:ext cx="5486967" cy="369332"/>
          </a:xfrm>
          <a:prstGeom prst="rect">
            <a:avLst/>
          </a:prstGeom>
          <a:noFill/>
        </p:spPr>
        <p:txBody>
          <a:bodyPr wrap="square">
            <a:spAutoFit/>
          </a:bodyPr>
          <a:lstStyle/>
          <a:p>
            <a:r>
              <a:rPr lang="en-US" dirty="0"/>
              <a:t>Img5: Home Page of </a:t>
            </a:r>
            <a:r>
              <a:rPr lang="en-US" sz="1800" dirty="0"/>
              <a:t>WASTE MANAGEMENT SYSTEM</a:t>
            </a:r>
            <a:r>
              <a:rPr lang="en-US" dirty="0"/>
              <a:t> </a:t>
            </a:r>
            <a:endParaRPr lang="en-IN" dirty="0"/>
          </a:p>
        </p:txBody>
      </p:sp>
    </p:spTree>
    <p:extLst>
      <p:ext uri="{BB962C8B-B14F-4D97-AF65-F5344CB8AC3E}">
        <p14:creationId xmlns:p14="http://schemas.microsoft.com/office/powerpoint/2010/main" val="1242413707"/>
      </p:ext>
    </p:extLst>
  </p:cSld>
  <p:clrMapOvr>
    <a:masterClrMapping/>
  </p:clrMapOvr>
  <p:transition>
    <p:split orient="vert"/>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72CC7-A771-4170-0932-CD81156F64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965ADB-5ADA-AE06-55EF-E330220ABBB3}"/>
              </a:ext>
            </a:extLst>
          </p:cNvPr>
          <p:cNvSpPr>
            <a:spLocks noGrp="1"/>
          </p:cNvSpPr>
          <p:nvPr>
            <p:ph type="title"/>
          </p:nvPr>
        </p:nvSpPr>
        <p:spPr/>
        <p:txBody>
          <a:bodyPr>
            <a:normAutofit/>
          </a:bodyPr>
          <a:lstStyle/>
          <a:p>
            <a:r>
              <a:rPr lang="en-IN" dirty="0"/>
              <a:t>OUTPUT SCREENS</a:t>
            </a:r>
          </a:p>
        </p:txBody>
      </p:sp>
      <p:pic>
        <p:nvPicPr>
          <p:cNvPr id="3" name="Picture 2">
            <a:extLst>
              <a:ext uri="{FF2B5EF4-FFF2-40B4-BE49-F238E27FC236}">
                <a16:creationId xmlns:a16="http://schemas.microsoft.com/office/drawing/2014/main" id="{84156B90-A2A7-7BDA-1A77-348402D8D226}"/>
              </a:ext>
            </a:extLst>
          </p:cNvPr>
          <p:cNvPicPr>
            <a:picLocks noChangeAspect="1"/>
          </p:cNvPicPr>
          <p:nvPr/>
        </p:nvPicPr>
        <p:blipFill>
          <a:blip r:embed="rId2"/>
          <a:stretch>
            <a:fillRect/>
          </a:stretch>
        </p:blipFill>
        <p:spPr>
          <a:xfrm>
            <a:off x="914400" y="2362200"/>
            <a:ext cx="7448229" cy="3377565"/>
          </a:xfrm>
          <a:prstGeom prst="rect">
            <a:avLst/>
          </a:prstGeom>
        </p:spPr>
      </p:pic>
      <p:sp>
        <p:nvSpPr>
          <p:cNvPr id="5" name="TextBox 4">
            <a:extLst>
              <a:ext uri="{FF2B5EF4-FFF2-40B4-BE49-F238E27FC236}">
                <a16:creationId xmlns:a16="http://schemas.microsoft.com/office/drawing/2014/main" id="{32DFB293-266F-8B58-A476-40EA5E2B2C40}"/>
              </a:ext>
            </a:extLst>
          </p:cNvPr>
          <p:cNvSpPr txBox="1"/>
          <p:nvPr/>
        </p:nvSpPr>
        <p:spPr>
          <a:xfrm>
            <a:off x="612648" y="1676400"/>
            <a:ext cx="5181600" cy="369332"/>
          </a:xfrm>
          <a:prstGeom prst="rect">
            <a:avLst/>
          </a:prstGeom>
          <a:noFill/>
        </p:spPr>
        <p:txBody>
          <a:bodyPr wrap="square">
            <a:spAutoFit/>
          </a:bodyPr>
          <a:lstStyle/>
          <a:p>
            <a:r>
              <a:rPr lang="en-US" dirty="0"/>
              <a:t>Img7: Sign in Page of </a:t>
            </a:r>
            <a:r>
              <a:rPr lang="en-US" sz="1800" dirty="0"/>
              <a:t>WASTE MANAGEMENT SYSTEM</a:t>
            </a:r>
            <a:r>
              <a:rPr lang="en-US" dirty="0"/>
              <a:t> </a:t>
            </a:r>
            <a:endParaRPr lang="en-IN" dirty="0"/>
          </a:p>
        </p:txBody>
      </p:sp>
    </p:spTree>
    <p:extLst>
      <p:ext uri="{BB962C8B-B14F-4D97-AF65-F5344CB8AC3E}">
        <p14:creationId xmlns:p14="http://schemas.microsoft.com/office/powerpoint/2010/main" val="1841134254"/>
      </p:ext>
    </p:extLst>
  </p:cSld>
  <p:clrMapOvr>
    <a:masterClrMapping/>
  </p:clrMapOvr>
  <p:transition>
    <p:split orient="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F2D30-53E8-4405-C598-BCFABBE2C9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D83D38-F272-27D8-34A3-159193375984}"/>
              </a:ext>
            </a:extLst>
          </p:cNvPr>
          <p:cNvSpPr>
            <a:spLocks noGrp="1"/>
          </p:cNvSpPr>
          <p:nvPr>
            <p:ph type="title"/>
          </p:nvPr>
        </p:nvSpPr>
        <p:spPr/>
        <p:txBody>
          <a:bodyPr>
            <a:normAutofit/>
          </a:bodyPr>
          <a:lstStyle/>
          <a:p>
            <a:r>
              <a:rPr lang="en-IN" dirty="0"/>
              <a:t>OUTPUT SCREENS</a:t>
            </a:r>
          </a:p>
        </p:txBody>
      </p:sp>
      <p:pic>
        <p:nvPicPr>
          <p:cNvPr id="3" name="Picture 2">
            <a:extLst>
              <a:ext uri="{FF2B5EF4-FFF2-40B4-BE49-F238E27FC236}">
                <a16:creationId xmlns:a16="http://schemas.microsoft.com/office/drawing/2014/main" id="{9EECB752-DE7B-7576-EB9C-3E1EE8666A98}"/>
              </a:ext>
            </a:extLst>
          </p:cNvPr>
          <p:cNvPicPr>
            <a:picLocks noChangeAspect="1"/>
          </p:cNvPicPr>
          <p:nvPr/>
        </p:nvPicPr>
        <p:blipFill>
          <a:blip r:embed="rId2"/>
          <a:stretch>
            <a:fillRect/>
          </a:stretch>
        </p:blipFill>
        <p:spPr>
          <a:xfrm>
            <a:off x="1219200" y="2362200"/>
            <a:ext cx="6776082" cy="3072765"/>
          </a:xfrm>
          <a:prstGeom prst="rect">
            <a:avLst/>
          </a:prstGeom>
        </p:spPr>
      </p:pic>
      <p:sp>
        <p:nvSpPr>
          <p:cNvPr id="5" name="TextBox 4">
            <a:extLst>
              <a:ext uri="{FF2B5EF4-FFF2-40B4-BE49-F238E27FC236}">
                <a16:creationId xmlns:a16="http://schemas.microsoft.com/office/drawing/2014/main" id="{BF669753-BE3C-83D8-3B87-A8E23BB5FC53}"/>
              </a:ext>
            </a:extLst>
          </p:cNvPr>
          <p:cNvSpPr txBox="1"/>
          <p:nvPr/>
        </p:nvSpPr>
        <p:spPr>
          <a:xfrm>
            <a:off x="612648" y="1752600"/>
            <a:ext cx="5410200" cy="369332"/>
          </a:xfrm>
          <a:prstGeom prst="rect">
            <a:avLst/>
          </a:prstGeom>
          <a:noFill/>
        </p:spPr>
        <p:txBody>
          <a:bodyPr wrap="square">
            <a:spAutoFit/>
          </a:bodyPr>
          <a:lstStyle/>
          <a:p>
            <a:r>
              <a:rPr lang="en-US" dirty="0"/>
              <a:t>Img8: Sign Up Page of </a:t>
            </a:r>
            <a:r>
              <a:rPr lang="en-US" sz="1800" dirty="0"/>
              <a:t>WASTE MANAGEMENT SYSTEM</a:t>
            </a:r>
            <a:r>
              <a:rPr lang="en-US" dirty="0"/>
              <a:t> </a:t>
            </a:r>
            <a:endParaRPr lang="en-IN" dirty="0"/>
          </a:p>
        </p:txBody>
      </p:sp>
    </p:spTree>
    <p:extLst>
      <p:ext uri="{BB962C8B-B14F-4D97-AF65-F5344CB8AC3E}">
        <p14:creationId xmlns:p14="http://schemas.microsoft.com/office/powerpoint/2010/main" val="1195407814"/>
      </p:ext>
    </p:extLst>
  </p:cSld>
  <p:clrMapOvr>
    <a:masterClrMapping/>
  </p:clrMapOvr>
  <p:transition>
    <p:split orient="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256A0-3561-6723-A379-1E378D53A8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B9D855-6327-351F-59B5-C26E863C7D24}"/>
              </a:ext>
            </a:extLst>
          </p:cNvPr>
          <p:cNvSpPr>
            <a:spLocks noGrp="1"/>
          </p:cNvSpPr>
          <p:nvPr>
            <p:ph type="title"/>
          </p:nvPr>
        </p:nvSpPr>
        <p:spPr/>
        <p:txBody>
          <a:bodyPr>
            <a:normAutofit/>
          </a:bodyPr>
          <a:lstStyle/>
          <a:p>
            <a:r>
              <a:rPr lang="en-IN" dirty="0"/>
              <a:t>OUTPUT SCREENS</a:t>
            </a:r>
          </a:p>
        </p:txBody>
      </p:sp>
      <p:pic>
        <p:nvPicPr>
          <p:cNvPr id="3" name="Picture 2">
            <a:extLst>
              <a:ext uri="{FF2B5EF4-FFF2-40B4-BE49-F238E27FC236}">
                <a16:creationId xmlns:a16="http://schemas.microsoft.com/office/drawing/2014/main" id="{53721C6E-1717-8954-94C9-0D18CA89548F}"/>
              </a:ext>
            </a:extLst>
          </p:cNvPr>
          <p:cNvPicPr>
            <a:picLocks noChangeAspect="1"/>
          </p:cNvPicPr>
          <p:nvPr/>
        </p:nvPicPr>
        <p:blipFill>
          <a:blip r:embed="rId2"/>
          <a:stretch>
            <a:fillRect/>
          </a:stretch>
        </p:blipFill>
        <p:spPr>
          <a:xfrm>
            <a:off x="914400" y="2286000"/>
            <a:ext cx="7715250" cy="3429000"/>
          </a:xfrm>
          <a:prstGeom prst="rect">
            <a:avLst/>
          </a:prstGeom>
        </p:spPr>
      </p:pic>
      <p:sp>
        <p:nvSpPr>
          <p:cNvPr id="5" name="TextBox 4">
            <a:extLst>
              <a:ext uri="{FF2B5EF4-FFF2-40B4-BE49-F238E27FC236}">
                <a16:creationId xmlns:a16="http://schemas.microsoft.com/office/drawing/2014/main" id="{A341104D-8603-AB0F-B403-C491518A458E}"/>
              </a:ext>
            </a:extLst>
          </p:cNvPr>
          <p:cNvSpPr txBox="1"/>
          <p:nvPr/>
        </p:nvSpPr>
        <p:spPr>
          <a:xfrm>
            <a:off x="588067" y="1752600"/>
            <a:ext cx="5791200" cy="369332"/>
          </a:xfrm>
          <a:prstGeom prst="rect">
            <a:avLst/>
          </a:prstGeom>
          <a:noFill/>
        </p:spPr>
        <p:txBody>
          <a:bodyPr wrap="square">
            <a:spAutoFit/>
          </a:bodyPr>
          <a:lstStyle/>
          <a:p>
            <a:r>
              <a:rPr lang="en-US" dirty="0"/>
              <a:t>Img9: Image </a:t>
            </a:r>
            <a:r>
              <a:rPr lang="en-US" dirty="0" err="1"/>
              <a:t>uplad</a:t>
            </a:r>
            <a:r>
              <a:rPr lang="en-US" dirty="0"/>
              <a:t> Page of </a:t>
            </a:r>
            <a:r>
              <a:rPr lang="en-US" sz="1800" dirty="0"/>
              <a:t>WASTE MANAGEMENT SYSTEM</a:t>
            </a:r>
            <a:r>
              <a:rPr lang="en-US" dirty="0"/>
              <a:t> </a:t>
            </a:r>
            <a:endParaRPr lang="en-IN" dirty="0"/>
          </a:p>
        </p:txBody>
      </p:sp>
    </p:spTree>
    <p:extLst>
      <p:ext uri="{BB962C8B-B14F-4D97-AF65-F5344CB8AC3E}">
        <p14:creationId xmlns:p14="http://schemas.microsoft.com/office/powerpoint/2010/main" val="3531162612"/>
      </p:ext>
    </p:extLst>
  </p:cSld>
  <p:clrMapOvr>
    <a:masterClrMapping/>
  </p:clrMapOvr>
  <p:transition>
    <p:split orient="ver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BD5598-A6F7-B152-BFD5-45F6CCBC0E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E75FEC-6C23-DA7C-AB10-E7CC59D9C30F}"/>
              </a:ext>
            </a:extLst>
          </p:cNvPr>
          <p:cNvSpPr>
            <a:spLocks noGrp="1"/>
          </p:cNvSpPr>
          <p:nvPr>
            <p:ph type="title"/>
          </p:nvPr>
        </p:nvSpPr>
        <p:spPr/>
        <p:txBody>
          <a:bodyPr>
            <a:normAutofit/>
          </a:bodyPr>
          <a:lstStyle/>
          <a:p>
            <a:r>
              <a:rPr lang="en-IN" dirty="0"/>
              <a:t>OUTPUT SCREENS</a:t>
            </a:r>
          </a:p>
        </p:txBody>
      </p:sp>
      <p:pic>
        <p:nvPicPr>
          <p:cNvPr id="3" name="Picture 2">
            <a:extLst>
              <a:ext uri="{FF2B5EF4-FFF2-40B4-BE49-F238E27FC236}">
                <a16:creationId xmlns:a16="http://schemas.microsoft.com/office/drawing/2014/main" id="{70D1BCAB-51E3-0809-E3B5-5489FD6A1CD4}"/>
              </a:ext>
            </a:extLst>
          </p:cNvPr>
          <p:cNvPicPr>
            <a:picLocks noChangeAspect="1"/>
          </p:cNvPicPr>
          <p:nvPr/>
        </p:nvPicPr>
        <p:blipFill>
          <a:blip r:embed="rId2"/>
          <a:stretch>
            <a:fillRect/>
          </a:stretch>
        </p:blipFill>
        <p:spPr>
          <a:xfrm>
            <a:off x="1143000" y="2514600"/>
            <a:ext cx="7093282" cy="3230563"/>
          </a:xfrm>
          <a:prstGeom prst="rect">
            <a:avLst/>
          </a:prstGeom>
        </p:spPr>
      </p:pic>
      <p:sp>
        <p:nvSpPr>
          <p:cNvPr id="5" name="TextBox 4">
            <a:extLst>
              <a:ext uri="{FF2B5EF4-FFF2-40B4-BE49-F238E27FC236}">
                <a16:creationId xmlns:a16="http://schemas.microsoft.com/office/drawing/2014/main" id="{2E987D30-74A1-980B-A675-E08E3F84F1D2}"/>
              </a:ext>
            </a:extLst>
          </p:cNvPr>
          <p:cNvSpPr txBox="1"/>
          <p:nvPr/>
        </p:nvSpPr>
        <p:spPr>
          <a:xfrm>
            <a:off x="612648" y="1682234"/>
            <a:ext cx="5867400" cy="369332"/>
          </a:xfrm>
          <a:prstGeom prst="rect">
            <a:avLst/>
          </a:prstGeom>
          <a:noFill/>
        </p:spPr>
        <p:txBody>
          <a:bodyPr wrap="square">
            <a:spAutoFit/>
          </a:bodyPr>
          <a:lstStyle/>
          <a:p>
            <a:r>
              <a:rPr lang="en-US" dirty="0"/>
              <a:t>Img10: uploading image into  </a:t>
            </a:r>
            <a:r>
              <a:rPr lang="en-US" sz="1800" dirty="0"/>
              <a:t>WASTE MANAGEMENT SYSTEM</a:t>
            </a:r>
            <a:r>
              <a:rPr lang="en-US" dirty="0"/>
              <a:t> </a:t>
            </a:r>
            <a:endParaRPr lang="en-IN" dirty="0"/>
          </a:p>
        </p:txBody>
      </p:sp>
    </p:spTree>
    <p:extLst>
      <p:ext uri="{BB962C8B-B14F-4D97-AF65-F5344CB8AC3E}">
        <p14:creationId xmlns:p14="http://schemas.microsoft.com/office/powerpoint/2010/main" val="1967179859"/>
      </p:ext>
    </p:extLst>
  </p:cSld>
  <p:clrMapOvr>
    <a:masterClrMapping/>
  </p:clrMapOvr>
  <p:transition>
    <p:split orient="vert"/>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74C9F6-C6DB-B908-15DC-5EE5413A8C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F027C5-211C-4EAD-A978-57FF3E3A0B03}"/>
              </a:ext>
            </a:extLst>
          </p:cNvPr>
          <p:cNvSpPr>
            <a:spLocks noGrp="1"/>
          </p:cNvSpPr>
          <p:nvPr>
            <p:ph type="title"/>
          </p:nvPr>
        </p:nvSpPr>
        <p:spPr/>
        <p:txBody>
          <a:bodyPr>
            <a:normAutofit/>
          </a:bodyPr>
          <a:lstStyle/>
          <a:p>
            <a:r>
              <a:rPr lang="en-IN" dirty="0"/>
              <a:t>OUTPUT SCREENS</a:t>
            </a:r>
          </a:p>
        </p:txBody>
      </p:sp>
      <p:pic>
        <p:nvPicPr>
          <p:cNvPr id="3" name="Picture 2">
            <a:extLst>
              <a:ext uri="{FF2B5EF4-FFF2-40B4-BE49-F238E27FC236}">
                <a16:creationId xmlns:a16="http://schemas.microsoft.com/office/drawing/2014/main" id="{16FD000B-952F-D12D-7ED1-EF8DEFBF83FD}"/>
              </a:ext>
            </a:extLst>
          </p:cNvPr>
          <p:cNvPicPr>
            <a:picLocks noChangeAspect="1"/>
          </p:cNvPicPr>
          <p:nvPr/>
        </p:nvPicPr>
        <p:blipFill>
          <a:blip r:embed="rId2"/>
          <a:stretch>
            <a:fillRect/>
          </a:stretch>
        </p:blipFill>
        <p:spPr>
          <a:xfrm>
            <a:off x="983700" y="2514600"/>
            <a:ext cx="7411295" cy="3387408"/>
          </a:xfrm>
          <a:prstGeom prst="rect">
            <a:avLst/>
          </a:prstGeom>
        </p:spPr>
      </p:pic>
      <p:sp>
        <p:nvSpPr>
          <p:cNvPr id="5" name="TextBox 4">
            <a:extLst>
              <a:ext uri="{FF2B5EF4-FFF2-40B4-BE49-F238E27FC236}">
                <a16:creationId xmlns:a16="http://schemas.microsoft.com/office/drawing/2014/main" id="{42B53DE3-11FA-AD99-F588-FDFDFB9001A0}"/>
              </a:ext>
            </a:extLst>
          </p:cNvPr>
          <p:cNvSpPr txBox="1"/>
          <p:nvPr/>
        </p:nvSpPr>
        <p:spPr>
          <a:xfrm>
            <a:off x="622480" y="1682234"/>
            <a:ext cx="5334000" cy="369332"/>
          </a:xfrm>
          <a:prstGeom prst="rect">
            <a:avLst/>
          </a:prstGeom>
          <a:noFill/>
        </p:spPr>
        <p:txBody>
          <a:bodyPr wrap="square">
            <a:spAutoFit/>
          </a:bodyPr>
          <a:lstStyle/>
          <a:p>
            <a:r>
              <a:rPr lang="en-US" dirty="0"/>
              <a:t>Img11: Prediction of </a:t>
            </a:r>
            <a:r>
              <a:rPr lang="en-US" sz="1800" dirty="0"/>
              <a:t>WASTE MANAGEMENT SYSTEM</a:t>
            </a:r>
            <a:r>
              <a:rPr lang="en-US" dirty="0"/>
              <a:t> </a:t>
            </a:r>
            <a:endParaRPr lang="en-IN" dirty="0"/>
          </a:p>
        </p:txBody>
      </p:sp>
    </p:spTree>
    <p:extLst>
      <p:ext uri="{BB962C8B-B14F-4D97-AF65-F5344CB8AC3E}">
        <p14:creationId xmlns:p14="http://schemas.microsoft.com/office/powerpoint/2010/main" val="3240432803"/>
      </p:ext>
    </p:extLst>
  </p:cSld>
  <p:clrMapOvr>
    <a:masterClrMapping/>
  </p:clrMapOvr>
  <p:transition>
    <p:split orient="vert"/>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65223C-8A22-4D89-8507-E5507DC3F1C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3C95EB-D804-6D6F-73EA-4C8BF994217C}"/>
              </a:ext>
            </a:extLst>
          </p:cNvPr>
          <p:cNvSpPr>
            <a:spLocks noGrp="1"/>
          </p:cNvSpPr>
          <p:nvPr>
            <p:ph type="title"/>
          </p:nvPr>
        </p:nvSpPr>
        <p:spPr/>
        <p:txBody>
          <a:bodyPr>
            <a:normAutofit/>
          </a:bodyPr>
          <a:lstStyle/>
          <a:p>
            <a:r>
              <a:rPr lang="en-IN" dirty="0"/>
              <a:t>OUTPUT SCREENS</a:t>
            </a:r>
          </a:p>
        </p:txBody>
      </p:sp>
      <p:pic>
        <p:nvPicPr>
          <p:cNvPr id="3" name="Picture 2">
            <a:extLst>
              <a:ext uri="{FF2B5EF4-FFF2-40B4-BE49-F238E27FC236}">
                <a16:creationId xmlns:a16="http://schemas.microsoft.com/office/drawing/2014/main" id="{815EC08B-6DB5-C4FE-B38C-D7D05D32FCDF}"/>
              </a:ext>
            </a:extLst>
          </p:cNvPr>
          <p:cNvPicPr>
            <a:picLocks noChangeAspect="1"/>
          </p:cNvPicPr>
          <p:nvPr/>
        </p:nvPicPr>
        <p:blipFill>
          <a:blip r:embed="rId2"/>
          <a:stretch>
            <a:fillRect/>
          </a:stretch>
        </p:blipFill>
        <p:spPr>
          <a:xfrm>
            <a:off x="780502" y="2470977"/>
            <a:ext cx="7817691" cy="3169603"/>
          </a:xfrm>
          <a:prstGeom prst="rect">
            <a:avLst/>
          </a:prstGeom>
        </p:spPr>
      </p:pic>
      <p:sp>
        <p:nvSpPr>
          <p:cNvPr id="5" name="TextBox 4">
            <a:extLst>
              <a:ext uri="{FF2B5EF4-FFF2-40B4-BE49-F238E27FC236}">
                <a16:creationId xmlns:a16="http://schemas.microsoft.com/office/drawing/2014/main" id="{49A9B24C-10B7-4B39-7C48-61CCCF81DC86}"/>
              </a:ext>
            </a:extLst>
          </p:cNvPr>
          <p:cNvSpPr txBox="1"/>
          <p:nvPr/>
        </p:nvSpPr>
        <p:spPr>
          <a:xfrm>
            <a:off x="533400" y="1660422"/>
            <a:ext cx="6480048" cy="369332"/>
          </a:xfrm>
          <a:prstGeom prst="rect">
            <a:avLst/>
          </a:prstGeom>
          <a:noFill/>
        </p:spPr>
        <p:txBody>
          <a:bodyPr wrap="square">
            <a:spAutoFit/>
          </a:bodyPr>
          <a:lstStyle/>
          <a:p>
            <a:r>
              <a:rPr lang="en-US" dirty="0"/>
              <a:t>Img12: Live detection of </a:t>
            </a:r>
            <a:r>
              <a:rPr lang="en-US" sz="1800" dirty="0"/>
              <a:t>WASTE MANAGEMENT SYSTEM</a:t>
            </a:r>
            <a:r>
              <a:rPr lang="en-US" dirty="0"/>
              <a:t> </a:t>
            </a:r>
            <a:endParaRPr lang="en-IN" dirty="0"/>
          </a:p>
        </p:txBody>
      </p:sp>
    </p:spTree>
    <p:extLst>
      <p:ext uri="{BB962C8B-B14F-4D97-AF65-F5344CB8AC3E}">
        <p14:creationId xmlns:p14="http://schemas.microsoft.com/office/powerpoint/2010/main" val="1529147574"/>
      </p:ext>
    </p:extLst>
  </p:cSld>
  <p:clrMapOvr>
    <a:masterClrMapping/>
  </p:clrMapOvr>
  <p:transition>
    <p:split orient="vert"/>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55208-ACFF-0649-CAE3-24CDF0E54E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7BE6DA-ACB8-B7A7-A193-9DCCA686DE4D}"/>
              </a:ext>
            </a:extLst>
          </p:cNvPr>
          <p:cNvSpPr>
            <a:spLocks noGrp="1"/>
          </p:cNvSpPr>
          <p:nvPr>
            <p:ph type="title"/>
          </p:nvPr>
        </p:nvSpPr>
        <p:spPr/>
        <p:txBody>
          <a:bodyPr/>
          <a:lstStyle/>
          <a:p>
            <a:r>
              <a:rPr lang="en-IN" dirty="0"/>
              <a:t>FUTURE SCOPE</a:t>
            </a:r>
          </a:p>
        </p:txBody>
      </p:sp>
      <p:sp>
        <p:nvSpPr>
          <p:cNvPr id="3" name="TextBox 2">
            <a:extLst>
              <a:ext uri="{FF2B5EF4-FFF2-40B4-BE49-F238E27FC236}">
                <a16:creationId xmlns:a16="http://schemas.microsoft.com/office/drawing/2014/main" id="{CE570E0E-AD82-2108-2229-1D764749316C}"/>
              </a:ext>
            </a:extLst>
          </p:cNvPr>
          <p:cNvSpPr txBox="1"/>
          <p:nvPr/>
        </p:nvSpPr>
        <p:spPr>
          <a:xfrm>
            <a:off x="495300" y="1752600"/>
            <a:ext cx="8153400" cy="4093428"/>
          </a:xfrm>
          <a:prstGeom prst="rect">
            <a:avLst/>
          </a:prstGeom>
          <a:noFill/>
        </p:spPr>
        <p:txBody>
          <a:bodyPr wrap="square" numCol="1" rtlCol="0">
            <a:spAutoFit/>
          </a:bodyPr>
          <a:lstStyle/>
          <a:p>
            <a:pPr marL="171450" indent="-171450" algn="just">
              <a:buFont typeface="Arial" panose="020B0604020202020204" pitchFamily="34" charset="0"/>
              <a:buChar char="•"/>
            </a:pPr>
            <a:r>
              <a:rPr lang="en-US" sz="1300" dirty="0"/>
              <a:t>The future scope of the project in terms of software involves several advanced modifications. First, the model's accuracy can be significantly improved by training it with a larger and more diverse dataset, allowing it to classify waste more accurately across various categories. Additionally, more complex and efficient models such as </a:t>
            </a:r>
            <a:r>
              <a:rPr lang="en-US" sz="1300" b="1" dirty="0"/>
              <a:t>Vision Transformers</a:t>
            </a:r>
            <a:r>
              <a:rPr lang="en-US" sz="1300" dirty="0"/>
              <a:t> could replace VGG16 and VGG19, offering better accuracy and faster processing.</a:t>
            </a:r>
          </a:p>
          <a:p>
            <a:pPr marL="171450" indent="-171450" algn="just">
              <a:buFont typeface="Arial" panose="020B0604020202020204" pitchFamily="34" charset="0"/>
              <a:buChar char="•"/>
            </a:pPr>
            <a:r>
              <a:rPr lang="en-US" sz="1300" dirty="0"/>
              <a:t>Furthermore, developing a </a:t>
            </a:r>
            <a:r>
              <a:rPr lang="en-US" sz="1300" b="1" dirty="0"/>
              <a:t>mobile application</a:t>
            </a:r>
            <a:r>
              <a:rPr lang="en-US" sz="1300" dirty="0"/>
              <a:t> for waste classification will make the project accessible to a wider audience. The app could be built using </a:t>
            </a:r>
            <a:r>
              <a:rPr lang="en-US" sz="1300" b="1" dirty="0"/>
              <a:t>Flutter or React Native</a:t>
            </a:r>
            <a:r>
              <a:rPr lang="en-US" sz="1300" dirty="0"/>
              <a:t> for cross-platform compatibility, allowing both Android and iOS users to benefit from it. Lastly, improving the </a:t>
            </a:r>
            <a:r>
              <a:rPr lang="en-US" sz="1300" b="1" dirty="0"/>
              <a:t>user interface (UI)</a:t>
            </a:r>
            <a:r>
              <a:rPr lang="en-US" sz="1300" dirty="0"/>
              <a:t> by adding drag-and-drop image uploads, displaying confidence scores, and providing detailed statistics will make the application more user-friendly and informative.</a:t>
            </a:r>
          </a:p>
          <a:p>
            <a:pPr marL="171450" indent="-171450" algn="just">
              <a:buFont typeface="Arial" panose="020B0604020202020204" pitchFamily="34" charset="0"/>
              <a:buChar char="•"/>
            </a:pPr>
            <a:endParaRPr lang="en-IN" sz="1300" dirty="0"/>
          </a:p>
          <a:p>
            <a:pPr marL="171450" indent="-171450" algn="just">
              <a:buFont typeface="Arial" panose="020B0604020202020204" pitchFamily="34" charset="0"/>
              <a:buChar char="•"/>
            </a:pPr>
            <a:r>
              <a:rPr lang="en-US" sz="1300" dirty="0"/>
              <a:t>In terms of hardware, the project has immense potential for expansion. One major application is the development of </a:t>
            </a:r>
            <a:r>
              <a:rPr lang="en-US" sz="1300" b="1" dirty="0"/>
              <a:t>smart waste bins</a:t>
            </a:r>
            <a:r>
              <a:rPr lang="en-US" sz="1300" dirty="0"/>
              <a:t> equipped with cameras and servo motors. These bins could automatically classify and sort waste into different compartments based on the image classification output, streamlining waste management processes.</a:t>
            </a:r>
          </a:p>
          <a:p>
            <a:pPr marL="171450" indent="-171450" algn="just">
              <a:buFont typeface="Arial" panose="020B0604020202020204" pitchFamily="34" charset="0"/>
              <a:buChar char="•"/>
            </a:pPr>
            <a:r>
              <a:rPr lang="en-US" sz="1300" dirty="0"/>
              <a:t>Additionally, the project can be scaled for </a:t>
            </a:r>
            <a:r>
              <a:rPr lang="en-US" sz="1300" b="1" dirty="0"/>
              <a:t>industrial-level automation</a:t>
            </a:r>
            <a:r>
              <a:rPr lang="en-US" sz="1300" dirty="0"/>
              <a:t> by integrating it with conveyor belt systems in waste management plants. Real-time waste classification could trigger robotic arms to segregate waste into appropriate sections, reducing manual labor and increasing efficiency.</a:t>
            </a:r>
          </a:p>
          <a:p>
            <a:pPr marL="171450" indent="-171450" algn="just">
              <a:buFont typeface="Arial" panose="020B0604020202020204" pitchFamily="34" charset="0"/>
              <a:buChar char="•"/>
            </a:pPr>
            <a:r>
              <a:rPr lang="en-US" sz="1300" dirty="0"/>
              <a:t>The project can also be used in </a:t>
            </a:r>
            <a:r>
              <a:rPr lang="en-US" sz="1300" b="1" dirty="0"/>
              <a:t>IoT-based waste management systems</a:t>
            </a:r>
            <a:r>
              <a:rPr lang="en-US" sz="1300" dirty="0"/>
              <a:t>, where smart bins send real-time data about waste levels to cloud servers. This would allow municipalities to optimize waste collection routes, saving time and resources. </a:t>
            </a:r>
            <a:r>
              <a:rPr lang="en-US" sz="1300" b="1" dirty="0"/>
              <a:t>Drone integration</a:t>
            </a:r>
            <a:r>
              <a:rPr lang="en-US" sz="1300" dirty="0"/>
              <a:t> is another innovative application where drones equipped with cameras could scan and classify waste in large outdoor areas, making it useful for environmental cleanup operations.</a:t>
            </a:r>
          </a:p>
        </p:txBody>
      </p:sp>
    </p:spTree>
    <p:extLst>
      <p:ext uri="{BB962C8B-B14F-4D97-AF65-F5344CB8AC3E}">
        <p14:creationId xmlns:p14="http://schemas.microsoft.com/office/powerpoint/2010/main" val="3800094833"/>
      </p:ext>
    </p:extLst>
  </p:cSld>
  <p:clrMapOvr>
    <a:masterClrMapping/>
  </p:clrMapOvr>
  <p:transition>
    <p:split orient="ver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B65C7-B292-E406-EBA9-82D0B4A1EB0C}"/>
              </a:ext>
            </a:extLst>
          </p:cNvPr>
          <p:cNvSpPr>
            <a:spLocks noGrp="1"/>
          </p:cNvSpPr>
          <p:nvPr>
            <p:ph type="title"/>
          </p:nvPr>
        </p:nvSpPr>
        <p:spPr/>
        <p:txBody>
          <a:bodyPr/>
          <a:lstStyle/>
          <a:p>
            <a:r>
              <a:rPr lang="en-IN" dirty="0"/>
              <a:t>REFERENCES</a:t>
            </a:r>
          </a:p>
        </p:txBody>
      </p:sp>
      <p:sp>
        <p:nvSpPr>
          <p:cNvPr id="3" name="Content Placeholder 2">
            <a:extLst>
              <a:ext uri="{FF2B5EF4-FFF2-40B4-BE49-F238E27FC236}">
                <a16:creationId xmlns:a16="http://schemas.microsoft.com/office/drawing/2014/main" id="{5B61F4C4-936E-C91C-4BBC-5252CF970738}"/>
              </a:ext>
            </a:extLst>
          </p:cNvPr>
          <p:cNvSpPr>
            <a:spLocks noGrp="1"/>
          </p:cNvSpPr>
          <p:nvPr>
            <p:ph sz="quarter" idx="1"/>
          </p:nvPr>
        </p:nvSpPr>
        <p:spPr>
          <a:xfrm>
            <a:off x="585609" y="1752600"/>
            <a:ext cx="8153400" cy="4495800"/>
          </a:xfrm>
        </p:spPr>
        <p:txBody>
          <a:bodyPr numCol="1">
            <a:normAutofit fontScale="55000" lnSpcReduction="20000"/>
          </a:bodyPr>
          <a:lstStyle/>
          <a:p>
            <a:pPr marR="336550" algn="just">
              <a:lnSpc>
                <a:spcPct val="150000"/>
              </a:lnSpc>
              <a:spcBef>
                <a:spcPts val="815"/>
              </a:spcBef>
              <a:buSzPts val="1100"/>
              <a:tabLst>
                <a:tab pos="539750" algn="l"/>
              </a:tabLst>
            </a:pPr>
            <a:r>
              <a:rPr lang="en-US" sz="1800" spc="0" dirty="0">
                <a:effectLst/>
                <a:latin typeface="Times New Roman" panose="02020603050405020304" pitchFamily="18" charset="0"/>
                <a:ea typeface="Times New Roman" panose="02020603050405020304" pitchFamily="18" charset="0"/>
              </a:rPr>
              <a:t>World</a:t>
            </a:r>
            <a:r>
              <a:rPr lang="en-US" sz="1800" spc="1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Bank,</a:t>
            </a:r>
            <a:r>
              <a:rPr lang="en-US" sz="1800" spc="1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“Trends</a:t>
            </a:r>
            <a:r>
              <a:rPr lang="en-US" sz="1800" spc="1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a:t>
            </a:r>
            <a:r>
              <a:rPr lang="en-US" sz="1800" spc="1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Solid</a:t>
            </a:r>
            <a:r>
              <a:rPr lang="en-US" sz="1800" spc="1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Waste</a:t>
            </a:r>
            <a:r>
              <a:rPr lang="en-US" sz="1800" spc="1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Management”,</a:t>
            </a:r>
            <a:r>
              <a:rPr lang="en-US" sz="1800" spc="1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Datatopics.worldbank.org,</a:t>
            </a:r>
            <a:r>
              <a:rPr lang="en-US" sz="1800" spc="1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2019.</a:t>
            </a:r>
            <a:r>
              <a:rPr lang="en-US" sz="1800" spc="1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[Online]. </a:t>
            </a:r>
            <a:r>
              <a:rPr lang="en-US" sz="1800" spc="-10" dirty="0" err="1">
                <a:effectLst/>
                <a:latin typeface="Times New Roman" panose="02020603050405020304" pitchFamily="18" charset="0"/>
                <a:ea typeface="Times New Roman" panose="02020603050405020304" pitchFamily="18" charset="0"/>
              </a:rPr>
              <a:t>Available:</a:t>
            </a:r>
            <a:r>
              <a:rPr lang="en-US" sz="1800" u="sng" spc="-10" dirty="0" err="1">
                <a:solidFill>
                  <a:srgbClr val="F7B615"/>
                </a:solidFill>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https</a:t>
            </a:r>
            <a:r>
              <a:rPr lang="en-US" sz="1800" u="sng" spc="-10" dirty="0">
                <a:effectLst/>
                <a:latin typeface="Times New Roman" panose="02020603050405020304" pitchFamily="18" charset="0"/>
                <a:ea typeface="Times New Roman" panose="02020603050405020304" pitchFamily="18" charset="0"/>
                <a:hlinkClick r:id="rId2">
                  <a:extLst>
                    <a:ext uri="{A12FA001-AC4F-418D-AE19-62706E023703}">
                      <ahyp:hlinkClr xmlns:ahyp="http://schemas.microsoft.com/office/drawing/2018/hyperlinkcolor" val="tx"/>
                    </a:ext>
                  </a:extLst>
                </a:hlinkClick>
              </a:rPr>
              <a:t>://datatopics.worldbank.org/what-a-waste/trends-in-solid-waste-management.html</a:t>
            </a:r>
            <a:r>
              <a:rPr lang="en-US" sz="1800" spc="-1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[Accessed: 17-Jun-2020].</a:t>
            </a:r>
            <a:endParaRPr lang="en-IN" sz="1800" spc="0" dirty="0">
              <a:effectLst/>
              <a:latin typeface="Times New Roman" panose="02020603050405020304" pitchFamily="18" charset="0"/>
              <a:ea typeface="Times New Roman" panose="02020603050405020304" pitchFamily="18" charset="0"/>
            </a:endParaRPr>
          </a:p>
          <a:p>
            <a:pPr marR="336550" algn="just">
              <a:lnSpc>
                <a:spcPct val="150000"/>
              </a:lnSpc>
              <a:buSzPts val="1100"/>
              <a:tabLst>
                <a:tab pos="575310" algn="l"/>
              </a:tabLst>
            </a:pPr>
            <a:r>
              <a:rPr lang="en-US" sz="1800" spc="0" dirty="0">
                <a:effectLst/>
                <a:latin typeface="Times New Roman" panose="02020603050405020304" pitchFamily="18" charset="0"/>
                <a:ea typeface="Times New Roman" panose="02020603050405020304" pitchFamily="18" charset="0"/>
              </a:rPr>
              <a:t>Wikipedia</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Contributors,</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“Convolutional</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Neural</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Network”,</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Wikipedia,</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[Online].</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Available: </a:t>
            </a:r>
            <a:r>
              <a:rPr lang="en-US" sz="1800" u="sng" spc="0" dirty="0">
                <a:effectLst/>
                <a:latin typeface="Times New Roman" panose="02020603050405020304" pitchFamily="18" charset="0"/>
                <a:ea typeface="Times New Roman" panose="02020603050405020304" pitchFamily="18" charset="0"/>
                <a:hlinkClick r:id="rId3">
                  <a:extLst>
                    <a:ext uri="{A12FA001-AC4F-418D-AE19-62706E023703}">
                      <ahyp:hlinkClr xmlns:ahyp="http://schemas.microsoft.com/office/drawing/2018/hyperlinkcolor" val="tx"/>
                    </a:ext>
                  </a:extLst>
                </a:hlinkClick>
              </a:rPr>
              <a:t>https://en.wikipedia.org/wiki/Convolutional_neural_network</a:t>
            </a:r>
            <a:r>
              <a:rPr lang="en-US" sz="1800" spc="0" dirty="0">
                <a:effectLst/>
                <a:latin typeface="Times New Roman" panose="02020603050405020304" pitchFamily="18" charset="0"/>
                <a:ea typeface="Times New Roman" panose="02020603050405020304" pitchFamily="18" charset="0"/>
              </a:rPr>
              <a:t> [Accessed: 7-Jun-2020].</a:t>
            </a:r>
            <a:endParaRPr lang="en-IN" sz="1800" spc="0" dirty="0">
              <a:effectLst/>
              <a:latin typeface="Times New Roman" panose="02020603050405020304" pitchFamily="18" charset="0"/>
              <a:ea typeface="Times New Roman" panose="02020603050405020304" pitchFamily="18" charset="0"/>
            </a:endParaRPr>
          </a:p>
          <a:p>
            <a:pPr marR="331470" algn="just">
              <a:lnSpc>
                <a:spcPct val="150000"/>
              </a:lnSpc>
              <a:buSzPts val="1100"/>
              <a:tabLst>
                <a:tab pos="518795" algn="l"/>
              </a:tabLst>
            </a:pPr>
            <a:r>
              <a:rPr lang="en-US" sz="1800" spc="0" dirty="0">
                <a:effectLst/>
                <a:latin typeface="Times New Roman" panose="02020603050405020304" pitchFamily="18" charset="0"/>
                <a:ea typeface="Times New Roman" panose="02020603050405020304" pitchFamily="18" charset="0"/>
              </a:rPr>
              <a:t>Yann </a:t>
            </a:r>
            <a:r>
              <a:rPr lang="en-US" sz="1800" spc="0" dirty="0" err="1">
                <a:effectLst/>
                <a:latin typeface="Times New Roman" panose="02020603050405020304" pitchFamily="18" charset="0"/>
                <a:ea typeface="Times New Roman" panose="02020603050405020304" pitchFamily="18" charset="0"/>
              </a:rPr>
              <a:t>Glouche</a:t>
            </a:r>
            <a:r>
              <a:rPr lang="en-US" sz="1800" spc="0" dirty="0">
                <a:effectLst/>
                <a:latin typeface="Times New Roman" panose="02020603050405020304" pitchFamily="18" charset="0"/>
                <a:ea typeface="Times New Roman" panose="02020603050405020304" pitchFamily="18" charset="0"/>
              </a:rPr>
              <a:t>, Paul Couderc, “A Smart Waste Management with Self-Describing Objects”, The Second</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International</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Conference</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on</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Smart</a:t>
            </a:r>
            <a:r>
              <a:rPr lang="en-US" sz="1800" spc="-4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Systems,</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Devices</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Technologies</a:t>
            </a:r>
            <a:r>
              <a:rPr lang="en-US" sz="1800" spc="-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(SMART’13),</a:t>
            </a:r>
            <a:r>
              <a:rPr lang="en-US" sz="1800" spc="40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IARIA, June</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2013,</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Rome,</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Italy.</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[Online].</a:t>
            </a:r>
            <a:r>
              <a:rPr lang="en-US" sz="1800" spc="-4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Available:</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https://hal.inria.fr/hal-00924270/document</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[Accessed:</a:t>
            </a:r>
            <a:r>
              <a:rPr lang="en-US" sz="1800" spc="-3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20- </a:t>
            </a:r>
            <a:r>
              <a:rPr lang="en-US" sz="1800" spc="-10" dirty="0">
                <a:effectLst/>
                <a:latin typeface="Times New Roman" panose="02020603050405020304" pitchFamily="18" charset="0"/>
                <a:ea typeface="Times New Roman" panose="02020603050405020304" pitchFamily="18" charset="0"/>
              </a:rPr>
              <a:t>Jun-2020].</a:t>
            </a:r>
            <a:endParaRPr lang="en-IN" sz="1800" spc="0" dirty="0">
              <a:effectLst/>
              <a:latin typeface="Times New Roman" panose="02020603050405020304" pitchFamily="18" charset="0"/>
              <a:ea typeface="Times New Roman" panose="02020603050405020304" pitchFamily="18" charset="0"/>
            </a:endParaRPr>
          </a:p>
          <a:p>
            <a:pPr marR="336550" algn="just">
              <a:lnSpc>
                <a:spcPct val="150000"/>
              </a:lnSpc>
              <a:spcBef>
                <a:spcPts val="5"/>
              </a:spcBef>
              <a:buSzPts val="1100"/>
              <a:tabLst>
                <a:tab pos="541655" algn="l"/>
              </a:tabLst>
            </a:pPr>
            <a:r>
              <a:rPr lang="en-US" sz="1800" spc="0" dirty="0" err="1">
                <a:effectLst/>
                <a:latin typeface="Times New Roman" panose="02020603050405020304" pitchFamily="18" charset="0"/>
                <a:ea typeface="Times New Roman" panose="02020603050405020304" pitchFamily="18" charset="0"/>
              </a:rPr>
              <a:t>Fetulhak</a:t>
            </a:r>
            <a:r>
              <a:rPr lang="en-US" sz="1800" spc="1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Abdurahman,</a:t>
            </a:r>
            <a:r>
              <a:rPr lang="en-US" sz="1800" spc="1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Sileshi</a:t>
            </a:r>
            <a:r>
              <a:rPr lang="en-US" sz="1800" spc="170" dirty="0">
                <a:effectLst/>
                <a:latin typeface="Times New Roman" panose="02020603050405020304" pitchFamily="18" charset="0"/>
                <a:ea typeface="Times New Roman" panose="02020603050405020304" pitchFamily="18" charset="0"/>
              </a:rPr>
              <a:t> </a:t>
            </a:r>
            <a:r>
              <a:rPr lang="en-US" sz="1800" spc="0" dirty="0" err="1">
                <a:effectLst/>
                <a:latin typeface="Times New Roman" panose="02020603050405020304" pitchFamily="18" charset="0"/>
                <a:ea typeface="Times New Roman" panose="02020603050405020304" pitchFamily="18" charset="0"/>
              </a:rPr>
              <a:t>Aweke</a:t>
            </a:r>
            <a:r>
              <a:rPr lang="en-US" sz="1800" spc="0" dirty="0">
                <a:effectLst/>
                <a:latin typeface="Times New Roman" panose="02020603050405020304" pitchFamily="18" charset="0"/>
                <a:ea typeface="Times New Roman" panose="02020603050405020304" pitchFamily="18" charset="0"/>
              </a:rPr>
              <a:t>,</a:t>
            </a:r>
            <a:r>
              <a:rPr lang="en-US" sz="1800" spc="1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Chera</a:t>
            </a:r>
            <a:r>
              <a:rPr lang="en-US" sz="1800" spc="1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Assefa,</a:t>
            </a:r>
            <a:r>
              <a:rPr lang="en-US" sz="1800" spc="15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“Automated</a:t>
            </a:r>
            <a:r>
              <a:rPr lang="en-US" sz="1800" spc="1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Garbage</a:t>
            </a:r>
            <a:r>
              <a:rPr lang="en-US" sz="1800" spc="1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Monitoring</a:t>
            </a:r>
            <a:r>
              <a:rPr lang="en-US" sz="1800" spc="1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System Using Arduino”, IOSR Journal of Computer Engineering (IOSR-JCE), Vol. 20, No.1, Jan-Feb 2018.</a:t>
            </a:r>
            <a:endParaRPr lang="en-IN" sz="1800" spc="0" dirty="0">
              <a:effectLst/>
              <a:latin typeface="Times New Roman" panose="02020603050405020304" pitchFamily="18" charset="0"/>
              <a:ea typeface="Times New Roman" panose="02020603050405020304" pitchFamily="18" charset="0"/>
            </a:endParaRPr>
          </a:p>
          <a:p>
            <a:pPr marR="330835" algn="just">
              <a:lnSpc>
                <a:spcPct val="150000"/>
              </a:lnSpc>
              <a:buSzPts val="1100"/>
              <a:tabLst>
                <a:tab pos="538480" algn="l"/>
              </a:tabLst>
            </a:pPr>
            <a:r>
              <a:rPr lang="en-US" sz="1800" spc="0" dirty="0">
                <a:effectLst/>
                <a:latin typeface="Times New Roman" panose="02020603050405020304" pitchFamily="18" charset="0"/>
                <a:ea typeface="Times New Roman" panose="02020603050405020304" pitchFamily="18" charset="0"/>
              </a:rPr>
              <a:t>Kannan G. S., Kumar S. S., R. R., M. B., “Automatic Garbage Separation Robot Using Image Processing</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Technique”,</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International</a:t>
            </a:r>
            <a:r>
              <a:rPr lang="en-US" sz="1800" spc="-6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Journal</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of</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Scientific</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and</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Research</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Publications,</a:t>
            </a:r>
            <a:r>
              <a:rPr lang="en-US" sz="1800" spc="-55"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Vol.</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6,</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No.</a:t>
            </a:r>
            <a:r>
              <a:rPr lang="en-US" sz="1800" spc="-7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4,</a:t>
            </a:r>
            <a:r>
              <a:rPr lang="en-US" sz="1800" spc="-60" dirty="0">
                <a:effectLst/>
                <a:latin typeface="Times New Roman" panose="02020603050405020304" pitchFamily="18" charset="0"/>
                <a:ea typeface="Times New Roman" panose="02020603050405020304" pitchFamily="18" charset="0"/>
              </a:rPr>
              <a:t> </a:t>
            </a:r>
            <a:r>
              <a:rPr lang="en-US" sz="1800" spc="0" dirty="0">
                <a:effectLst/>
                <a:latin typeface="Times New Roman" panose="02020603050405020304" pitchFamily="18" charset="0"/>
                <a:ea typeface="Times New Roman" panose="02020603050405020304" pitchFamily="18" charset="0"/>
              </a:rPr>
              <a:t>Apr 2016, pp. 326–328. [Online]. Available: </a:t>
            </a:r>
            <a:r>
              <a:rPr lang="en-US" sz="1800" u="none" strike="noStrike" spc="0" dirty="0">
                <a:effectLst/>
                <a:latin typeface="Times New Roman" panose="02020603050405020304" pitchFamily="18" charset="0"/>
                <a:ea typeface="Times New Roman" panose="02020603050405020304" pitchFamily="18" charset="0"/>
                <a:hlinkClick r:id="rId4">
                  <a:extLst>
                    <a:ext uri="{A12FA001-AC4F-418D-AE19-62706E023703}">
                      <ahyp:hlinkClr xmlns:ahyp="http://schemas.microsoft.com/office/drawing/2018/hyperlinkcolor" val="tx"/>
                    </a:ext>
                  </a:extLst>
                </a:hlinkClick>
              </a:rPr>
              <a:t>http://www.ijsrp.org/research-paper-0416.php?rp=P525265</a:t>
            </a:r>
            <a:r>
              <a:rPr lang="en-US" sz="1800" spc="0" dirty="0">
                <a:effectLst/>
                <a:latin typeface="Times New Roman" panose="02020603050405020304" pitchFamily="18" charset="0"/>
                <a:ea typeface="Times New Roman" panose="02020603050405020304" pitchFamily="18" charset="0"/>
              </a:rPr>
              <a:t> [Accessed: 20-Feb-2020].</a:t>
            </a:r>
            <a:endParaRPr lang="en-IN" sz="1800" spc="0" dirty="0">
              <a:effectLst/>
              <a:latin typeface="Times New Roman" panose="02020603050405020304" pitchFamily="18" charset="0"/>
              <a:ea typeface="Times New Roman" panose="02020603050405020304" pitchFamily="18" charset="0"/>
            </a:endParaRPr>
          </a:p>
          <a:p>
            <a:pPr marR="334645" algn="just">
              <a:lnSpc>
                <a:spcPct val="150000"/>
              </a:lnSpc>
              <a:buSzPts val="1100"/>
              <a:tabLst>
                <a:tab pos="573405" algn="l"/>
              </a:tabLst>
            </a:pPr>
            <a:r>
              <a:rPr lang="en-US" sz="1800" spc="0" dirty="0">
                <a:effectLst/>
                <a:latin typeface="Times New Roman" panose="02020603050405020304" pitchFamily="18" charset="0"/>
                <a:ea typeface="Times New Roman" panose="02020603050405020304" pitchFamily="18" charset="0"/>
              </a:rPr>
              <a:t>Abdulrahman </a:t>
            </a:r>
            <a:r>
              <a:rPr lang="en-US" sz="1800" spc="0" dirty="0" err="1">
                <a:effectLst/>
                <a:latin typeface="Times New Roman" panose="02020603050405020304" pitchFamily="18" charset="0"/>
                <a:ea typeface="Times New Roman" panose="02020603050405020304" pitchFamily="18" charset="0"/>
              </a:rPr>
              <a:t>Alkandari</a:t>
            </a:r>
            <a:r>
              <a:rPr lang="en-US" sz="1800" spc="0" dirty="0">
                <a:effectLst/>
                <a:latin typeface="Times New Roman" panose="02020603050405020304" pitchFamily="18" charset="0"/>
                <a:ea typeface="Times New Roman" panose="02020603050405020304" pitchFamily="18" charset="0"/>
              </a:rPr>
              <a:t>, “Trash Basket Sensor Notification Using Arduino with Android Application”, 2018. [Online]. Available: </a:t>
            </a:r>
            <a:r>
              <a:rPr lang="en-US" sz="1800" u="sng" spc="0" dirty="0">
                <a:effectLst/>
                <a:latin typeface="Times New Roman" panose="02020603050405020304" pitchFamily="18" charset="0"/>
                <a:ea typeface="Times New Roman" panose="02020603050405020304" pitchFamily="18" charset="0"/>
                <a:hlinkClick r:id="rId5">
                  <a:extLst>
                    <a:ext uri="{A12FA001-AC4F-418D-AE19-62706E023703}">
                      <ahyp:hlinkClr xmlns:ahyp="http://schemas.microsoft.com/office/drawing/2018/hyperlinkcolor" val="tx"/>
                    </a:ext>
                  </a:extLst>
                </a:hlinkClick>
              </a:rPr>
              <a:t>https://www.researchgate.net/publication/324138992</a:t>
            </a:r>
            <a:r>
              <a:rPr lang="en-US" sz="1800" spc="0" dirty="0">
                <a:effectLst/>
                <a:latin typeface="Times New Roman" panose="02020603050405020304" pitchFamily="18" charset="0"/>
                <a:ea typeface="Times New Roman" panose="02020603050405020304" pitchFamily="18" charset="0"/>
              </a:rPr>
              <a:t> [Accessed: 10-Jun-2020].</a:t>
            </a:r>
            <a:endParaRPr lang="en-IN" sz="1800" spc="0" dirty="0">
              <a:effectLst/>
              <a:latin typeface="Times New Roman" panose="02020603050405020304" pitchFamily="18" charset="0"/>
              <a:ea typeface="Times New Roman" panose="02020603050405020304" pitchFamily="18" charset="0"/>
            </a:endParaRPr>
          </a:p>
          <a:p>
            <a:pPr marR="337185" algn="just">
              <a:lnSpc>
                <a:spcPct val="150000"/>
              </a:lnSpc>
              <a:buSzPts val="1100"/>
              <a:tabLst>
                <a:tab pos="582930" algn="l"/>
              </a:tabLst>
            </a:pPr>
            <a:r>
              <a:rPr lang="en-US" sz="1800" spc="0" dirty="0">
                <a:effectLst/>
                <a:latin typeface="Times New Roman" panose="02020603050405020304" pitchFamily="18" charset="0"/>
                <a:ea typeface="Times New Roman" panose="02020603050405020304" pitchFamily="18" charset="0"/>
              </a:rPr>
              <a:t>Nagaraju </a:t>
            </a:r>
            <a:r>
              <a:rPr lang="en-US" sz="1800" spc="0" dirty="0" err="1">
                <a:effectLst/>
                <a:latin typeface="Times New Roman" panose="02020603050405020304" pitchFamily="18" charset="0"/>
                <a:ea typeface="Times New Roman" panose="02020603050405020304" pitchFamily="18" charset="0"/>
              </a:rPr>
              <a:t>Urlagunta</a:t>
            </a:r>
            <a:r>
              <a:rPr lang="en-US" sz="1800" spc="0" dirty="0">
                <a:effectLst/>
                <a:latin typeface="Times New Roman" panose="02020603050405020304" pitchFamily="18" charset="0"/>
                <a:ea typeface="Times New Roman" panose="02020603050405020304" pitchFamily="18" charset="0"/>
              </a:rPr>
              <a:t>, “Smart Dustbin for Economic Growth”, 2017. [Online]. Available: </a:t>
            </a:r>
            <a:r>
              <a:rPr lang="en-US" sz="1800" u="sng" spc="0" dirty="0">
                <a:effectLst/>
                <a:latin typeface="Times New Roman" panose="02020603050405020304" pitchFamily="18" charset="0"/>
                <a:ea typeface="Times New Roman" panose="02020603050405020304" pitchFamily="18" charset="0"/>
                <a:hlinkClick r:id="rId6">
                  <a:extLst>
                    <a:ext uri="{A12FA001-AC4F-418D-AE19-62706E023703}">
                      <ahyp:hlinkClr xmlns:ahyp="http://schemas.microsoft.com/office/drawing/2018/hyperlinkcolor" val="tx"/>
                    </a:ext>
                  </a:extLst>
                </a:hlinkClick>
              </a:rPr>
              <a:t>https://www.researchgate.net/publication/316700582</a:t>
            </a:r>
            <a:r>
              <a:rPr lang="en-US" sz="1800" spc="0" dirty="0">
                <a:effectLst/>
                <a:latin typeface="Times New Roman" panose="02020603050405020304" pitchFamily="18" charset="0"/>
                <a:ea typeface="Times New Roman" panose="02020603050405020304" pitchFamily="18" charset="0"/>
              </a:rPr>
              <a:t> [Accessed: 10-Feb-2020].</a:t>
            </a:r>
            <a:endParaRPr lang="en-IN" sz="1800" spc="0" dirty="0">
              <a:effectLst/>
              <a:latin typeface="Times New Roman" panose="02020603050405020304" pitchFamily="18" charset="0"/>
              <a:ea typeface="Times New Roman" panose="02020603050405020304" pitchFamily="18" charset="0"/>
            </a:endParaRPr>
          </a:p>
          <a:p>
            <a:pPr marR="332740" algn="just">
              <a:lnSpc>
                <a:spcPct val="150000"/>
              </a:lnSpc>
              <a:buSzPts val="1100"/>
              <a:tabLst>
                <a:tab pos="564515" algn="l"/>
              </a:tabLst>
            </a:pPr>
            <a:r>
              <a:rPr lang="en-US" sz="1800" spc="0" dirty="0">
                <a:effectLst/>
                <a:latin typeface="Times New Roman" panose="02020603050405020304" pitchFamily="18" charset="0"/>
                <a:ea typeface="Times New Roman" panose="02020603050405020304" pitchFamily="18" charset="0"/>
              </a:rPr>
              <a:t>A. Gitz-Johansen, et al., “A Practical Delivery Route Planning System”, 2019 20th IEEE International Conference on Mobile Data Management (MDM), Hong Kong, 2019, pp. 349–350. [Online]. Available: </a:t>
            </a:r>
            <a:r>
              <a:rPr lang="en-US" sz="1800" u="sng" spc="0" dirty="0">
                <a:effectLst/>
                <a:latin typeface="Times New Roman" panose="02020603050405020304" pitchFamily="18" charset="0"/>
                <a:ea typeface="Times New Roman" panose="02020603050405020304" pitchFamily="18" charset="0"/>
                <a:hlinkClick r:id="rId7">
                  <a:extLst>
                    <a:ext uri="{A12FA001-AC4F-418D-AE19-62706E023703}">
                      <ahyp:hlinkClr xmlns:ahyp="http://schemas.microsoft.com/office/drawing/2018/hyperlinkcolor" val="tx"/>
                    </a:ext>
                  </a:extLst>
                </a:hlinkClick>
              </a:rPr>
              <a:t>https://ieeexplore.ieee.org/document/8788747</a:t>
            </a:r>
            <a:r>
              <a:rPr lang="en-US" sz="1800" spc="0" dirty="0">
                <a:effectLst/>
                <a:latin typeface="Times New Roman" panose="02020603050405020304" pitchFamily="18" charset="0"/>
                <a:ea typeface="Times New Roman" panose="02020603050405020304" pitchFamily="18" charset="0"/>
              </a:rPr>
              <a:t> [Accessed: 20-Apr-2020].</a:t>
            </a:r>
            <a:endParaRPr lang="en-IN" sz="1800" spc="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273718087"/>
      </p:ext>
    </p:extLst>
  </p:cSld>
  <p:clrMapOvr>
    <a:masterClrMapping/>
  </p:clrMapOvr>
  <p:transition>
    <p:split orient="ver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thankyou.jpg"/>
          <p:cNvPicPr>
            <a:picLocks noChangeAspect="1"/>
          </p:cNvPicPr>
          <p:nvPr/>
        </p:nvPicPr>
        <p:blipFill>
          <a:blip r:embed="rId2" cstate="print"/>
          <a:stretch>
            <a:fillRect/>
          </a:stretch>
        </p:blipFill>
        <p:spPr>
          <a:xfrm>
            <a:off x="1" y="0"/>
            <a:ext cx="9144000" cy="6858000"/>
          </a:xfrm>
          <a:prstGeom prst="rect">
            <a:avLst/>
          </a:prstGeom>
        </p:spPr>
      </p:pic>
    </p:spTree>
  </p:cSld>
  <p:clrMapOvr>
    <a:masterClrMapping/>
  </p:clrMapOvr>
  <p:transition>
    <p:split orient="ver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w Cen MT (Headings)"/>
                <a:cs typeface="Times New Roman" panose="02020603050405020304" pitchFamily="18" charset="0"/>
              </a:rPr>
              <a:t>INTRODUCTION</a:t>
            </a:r>
            <a:endParaRPr lang="en-US" dirty="0">
              <a:latin typeface="Tw Cen MT (Headings)"/>
            </a:endParaRPr>
          </a:p>
        </p:txBody>
      </p:sp>
      <p:sp>
        <p:nvSpPr>
          <p:cNvPr id="3" name="Content Placeholder 2"/>
          <p:cNvSpPr>
            <a:spLocks noGrp="1"/>
          </p:cNvSpPr>
          <p:nvPr>
            <p:ph sz="quarter" idx="1"/>
          </p:nvPr>
        </p:nvSpPr>
        <p:spPr>
          <a:xfrm>
            <a:off x="396338" y="1600200"/>
            <a:ext cx="8382000" cy="4495800"/>
          </a:xfrm>
        </p:spPr>
        <p:txBody>
          <a:bodyPr>
            <a:noAutofit/>
          </a:bodyPr>
          <a:lstStyle/>
          <a:p>
            <a:pPr algn="just"/>
            <a:r>
              <a:rPr lang="en-US" sz="1800" dirty="0">
                <a:latin typeface="Tw Cen MT (Body)"/>
                <a:cs typeface="Times New Roman" pitchFamily="18" charset="0"/>
              </a:rPr>
              <a:t>Traditional object detection struggled with issues like diversity in morphology and background, making urban trash detection challenging. Recent advancements in CNNs, especially region-based methods, have improved accuracy in object detection tasks. This study introduces a model that detects street trash in real-time, trained on labeled images categorized into six size-based folders, enhancing detection accuracy for objects like plastic bottles. The model's performance is optimized using a fine-tuning strategy with a pre-trained SSD </a:t>
            </a:r>
            <a:r>
              <a:rPr lang="en-US" sz="1800" dirty="0" err="1">
                <a:latin typeface="Tw Cen MT (Body)"/>
                <a:cs typeface="Times New Roman" pitchFamily="18" charset="0"/>
              </a:rPr>
              <a:t>MobileNet</a:t>
            </a:r>
            <a:r>
              <a:rPr lang="en-US" sz="1800" dirty="0">
                <a:latin typeface="Tw Cen MT (Body)"/>
                <a:cs typeface="Times New Roman" pitchFamily="18" charset="0"/>
              </a:rPr>
              <a:t> V1, leveraging transfer learning on urban scene images with and without trash.</a:t>
            </a:r>
          </a:p>
          <a:p>
            <a:pPr algn="just"/>
            <a:endParaRPr lang="en-US" sz="1800" dirty="0">
              <a:latin typeface="Tw Cen MT (Body)"/>
              <a:cs typeface="Times New Roman" pitchFamily="18" charset="0"/>
            </a:endParaRPr>
          </a:p>
        </p:txBody>
      </p:sp>
    </p:spTree>
    <p:extLst>
      <p:ext uri="{BB962C8B-B14F-4D97-AF65-F5344CB8AC3E}">
        <p14:creationId xmlns:p14="http://schemas.microsoft.com/office/powerpoint/2010/main" val="2712522348"/>
      </p:ext>
    </p:extLst>
  </p:cSld>
  <p:clrMapOvr>
    <a:masterClrMapping/>
  </p:clrMapOvr>
  <p:transition>
    <p:split orient="vert"/>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w Cen MT (Headings)"/>
                <a:cs typeface="Times New Roman" panose="02020603050405020304" pitchFamily="18" charset="0"/>
              </a:rPr>
              <a:t>PROBLEM STATEMENT</a:t>
            </a:r>
            <a:endParaRPr lang="en-US" dirty="0">
              <a:latin typeface="Tw Cen MT (Headings)"/>
            </a:endParaRPr>
          </a:p>
        </p:txBody>
      </p:sp>
      <p:sp>
        <p:nvSpPr>
          <p:cNvPr id="3" name="Content Placeholder 2"/>
          <p:cNvSpPr>
            <a:spLocks noGrp="1"/>
          </p:cNvSpPr>
          <p:nvPr>
            <p:ph sz="quarter" idx="1"/>
          </p:nvPr>
        </p:nvSpPr>
        <p:spPr>
          <a:xfrm>
            <a:off x="495300" y="1600200"/>
            <a:ext cx="8153400" cy="4495800"/>
          </a:xfrm>
        </p:spPr>
        <p:txBody>
          <a:bodyPr>
            <a:normAutofit/>
          </a:bodyPr>
          <a:lstStyle/>
          <a:p>
            <a:pPr algn="just"/>
            <a:r>
              <a:rPr lang="en-US" sz="1800" dirty="0">
                <a:latin typeface="Tw Cen MT (Body)"/>
                <a:cs typeface="Times New Roman" pitchFamily="18" charset="0"/>
              </a:rPr>
              <a:t>Urban trash monitoring and cleanliness assessment are often manual, time-consuming, and prone to human error, affecting sanitation quality. Unlike pedestrians and vehicles, trash lacks clear definitions, leading to subjective judgment and inconsistent detection results in varying situations. The accuracy of trash detection is influenced by the diversity of scenes in which trash appears. With the rise of smart cities, there is a need for automated urban trash detection to address growing waste problems. The focus is on using convolutional neural networks (CNNs) for automatic garbage classification, categorizing items into recycling types like metal, paper, and plastic.</a:t>
            </a:r>
          </a:p>
          <a:p>
            <a:pPr algn="just"/>
            <a:endParaRPr lang="en-US" sz="1800" dirty="0">
              <a:latin typeface="Tw Cen MT (Body)"/>
              <a:cs typeface="Times New Roman" pitchFamily="18" charset="0"/>
            </a:endParaRPr>
          </a:p>
        </p:txBody>
      </p:sp>
    </p:spTree>
    <p:extLst>
      <p:ext uri="{BB962C8B-B14F-4D97-AF65-F5344CB8AC3E}">
        <p14:creationId xmlns:p14="http://schemas.microsoft.com/office/powerpoint/2010/main" val="2608149480"/>
      </p:ext>
    </p:extLst>
  </p:cSld>
  <p:clrMapOvr>
    <a:masterClrMapping/>
  </p:clrMapOvr>
  <p:transition>
    <p:split orient="vert"/>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cs typeface="Times New Roman" panose="02020603050405020304" pitchFamily="18" charset="0"/>
              </a:rPr>
              <a:t>EXISTING SYSTEM</a:t>
            </a:r>
            <a:endParaRPr lang="en-US" dirty="0"/>
          </a:p>
        </p:txBody>
      </p:sp>
      <p:sp>
        <p:nvSpPr>
          <p:cNvPr id="3" name="Content Placeholder 2"/>
          <p:cNvSpPr>
            <a:spLocks noGrp="1"/>
          </p:cNvSpPr>
          <p:nvPr>
            <p:ph sz="quarter" idx="1"/>
          </p:nvPr>
        </p:nvSpPr>
        <p:spPr>
          <a:xfrm>
            <a:off x="304800" y="1600200"/>
            <a:ext cx="8153400" cy="4495800"/>
          </a:xfrm>
        </p:spPr>
        <p:txBody>
          <a:bodyPr>
            <a:noAutofit/>
          </a:bodyPr>
          <a:lstStyle/>
          <a:p>
            <a:pPr algn="just"/>
            <a:r>
              <a:rPr lang="en-US" sz="1800" dirty="0">
                <a:latin typeface="Tw Cen MT (Body)"/>
                <a:cs typeface="Times New Roman" pitchFamily="18" charset="0"/>
              </a:rPr>
              <a:t>The current garbage classification system is manual, requiring workers to visually inspect and sort waste into categories like paper, plastic, metal, and organic, making it time-consuming and labor-intensive. Manual sorting is prone to errors, inconsistencies, and poses hazards for workers handling potentially harmful materials. Automated waste sorting systems have been introduced but are often expensive, complex, and require regular maintenance. While some automated systems use computer vision and machine learning, they are limited in accurately classifying a wide variety of waste types.</a:t>
            </a:r>
          </a:p>
          <a:p>
            <a:pPr algn="just"/>
            <a:endParaRPr lang="en-US" sz="1800" dirty="0">
              <a:latin typeface="Tw Cen MT (Body)"/>
              <a:cs typeface="Times New Roman" pitchFamily="18" charset="0"/>
            </a:endParaRPr>
          </a:p>
        </p:txBody>
      </p:sp>
    </p:spTree>
    <p:extLst>
      <p:ext uri="{BB962C8B-B14F-4D97-AF65-F5344CB8AC3E}">
        <p14:creationId xmlns:p14="http://schemas.microsoft.com/office/powerpoint/2010/main" val="1903410958"/>
      </p:ext>
    </p:extLst>
  </p:cSld>
  <p:clrMapOvr>
    <a:masterClrMapping/>
  </p:clrMapOvr>
  <p:transition>
    <p:split orient="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DISADVANTAGES</a:t>
            </a:r>
            <a:endParaRPr lang="en-US" dirty="0"/>
          </a:p>
        </p:txBody>
      </p:sp>
      <p:sp>
        <p:nvSpPr>
          <p:cNvPr id="3" name="Content Placeholder 2"/>
          <p:cNvSpPr>
            <a:spLocks noGrp="1"/>
          </p:cNvSpPr>
          <p:nvPr>
            <p:ph sz="quarter" idx="1"/>
          </p:nvPr>
        </p:nvSpPr>
        <p:spPr/>
        <p:txBody>
          <a:bodyPr/>
          <a:lstStyle/>
          <a:p>
            <a:pPr lvl="0"/>
            <a:r>
              <a:rPr lang="en-US" dirty="0">
                <a:latin typeface="Tw Cen MT (Body)"/>
                <a:cs typeface="Times New Roman" pitchFamily="18" charset="0"/>
              </a:rPr>
              <a:t>Time-consuming and labor-intensive.  </a:t>
            </a:r>
            <a:endParaRPr lang="en-IN" dirty="0">
              <a:latin typeface="Tw Cen MT (Body)"/>
              <a:cs typeface="Times New Roman" pitchFamily="18" charset="0"/>
            </a:endParaRPr>
          </a:p>
          <a:p>
            <a:pPr lvl="0"/>
            <a:r>
              <a:rPr lang="en-US" dirty="0">
                <a:latin typeface="Tw Cen MT (Body)"/>
                <a:cs typeface="Times New Roman" pitchFamily="18" charset="0"/>
              </a:rPr>
              <a:t>Inaccurate sorting</a:t>
            </a:r>
            <a:endParaRPr lang="en-IN" dirty="0">
              <a:latin typeface="Tw Cen MT (Body)"/>
              <a:cs typeface="Times New Roman" pitchFamily="18" charset="0"/>
            </a:endParaRPr>
          </a:p>
          <a:p>
            <a:pPr lvl="0"/>
            <a:r>
              <a:rPr lang="en-US" dirty="0">
                <a:latin typeface="Tw Cen MT (Body)"/>
                <a:cs typeface="Times New Roman" pitchFamily="18" charset="0"/>
              </a:rPr>
              <a:t>Hazardous working conditions.</a:t>
            </a:r>
            <a:endParaRPr lang="en-IN" dirty="0">
              <a:latin typeface="Tw Cen MT (Body)"/>
              <a:cs typeface="Times New Roman" pitchFamily="18" charset="0"/>
            </a:endParaRPr>
          </a:p>
          <a:p>
            <a:pPr lvl="0"/>
            <a:r>
              <a:rPr lang="en-US" dirty="0">
                <a:latin typeface="Tw Cen MT (Body)"/>
                <a:cs typeface="Times New Roman" pitchFamily="18" charset="0"/>
              </a:rPr>
              <a:t>Limited scalability</a:t>
            </a:r>
            <a:endParaRPr lang="en-IN" dirty="0">
              <a:latin typeface="Tw Cen MT (Body)"/>
              <a:cs typeface="Times New Roman" pitchFamily="18" charset="0"/>
            </a:endParaRPr>
          </a:p>
          <a:p>
            <a:endParaRPr lang="en-US" dirty="0">
              <a:latin typeface="Tw Cen MT (Body)"/>
            </a:endParaRPr>
          </a:p>
        </p:txBody>
      </p:sp>
    </p:spTree>
    <p:extLst>
      <p:ext uri="{BB962C8B-B14F-4D97-AF65-F5344CB8AC3E}">
        <p14:creationId xmlns:p14="http://schemas.microsoft.com/office/powerpoint/2010/main" val="2792640325"/>
      </p:ext>
    </p:extLst>
  </p:cSld>
  <p:clrMapOvr>
    <a:masterClrMapping/>
  </p:clrMapOvr>
  <p:transition>
    <p:split orient="vert"/>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 </a:t>
            </a:r>
            <a:r>
              <a:rPr lang="en-US" dirty="0">
                <a:cs typeface="Times New Roman" panose="02020603050405020304" pitchFamily="18" charset="0"/>
              </a:rPr>
              <a:t>PROPOSED SYSTEM</a:t>
            </a:r>
            <a:endParaRPr lang="en-US" dirty="0"/>
          </a:p>
        </p:txBody>
      </p:sp>
      <p:sp>
        <p:nvSpPr>
          <p:cNvPr id="3" name="Content Placeholder 2"/>
          <p:cNvSpPr>
            <a:spLocks noGrp="1"/>
          </p:cNvSpPr>
          <p:nvPr>
            <p:ph sz="quarter" idx="1"/>
          </p:nvPr>
        </p:nvSpPr>
        <p:spPr>
          <a:xfrm>
            <a:off x="381000" y="1676400"/>
            <a:ext cx="8153400" cy="4495800"/>
          </a:xfrm>
        </p:spPr>
        <p:txBody>
          <a:bodyPr>
            <a:normAutofit/>
          </a:bodyPr>
          <a:lstStyle/>
          <a:p>
            <a:pPr algn="just"/>
            <a:r>
              <a:rPr lang="en-US" sz="1800" dirty="0">
                <a:latin typeface="Tw Cen MT (Body)"/>
                <a:cs typeface="Times New Roman" pitchFamily="18" charset="0"/>
              </a:rPr>
              <a:t>The proposed system uses CNN algorithms to process images and classify them based on their pixel data, with Max-pooling used for colorization. The system focuses on separating biodegradable and non-biodegradable elements from waste. The goal is to create an application that can automatically detect and classify waste as biodegradable or non-biodegradable. The application analyzes images of waste to estimate the proportion of biodegradable and non-biodegradable content, generating results based on this analysis.</a:t>
            </a:r>
          </a:p>
          <a:p>
            <a:pPr algn="just"/>
            <a:endParaRPr lang="en-US" sz="1800" dirty="0">
              <a:latin typeface="Tw Cen MT (Body)"/>
              <a:cs typeface="Times New Roman" pitchFamily="18" charset="0"/>
            </a:endParaRPr>
          </a:p>
        </p:txBody>
      </p:sp>
    </p:spTree>
    <p:extLst>
      <p:ext uri="{BB962C8B-B14F-4D97-AF65-F5344CB8AC3E}">
        <p14:creationId xmlns:p14="http://schemas.microsoft.com/office/powerpoint/2010/main" val="443906532"/>
      </p:ext>
    </p:extLst>
  </p:cSld>
  <p:clrMapOvr>
    <a:masterClrMapping/>
  </p:clrMapOvr>
  <p:transition>
    <p:split orient="vert"/>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cs typeface="Times New Roman" panose="02020603050405020304" pitchFamily="18" charset="0"/>
              </a:rPr>
              <a:t>ADVANTAGES</a:t>
            </a:r>
          </a:p>
        </p:txBody>
      </p:sp>
      <p:sp>
        <p:nvSpPr>
          <p:cNvPr id="3" name="Content Placeholder 2"/>
          <p:cNvSpPr>
            <a:spLocks noGrp="1"/>
          </p:cNvSpPr>
          <p:nvPr>
            <p:ph sz="quarter" idx="1"/>
          </p:nvPr>
        </p:nvSpPr>
        <p:spPr>
          <a:xfrm>
            <a:off x="304800" y="1600200"/>
            <a:ext cx="8153400" cy="4495800"/>
          </a:xfrm>
        </p:spPr>
        <p:txBody>
          <a:bodyPr>
            <a:normAutofit/>
          </a:bodyPr>
          <a:lstStyle/>
          <a:p>
            <a:pPr algn="just"/>
            <a:r>
              <a:rPr lang="en-US" sz="2000" dirty="0">
                <a:latin typeface="Tw Cen MT (Body)"/>
                <a:cs typeface="Times New Roman" pitchFamily="18" charset="0"/>
              </a:rPr>
              <a:t>Accurate Classification, the system is designed to accurately classify waste items as either biodegradable or non-biodegradable, which is critical for effective waste management and recycling.</a:t>
            </a:r>
            <a:r>
              <a:rPr lang="en-IN" sz="2000" dirty="0">
                <a:latin typeface="Tw Cen MT (Body)"/>
                <a:cs typeface="Times New Roman" pitchFamily="18" charset="0"/>
              </a:rPr>
              <a:t> </a:t>
            </a:r>
            <a:r>
              <a:rPr lang="en-US" sz="2000" dirty="0">
                <a:latin typeface="Tw Cen MT (Body)"/>
                <a:cs typeface="Times New Roman" pitchFamily="18" charset="0"/>
              </a:rPr>
              <a:t>Efficient and Scalable: The proposed system uses deep learning algorithms which are highly efficient and scalable, allowing it to process large amounts of waste data quickly and accurately.</a:t>
            </a:r>
            <a:endParaRPr lang="en-IN" sz="2000" dirty="0">
              <a:latin typeface="Tw Cen MT (Body)"/>
              <a:cs typeface="Times New Roman" pitchFamily="18" charset="0"/>
            </a:endParaRPr>
          </a:p>
          <a:p>
            <a:pPr marL="0" indent="0" algn="just">
              <a:buNone/>
            </a:pPr>
            <a:endParaRPr lang="en-US" sz="2000" dirty="0">
              <a:latin typeface="Tw Cen MT (Body)"/>
              <a:cs typeface="Times New Roman" pitchFamily="18" charset="0"/>
            </a:endParaRPr>
          </a:p>
        </p:txBody>
      </p:sp>
    </p:spTree>
    <p:extLst>
      <p:ext uri="{BB962C8B-B14F-4D97-AF65-F5344CB8AC3E}">
        <p14:creationId xmlns:p14="http://schemas.microsoft.com/office/powerpoint/2010/main" val="663873597"/>
      </p:ext>
    </p:extLst>
  </p:cSld>
  <p:clrMapOvr>
    <a:masterClrMapping/>
  </p:clrMapOvr>
  <p:transition>
    <p:split orient="vert"/>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Median</Template>
  <TotalTime>1157</TotalTime>
  <Words>1787</Words>
  <Application>Microsoft Office PowerPoint</Application>
  <PresentationFormat>On-screen Show (4:3)</PresentationFormat>
  <Paragraphs>156</Paragraphs>
  <Slides>39</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39</vt:i4>
      </vt:variant>
    </vt:vector>
  </HeadingPairs>
  <TitlesOfParts>
    <vt:vector size="48" baseType="lpstr">
      <vt:lpstr>Arial</vt:lpstr>
      <vt:lpstr>Calibri</vt:lpstr>
      <vt:lpstr>Times New Roman</vt:lpstr>
      <vt:lpstr>Tw Cen MT</vt:lpstr>
      <vt:lpstr>Tw Cen MT (Body)</vt:lpstr>
      <vt:lpstr>Tw Cen MT (Headings)</vt:lpstr>
      <vt:lpstr>Wingdings</vt:lpstr>
      <vt:lpstr>Wingdings 2</vt:lpstr>
      <vt:lpstr>Median</vt:lpstr>
      <vt:lpstr>AUTOMATED INTELLIGENT WASTE MANAGEMENT SYSTEM  IN SMART CITIES:ENHANCED RECYCLING FACILITIES</vt:lpstr>
      <vt:lpstr>OUTLINE</vt:lpstr>
      <vt:lpstr>ABSTRACT</vt:lpstr>
      <vt:lpstr>INTRODUCTION</vt:lpstr>
      <vt:lpstr>PROBLEM STATEMENT</vt:lpstr>
      <vt:lpstr>EXISTING SYSTEM</vt:lpstr>
      <vt:lpstr>DISADVANTAGES</vt:lpstr>
      <vt:lpstr> PROPOSED SYSTEM</vt:lpstr>
      <vt:lpstr>ADVANTAGES</vt:lpstr>
      <vt:lpstr>SYSTEM REQUIREMENTS</vt:lpstr>
      <vt:lpstr>SOFTWARE REQUIREMENTS</vt:lpstr>
      <vt:lpstr>MODULES</vt:lpstr>
      <vt:lpstr>MODULES</vt:lpstr>
      <vt:lpstr>MODULES</vt:lpstr>
      <vt:lpstr>PowerPoint Presentation</vt:lpstr>
      <vt:lpstr>UML DIAGRAMS:</vt:lpstr>
      <vt:lpstr>UML DIAGRAMS:</vt:lpstr>
      <vt:lpstr>UML DIAGRAMS:</vt:lpstr>
      <vt:lpstr>UML DIAGRAMS:</vt:lpstr>
      <vt:lpstr>UML DIAGRAMS:</vt:lpstr>
      <vt:lpstr>UML DIAGRAMS:</vt:lpstr>
      <vt:lpstr>UML DIAGRAMS</vt:lpstr>
      <vt:lpstr>UML DIAGRAMS:</vt:lpstr>
      <vt:lpstr>IMPLEMENTATION</vt:lpstr>
      <vt:lpstr>IMPLEMENTATION</vt:lpstr>
      <vt:lpstr>TESTING</vt:lpstr>
      <vt:lpstr>TESTING</vt:lpstr>
      <vt:lpstr>TESTING</vt:lpstr>
      <vt:lpstr>TESTING</vt:lpstr>
      <vt:lpstr>OUTPUT SCREENS</vt:lpstr>
      <vt:lpstr>OUTPUT SCREENS</vt:lpstr>
      <vt:lpstr>OUTPUT SCREENS</vt:lpstr>
      <vt:lpstr>OUTPUT SCREENS</vt:lpstr>
      <vt:lpstr>OUTPUT SCREENS</vt:lpstr>
      <vt:lpstr>OUTPUT SCREENS</vt:lpstr>
      <vt:lpstr>OUTPUT SCREENS</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Mona: Secure Multi-Owner Data Sharing for Dynamic Groups in the Cloud</dc:title>
  <dc:creator>MSM Technologies</dc:creator>
  <cp:lastModifiedBy>gayathri A</cp:lastModifiedBy>
  <cp:revision>147</cp:revision>
  <dcterms:created xsi:type="dcterms:W3CDTF">2006-08-16T00:00:00Z</dcterms:created>
  <dcterms:modified xsi:type="dcterms:W3CDTF">2025-04-22T04:30:04Z</dcterms:modified>
</cp:coreProperties>
</file>