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69" r:id="rId3"/>
    <p:sldId id="266" r:id="rId4"/>
    <p:sldId id="257" r:id="rId5"/>
    <p:sldId id="294" r:id="rId6"/>
    <p:sldId id="267" r:id="rId7"/>
    <p:sldId id="268" r:id="rId8"/>
    <p:sldId id="295" r:id="rId9"/>
    <p:sldId id="274" r:id="rId10"/>
    <p:sldId id="275" r:id="rId11"/>
    <p:sldId id="279" r:id="rId12"/>
    <p:sldId id="296" r:id="rId13"/>
    <p:sldId id="288" r:id="rId14"/>
    <p:sldId id="289" r:id="rId15"/>
    <p:sldId id="290" r:id="rId16"/>
    <p:sldId id="297" r:id="rId17"/>
    <p:sldId id="284" r:id="rId18"/>
    <p:sldId id="278" r:id="rId19"/>
    <p:sldId id="304" r:id="rId20"/>
    <p:sldId id="280" r:id="rId21"/>
    <p:sldId id="298" r:id="rId22"/>
    <p:sldId id="277" r:id="rId23"/>
    <p:sldId id="292" r:id="rId24"/>
    <p:sldId id="282" r:id="rId25"/>
    <p:sldId id="303" r:id="rId26"/>
    <p:sldId id="299" r:id="rId27"/>
    <p:sldId id="285" r:id="rId28"/>
    <p:sldId id="281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D-4681-B774-8971A9964D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4D-4681-B774-8971A9964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4D-4681-B774-8971A9964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365136"/>
        <c:axId val="392369448"/>
      </c:barChart>
      <c:catAx>
        <c:axId val="39236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9448"/>
        <c:crosses val="autoZero"/>
        <c:auto val="1"/>
        <c:lblAlgn val="ctr"/>
        <c:lblOffset val="100"/>
        <c:noMultiLvlLbl val="0"/>
      </c:catAx>
      <c:valAx>
        <c:axId val="39236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5-46FC-A628-CFCD46897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5-46FC-A628-CFCD468975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5-46FC-A628-CFCD468975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8165272"/>
        <c:axId val="388161352"/>
      </c:lineChart>
      <c:catAx>
        <c:axId val="38816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61352"/>
        <c:crosses val="autoZero"/>
        <c:auto val="1"/>
        <c:lblAlgn val="ctr"/>
        <c:lblOffset val="100"/>
        <c:noMultiLvlLbl val="0"/>
      </c:catAx>
      <c:valAx>
        <c:axId val="388161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816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A3391-4DE9-4E6F-8A0B-AAF392BB64B8}" type="pres">
      <dgm:prSet presAssocID="{6C987C97-913E-4330-AB4F-31BD0AAF858C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408-7108-4E9E-8A0F-0D5D5324E9D6}" type="pres">
      <dgm:prSet presAssocID="{405F2C4E-51A1-4B72-9682-6BBECBB97752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 dirty="0"/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900" kern="1200"/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/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900" kern="1200"/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900" kern="1200"/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2022-12-02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20488" y="1584257"/>
            <a:ext cx="5033937" cy="2680927"/>
            <a:chOff x="385371" y="383617"/>
            <a:chExt cx="5033937" cy="268092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4626588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Adobe Caslon Pro" panose="0205050205050A020403" pitchFamily="18" charset="0"/>
                </a:rPr>
                <a:t>Milk </a:t>
              </a:r>
              <a:r>
                <a:rPr lang="en-US" altLang="ko-KR" sz="7200" b="1" spc="-300" dirty="0" err="1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Adobe Caslon Pro" panose="0205050205050A020403" pitchFamily="18" charset="0"/>
                </a:rPr>
                <a:t>baobob</a:t>
              </a:r>
              <a:endParaRPr lang="en-US" altLang="ko-KR" sz="72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  <a:latin typeface="Adobe Caslon Pro" panose="0205050205050A020403" pitchFamily="18" charset="0"/>
              </a:endParaRPr>
            </a:p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Adobe Caslon Pro Bold" panose="0205070206050A020403" pitchFamily="18" charset="0"/>
                </a:rPr>
                <a:t>PROJECT</a:t>
              </a:r>
            </a:p>
            <a:p>
              <a:r>
                <a:rPr lang="en-US" altLang="ko-KR" sz="2400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2022.11.11 – 2022.11.30</a:t>
              </a:r>
              <a:endParaRPr lang="ko-KR" altLang="en-US" sz="2400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5371" y="386888"/>
              <a:ext cx="49920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  <a:latin typeface="Adobe Caslon Pro" panose="0205050205050A020403" pitchFamily="18" charset="0"/>
                </a:rPr>
                <a:t> </a:t>
              </a:r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  <a:latin typeface="Adobe Caslon Pro" panose="0205050205050A020403" pitchFamily="18" charset="0"/>
                </a:rPr>
                <a:t>Milk </a:t>
              </a:r>
              <a:r>
                <a:rPr lang="en-US" altLang="ko-KR" sz="7200" b="1" spc="-300" dirty="0" err="1" smtClean="0">
                  <a:solidFill>
                    <a:schemeClr val="accent1">
                      <a:alpha val="70000"/>
                    </a:schemeClr>
                  </a:solidFill>
                  <a:latin typeface="Adobe Caslon Pro" panose="0205050205050A020403" pitchFamily="18" charset="0"/>
                </a:rPr>
                <a:t>Baobob</a:t>
              </a:r>
              <a:endParaRPr lang="en-US" altLang="ko-KR" sz="7200" b="1" spc="-300" dirty="0" smtClean="0">
                <a:solidFill>
                  <a:schemeClr val="accent1">
                    <a:alpha val="70000"/>
                  </a:schemeClr>
                </a:solidFill>
                <a:latin typeface="Adobe Caslon Pro" panose="0205050205050A020403" pitchFamily="18" charset="0"/>
              </a:endParaRP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  <a:latin typeface="Adobe Caslon Pro" panose="0205050205050A020403" pitchFamily="18" charset="0"/>
                </a:rPr>
                <a:t> </a:t>
              </a:r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  <a:latin typeface="Adobe Caslon Pro" panose="0205050205050A020403" pitchFamily="18" charset="0"/>
                </a:rPr>
                <a:t>PROJECT</a:t>
              </a:r>
              <a:endParaRPr lang="en-US" altLang="ko-KR" sz="7200" b="1" spc="-300" dirty="0" smtClean="0">
                <a:solidFill>
                  <a:schemeClr val="accent1">
                    <a:alpha val="70000"/>
                  </a:schemeClr>
                </a:solidFill>
                <a:latin typeface="Adobe Caslon Pro" panose="0205050205050A020403" pitchFamily="18" charset="0"/>
              </a:endParaRPr>
            </a:p>
            <a:p>
              <a:r>
                <a:rPr lang="en-US" altLang="ko-KR" sz="2400" b="1" spc="-300" dirty="0" smtClean="0">
                  <a:solidFill>
                    <a:schemeClr val="accent1">
                      <a:alpha val="70000"/>
                    </a:schemeClr>
                  </a:solidFill>
                  <a:latin typeface="Adobe Caslon Pro" panose="0205050205050A020403" pitchFamily="18" charset="0"/>
                  <a:ea typeface="돋움" panose="020B0600000101010101" pitchFamily="50" charset="-127"/>
                </a:rPr>
                <a:t>      </a:t>
              </a:r>
              <a:r>
                <a:rPr lang="en-US" altLang="ko-KR" sz="2400" b="1" spc="-300" dirty="0" smtClean="0">
                  <a:solidFill>
                    <a:schemeClr val="tx1">
                      <a:alpha val="7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2022.11.11 -  2022.11.30</a:t>
              </a:r>
              <a:endParaRPr lang="ko-KR" altLang="en-US" sz="2400" b="1" spc="-300" dirty="0">
                <a:solidFill>
                  <a:schemeClr val="tx1">
                    <a:alpha val="7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19922" y="3483031"/>
            <a:ext cx="3587118" cy="225275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7019922" y="1654231"/>
            <a:ext cx="3587119" cy="1828801"/>
          </a:xfrm>
          <a:prstGeom prst="triangle">
            <a:avLst>
              <a:gd name="adj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00" y="1434804"/>
            <a:ext cx="4483858" cy="44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422458" cy="1555199"/>
            <a:chOff x="102324" y="3738357"/>
            <a:chExt cx="2422458" cy="155519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2" y="2483882"/>
            <a:ext cx="2422458" cy="1555199"/>
            <a:chOff x="102324" y="3738357"/>
            <a:chExt cx="2422458" cy="1555199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83492" y="1692052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067236711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5C9F52-682B-46AE-A509-F27E5868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012248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30980" y="2647950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95999" y="2527181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8810594" y="3175770"/>
            <a:ext cx="1490704" cy="413217"/>
          </a:xfrm>
          <a:prstGeom prst="curvedConnector3">
            <a:avLst>
              <a:gd name="adj1" fmla="val -48826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11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ECB0F20-E720-41EC-8C25-073C5CD9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41790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71045" y="2381671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01623" y="2517656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2851343" y="1851062"/>
            <a:ext cx="3993957" cy="1619075"/>
          </a:xfrm>
          <a:prstGeom prst="arc">
            <a:avLst>
              <a:gd name="adj1" fmla="val 11257294"/>
              <a:gd name="adj2" fmla="val 2140210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/>
          <p:cNvSpPr/>
          <p:nvPr/>
        </p:nvSpPr>
        <p:spPr>
          <a:xfrm>
            <a:off x="3466444" y="3739779"/>
            <a:ext cx="5772805" cy="1711023"/>
          </a:xfrm>
          <a:prstGeom prst="arc">
            <a:avLst>
              <a:gd name="adj1" fmla="val 429209"/>
              <a:gd name="adj2" fmla="val 10800412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86149" y="277251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2704" y="288536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1310" y="280328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6791" y="37537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8616" y="433126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9393" y="585118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래픽 7" descr="비행기">
            <a:extLst>
              <a:ext uri="{FF2B5EF4-FFF2-40B4-BE49-F238E27FC236}">
                <a16:creationId xmlns:a16="http://schemas.microsoft.com/office/drawing/2014/main" id="{0026B325-7AB9-4E8F-B88D-42E9BBB14A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400000">
            <a:off x="4382655" y="1495248"/>
            <a:ext cx="714256" cy="714256"/>
          </a:xfrm>
          <a:prstGeom prst="rect">
            <a:avLst/>
          </a:prstGeom>
        </p:spPr>
      </p:pic>
      <p:pic>
        <p:nvPicPr>
          <p:cNvPr id="36" name="그래픽 35" descr="비행기">
            <a:extLst>
              <a:ext uri="{FF2B5EF4-FFF2-40B4-BE49-F238E27FC236}">
                <a16:creationId xmlns:a16="http://schemas.microsoft.com/office/drawing/2014/main" id="{41451760-4F53-4D68-81E4-8E88FF4F9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400000">
            <a:off x="5852339" y="5122132"/>
            <a:ext cx="714256" cy="714256"/>
          </a:xfrm>
          <a:prstGeom prst="rect">
            <a:avLst/>
          </a:prstGeom>
        </p:spPr>
      </p:pic>
      <p:pic>
        <p:nvPicPr>
          <p:cNvPr id="37" name="그래픽 36" descr="비행기">
            <a:extLst>
              <a:ext uri="{FF2B5EF4-FFF2-40B4-BE49-F238E27FC236}">
                <a16:creationId xmlns:a16="http://schemas.microsoft.com/office/drawing/2014/main" id="{6EBE725E-8B18-4C70-B696-D1A152C08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331408">
            <a:off x="8239895" y="2733873"/>
            <a:ext cx="714256" cy="7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422052" y="2744899"/>
            <a:ext cx="26152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3230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</a:rPr>
              <a:t>ROSE</a:t>
            </a:r>
            <a:endParaRPr lang="ko-KR" altLang="en-US" sz="6600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3611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In </a:t>
            </a:r>
            <a:r>
              <a:rPr lang="en-US" altLang="ko-KR" sz="8000" b="1" dirty="0">
                <a:solidFill>
                  <a:schemeClr val="accent2"/>
                </a:solidFill>
              </a:rPr>
              <a:t>sight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930196884"/>
              </p:ext>
            </p:extLst>
          </p:nvPr>
        </p:nvGraphicFramePr>
        <p:xfrm>
          <a:off x="714375" y="1722475"/>
          <a:ext cx="5238751" cy="38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71574" y="3149540"/>
            <a:ext cx="117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주제 선정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2166" y="3149540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Main page </a:t>
            </a:r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76057" y="314954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Sub page </a:t>
            </a:r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572071"/>
            <a:ext cx="249238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/>
                </a:solidFill>
              </a:rPr>
              <a:t>2022.11.11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4730" y="1400321"/>
            <a:ext cx="368253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/>
                </a:solidFill>
              </a:rPr>
              <a:t>2022.11.14 ~ 2022.11.24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04908" y="4572071"/>
            <a:ext cx="360772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/>
                </a:solidFill>
              </a:rPr>
              <a:t>2022.11.25 ~ 2022.11.30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1" y="406796"/>
            <a:ext cx="2783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accent1">
                    <a:alpha val="75000"/>
                  </a:schemeClr>
                </a:solidFill>
                <a:latin typeface="Adobe Caslon Pro" panose="0205050205050A020403" pitchFamily="18" charset="0"/>
              </a:rPr>
              <a:t>PROJECT Timeline_</a:t>
            </a:r>
            <a:endParaRPr lang="ko-KR" altLang="en-US" sz="2200" dirty="0">
              <a:solidFill>
                <a:schemeClr val="accent1">
                  <a:alpha val="75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3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1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64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2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739956"/>
            <a:ext cx="3259558" cy="2169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72" y="1739956"/>
            <a:ext cx="3242407" cy="21711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3" y="1739956"/>
            <a:ext cx="3256200" cy="217080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78427" cy="1326657"/>
            <a:chOff x="93908" y="3859177"/>
            <a:chExt cx="1978427" cy="132665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444638" y="2839204"/>
            <a:ext cx="1978427" cy="1326657"/>
            <a:chOff x="93908" y="3859177"/>
            <a:chExt cx="1978427" cy="1326657"/>
          </a:xfrm>
        </p:grpSpPr>
        <p:sp>
          <p:nvSpPr>
            <p:cNvPr id="39" name="TextBox 38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40756354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517150" y="2819611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sp>
        <p:nvSpPr>
          <p:cNvPr id="19" name="이등변 삼각형 18"/>
          <p:cNvSpPr/>
          <p:nvPr/>
        </p:nvSpPr>
        <p:spPr>
          <a:xfrm flipH="1" flipV="1">
            <a:off x="5511800" y="889873"/>
            <a:ext cx="584200" cy="3261693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27821" y="360517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820400" y="3897565"/>
            <a:ext cx="2043700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>
            <a:off x="7377080" y="3111999"/>
            <a:ext cx="2043700" cy="634001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56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98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422458" cy="1555199"/>
            <a:chOff x="102324" y="3738357"/>
            <a:chExt cx="2422458" cy="155519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4783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88881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13352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84%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92941" y="207990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2941" y="259534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2941" y="3110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92941" y="362621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2941" y="414164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26%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2941" y="465708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2941" y="517251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5895974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5181601" y="258221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467228" y="310703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752855" y="359374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3038482" y="410903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2324109" y="462433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600211" y="513962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9008"/>
              </p:ext>
            </p:extLst>
          </p:nvPr>
        </p:nvGraphicFramePr>
        <p:xfrm>
          <a:off x="1279525" y="1919816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B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C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D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XX%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YY%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ZZ%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BB%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1498823"/>
            <a:ext cx="55917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accent1">
                    <a:alpha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Adobe Caslon Pro" panose="0205050205050A020403" pitchFamily="18" charset="0"/>
              </a:rPr>
              <a:t>About</a:t>
            </a:r>
          </a:p>
          <a:p>
            <a:r>
              <a:rPr lang="en-US" altLang="ko-KR" sz="7200" b="1" dirty="0" smtClean="0">
                <a:solidFill>
                  <a:schemeClr val="accent1">
                    <a:alpha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Adobe Caslon Pro" panose="0205050205050A020403" pitchFamily="18" charset="0"/>
              </a:rPr>
              <a:t>Milk Baobab_</a:t>
            </a:r>
            <a:endParaRPr lang="ko-KR" altLang="en-US" sz="7200" b="1" dirty="0">
              <a:solidFill>
                <a:schemeClr val="accent1">
                  <a:alpha val="75000"/>
                </a:schemeClr>
              </a:solidFill>
              <a:effectLst>
                <a:glow>
                  <a:schemeClr val="accent1"/>
                </a:glow>
                <a:reflection endPos="0" dist="50800" dir="5400000" sy="-100000" algn="bl" rotWithShape="0"/>
              </a:effectLst>
              <a:latin typeface="Adobe Caslon Pro" panose="0205050205050A0204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30" y="49124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주제 선정</a:t>
            </a:r>
            <a:endParaRPr lang="ko-KR" altLang="en-US" sz="2400" spc="-150" dirty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900486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096" y="3980457"/>
            <a:ext cx="4709944" cy="181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퍼스널 케어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브랜드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밀크바오밥</a:t>
            </a:r>
            <a:endParaRPr lang="en-US" altLang="ko-KR" sz="2400" dirty="0" smtClean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밀크 </a:t>
            </a:r>
            <a:r>
              <a:rPr lang="ko-KR" altLang="en-US" sz="1600" dirty="0" err="1" smtClean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바오밥은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자연과 실제 과학을 기반으로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어르신부터 아기까지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가족 모두에게 맞는 토탈 스킨케어를 추구합니다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87" y="1411319"/>
            <a:ext cx="5532959" cy="4489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직사각형 12"/>
          <p:cNvSpPr/>
          <p:nvPr/>
        </p:nvSpPr>
        <p:spPr>
          <a:xfrm>
            <a:off x="487487" y="401562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1811" y="480258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410551" y="402431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10613543" cy="1068746"/>
            <a:chOff x="212651" y="3206557"/>
            <a:chExt cx="10613543" cy="1068746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설립배경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회사 비전   및   가치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SWOT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STP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전략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499449" cy="369332"/>
              <a:chOff x="212651" y="3255887"/>
              <a:chExt cx="1499449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회사소개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499449" cy="369332"/>
              <a:chOff x="2356877" y="3206557"/>
              <a:chExt cx="1499449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시장현황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683795" cy="369332"/>
              <a:chOff x="4952427" y="3207822"/>
              <a:chExt cx="1683795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SWOT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분석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2773837" cy="369332"/>
              <a:chOff x="6956206" y="3236652"/>
              <a:chExt cx="2773837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2228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신규전략 및 구체적 방안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국내외 현황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타겟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시장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신규 비즈니스 아이디어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일정표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120606131"/>
              </p:ext>
            </p:extLst>
          </p:nvPr>
        </p:nvGraphicFramePr>
        <p:xfrm>
          <a:off x="1095153" y="1828800"/>
          <a:ext cx="4907119" cy="3969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타원 1"/>
          <p:cNvSpPr/>
          <p:nvPr/>
        </p:nvSpPr>
        <p:spPr>
          <a:xfrm>
            <a:off x="1641318" y="2750847"/>
            <a:ext cx="1701210" cy="170121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465" y="2337252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41231" y="2784974"/>
            <a:ext cx="1497602" cy="1497602"/>
          </a:xfrm>
          <a:prstGeom prst="ellipse">
            <a:avLst/>
          </a:prstGeom>
          <a:solidFill>
            <a:schemeClr val="accent3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74771" y="2784974"/>
            <a:ext cx="1497602" cy="1497602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1076" y="3139786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95%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5571" y="3247506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72%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2915" y="330906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3360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52762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2" y="3023885"/>
            <a:ext cx="2422458" cy="1555199"/>
            <a:chOff x="102324" y="3738357"/>
            <a:chExt cx="2422458" cy="1555199"/>
          </a:xfrm>
        </p:grpSpPr>
        <p:sp>
          <p:nvSpPr>
            <p:cNvPr id="14" name="TextBox 13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49440" y="2401279"/>
            <a:ext cx="1978427" cy="1326657"/>
            <a:chOff x="93908" y="3859177"/>
            <a:chExt cx="1978427" cy="1326657"/>
          </a:xfrm>
        </p:grpSpPr>
        <p:sp>
          <p:nvSpPr>
            <p:cNvPr id="22" name="TextBox 21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1611" y="4805050"/>
            <a:ext cx="1978427" cy="1326657"/>
            <a:chOff x="93908" y="3859177"/>
            <a:chExt cx="1978427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</TotalTime>
  <Words>2017</Words>
  <Application>Microsoft Office PowerPoint</Application>
  <PresentationFormat>와이드스크린</PresentationFormat>
  <Paragraphs>264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Noto Sans CJK KR Thin</vt:lpstr>
      <vt:lpstr>나눔스퀘어라운드 Regular</vt:lpstr>
      <vt:lpstr>돋움</vt:lpstr>
      <vt:lpstr>맑은 고딕</vt:lpstr>
      <vt:lpstr>Adobe Caslon Pro</vt:lpstr>
      <vt:lpstr>Adobe Caslon Pro Bold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LINE</cp:lastModifiedBy>
  <cp:revision>166</cp:revision>
  <dcterms:created xsi:type="dcterms:W3CDTF">2015-01-21T11:35:38Z</dcterms:created>
  <dcterms:modified xsi:type="dcterms:W3CDTF">2022-12-02T10:27:36Z</dcterms:modified>
</cp:coreProperties>
</file>