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Lst>
  <p:notesMasterIdLst>
    <p:notesMasterId r:id="rId48"/>
  </p:notesMasterIdLst>
  <p:sldIdLst>
    <p:sldId id="266" r:id="rId4"/>
    <p:sldId id="298" r:id="rId5"/>
    <p:sldId id="299" r:id="rId6"/>
    <p:sldId id="267" r:id="rId7"/>
    <p:sldId id="269" r:id="rId8"/>
    <p:sldId id="273" r:id="rId9"/>
    <p:sldId id="274" r:id="rId10"/>
    <p:sldId id="268" r:id="rId11"/>
    <p:sldId id="300" r:id="rId12"/>
    <p:sldId id="270" r:id="rId13"/>
    <p:sldId id="271" r:id="rId14"/>
    <p:sldId id="272" r:id="rId15"/>
    <p:sldId id="275" r:id="rId16"/>
    <p:sldId id="279" r:id="rId17"/>
    <p:sldId id="309" r:id="rId18"/>
    <p:sldId id="280" r:id="rId19"/>
    <p:sldId id="301" r:id="rId20"/>
    <p:sldId id="278" r:id="rId21"/>
    <p:sldId id="277" r:id="rId22"/>
    <p:sldId id="276" r:id="rId23"/>
    <p:sldId id="281" r:id="rId24"/>
    <p:sldId id="282" r:id="rId25"/>
    <p:sldId id="283" r:id="rId26"/>
    <p:sldId id="284" r:id="rId27"/>
    <p:sldId id="302" r:id="rId28"/>
    <p:sldId id="285" r:id="rId29"/>
    <p:sldId id="286" r:id="rId30"/>
    <p:sldId id="304" r:id="rId31"/>
    <p:sldId id="305" r:id="rId32"/>
    <p:sldId id="306" r:id="rId33"/>
    <p:sldId id="307" r:id="rId34"/>
    <p:sldId id="308" r:id="rId35"/>
    <p:sldId id="303" r:id="rId36"/>
    <p:sldId id="287" r:id="rId37"/>
    <p:sldId id="288" r:id="rId38"/>
    <p:sldId id="289" r:id="rId39"/>
    <p:sldId id="290" r:id="rId40"/>
    <p:sldId id="291" r:id="rId41"/>
    <p:sldId id="292" r:id="rId42"/>
    <p:sldId id="293" r:id="rId43"/>
    <p:sldId id="294" r:id="rId44"/>
    <p:sldId id="295" r:id="rId45"/>
    <p:sldId id="296" r:id="rId46"/>
    <p:sldId id="297"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27" autoAdjust="0"/>
    <p:restoredTop sz="94660"/>
  </p:normalViewPr>
  <p:slideViewPr>
    <p:cSldViewPr snapToGrid="0">
      <p:cViewPr varScale="1">
        <p:scale>
          <a:sx n="112" d="100"/>
          <a:sy n="112" d="100"/>
        </p:scale>
        <p:origin x="108"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B1E77-2D76-46BD-961F-26DEFF6C18D4}" type="datetimeFigureOut">
              <a:rPr lang="en-US" smtClean="0"/>
              <a:t>7/4/2016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A61C60-1A9F-4FF2-A337-511B56D8FAF0}" type="slidenum">
              <a:rPr lang="en-US" smtClean="0"/>
              <a:t>‹#›</a:t>
            </a:fld>
            <a:endParaRPr lang="en-US"/>
          </a:p>
        </p:txBody>
      </p:sp>
    </p:spTree>
    <p:extLst>
      <p:ext uri="{BB962C8B-B14F-4D97-AF65-F5344CB8AC3E}">
        <p14:creationId xmlns:p14="http://schemas.microsoft.com/office/powerpoint/2010/main" val="868237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23755" eaLnBrk="0" hangingPunct="0">
              <a:defRPr>
                <a:solidFill>
                  <a:schemeClr val="tx1"/>
                </a:solidFill>
                <a:latin typeface="Arial" charset="0"/>
                <a:cs typeface="Arial" charset="0"/>
              </a:defRPr>
            </a:lvl1pPr>
            <a:lvl2pPr marL="742813" indent="-285698" defTabSz="923755" eaLnBrk="0" hangingPunct="0">
              <a:defRPr>
                <a:solidFill>
                  <a:schemeClr val="tx1"/>
                </a:solidFill>
                <a:latin typeface="Arial" charset="0"/>
                <a:cs typeface="Arial" charset="0"/>
              </a:defRPr>
            </a:lvl2pPr>
            <a:lvl3pPr marL="1142789" indent="-228559" defTabSz="923755" eaLnBrk="0" hangingPunct="0">
              <a:defRPr>
                <a:solidFill>
                  <a:schemeClr val="tx1"/>
                </a:solidFill>
                <a:latin typeface="Arial" charset="0"/>
                <a:cs typeface="Arial" charset="0"/>
              </a:defRPr>
            </a:lvl3pPr>
            <a:lvl4pPr marL="1599905" indent="-228559" defTabSz="923755" eaLnBrk="0" hangingPunct="0">
              <a:defRPr>
                <a:solidFill>
                  <a:schemeClr val="tx1"/>
                </a:solidFill>
                <a:latin typeface="Arial" charset="0"/>
                <a:cs typeface="Arial" charset="0"/>
              </a:defRPr>
            </a:lvl4pPr>
            <a:lvl5pPr marL="2057020" indent="-228559" defTabSz="923755" eaLnBrk="0" hangingPunct="0">
              <a:defRPr>
                <a:solidFill>
                  <a:schemeClr val="tx1"/>
                </a:solidFill>
                <a:latin typeface="Arial" charset="0"/>
                <a:cs typeface="Arial" charset="0"/>
              </a:defRPr>
            </a:lvl5pPr>
            <a:lvl6pPr marL="2514135" indent="-228559" defTabSz="923755" eaLnBrk="0" fontAlgn="base" hangingPunct="0">
              <a:spcBef>
                <a:spcPct val="0"/>
              </a:spcBef>
              <a:spcAft>
                <a:spcPct val="0"/>
              </a:spcAft>
              <a:defRPr>
                <a:solidFill>
                  <a:schemeClr val="tx1"/>
                </a:solidFill>
                <a:latin typeface="Arial" charset="0"/>
                <a:cs typeface="Arial" charset="0"/>
              </a:defRPr>
            </a:lvl6pPr>
            <a:lvl7pPr marL="2971251" indent="-228559" defTabSz="923755" eaLnBrk="0" fontAlgn="base" hangingPunct="0">
              <a:spcBef>
                <a:spcPct val="0"/>
              </a:spcBef>
              <a:spcAft>
                <a:spcPct val="0"/>
              </a:spcAft>
              <a:defRPr>
                <a:solidFill>
                  <a:schemeClr val="tx1"/>
                </a:solidFill>
                <a:latin typeface="Arial" charset="0"/>
                <a:cs typeface="Arial" charset="0"/>
              </a:defRPr>
            </a:lvl7pPr>
            <a:lvl8pPr marL="3428367" indent="-228559" defTabSz="923755" eaLnBrk="0" fontAlgn="base" hangingPunct="0">
              <a:spcBef>
                <a:spcPct val="0"/>
              </a:spcBef>
              <a:spcAft>
                <a:spcPct val="0"/>
              </a:spcAft>
              <a:defRPr>
                <a:solidFill>
                  <a:schemeClr val="tx1"/>
                </a:solidFill>
                <a:latin typeface="Arial" charset="0"/>
                <a:cs typeface="Arial" charset="0"/>
              </a:defRPr>
            </a:lvl8pPr>
            <a:lvl9pPr marL="3885481" indent="-228559" defTabSz="923755" eaLnBrk="0" fontAlgn="base" hangingPunct="0">
              <a:spcBef>
                <a:spcPct val="0"/>
              </a:spcBef>
              <a:spcAft>
                <a:spcPct val="0"/>
              </a:spcAft>
              <a:defRPr>
                <a:solidFill>
                  <a:schemeClr val="tx1"/>
                </a:solidFill>
                <a:latin typeface="Arial" charset="0"/>
                <a:cs typeface="Arial" charset="0"/>
              </a:defRPr>
            </a:lvl9pPr>
          </a:lstStyle>
          <a:p>
            <a:fld id="{DED1E8D1-AB62-4256-A26A-4F5FA60D9C6D}" type="slidenum">
              <a:rPr lang="en-US" smtClean="0">
                <a:solidFill>
                  <a:prstClr val="black"/>
                </a:solidFill>
              </a:rPr>
              <a:pPr/>
              <a:t>1</a:t>
            </a:fld>
            <a:endParaRPr lang="en-US" dirty="0" smtClean="0">
              <a:solidFill>
                <a:prstClr val="black"/>
              </a:solidFill>
            </a:endParaRPr>
          </a:p>
        </p:txBody>
      </p:sp>
      <p:sp>
        <p:nvSpPr>
          <p:cNvPr id="19459" name="Slide Image Placeholder 2"/>
          <p:cNvSpPr>
            <a:spLocks noGrp="1" noRot="1" noChangeAspect="1" noTextEdit="1"/>
          </p:cNvSpPr>
          <p:nvPr>
            <p:ph type="sldImg"/>
          </p:nvPr>
        </p:nvSpPr>
        <p:spPr>
          <a:ln/>
        </p:spPr>
      </p:sp>
      <p:sp>
        <p:nvSpPr>
          <p:cNvPr id="19460" name="Notes Placeholder 3"/>
          <p:cNvSpPr>
            <a:spLocks noGrp="1"/>
          </p:cNvSpPr>
          <p:nvPr>
            <p:ph type="body" idx="1"/>
          </p:nvPr>
        </p:nvSpPr>
        <p:spPr>
          <a:noFill/>
        </p:spPr>
        <p:txBody>
          <a:bodyPr/>
          <a:lstStyle/>
          <a:p>
            <a:endParaRPr lang="en-US" dirty="0" smtClean="0"/>
          </a:p>
        </p:txBody>
      </p:sp>
    </p:spTree>
    <p:extLst>
      <p:ext uri="{BB962C8B-B14F-4D97-AF65-F5344CB8AC3E}">
        <p14:creationId xmlns:p14="http://schemas.microsoft.com/office/powerpoint/2010/main" val="3454510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38" y="-9101"/>
            <a:ext cx="12215675" cy="6876202"/>
          </a:xfrm>
          <a:prstGeom prst="rect">
            <a:avLst/>
          </a:prstGeom>
        </p:spPr>
      </p:pic>
      <p:sp>
        <p:nvSpPr>
          <p:cNvPr id="5" name="Rectangle 8"/>
          <p:cNvSpPr>
            <a:spLocks noChangeArrowheads="1"/>
          </p:cNvSpPr>
          <p:nvPr/>
        </p:nvSpPr>
        <p:spPr bwMode="auto">
          <a:xfrm>
            <a:off x="6299200" y="6678050"/>
            <a:ext cx="5374216"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r" eaLnBrk="0" fontAlgn="base" hangingPunct="0">
              <a:spcBef>
                <a:spcPct val="0"/>
              </a:spcBef>
              <a:spcAft>
                <a:spcPct val="0"/>
              </a:spcAft>
            </a:pPr>
            <a:r>
              <a:rPr lang="en-US" sz="800" dirty="0">
                <a:solidFill>
                  <a:srgbClr val="FFFFFF"/>
                </a:solidFill>
              </a:rPr>
              <a:t>Strictly Private and Confidential</a:t>
            </a:r>
          </a:p>
        </p:txBody>
      </p:sp>
      <p:sp>
        <p:nvSpPr>
          <p:cNvPr id="126979" name="Rectangle 3"/>
          <p:cNvSpPr>
            <a:spLocks noGrp="1" noChangeArrowheads="1"/>
          </p:cNvSpPr>
          <p:nvPr>
            <p:ph type="subTitle" sz="quarter" idx="1"/>
          </p:nvPr>
        </p:nvSpPr>
        <p:spPr>
          <a:xfrm>
            <a:off x="605073" y="5443207"/>
            <a:ext cx="11091431" cy="544513"/>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lstStyle>
            <a:lvl1pPr marL="0" indent="0" algn="r">
              <a:spcBef>
                <a:spcPct val="0"/>
              </a:spcBef>
              <a:buFont typeface="Wingdings 2" pitchFamily="18" charset="2"/>
              <a:buNone/>
              <a:defRPr sz="1600">
                <a:solidFill>
                  <a:schemeClr val="bg1"/>
                </a:solidFill>
              </a:defRPr>
            </a:lvl1pPr>
          </a:lstStyle>
          <a:p>
            <a:pPr lvl="0"/>
            <a:r>
              <a:rPr lang="en-US" noProof="0" dirty="0" smtClean="0"/>
              <a:t>Click to edit Master subtitle style</a:t>
            </a:r>
          </a:p>
        </p:txBody>
      </p:sp>
      <p:sp>
        <p:nvSpPr>
          <p:cNvPr id="126981" name="Rectangle 5"/>
          <p:cNvSpPr>
            <a:spLocks noGrp="1" noChangeArrowheads="1"/>
          </p:cNvSpPr>
          <p:nvPr>
            <p:ph type="ctrTitle" sz="quarter"/>
          </p:nvPr>
        </p:nvSpPr>
        <p:spPr>
          <a:xfrm>
            <a:off x="609602" y="4865357"/>
            <a:ext cx="11086901" cy="669925"/>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nchor="t"/>
          <a:lstStyle>
            <a:lvl1pPr algn="r">
              <a:spcBef>
                <a:spcPct val="75000"/>
              </a:spcBef>
              <a:buClr>
                <a:schemeClr val="tx2"/>
              </a:buClr>
              <a:buFont typeface="Wingdings 2" pitchFamily="18" charset="2"/>
              <a:buNone/>
              <a:defRPr b="1">
                <a:solidFill>
                  <a:schemeClr val="bg1"/>
                </a:solidFill>
              </a:defRPr>
            </a:lvl1pPr>
          </a:lstStyle>
          <a:p>
            <a:pPr lvl="0"/>
            <a:r>
              <a:rPr lang="en-US" noProof="0" dirty="0" smtClean="0"/>
              <a:t>Click to edit Master title style</a:t>
            </a:r>
          </a:p>
        </p:txBody>
      </p:sp>
    </p:spTree>
    <p:extLst>
      <p:ext uri="{BB962C8B-B14F-4D97-AF65-F5344CB8AC3E}">
        <p14:creationId xmlns:p14="http://schemas.microsoft.com/office/powerpoint/2010/main" val="1467932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24562D27-3A79-42F0-87F9-91357ED8DD1F}"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52999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0218" y="122238"/>
            <a:ext cx="2832100" cy="6102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29684" y="122238"/>
            <a:ext cx="8297333" cy="6102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988EB624-FD54-4325-A47F-93DE359EA17B}"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284408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9685" y="122239"/>
            <a:ext cx="10001249" cy="4270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29685" y="950914"/>
            <a:ext cx="5564716" cy="5273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950914"/>
            <a:ext cx="5564717" cy="5273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862D701F-C0D0-4147-8D94-2815B6851C0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4266369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38" y="-9101"/>
            <a:ext cx="12215675" cy="6876202"/>
          </a:xfrm>
          <a:prstGeom prst="rect">
            <a:avLst/>
          </a:prstGeom>
        </p:spPr>
      </p:pic>
      <p:sp>
        <p:nvSpPr>
          <p:cNvPr id="5" name="Rectangle 8"/>
          <p:cNvSpPr>
            <a:spLocks noChangeArrowheads="1"/>
          </p:cNvSpPr>
          <p:nvPr/>
        </p:nvSpPr>
        <p:spPr bwMode="auto">
          <a:xfrm>
            <a:off x="6299200" y="6678050"/>
            <a:ext cx="5374216"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r" eaLnBrk="0" fontAlgn="base" hangingPunct="0">
              <a:spcBef>
                <a:spcPct val="0"/>
              </a:spcBef>
              <a:spcAft>
                <a:spcPct val="0"/>
              </a:spcAft>
            </a:pPr>
            <a:r>
              <a:rPr lang="en-US" sz="800" dirty="0">
                <a:solidFill>
                  <a:srgbClr val="FFFFFF"/>
                </a:solidFill>
              </a:rPr>
              <a:t>Strictly Private and Confidential</a:t>
            </a:r>
          </a:p>
        </p:txBody>
      </p:sp>
      <p:sp>
        <p:nvSpPr>
          <p:cNvPr id="126979" name="Rectangle 3"/>
          <p:cNvSpPr>
            <a:spLocks noGrp="1" noChangeArrowheads="1"/>
          </p:cNvSpPr>
          <p:nvPr>
            <p:ph type="subTitle" sz="quarter" idx="1"/>
          </p:nvPr>
        </p:nvSpPr>
        <p:spPr>
          <a:xfrm>
            <a:off x="605073" y="5443207"/>
            <a:ext cx="11091431" cy="544513"/>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lstStyle>
            <a:lvl1pPr marL="0" indent="0" algn="r">
              <a:spcBef>
                <a:spcPct val="0"/>
              </a:spcBef>
              <a:buFont typeface="Wingdings 2" pitchFamily="18" charset="2"/>
              <a:buNone/>
              <a:defRPr sz="1600">
                <a:solidFill>
                  <a:schemeClr val="bg1"/>
                </a:solidFill>
              </a:defRPr>
            </a:lvl1pPr>
          </a:lstStyle>
          <a:p>
            <a:pPr lvl="0"/>
            <a:r>
              <a:rPr lang="en-US" noProof="0" dirty="0" smtClean="0"/>
              <a:t>Click to edit Master subtitle style</a:t>
            </a:r>
          </a:p>
        </p:txBody>
      </p:sp>
      <p:sp>
        <p:nvSpPr>
          <p:cNvPr id="126981" name="Rectangle 5"/>
          <p:cNvSpPr>
            <a:spLocks noGrp="1" noChangeArrowheads="1"/>
          </p:cNvSpPr>
          <p:nvPr>
            <p:ph type="ctrTitle" sz="quarter"/>
          </p:nvPr>
        </p:nvSpPr>
        <p:spPr>
          <a:xfrm>
            <a:off x="609602" y="4865357"/>
            <a:ext cx="11086901" cy="669925"/>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nchor="t"/>
          <a:lstStyle>
            <a:lvl1pPr algn="r">
              <a:spcBef>
                <a:spcPct val="75000"/>
              </a:spcBef>
              <a:buClr>
                <a:schemeClr val="tx2"/>
              </a:buClr>
              <a:buFont typeface="Wingdings 2" pitchFamily="18" charset="2"/>
              <a:buNone/>
              <a:defRPr b="1">
                <a:solidFill>
                  <a:schemeClr val="bg1"/>
                </a:solidFill>
              </a:defRPr>
            </a:lvl1pPr>
          </a:lstStyle>
          <a:p>
            <a:pPr lvl="0"/>
            <a:r>
              <a:rPr lang="en-US" noProof="0" dirty="0" smtClean="0"/>
              <a:t>Click to edit Master title style</a:t>
            </a:r>
          </a:p>
        </p:txBody>
      </p:sp>
    </p:spTree>
    <p:extLst>
      <p:ext uri="{BB962C8B-B14F-4D97-AF65-F5344CB8AC3E}">
        <p14:creationId xmlns:p14="http://schemas.microsoft.com/office/powerpoint/2010/main" val="2475255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3B9B2790-871E-4B14-89F3-CE456C00FFB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19171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DEE0E78D-3DCE-4F10-83E1-87C551BB7EE9}"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77040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29685" y="950914"/>
            <a:ext cx="5564716"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950914"/>
            <a:ext cx="5564717"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3A01E25-1105-493B-A5BD-82FB46DB4C8C}"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900065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707E63C3-57BE-4F94-8976-0A4E1A7BC7E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3015235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EA85ED2-0521-4F1B-AA41-B4688A03FA10}"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1108021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52FA82AE-F571-4DB8-B1F2-0BD6296CA4F4}"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4133510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3B9B2790-871E-4B14-89F3-CE456C00FFB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671456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E0841218-2E1F-44D5-8C76-4EE25374F95A}"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6557568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0124844D-570C-4BA6-A7C5-C85BB8CB766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7331641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24562D27-3A79-42F0-87F9-91357ED8DD1F}"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40342849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0218" y="122238"/>
            <a:ext cx="2832100" cy="6102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29684" y="122238"/>
            <a:ext cx="8297333" cy="6102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988EB624-FD54-4325-A47F-93DE359EA17B}"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39251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9685" y="122239"/>
            <a:ext cx="10001249" cy="4270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29685" y="950914"/>
            <a:ext cx="5564716" cy="5273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950914"/>
            <a:ext cx="5564717" cy="5273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862D701F-C0D0-4147-8D94-2815B6851C0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615789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38" y="-9101"/>
            <a:ext cx="12215675" cy="6876202"/>
          </a:xfrm>
          <a:prstGeom prst="rect">
            <a:avLst/>
          </a:prstGeom>
        </p:spPr>
      </p:pic>
      <p:sp>
        <p:nvSpPr>
          <p:cNvPr id="5" name="Rectangle 8"/>
          <p:cNvSpPr>
            <a:spLocks noChangeArrowheads="1"/>
          </p:cNvSpPr>
          <p:nvPr/>
        </p:nvSpPr>
        <p:spPr bwMode="auto">
          <a:xfrm>
            <a:off x="6299200" y="6678050"/>
            <a:ext cx="5374216"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r" eaLnBrk="0" fontAlgn="base" hangingPunct="0">
              <a:spcBef>
                <a:spcPct val="0"/>
              </a:spcBef>
              <a:spcAft>
                <a:spcPct val="0"/>
              </a:spcAft>
            </a:pPr>
            <a:r>
              <a:rPr lang="en-US" sz="800" dirty="0">
                <a:solidFill>
                  <a:srgbClr val="FFFFFF"/>
                </a:solidFill>
              </a:rPr>
              <a:t>Strictly Private and Confidential</a:t>
            </a:r>
          </a:p>
        </p:txBody>
      </p:sp>
      <p:sp>
        <p:nvSpPr>
          <p:cNvPr id="126979" name="Rectangle 3"/>
          <p:cNvSpPr>
            <a:spLocks noGrp="1" noChangeArrowheads="1"/>
          </p:cNvSpPr>
          <p:nvPr>
            <p:ph type="subTitle" sz="quarter" idx="1"/>
          </p:nvPr>
        </p:nvSpPr>
        <p:spPr>
          <a:xfrm>
            <a:off x="605073" y="5443207"/>
            <a:ext cx="11091431" cy="544513"/>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lstStyle>
            <a:lvl1pPr marL="0" indent="0" algn="r">
              <a:spcBef>
                <a:spcPct val="0"/>
              </a:spcBef>
              <a:buFont typeface="Wingdings 2" pitchFamily="18" charset="2"/>
              <a:buNone/>
              <a:defRPr sz="1600">
                <a:solidFill>
                  <a:schemeClr val="bg1"/>
                </a:solidFill>
              </a:defRPr>
            </a:lvl1pPr>
          </a:lstStyle>
          <a:p>
            <a:pPr lvl="0"/>
            <a:r>
              <a:rPr lang="en-US" noProof="0" dirty="0" smtClean="0"/>
              <a:t>Click to edit Master subtitle style</a:t>
            </a:r>
          </a:p>
        </p:txBody>
      </p:sp>
      <p:sp>
        <p:nvSpPr>
          <p:cNvPr id="126981" name="Rectangle 5"/>
          <p:cNvSpPr>
            <a:spLocks noGrp="1" noChangeArrowheads="1"/>
          </p:cNvSpPr>
          <p:nvPr>
            <p:ph type="ctrTitle" sz="quarter"/>
          </p:nvPr>
        </p:nvSpPr>
        <p:spPr>
          <a:xfrm>
            <a:off x="609602" y="4865357"/>
            <a:ext cx="11086901" cy="669925"/>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nchor="t"/>
          <a:lstStyle>
            <a:lvl1pPr algn="r">
              <a:spcBef>
                <a:spcPct val="75000"/>
              </a:spcBef>
              <a:buClr>
                <a:schemeClr val="tx2"/>
              </a:buClr>
              <a:buFont typeface="Wingdings 2" pitchFamily="18" charset="2"/>
              <a:buNone/>
              <a:defRPr b="1">
                <a:solidFill>
                  <a:schemeClr val="bg1"/>
                </a:solidFill>
              </a:defRPr>
            </a:lvl1pPr>
          </a:lstStyle>
          <a:p>
            <a:pPr lvl="0"/>
            <a:r>
              <a:rPr lang="en-US" noProof="0" dirty="0" smtClean="0"/>
              <a:t>Click to edit Master title style</a:t>
            </a:r>
          </a:p>
        </p:txBody>
      </p:sp>
    </p:spTree>
    <p:extLst>
      <p:ext uri="{BB962C8B-B14F-4D97-AF65-F5344CB8AC3E}">
        <p14:creationId xmlns:p14="http://schemas.microsoft.com/office/powerpoint/2010/main" val="28623994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3B9B2790-871E-4B14-89F3-CE456C00FFB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4779687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DEE0E78D-3DCE-4F10-83E1-87C551BB7EE9}"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7206495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29685" y="950914"/>
            <a:ext cx="5564716"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950914"/>
            <a:ext cx="5564717"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3A01E25-1105-493B-A5BD-82FB46DB4C8C}"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7841722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707E63C3-57BE-4F94-8976-0A4E1A7BC7E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834739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DEE0E78D-3DCE-4F10-83E1-87C551BB7EE9}"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3130779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EA85ED2-0521-4F1B-AA41-B4688A03FA10}"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7335842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52FA82AE-F571-4DB8-B1F2-0BD6296CA4F4}"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7086369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E0841218-2E1F-44D5-8C76-4EE25374F95A}"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0799313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0124844D-570C-4BA6-A7C5-C85BB8CB766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4267656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24562D27-3A79-42F0-87F9-91357ED8DD1F}"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962456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0218" y="122238"/>
            <a:ext cx="2832100" cy="6102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29684" y="122238"/>
            <a:ext cx="8297333" cy="6102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988EB624-FD54-4325-A47F-93DE359EA17B}"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8724802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9685" y="122239"/>
            <a:ext cx="10001249" cy="4270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29685" y="950914"/>
            <a:ext cx="5564716" cy="5273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950914"/>
            <a:ext cx="5564717" cy="5273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862D701F-C0D0-4147-8D94-2815B6851C0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771578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29685" y="950914"/>
            <a:ext cx="5564716"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950914"/>
            <a:ext cx="5564717"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3A01E25-1105-493B-A5BD-82FB46DB4C8C}"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626714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707E63C3-57BE-4F94-8976-0A4E1A7BC7E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794707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EA85ED2-0521-4F1B-AA41-B4688A03FA10}"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4150243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52FA82AE-F571-4DB8-B1F2-0BD6296CA4F4}"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641801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E0841218-2E1F-44D5-8C76-4EE25374F95A}"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192454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0124844D-570C-4BA6-A7C5-C85BB8CB766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14571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8" name="Picture 2" descr="VisteonLogo"/>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365318" y="38101"/>
            <a:ext cx="1758949"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429685" y="950914"/>
            <a:ext cx="11332633"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title"/>
          </p:nvPr>
        </p:nvSpPr>
        <p:spPr bwMode="auto">
          <a:xfrm>
            <a:off x="429685" y="122239"/>
            <a:ext cx="973454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dirty="0" smtClean="0"/>
              <a:t>How to Create a Performance Leadership Form</a:t>
            </a:r>
          </a:p>
        </p:txBody>
      </p:sp>
      <p:sp>
        <p:nvSpPr>
          <p:cNvPr id="1029" name="Line 5"/>
          <p:cNvSpPr>
            <a:spLocks noChangeShapeType="1"/>
          </p:cNvSpPr>
          <p:nvPr/>
        </p:nvSpPr>
        <p:spPr bwMode="auto">
          <a:xfrm>
            <a:off x="-19050" y="642938"/>
            <a:ext cx="10183284" cy="0"/>
          </a:xfrm>
          <a:prstGeom prst="line">
            <a:avLst/>
          </a:prstGeom>
          <a:noFill/>
          <a:ln w="28575">
            <a:solidFill>
              <a:srgbClr val="FF7D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
        <p:nvSpPr>
          <p:cNvPr id="125958" name="Rectangle 6"/>
          <p:cNvSpPr>
            <a:spLocks noGrp="1" noChangeArrowheads="1"/>
          </p:cNvSpPr>
          <p:nvPr>
            <p:ph type="sldNum" sz="quarter" idx="4"/>
          </p:nvPr>
        </p:nvSpPr>
        <p:spPr bwMode="auto">
          <a:xfrm>
            <a:off x="33868" y="6581776"/>
            <a:ext cx="146261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chemeClr val="bg2"/>
                </a:solidFill>
              </a:defRPr>
            </a:lvl1pPr>
          </a:lstStyle>
          <a:p>
            <a:pPr fontAlgn="base">
              <a:spcBef>
                <a:spcPct val="0"/>
              </a:spcBef>
              <a:spcAft>
                <a:spcPct val="0"/>
              </a:spcAft>
              <a:defRPr/>
            </a:pPr>
            <a:r>
              <a:rPr lang="en-US" dirty="0">
                <a:solidFill>
                  <a:srgbClr val="969696"/>
                </a:solidFill>
              </a:rPr>
              <a:t>Page </a:t>
            </a:r>
            <a:fld id="{F8DE1C28-F174-437F-8100-0535022441FE}" type="slidenum">
              <a:rPr lang="en-US">
                <a:solidFill>
                  <a:srgbClr val="969696"/>
                </a:solidFill>
              </a:rPr>
              <a:pPr fontAlgn="base">
                <a:spcBef>
                  <a:spcPct val="0"/>
                </a:spcBef>
                <a:spcAft>
                  <a:spcPct val="0"/>
                </a:spcAft>
                <a:defRPr/>
              </a:pPr>
              <a:t>‹#›</a:t>
            </a:fld>
            <a:endParaRPr lang="en-US" dirty="0">
              <a:solidFill>
                <a:srgbClr val="969696"/>
              </a:solidFill>
            </a:endParaRPr>
          </a:p>
        </p:txBody>
      </p:sp>
      <p:sp>
        <p:nvSpPr>
          <p:cNvPr id="1031" name="Line 7"/>
          <p:cNvSpPr>
            <a:spLocks noChangeShapeType="1"/>
          </p:cNvSpPr>
          <p:nvPr/>
        </p:nvSpPr>
        <p:spPr bwMode="auto">
          <a:xfrm>
            <a:off x="296334" y="6478588"/>
            <a:ext cx="11609917" cy="0"/>
          </a:xfrm>
          <a:prstGeom prst="line">
            <a:avLst/>
          </a:prstGeom>
          <a:noFill/>
          <a:ln w="1905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Tree>
    <p:extLst>
      <p:ext uri="{BB962C8B-B14F-4D97-AF65-F5344CB8AC3E}">
        <p14:creationId xmlns:p14="http://schemas.microsoft.com/office/powerpoint/2010/main" val="871633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p:titleStyle>
    <p:body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8" name="Picture 2" descr="VisteonLogo"/>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365318" y="38101"/>
            <a:ext cx="1758949"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429685" y="950914"/>
            <a:ext cx="11332633"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title"/>
          </p:nvPr>
        </p:nvSpPr>
        <p:spPr bwMode="auto">
          <a:xfrm>
            <a:off x="429685" y="122239"/>
            <a:ext cx="973454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dirty="0" smtClean="0"/>
              <a:t>How to Create a Performance Leadership Form</a:t>
            </a:r>
          </a:p>
        </p:txBody>
      </p:sp>
      <p:sp>
        <p:nvSpPr>
          <p:cNvPr id="1029" name="Line 5"/>
          <p:cNvSpPr>
            <a:spLocks noChangeShapeType="1"/>
          </p:cNvSpPr>
          <p:nvPr/>
        </p:nvSpPr>
        <p:spPr bwMode="auto">
          <a:xfrm>
            <a:off x="-19050" y="642938"/>
            <a:ext cx="10183284" cy="0"/>
          </a:xfrm>
          <a:prstGeom prst="line">
            <a:avLst/>
          </a:prstGeom>
          <a:noFill/>
          <a:ln w="28575">
            <a:solidFill>
              <a:srgbClr val="FF7D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
        <p:nvSpPr>
          <p:cNvPr id="125958" name="Rectangle 6"/>
          <p:cNvSpPr>
            <a:spLocks noGrp="1" noChangeArrowheads="1"/>
          </p:cNvSpPr>
          <p:nvPr>
            <p:ph type="sldNum" sz="quarter" idx="4"/>
          </p:nvPr>
        </p:nvSpPr>
        <p:spPr bwMode="auto">
          <a:xfrm>
            <a:off x="33868" y="6581776"/>
            <a:ext cx="146261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chemeClr val="bg2"/>
                </a:solidFill>
              </a:defRPr>
            </a:lvl1pPr>
          </a:lstStyle>
          <a:p>
            <a:pPr fontAlgn="base">
              <a:spcBef>
                <a:spcPct val="0"/>
              </a:spcBef>
              <a:spcAft>
                <a:spcPct val="0"/>
              </a:spcAft>
              <a:defRPr/>
            </a:pPr>
            <a:r>
              <a:rPr lang="en-US" dirty="0">
                <a:solidFill>
                  <a:srgbClr val="969696"/>
                </a:solidFill>
              </a:rPr>
              <a:t>Page </a:t>
            </a:r>
            <a:fld id="{F8DE1C28-F174-437F-8100-0535022441FE}" type="slidenum">
              <a:rPr lang="en-US">
                <a:solidFill>
                  <a:srgbClr val="969696"/>
                </a:solidFill>
              </a:rPr>
              <a:pPr fontAlgn="base">
                <a:spcBef>
                  <a:spcPct val="0"/>
                </a:spcBef>
                <a:spcAft>
                  <a:spcPct val="0"/>
                </a:spcAft>
                <a:defRPr/>
              </a:pPr>
              <a:t>‹#›</a:t>
            </a:fld>
            <a:endParaRPr lang="en-US" dirty="0">
              <a:solidFill>
                <a:srgbClr val="969696"/>
              </a:solidFill>
            </a:endParaRPr>
          </a:p>
        </p:txBody>
      </p:sp>
      <p:sp>
        <p:nvSpPr>
          <p:cNvPr id="1031" name="Line 7"/>
          <p:cNvSpPr>
            <a:spLocks noChangeShapeType="1"/>
          </p:cNvSpPr>
          <p:nvPr/>
        </p:nvSpPr>
        <p:spPr bwMode="auto">
          <a:xfrm>
            <a:off x="296334" y="6478588"/>
            <a:ext cx="11609917" cy="0"/>
          </a:xfrm>
          <a:prstGeom prst="line">
            <a:avLst/>
          </a:prstGeom>
          <a:noFill/>
          <a:ln w="1905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Tree>
    <p:extLst>
      <p:ext uri="{BB962C8B-B14F-4D97-AF65-F5344CB8AC3E}">
        <p14:creationId xmlns:p14="http://schemas.microsoft.com/office/powerpoint/2010/main" val="4054350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p:titleStyle>
    <p:body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8" name="Picture 2" descr="VisteonLogo"/>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365318" y="38101"/>
            <a:ext cx="1758949"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429685" y="950914"/>
            <a:ext cx="11332633"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title"/>
          </p:nvPr>
        </p:nvSpPr>
        <p:spPr bwMode="auto">
          <a:xfrm>
            <a:off x="429685" y="122239"/>
            <a:ext cx="973454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dirty="0" smtClean="0"/>
              <a:t>How to Create a Performance Leadership Form</a:t>
            </a:r>
          </a:p>
        </p:txBody>
      </p:sp>
      <p:sp>
        <p:nvSpPr>
          <p:cNvPr id="1029" name="Line 5"/>
          <p:cNvSpPr>
            <a:spLocks noChangeShapeType="1"/>
          </p:cNvSpPr>
          <p:nvPr/>
        </p:nvSpPr>
        <p:spPr bwMode="auto">
          <a:xfrm>
            <a:off x="-19050" y="642938"/>
            <a:ext cx="10183284" cy="0"/>
          </a:xfrm>
          <a:prstGeom prst="line">
            <a:avLst/>
          </a:prstGeom>
          <a:noFill/>
          <a:ln w="28575">
            <a:solidFill>
              <a:srgbClr val="FF7D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
        <p:nvSpPr>
          <p:cNvPr id="125958" name="Rectangle 6"/>
          <p:cNvSpPr>
            <a:spLocks noGrp="1" noChangeArrowheads="1"/>
          </p:cNvSpPr>
          <p:nvPr>
            <p:ph type="sldNum" sz="quarter" idx="4"/>
          </p:nvPr>
        </p:nvSpPr>
        <p:spPr bwMode="auto">
          <a:xfrm>
            <a:off x="33868" y="6581776"/>
            <a:ext cx="146261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chemeClr val="bg2"/>
                </a:solidFill>
              </a:defRPr>
            </a:lvl1pPr>
          </a:lstStyle>
          <a:p>
            <a:pPr fontAlgn="base">
              <a:spcBef>
                <a:spcPct val="0"/>
              </a:spcBef>
              <a:spcAft>
                <a:spcPct val="0"/>
              </a:spcAft>
              <a:defRPr/>
            </a:pPr>
            <a:r>
              <a:rPr lang="en-US" dirty="0">
                <a:solidFill>
                  <a:srgbClr val="969696"/>
                </a:solidFill>
              </a:rPr>
              <a:t>Page </a:t>
            </a:r>
            <a:fld id="{F8DE1C28-F174-437F-8100-0535022441FE}" type="slidenum">
              <a:rPr lang="en-US">
                <a:solidFill>
                  <a:srgbClr val="969696"/>
                </a:solidFill>
              </a:rPr>
              <a:pPr fontAlgn="base">
                <a:spcBef>
                  <a:spcPct val="0"/>
                </a:spcBef>
                <a:spcAft>
                  <a:spcPct val="0"/>
                </a:spcAft>
                <a:defRPr/>
              </a:pPr>
              <a:t>‹#›</a:t>
            </a:fld>
            <a:endParaRPr lang="en-US" dirty="0">
              <a:solidFill>
                <a:srgbClr val="969696"/>
              </a:solidFill>
            </a:endParaRPr>
          </a:p>
        </p:txBody>
      </p:sp>
      <p:sp>
        <p:nvSpPr>
          <p:cNvPr id="1031" name="Line 7"/>
          <p:cNvSpPr>
            <a:spLocks noChangeShapeType="1"/>
          </p:cNvSpPr>
          <p:nvPr/>
        </p:nvSpPr>
        <p:spPr bwMode="auto">
          <a:xfrm>
            <a:off x="296334" y="6478588"/>
            <a:ext cx="11609917" cy="0"/>
          </a:xfrm>
          <a:prstGeom prst="line">
            <a:avLst/>
          </a:prstGeom>
          <a:noFill/>
          <a:ln w="1905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Tree>
    <p:extLst>
      <p:ext uri="{BB962C8B-B14F-4D97-AF65-F5344CB8AC3E}">
        <p14:creationId xmlns:p14="http://schemas.microsoft.com/office/powerpoint/2010/main" val="80842174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p:titleStyle>
    <p:body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sz="quarter" idx="1"/>
          </p:nvPr>
        </p:nvSpPr>
        <p:spPr>
          <a:xfrm>
            <a:off x="1905001" y="5410201"/>
            <a:ext cx="8318573" cy="544513"/>
          </a:xfrm>
        </p:spPr>
        <p:txBody>
          <a:bodyPr/>
          <a:lstStyle/>
          <a:p>
            <a:pPr algn="ctr"/>
            <a:r>
              <a:rPr lang="en-US" sz="2400" dirty="0" smtClean="0"/>
              <a:t>Controller Area Network</a:t>
            </a:r>
            <a:r>
              <a:rPr lang="en-US" sz="2400" b="1" dirty="0" smtClean="0"/>
              <a:t>– May </a:t>
            </a:r>
            <a:r>
              <a:rPr lang="en-US" sz="2400" b="1" dirty="0"/>
              <a:t>2016</a:t>
            </a:r>
          </a:p>
        </p:txBody>
      </p:sp>
      <p:sp>
        <p:nvSpPr>
          <p:cNvPr id="2" name="Title 1"/>
          <p:cNvSpPr>
            <a:spLocks noGrp="1"/>
          </p:cNvSpPr>
          <p:nvPr>
            <p:ph type="ctrTitle" sz="quarter"/>
          </p:nvPr>
        </p:nvSpPr>
        <p:spPr>
          <a:xfrm>
            <a:off x="3696423" y="4946761"/>
            <a:ext cx="4735725" cy="669925"/>
          </a:xfrm>
        </p:spPr>
        <p:txBody>
          <a:bodyPr/>
          <a:lstStyle/>
          <a:p>
            <a:pPr algn="ctr"/>
            <a:r>
              <a:rPr lang="en-US" dirty="0" smtClean="0"/>
              <a:t>Visteon Pune – Validation  </a:t>
            </a:r>
            <a:endParaRPr lang="en-US" dirty="0"/>
          </a:p>
        </p:txBody>
      </p:sp>
      <p:sp>
        <p:nvSpPr>
          <p:cNvPr id="4" name="TextBox 3"/>
          <p:cNvSpPr txBox="1"/>
          <p:nvPr/>
        </p:nvSpPr>
        <p:spPr bwMode="auto">
          <a:xfrm>
            <a:off x="4385461" y="6080126"/>
            <a:ext cx="3357650" cy="954107"/>
          </a:xfrm>
          <a:prstGeom prst="rect">
            <a:avLst/>
          </a:prstGeom>
          <a:noFill/>
          <a:ln w="9525">
            <a:noFill/>
            <a:miter lim="800000"/>
            <a:headEnd/>
            <a:tailEnd/>
          </a:ln>
        </p:spPr>
        <p:txBody>
          <a:bodyPr wrap="none" rtlCol="0">
            <a:spAutoFit/>
          </a:bodyPr>
          <a:lstStyle/>
          <a:p>
            <a:pPr algn="ctr"/>
            <a:r>
              <a:rPr lang="en-US" sz="2000" dirty="0" smtClean="0">
                <a:solidFill>
                  <a:schemeClr val="bg1"/>
                </a:solidFill>
              </a:rPr>
              <a:t>Presented by Tarun Bharani</a:t>
            </a:r>
          </a:p>
          <a:p>
            <a:pPr algn="ctr"/>
            <a:r>
              <a:rPr lang="en-US" sz="2000" dirty="0" smtClean="0">
                <a:solidFill>
                  <a:schemeClr val="bg1"/>
                </a:solidFill>
              </a:rPr>
              <a:t>tbharani@visteon.com</a:t>
            </a:r>
            <a:endParaRPr lang="en-US" sz="2000" dirty="0">
              <a:solidFill>
                <a:schemeClr val="bg1"/>
              </a:solidFill>
            </a:endParaRPr>
          </a:p>
          <a:p>
            <a:endParaRPr lang="en-US" sz="1600" dirty="0">
              <a:latin typeface="Arial" charset="0"/>
            </a:endParaRPr>
          </a:p>
        </p:txBody>
      </p:sp>
    </p:spTree>
    <p:extLst>
      <p:ext uri="{BB962C8B-B14F-4D97-AF65-F5344CB8AC3E}">
        <p14:creationId xmlns:p14="http://schemas.microsoft.com/office/powerpoint/2010/main" val="40955006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969696"/>
                </a:solidFill>
              </a:rPr>
              <a:t>Page </a:t>
            </a:r>
            <a:fld id="{52FA82AE-F571-4DB8-B1F2-0BD6296CA4F4}" type="slidenum">
              <a:rPr lang="en-US" smtClean="0">
                <a:solidFill>
                  <a:srgbClr val="969696"/>
                </a:solidFill>
              </a:rPr>
              <a:pPr>
                <a:defRPr/>
              </a:pPr>
              <a:t>10</a:t>
            </a:fld>
            <a:endParaRPr lang="en-US" dirty="0">
              <a:solidFill>
                <a:srgbClr val="969696"/>
              </a:solidFill>
            </a:endParaRPr>
          </a:p>
        </p:txBody>
      </p:sp>
      <p:sp>
        <p:nvSpPr>
          <p:cNvPr id="3" name="Title 1"/>
          <p:cNvSpPr txBox="1">
            <a:spLocks/>
          </p:cNvSpPr>
          <p:nvPr/>
        </p:nvSpPr>
        <p:spPr>
          <a:xfrm>
            <a:off x="149711" y="171489"/>
            <a:ext cx="9101866" cy="409426"/>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smtClean="0"/>
              <a:t>CAN Standard</a:t>
            </a:r>
            <a:endParaRPr lang="en-US" kern="0" dirty="0"/>
          </a:p>
        </p:txBody>
      </p:sp>
      <p:sp>
        <p:nvSpPr>
          <p:cNvPr id="5" name="Content Placeholder 2"/>
          <p:cNvSpPr txBox="1">
            <a:spLocks/>
          </p:cNvSpPr>
          <p:nvPr/>
        </p:nvSpPr>
        <p:spPr>
          <a:xfrm>
            <a:off x="311075" y="1099016"/>
            <a:ext cx="9693537" cy="4279808"/>
          </a:xfrm>
          <a:prstGeom prst="rect">
            <a:avLst/>
          </a:prstGeom>
        </p:spPr>
        <p:txBody>
          <a:bodyPr>
            <a:normAutofit/>
          </a:bodyPr>
          <a:lst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a:lstStyle>
          <a:p>
            <a:pPr eaLnBrk="1" fontAlgn="auto" hangingPunct="1">
              <a:spcBef>
                <a:spcPts val="1000"/>
              </a:spcBef>
              <a:spcAft>
                <a:spcPts val="0"/>
              </a:spcAft>
              <a:buClrTx/>
            </a:pPr>
            <a:endParaRPr lang="en-US" sz="2400" dirty="0">
              <a:solidFill>
                <a:sysClr val="windowText" lastClr="000000"/>
              </a:solidFill>
              <a:latin typeface="Arial" panose="020B0604020202020204" pitchFamily="34" charset="0"/>
              <a:cs typeface="Arial" panose="020B0604020202020204" pitchFamily="34" charset="0"/>
            </a:endParaRPr>
          </a:p>
          <a:p>
            <a:endParaRPr lang="en-US" b="1" kern="0" dirty="0" smtClean="0"/>
          </a:p>
          <a:p>
            <a:endParaRPr lang="en-US" kern="0" dirty="0" smtClean="0"/>
          </a:p>
          <a:p>
            <a:endParaRPr lang="en-US" kern="0" dirty="0" smtClean="0"/>
          </a:p>
          <a:p>
            <a:endParaRPr lang="en-US" kern="0" dirty="0"/>
          </a:p>
        </p:txBody>
      </p:sp>
      <p:sp>
        <p:nvSpPr>
          <p:cNvPr id="4" name="TextBox 3"/>
          <p:cNvSpPr txBox="1"/>
          <p:nvPr/>
        </p:nvSpPr>
        <p:spPr bwMode="auto">
          <a:xfrm>
            <a:off x="0" y="702469"/>
            <a:ext cx="11786258" cy="6155531"/>
          </a:xfrm>
          <a:prstGeom prst="rect">
            <a:avLst/>
          </a:prstGeom>
          <a:noFill/>
          <a:ln w="9525">
            <a:noFill/>
            <a:miter lim="800000"/>
            <a:headEnd/>
            <a:tailEnd/>
          </a:ln>
        </p:spPr>
        <p:txBody>
          <a:bodyPr wrap="square" rtlCol="0">
            <a:spAutoFit/>
          </a:bodyPr>
          <a:lstStyle/>
          <a:p>
            <a:pPr marL="285750" indent="-285750">
              <a:spcBef>
                <a:spcPts val="3300"/>
              </a:spcBef>
              <a:buFont typeface="Arial" panose="020B0604020202020204" pitchFamily="34" charset="0"/>
              <a:buChar char="•"/>
            </a:pPr>
            <a:r>
              <a:rPr lang="en-US" dirty="0"/>
              <a:t>CAN has been standardized since 1993 and is available as an ISO standard (International </a:t>
            </a:r>
            <a:r>
              <a:rPr lang="en-US" dirty="0" smtClean="0"/>
              <a:t>Standardization Organization</a:t>
            </a:r>
            <a:r>
              <a:rPr lang="en-US" dirty="0"/>
              <a:t>): </a:t>
            </a:r>
            <a:r>
              <a:rPr lang="en-US" b="1" dirty="0" smtClean="0"/>
              <a:t>ISO </a:t>
            </a:r>
            <a:r>
              <a:rPr lang="en-US" b="1" dirty="0"/>
              <a:t>11898</a:t>
            </a:r>
            <a:r>
              <a:rPr lang="en-US" dirty="0" smtClean="0"/>
              <a:t>.</a:t>
            </a:r>
          </a:p>
          <a:p>
            <a:pPr marL="285750" indent="-285750">
              <a:spcBef>
                <a:spcPts val="3300"/>
              </a:spcBef>
              <a:buFont typeface="Arial" panose="020B0604020202020204" pitchFamily="34" charset="0"/>
              <a:buChar char="•"/>
            </a:pPr>
            <a:r>
              <a:rPr lang="en-US" dirty="0"/>
              <a:t>While it initially consisted of three parts, today it has five parts. </a:t>
            </a:r>
            <a:endParaRPr lang="en-US" dirty="0" smtClean="0"/>
          </a:p>
          <a:p>
            <a:pPr marL="285750" indent="-285750">
              <a:spcBef>
                <a:spcPts val="3300"/>
              </a:spcBef>
              <a:buFont typeface="Arial" panose="020B0604020202020204" pitchFamily="34" charset="0"/>
              <a:buChar char="•"/>
            </a:pPr>
            <a:r>
              <a:rPr lang="en-US" dirty="0" smtClean="0"/>
              <a:t>The </a:t>
            </a:r>
            <a:r>
              <a:rPr lang="en-US" b="1" dirty="0"/>
              <a:t>first</a:t>
            </a:r>
            <a:r>
              <a:rPr lang="en-US" dirty="0"/>
              <a:t> part describes the </a:t>
            </a:r>
            <a:r>
              <a:rPr lang="en-US" b="1" dirty="0"/>
              <a:t>event-driven communication protocol</a:t>
            </a:r>
            <a:r>
              <a:rPr lang="en-US" dirty="0"/>
              <a:t>. </a:t>
            </a:r>
            <a:endParaRPr lang="en-US" dirty="0" smtClean="0"/>
          </a:p>
          <a:p>
            <a:pPr marL="285750" indent="-285750">
              <a:spcBef>
                <a:spcPts val="3300"/>
              </a:spcBef>
              <a:buFont typeface="Arial" panose="020B0604020202020204" pitchFamily="34" charset="0"/>
              <a:buChar char="•"/>
            </a:pPr>
            <a:r>
              <a:rPr lang="en-US" dirty="0" smtClean="0"/>
              <a:t>A </a:t>
            </a:r>
            <a:r>
              <a:rPr lang="en-US" dirty="0"/>
              <a:t>time-triggered extension can be found in the </a:t>
            </a:r>
            <a:r>
              <a:rPr lang="en-US" b="1" dirty="0"/>
              <a:t>fourth</a:t>
            </a:r>
            <a:r>
              <a:rPr lang="en-US" dirty="0"/>
              <a:t> part</a:t>
            </a:r>
            <a:r>
              <a:rPr lang="en-US" dirty="0" smtClean="0"/>
              <a:t>.</a:t>
            </a:r>
          </a:p>
          <a:p>
            <a:pPr marL="285750" indent="-285750">
              <a:spcBef>
                <a:spcPts val="3300"/>
              </a:spcBef>
              <a:buFont typeface="Arial" panose="020B0604020202020204" pitchFamily="34" charset="0"/>
              <a:buChar char="•"/>
            </a:pPr>
            <a:r>
              <a:rPr lang="en-US" dirty="0"/>
              <a:t>The </a:t>
            </a:r>
            <a:r>
              <a:rPr lang="en-US" b="1" dirty="0"/>
              <a:t>second</a:t>
            </a:r>
            <a:r>
              <a:rPr lang="en-US" dirty="0"/>
              <a:t> and </a:t>
            </a:r>
            <a:r>
              <a:rPr lang="en-US" b="1" dirty="0" smtClean="0"/>
              <a:t>third</a:t>
            </a:r>
            <a:r>
              <a:rPr lang="en-US" dirty="0" smtClean="0"/>
              <a:t> </a:t>
            </a:r>
            <a:r>
              <a:rPr lang="en-US" dirty="0"/>
              <a:t>parts cover information on the bus interface and physical data transmission: A distinction is made here between the </a:t>
            </a:r>
            <a:r>
              <a:rPr lang="en-US" b="1" dirty="0"/>
              <a:t>High-Speed variant</a:t>
            </a:r>
            <a:r>
              <a:rPr lang="en-US" dirty="0"/>
              <a:t> (data rates up to 1 </a:t>
            </a:r>
            <a:r>
              <a:rPr lang="en-US" dirty="0" err="1"/>
              <a:t>MBit</a:t>
            </a:r>
            <a:r>
              <a:rPr lang="en-US" dirty="0"/>
              <a:t>/s) and </a:t>
            </a:r>
            <a:r>
              <a:rPr lang="en-US" b="1" dirty="0"/>
              <a:t>Low-Speed variant</a:t>
            </a:r>
            <a:r>
              <a:rPr lang="en-US" dirty="0"/>
              <a:t> (data rates up to 125 </a:t>
            </a:r>
            <a:r>
              <a:rPr lang="en-US" dirty="0" err="1"/>
              <a:t>KBit</a:t>
            </a:r>
            <a:r>
              <a:rPr lang="en-US" dirty="0"/>
              <a:t>/s). </a:t>
            </a:r>
            <a:endParaRPr lang="en-US" dirty="0" smtClean="0"/>
          </a:p>
          <a:p>
            <a:pPr marL="285750" indent="-285750">
              <a:spcBef>
                <a:spcPts val="3300"/>
              </a:spcBef>
              <a:buFont typeface="Arial" panose="020B0604020202020204" pitchFamily="34" charset="0"/>
              <a:buChar char="•"/>
            </a:pPr>
            <a:r>
              <a:rPr lang="en-US" dirty="0" smtClean="0"/>
              <a:t>The </a:t>
            </a:r>
            <a:r>
              <a:rPr lang="en-US" b="1" dirty="0" smtClean="0"/>
              <a:t>fifth</a:t>
            </a:r>
            <a:r>
              <a:rPr lang="en-US" dirty="0" smtClean="0"/>
              <a:t> </a:t>
            </a:r>
            <a:r>
              <a:rPr lang="en-US" dirty="0"/>
              <a:t>part describes the behavior of a CAN node in the High-Speed network in “Low Power Mode”.</a:t>
            </a:r>
            <a:r>
              <a:rPr lang="en-US" sz="1600" dirty="0"/>
              <a:t> </a:t>
            </a:r>
            <a:endParaRPr lang="en-US" sz="1600" dirty="0" smtClean="0"/>
          </a:p>
          <a:p>
            <a:pPr marL="285750" indent="-285750">
              <a:spcBef>
                <a:spcPts val="3300"/>
              </a:spcBef>
              <a:buFont typeface="Arial" panose="020B0604020202020204" pitchFamily="34" charset="0"/>
              <a:buChar char="•"/>
            </a:pPr>
            <a:r>
              <a:rPr lang="en-US" dirty="0"/>
              <a:t>A maximum network extension of about 40 meters is allowed. At the ends of the CAN network, </a:t>
            </a:r>
            <a:r>
              <a:rPr lang="en-US" b="1" dirty="0"/>
              <a:t>bus termination resistors </a:t>
            </a:r>
            <a:r>
              <a:rPr lang="en-US" dirty="0"/>
              <a:t>contribute to preventing transient phenomena (reflections). </a:t>
            </a:r>
            <a:r>
              <a:rPr lang="en-US" sz="1600" dirty="0"/>
              <a:t/>
            </a:r>
            <a:br>
              <a:rPr lang="en-US" sz="1600" dirty="0"/>
            </a:br>
            <a:endParaRPr lang="en-US" sz="1600" dirty="0">
              <a:latin typeface="Arial" charset="0"/>
            </a:endParaRPr>
          </a:p>
        </p:txBody>
      </p:sp>
    </p:spTree>
    <p:extLst>
      <p:ext uri="{BB962C8B-B14F-4D97-AF65-F5344CB8AC3E}">
        <p14:creationId xmlns:p14="http://schemas.microsoft.com/office/powerpoint/2010/main" val="3284127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969696"/>
                </a:solidFill>
              </a:rPr>
              <a:t>Page </a:t>
            </a:r>
            <a:fld id="{52FA82AE-F571-4DB8-B1F2-0BD6296CA4F4}" type="slidenum">
              <a:rPr lang="en-US" smtClean="0">
                <a:solidFill>
                  <a:srgbClr val="969696"/>
                </a:solidFill>
              </a:rPr>
              <a:pPr>
                <a:defRPr/>
              </a:pPr>
              <a:t>11</a:t>
            </a:fld>
            <a:endParaRPr lang="en-US" dirty="0">
              <a:solidFill>
                <a:srgbClr val="969696"/>
              </a:solidFill>
            </a:endParaRPr>
          </a:p>
        </p:txBody>
      </p:sp>
      <p:sp>
        <p:nvSpPr>
          <p:cNvPr id="3" name="Title 1"/>
          <p:cNvSpPr txBox="1">
            <a:spLocks/>
          </p:cNvSpPr>
          <p:nvPr/>
        </p:nvSpPr>
        <p:spPr>
          <a:xfrm>
            <a:off x="149711" y="139214"/>
            <a:ext cx="5239871" cy="441699"/>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smtClean="0"/>
              <a:t>CAN Standard (Continued)</a:t>
            </a:r>
            <a:endParaRPr lang="en-US" kern="0" dirty="0"/>
          </a:p>
        </p:txBody>
      </p:sp>
      <p:pic>
        <p:nvPicPr>
          <p:cNvPr id="5" name="Picture 4" descr="C:\Users\abharata\Specification\Study Material\Image 48.png"/>
          <p:cNvPicPr/>
          <p:nvPr/>
        </p:nvPicPr>
        <p:blipFill rotWithShape="1">
          <a:blip r:embed="rId2">
            <a:extLst>
              <a:ext uri="{28A0092B-C50C-407E-A947-70E740481C1C}">
                <a14:useLocalDpi xmlns:a14="http://schemas.microsoft.com/office/drawing/2010/main" val="0"/>
              </a:ext>
            </a:extLst>
          </a:blip>
          <a:srcRect l="3092" t="16013" r="1953" b="3172"/>
          <a:stretch/>
        </p:blipFill>
        <p:spPr bwMode="auto">
          <a:xfrm>
            <a:off x="316992" y="707136"/>
            <a:ext cx="10411968" cy="5401056"/>
          </a:xfrm>
          <a:prstGeom prst="rect">
            <a:avLst/>
          </a:prstGeom>
          <a:noFill/>
          <a:ln>
            <a:noFill/>
          </a:ln>
        </p:spPr>
      </p:pic>
    </p:spTree>
    <p:extLst>
      <p:ext uri="{BB962C8B-B14F-4D97-AF65-F5344CB8AC3E}">
        <p14:creationId xmlns:p14="http://schemas.microsoft.com/office/powerpoint/2010/main" val="3609971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969696"/>
                </a:solidFill>
              </a:rPr>
              <a:t>Page </a:t>
            </a:r>
            <a:fld id="{52FA82AE-F571-4DB8-B1F2-0BD6296CA4F4}" type="slidenum">
              <a:rPr lang="en-US" smtClean="0">
                <a:solidFill>
                  <a:srgbClr val="969696"/>
                </a:solidFill>
              </a:rPr>
              <a:pPr>
                <a:defRPr/>
              </a:pPr>
              <a:t>12</a:t>
            </a:fld>
            <a:endParaRPr lang="en-US" dirty="0">
              <a:solidFill>
                <a:srgbClr val="969696"/>
              </a:solidFill>
            </a:endParaRPr>
          </a:p>
        </p:txBody>
      </p:sp>
      <p:sp>
        <p:nvSpPr>
          <p:cNvPr id="4" name="Title 1"/>
          <p:cNvSpPr txBox="1">
            <a:spLocks/>
          </p:cNvSpPr>
          <p:nvPr/>
        </p:nvSpPr>
        <p:spPr>
          <a:xfrm>
            <a:off x="149711" y="139214"/>
            <a:ext cx="5239871" cy="441699"/>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smtClean="0"/>
              <a:t>CAN Network</a:t>
            </a:r>
            <a:endParaRPr lang="en-US" kern="0" dirty="0"/>
          </a:p>
        </p:txBody>
      </p:sp>
      <p:sp>
        <p:nvSpPr>
          <p:cNvPr id="3" name="TextBox 2"/>
          <p:cNvSpPr txBox="1"/>
          <p:nvPr/>
        </p:nvSpPr>
        <p:spPr bwMode="auto">
          <a:xfrm>
            <a:off x="149711" y="719328"/>
            <a:ext cx="10798705" cy="6048322"/>
          </a:xfrm>
          <a:prstGeom prst="rect">
            <a:avLst/>
          </a:prstGeom>
          <a:noFill/>
          <a:ln w="9525">
            <a:noFill/>
            <a:miter lim="800000"/>
            <a:headEnd/>
            <a:tailEnd/>
          </a:ln>
        </p:spPr>
        <p:txBody>
          <a:bodyPr wrap="square" rtlCol="0">
            <a:spAutoFit/>
          </a:bodyPr>
          <a:lstStyle/>
          <a:p>
            <a:pPr marL="285750" indent="-285750">
              <a:lnSpc>
                <a:spcPct val="150000"/>
              </a:lnSpc>
              <a:buFont typeface="Arial" panose="020B0604020202020204" pitchFamily="34" charset="0"/>
              <a:buChar char="•"/>
            </a:pPr>
            <a:r>
              <a:rPr lang="en-US" sz="1900" dirty="0"/>
              <a:t>A CAN network is a system network made up of </a:t>
            </a:r>
            <a:r>
              <a:rPr lang="en-US" sz="1900" b="1" dirty="0"/>
              <a:t>CAN nodes</a:t>
            </a:r>
            <a:r>
              <a:rPr lang="en-US" sz="1900" dirty="0"/>
              <a:t> (electronic control units with a CAN interface), which exchange data with one another over their individual </a:t>
            </a:r>
            <a:r>
              <a:rPr lang="en-US" sz="1900" b="1" dirty="0"/>
              <a:t>CAN interfaces</a:t>
            </a:r>
            <a:r>
              <a:rPr lang="en-US" sz="1900" dirty="0"/>
              <a:t> and a </a:t>
            </a:r>
            <a:r>
              <a:rPr lang="en-US" sz="1900" b="1" dirty="0"/>
              <a:t>transmission medium</a:t>
            </a:r>
            <a:r>
              <a:rPr lang="en-US" sz="1900" dirty="0"/>
              <a:t> (</a:t>
            </a:r>
            <a:r>
              <a:rPr lang="en-US" sz="1900" b="1" dirty="0"/>
              <a:t>CAN bus</a:t>
            </a:r>
            <a:r>
              <a:rPr lang="en-US" sz="1900" dirty="0"/>
              <a:t>) that interconnects all of the CAN interfaces. </a:t>
            </a:r>
            <a:endParaRPr lang="en-US" sz="1900" dirty="0" smtClean="0"/>
          </a:p>
          <a:p>
            <a:pPr marL="285750" indent="-285750">
              <a:lnSpc>
                <a:spcPct val="150000"/>
              </a:lnSpc>
              <a:buFont typeface="Arial" panose="020B0604020202020204" pitchFamily="34" charset="0"/>
              <a:buChar char="•"/>
            </a:pPr>
            <a:r>
              <a:rPr lang="en-US" sz="1900" dirty="0" smtClean="0"/>
              <a:t>A </a:t>
            </a:r>
            <a:r>
              <a:rPr lang="en-US" sz="1900" dirty="0"/>
              <a:t>CAN interface is made up of two parts: the communication software and communication hardware</a:t>
            </a:r>
            <a:r>
              <a:rPr lang="en-US" sz="1900" dirty="0" smtClean="0"/>
              <a:t>.</a:t>
            </a:r>
          </a:p>
          <a:p>
            <a:pPr marL="285750" indent="-285750">
              <a:lnSpc>
                <a:spcPct val="150000"/>
              </a:lnSpc>
              <a:buFont typeface="Arial" panose="020B0604020202020204" pitchFamily="34" charset="0"/>
              <a:buChar char="•"/>
            </a:pPr>
            <a:r>
              <a:rPr lang="en-US" sz="1900" dirty="0"/>
              <a:t>While the communication software is made up of higher level communication services, the fundamental communication functions are implemented in </a:t>
            </a:r>
            <a:r>
              <a:rPr lang="en-US" sz="1900" dirty="0" smtClean="0"/>
              <a:t>hardware.</a:t>
            </a:r>
          </a:p>
          <a:p>
            <a:pPr marL="285750" indent="-285750">
              <a:lnSpc>
                <a:spcPct val="150000"/>
              </a:lnSpc>
              <a:buFont typeface="Arial" panose="020B0604020202020204" pitchFamily="34" charset="0"/>
              <a:buChar char="•"/>
            </a:pPr>
            <a:r>
              <a:rPr lang="en-US" sz="1900" dirty="0" smtClean="0"/>
              <a:t>The</a:t>
            </a:r>
            <a:r>
              <a:rPr lang="en-US" sz="1900" dirty="0"/>
              <a:t> </a:t>
            </a:r>
            <a:r>
              <a:rPr lang="en-US" sz="1900" b="1" dirty="0"/>
              <a:t>CAN controller</a:t>
            </a:r>
            <a:r>
              <a:rPr lang="en-US" sz="1900" dirty="0"/>
              <a:t> provides for uniform handling of the </a:t>
            </a:r>
            <a:r>
              <a:rPr lang="en-US" sz="1900" b="1" dirty="0"/>
              <a:t>CAN communication </a:t>
            </a:r>
            <a:r>
              <a:rPr lang="en-US" sz="1900" b="1" dirty="0" smtClean="0"/>
              <a:t>protocols</a:t>
            </a:r>
            <a:r>
              <a:rPr lang="en-US" sz="1900" dirty="0" smtClean="0"/>
              <a:t>.</a:t>
            </a:r>
          </a:p>
          <a:p>
            <a:pPr marL="285750" indent="-285750">
              <a:lnSpc>
                <a:spcPct val="150000"/>
              </a:lnSpc>
              <a:buFont typeface="Arial" panose="020B0604020202020204" pitchFamily="34" charset="0"/>
              <a:buChar char="•"/>
            </a:pPr>
            <a:r>
              <a:rPr lang="en-US" sz="1900" dirty="0" smtClean="0"/>
              <a:t>The</a:t>
            </a:r>
            <a:r>
              <a:rPr lang="en-US" sz="1900" dirty="0"/>
              <a:t> </a:t>
            </a:r>
            <a:r>
              <a:rPr lang="en-US" sz="1900" b="1" dirty="0"/>
              <a:t>CAN transceiver</a:t>
            </a:r>
            <a:r>
              <a:rPr lang="en-US" sz="1900" dirty="0"/>
              <a:t> serves to interface the CAN controller to the CAN bus</a:t>
            </a:r>
            <a:r>
              <a:rPr lang="en-US" sz="1900" dirty="0" smtClean="0"/>
              <a:t>.</a:t>
            </a:r>
          </a:p>
          <a:p>
            <a:pPr marL="285750" indent="-285750">
              <a:lnSpc>
                <a:spcPct val="150000"/>
              </a:lnSpc>
              <a:buFont typeface="Arial" panose="020B0604020202020204" pitchFamily="34" charset="0"/>
              <a:buChar char="•"/>
            </a:pPr>
            <a:r>
              <a:rPr lang="en-US" sz="1900" dirty="0"/>
              <a:t>The transmission medium that is generally used is a </a:t>
            </a:r>
            <a:r>
              <a:rPr lang="en-US" sz="1900" b="1" dirty="0"/>
              <a:t>twisted pair line</a:t>
            </a:r>
            <a:r>
              <a:rPr lang="en-US" sz="1900" dirty="0"/>
              <a:t>. </a:t>
            </a:r>
            <a:endParaRPr lang="en-US" sz="1900" dirty="0" smtClean="0"/>
          </a:p>
          <a:p>
            <a:pPr marL="285750" indent="-285750">
              <a:lnSpc>
                <a:spcPct val="150000"/>
              </a:lnSpc>
              <a:buFont typeface="Arial" panose="020B0604020202020204" pitchFamily="34" charset="0"/>
              <a:buChar char="•"/>
            </a:pPr>
            <a:r>
              <a:rPr lang="en-US" sz="1900" dirty="0" smtClean="0"/>
              <a:t>The </a:t>
            </a:r>
            <a:r>
              <a:rPr lang="en-US" sz="1900" b="1" dirty="0"/>
              <a:t>symmetrical signal transmission</a:t>
            </a:r>
            <a:r>
              <a:rPr lang="en-US" sz="1900" dirty="0"/>
              <a:t> that occurs over this line is very insensitive to external interference.</a:t>
            </a:r>
            <a:r>
              <a:rPr lang="en-US" sz="1600" dirty="0"/>
              <a:t/>
            </a:r>
            <a:br>
              <a:rPr lang="en-US" sz="1600" dirty="0"/>
            </a:br>
            <a:r>
              <a:rPr lang="en-US" sz="1600" dirty="0"/>
              <a:t/>
            </a:r>
            <a:br>
              <a:rPr lang="en-US" sz="1600" dirty="0"/>
            </a:br>
            <a:endParaRPr lang="en-US" sz="1600" dirty="0">
              <a:latin typeface="Arial" charset="0"/>
            </a:endParaRPr>
          </a:p>
        </p:txBody>
      </p:sp>
    </p:spTree>
    <p:extLst>
      <p:ext uri="{BB962C8B-B14F-4D97-AF65-F5344CB8AC3E}">
        <p14:creationId xmlns:p14="http://schemas.microsoft.com/office/powerpoint/2010/main" val="2935905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969696"/>
                </a:solidFill>
              </a:rPr>
              <a:t>Page </a:t>
            </a:r>
            <a:fld id="{52FA82AE-F571-4DB8-B1F2-0BD6296CA4F4}" type="slidenum">
              <a:rPr lang="en-US" smtClean="0">
                <a:solidFill>
                  <a:srgbClr val="969696"/>
                </a:solidFill>
              </a:rPr>
              <a:pPr>
                <a:defRPr/>
              </a:pPr>
              <a:t>13</a:t>
            </a:fld>
            <a:endParaRPr lang="en-US" dirty="0">
              <a:solidFill>
                <a:srgbClr val="969696"/>
              </a:solidFill>
            </a:endParaRPr>
          </a:p>
        </p:txBody>
      </p:sp>
      <p:sp>
        <p:nvSpPr>
          <p:cNvPr id="3" name="Title 1"/>
          <p:cNvSpPr txBox="1">
            <a:spLocks/>
          </p:cNvSpPr>
          <p:nvPr/>
        </p:nvSpPr>
        <p:spPr>
          <a:xfrm>
            <a:off x="149711" y="139214"/>
            <a:ext cx="9940962" cy="441699"/>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smtClean="0"/>
              <a:t>CAN Network Diagram</a:t>
            </a:r>
            <a:endParaRPr lang="en-US" kern="0" dirty="0"/>
          </a:p>
        </p:txBody>
      </p:sp>
      <p:pic>
        <p:nvPicPr>
          <p:cNvPr id="9" name="Picture 8" descr="C:\Users\abharata\Specification\Study Material\Image 49.png"/>
          <p:cNvPicPr/>
          <p:nvPr/>
        </p:nvPicPr>
        <p:blipFill rotWithShape="1">
          <a:blip r:embed="rId2">
            <a:extLst>
              <a:ext uri="{28A0092B-C50C-407E-A947-70E740481C1C}">
                <a14:useLocalDpi xmlns:a14="http://schemas.microsoft.com/office/drawing/2010/main" val="0"/>
              </a:ext>
            </a:extLst>
          </a:blip>
          <a:srcRect l="1474" t="19928" r="1857" b="3308"/>
          <a:stretch/>
        </p:blipFill>
        <p:spPr bwMode="auto">
          <a:xfrm>
            <a:off x="329184" y="727217"/>
            <a:ext cx="10363199" cy="5368783"/>
          </a:xfrm>
          <a:prstGeom prst="rect">
            <a:avLst/>
          </a:prstGeom>
          <a:noFill/>
          <a:ln>
            <a:noFill/>
          </a:ln>
        </p:spPr>
      </p:pic>
    </p:spTree>
    <p:extLst>
      <p:ext uri="{BB962C8B-B14F-4D97-AF65-F5344CB8AC3E}">
        <p14:creationId xmlns:p14="http://schemas.microsoft.com/office/powerpoint/2010/main" val="30822127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CAN Communication Principle</a:t>
            </a:r>
            <a:endParaRPr lang="en-US" dirty="0"/>
          </a:p>
        </p:txBody>
      </p:sp>
      <p:sp>
        <p:nvSpPr>
          <p:cNvPr id="4" name="Content Placeholder 3"/>
          <p:cNvSpPr>
            <a:spLocks noGrp="1"/>
          </p:cNvSpPr>
          <p:nvPr>
            <p:ph idx="1"/>
          </p:nvPr>
        </p:nvSpPr>
        <p:spPr>
          <a:xfrm>
            <a:off x="212105" y="835090"/>
            <a:ext cx="11332633" cy="5378141"/>
          </a:xfrm>
        </p:spPr>
        <p:txBody>
          <a:bodyPr/>
          <a:lstStyle/>
          <a:p>
            <a:r>
              <a:rPr lang="en-US" dirty="0"/>
              <a:t>In a CAN network, the transmitted data frames and their sequence are not a function of the progression of time, rather they depend on the occurrence of special events. </a:t>
            </a:r>
            <a:endParaRPr lang="en-US" dirty="0" smtClean="0"/>
          </a:p>
          <a:p>
            <a:r>
              <a:rPr lang="en-US" dirty="0" smtClean="0"/>
              <a:t>In </a:t>
            </a:r>
            <a:r>
              <a:rPr lang="en-US" dirty="0"/>
              <a:t>principle, each CAN node is authorized to access the CAN bus immediately after an event occurs. In conjunction with the relatively short message length of a maximum of 130 bits in standard format, and the high data transmission rate of up to 1 </a:t>
            </a:r>
            <a:r>
              <a:rPr lang="en-US" dirty="0" err="1"/>
              <a:t>MBit</a:t>
            </a:r>
            <a:r>
              <a:rPr lang="en-US" dirty="0"/>
              <a:t>/s, the method enables </a:t>
            </a:r>
            <a:r>
              <a:rPr lang="en-US" b="1" dirty="0"/>
              <a:t>quick reactions to asynchronous processes</a:t>
            </a:r>
            <a:r>
              <a:rPr lang="en-US" dirty="0" smtClean="0"/>
              <a:t>.</a:t>
            </a:r>
          </a:p>
          <a:p>
            <a:r>
              <a:rPr lang="en-US" dirty="0" smtClean="0"/>
              <a:t>This </a:t>
            </a:r>
            <a:r>
              <a:rPr lang="en-US" dirty="0"/>
              <a:t>is an important prerequisite for </a:t>
            </a:r>
            <a:r>
              <a:rPr lang="en-US" b="1" dirty="0"/>
              <a:t>real-time data transmission capability</a:t>
            </a:r>
            <a:r>
              <a:rPr lang="en-US" dirty="0"/>
              <a:t> in the low milliseconds range, which is primarily demanded by applications in the powertrain and chassis areas. </a:t>
            </a:r>
            <a:br>
              <a:rPr lang="en-US" dirty="0"/>
            </a:br>
            <a:endParaRPr lang="en-US" dirty="0" smtClean="0"/>
          </a:p>
          <a:p>
            <a:r>
              <a:rPr lang="en-US" dirty="0" smtClean="0"/>
              <a:t>To </a:t>
            </a:r>
            <a:r>
              <a:rPr lang="en-US" dirty="0"/>
              <a:t>guarantee real-time communication despite </a:t>
            </a:r>
            <a:r>
              <a:rPr lang="en-US" b="1" dirty="0"/>
              <a:t>random bus access</a:t>
            </a:r>
            <a:r>
              <a:rPr lang="en-US" dirty="0"/>
              <a:t>, bus access is based on the </a:t>
            </a:r>
            <a:r>
              <a:rPr lang="en-US" b="1" dirty="0"/>
              <a:t>CSMA/CA method</a:t>
            </a:r>
            <a:r>
              <a:rPr lang="en-US" dirty="0"/>
              <a:t> (</a:t>
            </a:r>
            <a:r>
              <a:rPr lang="en-US" b="1" dirty="0"/>
              <a:t>Carrier Sense Multiple Access/Collision Avoidance</a:t>
            </a:r>
            <a:r>
              <a:rPr lang="en-US" dirty="0"/>
              <a:t>). </a:t>
            </a:r>
            <a:endParaRPr lang="en-US" dirty="0" smtClean="0"/>
          </a:p>
          <a:p>
            <a:r>
              <a:rPr lang="en-US" dirty="0" smtClean="0"/>
              <a:t>First</a:t>
            </a:r>
            <a:r>
              <a:rPr lang="en-US" dirty="0"/>
              <a:t>, the CSMA/CA method ensures that CAN nodes wishing to send do not access the CAN bus until it is available. </a:t>
            </a:r>
            <a:endParaRPr lang="en-US" dirty="0" smtClean="0"/>
          </a:p>
          <a:p>
            <a:r>
              <a:rPr lang="en-US" dirty="0" smtClean="0"/>
              <a:t>Second</a:t>
            </a:r>
            <a:r>
              <a:rPr lang="en-US" dirty="0"/>
              <a:t>, in simultaneous bus accesses occur, the CSMA/CA method ensures that the CAN node with the highest priority data frame </a:t>
            </a:r>
            <a:r>
              <a:rPr lang="en-US" dirty="0" smtClean="0"/>
              <a:t>prevails.</a:t>
            </a:r>
          </a:p>
        </p:txBody>
      </p:sp>
      <p:sp>
        <p:nvSpPr>
          <p:cNvPr id="2" name="Slide Number Placeholder 1"/>
          <p:cNvSpPr>
            <a:spLocks noGrp="1"/>
          </p:cNvSpPr>
          <p:nvPr>
            <p:ph type="sldNum" sz="quarter" idx="10"/>
          </p:nvPr>
        </p:nvSpPr>
        <p:spPr/>
        <p:txBody>
          <a:bodyPr/>
          <a:lstStyle/>
          <a:p>
            <a:pPr>
              <a:defRPr/>
            </a:pPr>
            <a:r>
              <a:rPr lang="en-US" smtClean="0">
                <a:solidFill>
                  <a:srgbClr val="969696"/>
                </a:solidFill>
              </a:rPr>
              <a:t>Page </a:t>
            </a:r>
            <a:fld id="{52FA82AE-F571-4DB8-B1F2-0BD6296CA4F4}" type="slidenum">
              <a:rPr lang="en-US" smtClean="0">
                <a:solidFill>
                  <a:srgbClr val="969696"/>
                </a:solidFill>
              </a:rPr>
              <a:pPr>
                <a:defRPr/>
              </a:pPr>
              <a:t>14</a:t>
            </a:fld>
            <a:endParaRPr lang="en-US" dirty="0">
              <a:solidFill>
                <a:srgbClr val="969696"/>
              </a:solidFill>
            </a:endParaRPr>
          </a:p>
        </p:txBody>
      </p:sp>
    </p:spTree>
    <p:extLst>
      <p:ext uri="{BB962C8B-B14F-4D97-AF65-F5344CB8AC3E}">
        <p14:creationId xmlns:p14="http://schemas.microsoft.com/office/powerpoint/2010/main" val="1788295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Communication Principle</a:t>
            </a:r>
            <a:endParaRPr lang="en-US" dirty="0"/>
          </a:p>
        </p:txBody>
      </p:sp>
      <p:pic>
        <p:nvPicPr>
          <p:cNvPr id="5" name="Content Placeholder 4"/>
          <p:cNvPicPr>
            <a:picLocks noGrp="1" noChangeAspect="1"/>
          </p:cNvPicPr>
          <p:nvPr>
            <p:ph idx="1"/>
          </p:nvPr>
        </p:nvPicPr>
        <p:blipFill>
          <a:blip r:embed="rId2"/>
          <a:stretch>
            <a:fillRect/>
          </a:stretch>
        </p:blipFill>
        <p:spPr>
          <a:xfrm>
            <a:off x="507050" y="1254392"/>
            <a:ext cx="9144000" cy="4495800"/>
          </a:xfrm>
          <a:prstGeom prst="rect">
            <a:avLst/>
          </a:prstGeom>
        </p:spPr>
      </p:pic>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15</a:t>
            </a:fld>
            <a:endParaRPr lang="en-US" dirty="0">
              <a:solidFill>
                <a:srgbClr val="969696"/>
              </a:solidFill>
            </a:endParaRPr>
          </a:p>
        </p:txBody>
      </p:sp>
    </p:spTree>
    <p:extLst>
      <p:ext uri="{BB962C8B-B14F-4D97-AF65-F5344CB8AC3E}">
        <p14:creationId xmlns:p14="http://schemas.microsoft.com/office/powerpoint/2010/main" val="2091924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Bus Levels</a:t>
            </a: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16</a:t>
            </a:fld>
            <a:endParaRPr lang="en-US" dirty="0">
              <a:solidFill>
                <a:srgbClr val="969696"/>
              </a:solidFill>
            </a:endParaRPr>
          </a:p>
        </p:txBody>
      </p:sp>
      <p:pic>
        <p:nvPicPr>
          <p:cNvPr id="5" name="Content Placeholder 4" descr="C:\Users\abharata\Specification\Study Material\Image 75.png"/>
          <p:cNvPicPr>
            <a:picLocks noGrp="1"/>
          </p:cNvPicPr>
          <p:nvPr>
            <p:ph idx="1"/>
          </p:nvPr>
        </p:nvPicPr>
        <p:blipFill rotWithShape="1">
          <a:blip r:embed="rId2">
            <a:extLst>
              <a:ext uri="{28A0092B-C50C-407E-A947-70E740481C1C}">
                <a14:useLocalDpi xmlns:a14="http://schemas.microsoft.com/office/drawing/2010/main" val="0"/>
              </a:ext>
            </a:extLst>
          </a:blip>
          <a:srcRect l="2350" t="3974" r="2775" b="6378"/>
          <a:stretch/>
        </p:blipFill>
        <p:spPr bwMode="auto">
          <a:xfrm>
            <a:off x="955665" y="1019596"/>
            <a:ext cx="4377791" cy="4321147"/>
          </a:xfrm>
          <a:prstGeom prst="rect">
            <a:avLst/>
          </a:prstGeom>
          <a:noFill/>
          <a:ln>
            <a:noFill/>
          </a:ln>
        </p:spPr>
      </p:pic>
      <p:pic>
        <p:nvPicPr>
          <p:cNvPr id="6" name="Picture 5" descr="C:\Users\abharata\Specification\Study Material\Image 76.png"/>
          <p:cNvPicPr/>
          <p:nvPr/>
        </p:nvPicPr>
        <p:blipFill rotWithShape="1">
          <a:blip r:embed="rId3">
            <a:extLst>
              <a:ext uri="{28A0092B-C50C-407E-A947-70E740481C1C}">
                <a14:useLocalDpi xmlns:a14="http://schemas.microsoft.com/office/drawing/2010/main" val="0"/>
              </a:ext>
            </a:extLst>
          </a:blip>
          <a:srcRect l="2090" t="3974" r="2820" b="6378"/>
          <a:stretch/>
        </p:blipFill>
        <p:spPr bwMode="auto">
          <a:xfrm>
            <a:off x="6093303" y="1019596"/>
            <a:ext cx="4725748" cy="4321147"/>
          </a:xfrm>
          <a:prstGeom prst="rect">
            <a:avLst/>
          </a:prstGeom>
          <a:noFill/>
          <a:ln>
            <a:noFill/>
          </a:ln>
        </p:spPr>
      </p:pic>
      <p:sp>
        <p:nvSpPr>
          <p:cNvPr id="7" name="TextBox 6"/>
          <p:cNvSpPr txBox="1"/>
          <p:nvPr/>
        </p:nvSpPr>
        <p:spPr bwMode="auto">
          <a:xfrm>
            <a:off x="784927" y="5340743"/>
            <a:ext cx="10802868" cy="1077218"/>
          </a:xfrm>
          <a:prstGeom prst="rect">
            <a:avLst/>
          </a:prstGeom>
          <a:noFill/>
          <a:ln w="9525">
            <a:noFill/>
            <a:miter lim="800000"/>
            <a:headEnd/>
            <a:tailEnd/>
          </a:ln>
        </p:spPr>
        <p:txBody>
          <a:bodyPr wrap="square" rtlCol="0">
            <a:spAutoFit/>
          </a:bodyPr>
          <a:lstStyle/>
          <a:p>
            <a:pPr marL="285750" indent="-285750">
              <a:buFont typeface="Arial" panose="020B0604020202020204" pitchFamily="34" charset="0"/>
              <a:buChar char="•"/>
            </a:pPr>
            <a:r>
              <a:rPr lang="en-US" sz="1600" dirty="0"/>
              <a:t>ISO </a:t>
            </a:r>
            <a:r>
              <a:rPr lang="en-US" sz="1600" dirty="0" smtClean="0"/>
              <a:t>11898-2 High Speed CAN </a:t>
            </a:r>
            <a:r>
              <a:rPr lang="en-US" sz="1600" dirty="0"/>
              <a:t>assigns logical “1” to a typical differential voltage of 0 Volt. The logical “0” is assigned with a typical differential voltage of 2 Volt. </a:t>
            </a:r>
            <a:endParaRPr lang="en-US" sz="1600" dirty="0" smtClean="0"/>
          </a:p>
          <a:p>
            <a:pPr marL="285750" indent="-285750">
              <a:buFont typeface="Arial" panose="020B0604020202020204" pitchFamily="34" charset="0"/>
              <a:buChar char="•"/>
            </a:pPr>
            <a:r>
              <a:rPr lang="en-US" sz="1600" dirty="0"/>
              <a:t>ISO </a:t>
            </a:r>
            <a:r>
              <a:rPr lang="en-US" sz="1600" dirty="0" smtClean="0"/>
              <a:t>11898-3 Low Speed CAN </a:t>
            </a:r>
            <a:r>
              <a:rPr lang="en-US" sz="1600" dirty="0"/>
              <a:t>assigns a typical differential voltage of 5 Volt to logical “1”, and a typical differential voltage of 2 Volt corresponds to logical “0”.</a:t>
            </a:r>
            <a:endParaRPr lang="en-US" sz="1600" dirty="0">
              <a:latin typeface="Arial" charset="0"/>
            </a:endParaRPr>
          </a:p>
        </p:txBody>
      </p:sp>
    </p:spTree>
    <p:extLst>
      <p:ext uri="{BB962C8B-B14F-4D97-AF65-F5344CB8AC3E}">
        <p14:creationId xmlns:p14="http://schemas.microsoft.com/office/powerpoint/2010/main" val="287385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Frames Format</a:t>
            </a:r>
            <a:endParaRPr lang="en-US" dirty="0"/>
          </a:p>
        </p:txBody>
      </p:sp>
      <p:sp>
        <p:nvSpPr>
          <p:cNvPr id="3" name="Content Placeholder 2"/>
          <p:cNvSpPr>
            <a:spLocks noGrp="1"/>
          </p:cNvSpPr>
          <p:nvPr>
            <p:ph idx="1"/>
          </p:nvPr>
        </p:nvSpPr>
        <p:spPr/>
        <p:txBody>
          <a:bodyPr/>
          <a:lstStyle/>
          <a:p>
            <a:r>
              <a:rPr lang="en-US" dirty="0" smtClean="0"/>
              <a:t>CAN Data Frame</a:t>
            </a:r>
          </a:p>
          <a:p>
            <a:r>
              <a:rPr lang="en-US" dirty="0" smtClean="0"/>
              <a:t>CAN Remote Frame</a:t>
            </a:r>
          </a:p>
          <a:p>
            <a:r>
              <a:rPr lang="en-US" dirty="0" smtClean="0"/>
              <a:t>CAN Error Frame</a:t>
            </a:r>
          </a:p>
          <a:p>
            <a:r>
              <a:rPr lang="en-US" dirty="0" smtClean="0"/>
              <a:t>CAN Standard and Extended Frame</a:t>
            </a:r>
          </a:p>
          <a:p>
            <a:r>
              <a:rPr lang="en-US" dirty="0" smtClean="0"/>
              <a:t>CAN Frame – Acknowledgement</a:t>
            </a:r>
          </a:p>
          <a:p>
            <a:r>
              <a:rPr lang="en-US" dirty="0" smtClean="0"/>
              <a:t>CAN Frame – Bit Stuffing</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17</a:t>
            </a:fld>
            <a:endParaRPr lang="en-US" dirty="0">
              <a:solidFill>
                <a:srgbClr val="969696"/>
              </a:solidFill>
            </a:endParaRPr>
          </a:p>
        </p:txBody>
      </p:sp>
    </p:spTree>
    <p:extLst>
      <p:ext uri="{BB962C8B-B14F-4D97-AF65-F5344CB8AC3E}">
        <p14:creationId xmlns:p14="http://schemas.microsoft.com/office/powerpoint/2010/main" val="4189924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969696"/>
                </a:solidFill>
              </a:rPr>
              <a:t>Page </a:t>
            </a:r>
            <a:fld id="{52FA82AE-F571-4DB8-B1F2-0BD6296CA4F4}" type="slidenum">
              <a:rPr lang="en-US" smtClean="0">
                <a:solidFill>
                  <a:srgbClr val="969696"/>
                </a:solidFill>
              </a:rPr>
              <a:pPr>
                <a:defRPr/>
              </a:pPr>
              <a:t>18</a:t>
            </a:fld>
            <a:endParaRPr lang="en-US" dirty="0">
              <a:solidFill>
                <a:srgbClr val="969696"/>
              </a:solidFill>
            </a:endParaRPr>
          </a:p>
        </p:txBody>
      </p:sp>
      <p:pic>
        <p:nvPicPr>
          <p:cNvPr id="3" name="Picture 2"/>
          <p:cNvPicPr>
            <a:picLocks noChangeAspect="1"/>
          </p:cNvPicPr>
          <p:nvPr/>
        </p:nvPicPr>
        <p:blipFill>
          <a:blip r:embed="rId2">
            <a:lum contrast="20000"/>
          </a:blip>
          <a:stretch>
            <a:fillRect/>
          </a:stretch>
        </p:blipFill>
        <p:spPr>
          <a:xfrm>
            <a:off x="207264" y="877824"/>
            <a:ext cx="11618976" cy="5145024"/>
          </a:xfrm>
          <a:prstGeom prst="rect">
            <a:avLst/>
          </a:prstGeom>
        </p:spPr>
      </p:pic>
      <p:sp>
        <p:nvSpPr>
          <p:cNvPr id="4" name="TextBox 3"/>
          <p:cNvSpPr txBox="1"/>
          <p:nvPr/>
        </p:nvSpPr>
        <p:spPr bwMode="auto">
          <a:xfrm>
            <a:off x="304800" y="158496"/>
            <a:ext cx="4693920" cy="461665"/>
          </a:xfrm>
          <a:prstGeom prst="rect">
            <a:avLst/>
          </a:prstGeom>
          <a:noFill/>
          <a:ln w="9525">
            <a:noFill/>
            <a:miter lim="800000"/>
            <a:headEnd/>
            <a:tailEnd/>
          </a:ln>
        </p:spPr>
        <p:txBody>
          <a:bodyPr wrap="square" rtlCol="0">
            <a:spAutoFit/>
          </a:bodyPr>
          <a:lstStyle/>
          <a:p>
            <a:r>
              <a:rPr lang="en-US" sz="2400" dirty="0" smtClean="0">
                <a:latin typeface="+mj-lt"/>
              </a:rPr>
              <a:t>Type and Role of Each Frame</a:t>
            </a:r>
            <a:endParaRPr lang="en-US" sz="2400" dirty="0">
              <a:latin typeface="+mj-lt"/>
            </a:endParaRPr>
          </a:p>
        </p:txBody>
      </p:sp>
    </p:spTree>
    <p:extLst>
      <p:ext uri="{BB962C8B-B14F-4D97-AF65-F5344CB8AC3E}">
        <p14:creationId xmlns:p14="http://schemas.microsoft.com/office/powerpoint/2010/main" val="3605050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969696"/>
                </a:solidFill>
              </a:rPr>
              <a:t>Page </a:t>
            </a:r>
            <a:fld id="{52FA82AE-F571-4DB8-B1F2-0BD6296CA4F4}" type="slidenum">
              <a:rPr lang="en-US" smtClean="0">
                <a:solidFill>
                  <a:srgbClr val="969696"/>
                </a:solidFill>
              </a:rPr>
              <a:pPr>
                <a:defRPr/>
              </a:pPr>
              <a:t>19</a:t>
            </a:fld>
            <a:endParaRPr lang="en-US" dirty="0">
              <a:solidFill>
                <a:srgbClr val="969696"/>
              </a:solidFill>
            </a:endParaRPr>
          </a:p>
        </p:txBody>
      </p:sp>
      <p:sp>
        <p:nvSpPr>
          <p:cNvPr id="4" name="Rectangle 3"/>
          <p:cNvSpPr/>
          <p:nvPr/>
        </p:nvSpPr>
        <p:spPr>
          <a:xfrm>
            <a:off x="310199" y="164927"/>
            <a:ext cx="6096000" cy="369332"/>
          </a:xfrm>
          <a:prstGeom prst="rect">
            <a:avLst/>
          </a:prstGeom>
        </p:spPr>
        <p:txBody>
          <a:bodyPr>
            <a:spAutoFit/>
          </a:bodyPr>
          <a:lstStyle/>
          <a:p>
            <a:r>
              <a:rPr lang="en-US" dirty="0" smtClean="0"/>
              <a:t>CAN Data Frame</a:t>
            </a:r>
            <a:endParaRPr lang="en-US" dirty="0"/>
          </a:p>
        </p:txBody>
      </p:sp>
      <p:pic>
        <p:nvPicPr>
          <p:cNvPr id="5" name="Picture 4" descr="C:\Users\abharata\Specification\Study Material\Image 50.png"/>
          <p:cNvPicPr/>
          <p:nvPr/>
        </p:nvPicPr>
        <p:blipFill rotWithShape="1">
          <a:blip r:embed="rId2">
            <a:extLst>
              <a:ext uri="{28A0092B-C50C-407E-A947-70E740481C1C}">
                <a14:useLocalDpi xmlns:a14="http://schemas.microsoft.com/office/drawing/2010/main" val="0"/>
              </a:ext>
            </a:extLst>
          </a:blip>
          <a:srcRect l="1632" t="35462" r="3471" b="6883"/>
          <a:stretch/>
        </p:blipFill>
        <p:spPr bwMode="auto">
          <a:xfrm>
            <a:off x="163895" y="3889248"/>
            <a:ext cx="11796457" cy="2462784"/>
          </a:xfrm>
          <a:prstGeom prst="rect">
            <a:avLst/>
          </a:prstGeom>
          <a:noFill/>
          <a:ln>
            <a:noFill/>
          </a:ln>
        </p:spPr>
      </p:pic>
      <p:sp>
        <p:nvSpPr>
          <p:cNvPr id="6" name="TextBox 5"/>
          <p:cNvSpPr txBox="1"/>
          <p:nvPr/>
        </p:nvSpPr>
        <p:spPr bwMode="auto">
          <a:xfrm>
            <a:off x="448184" y="764003"/>
            <a:ext cx="10353928" cy="3247043"/>
          </a:xfrm>
          <a:prstGeom prst="rect">
            <a:avLst/>
          </a:prstGeom>
          <a:noFill/>
          <a:ln w="9525">
            <a:noFill/>
            <a:miter lim="800000"/>
            <a:headEnd/>
            <a:tailEnd/>
          </a:ln>
        </p:spPr>
        <p:txBody>
          <a:bodyPr wrap="square" rtlCol="0">
            <a:spAutoFit/>
          </a:bodyPr>
          <a:lstStyle/>
          <a:p>
            <a:pPr marL="285750" indent="-285750">
              <a:lnSpc>
                <a:spcPct val="150000"/>
              </a:lnSpc>
              <a:buFont typeface="Arial" panose="020B0604020202020204" pitchFamily="34" charset="0"/>
              <a:buChar char="•"/>
            </a:pPr>
            <a:r>
              <a:rPr lang="en-US" dirty="0"/>
              <a:t>Transmission of a data frame begins with a start symbol (</a:t>
            </a:r>
            <a:r>
              <a:rPr lang="en-US" b="1" dirty="0"/>
              <a:t>Start of Frame: SOF</a:t>
            </a:r>
            <a:r>
              <a:rPr lang="en-US" dirty="0"/>
              <a:t>). It is used by the CAN nodes to synchronize to the sender. </a:t>
            </a:r>
            <a:endParaRPr lang="en-US" dirty="0" smtClean="0"/>
          </a:p>
          <a:p>
            <a:pPr marL="285750" indent="-285750">
              <a:lnSpc>
                <a:spcPct val="150000"/>
              </a:lnSpc>
              <a:buFont typeface="Arial" panose="020B0604020202020204" pitchFamily="34" charset="0"/>
              <a:buChar char="•"/>
            </a:pPr>
            <a:r>
              <a:rPr lang="en-US" dirty="0" smtClean="0"/>
              <a:t>During </a:t>
            </a:r>
            <a:r>
              <a:rPr lang="en-US" dirty="0"/>
              <a:t>transmission, the CAN nodes maintain accurate timing by evaluating each edge transition and adjusting their clocks as necessary. </a:t>
            </a:r>
            <a:endParaRPr lang="en-US" dirty="0" smtClean="0"/>
          </a:p>
          <a:p>
            <a:pPr marL="285750" indent="-285750">
              <a:lnSpc>
                <a:spcPct val="150000"/>
              </a:lnSpc>
              <a:buFont typeface="Arial" panose="020B0604020202020204" pitchFamily="34" charset="0"/>
              <a:buChar char="•"/>
            </a:pPr>
            <a:r>
              <a:rPr lang="en-US" dirty="0" smtClean="0"/>
              <a:t>The</a:t>
            </a:r>
            <a:r>
              <a:rPr lang="en-US" dirty="0"/>
              <a:t> </a:t>
            </a:r>
            <a:r>
              <a:rPr lang="en-US" b="1" dirty="0"/>
              <a:t>bit stuffing method</a:t>
            </a:r>
            <a:r>
              <a:rPr lang="en-US" dirty="0"/>
              <a:t> guarantees that an edge transition occurs after five homogeneous bits at most. </a:t>
            </a:r>
            <a:endParaRPr lang="en-US" dirty="0" smtClean="0"/>
          </a:p>
          <a:p>
            <a:pPr marL="285750" indent="-285750">
              <a:lnSpc>
                <a:spcPct val="150000"/>
              </a:lnSpc>
              <a:buFont typeface="Arial" panose="020B0604020202020204" pitchFamily="34" charset="0"/>
              <a:buChar char="•"/>
            </a:pPr>
            <a:r>
              <a:rPr lang="en-US" dirty="0" smtClean="0"/>
              <a:t>An </a:t>
            </a:r>
            <a:r>
              <a:rPr lang="en-US" dirty="0"/>
              <a:t>end symbol (</a:t>
            </a:r>
            <a:r>
              <a:rPr lang="en-US" b="1" dirty="0"/>
              <a:t>End Of Frame: EOF</a:t>
            </a:r>
            <a:r>
              <a:rPr lang="en-US" dirty="0"/>
              <a:t>) marks the end of a data frame.</a:t>
            </a:r>
          </a:p>
          <a:p>
            <a:pPr marL="285750" indent="-285750">
              <a:buFont typeface="Arial" panose="020B0604020202020204" pitchFamily="34" charset="0"/>
              <a:buChar char="•"/>
            </a:pPr>
            <a:endParaRPr lang="en-US" sz="1600" dirty="0">
              <a:latin typeface="Arial" charset="0"/>
            </a:endParaRPr>
          </a:p>
        </p:txBody>
      </p:sp>
    </p:spTree>
    <p:extLst>
      <p:ext uri="{BB962C8B-B14F-4D97-AF65-F5344CB8AC3E}">
        <p14:creationId xmlns:p14="http://schemas.microsoft.com/office/powerpoint/2010/main" val="562440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Why CAN?</a:t>
            </a:r>
          </a:p>
          <a:p>
            <a:r>
              <a:rPr lang="en-US" dirty="0" smtClean="0"/>
              <a:t>CAN Introduction</a:t>
            </a:r>
          </a:p>
          <a:p>
            <a:r>
              <a:rPr lang="en-US" dirty="0" smtClean="0"/>
              <a:t>CAN Frame Format</a:t>
            </a:r>
          </a:p>
          <a:p>
            <a:r>
              <a:rPr lang="en-US" dirty="0" smtClean="0"/>
              <a:t>CAN Bus Access</a:t>
            </a:r>
          </a:p>
          <a:p>
            <a:r>
              <a:rPr lang="en-US" dirty="0" smtClean="0"/>
              <a:t>CAN Data Protection</a:t>
            </a: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2</a:t>
            </a:fld>
            <a:endParaRPr lang="en-US" dirty="0">
              <a:solidFill>
                <a:srgbClr val="969696"/>
              </a:solidFill>
            </a:endParaRPr>
          </a:p>
        </p:txBody>
      </p:sp>
    </p:spTree>
    <p:extLst>
      <p:ext uri="{BB962C8B-B14F-4D97-AF65-F5344CB8AC3E}">
        <p14:creationId xmlns:p14="http://schemas.microsoft.com/office/powerpoint/2010/main" val="3729528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969696"/>
                </a:solidFill>
              </a:rPr>
              <a:t>Page </a:t>
            </a:r>
            <a:fld id="{52FA82AE-F571-4DB8-B1F2-0BD6296CA4F4}" type="slidenum">
              <a:rPr lang="en-US" smtClean="0">
                <a:solidFill>
                  <a:srgbClr val="969696"/>
                </a:solidFill>
              </a:rPr>
              <a:pPr>
                <a:defRPr/>
              </a:pPr>
              <a:t>20</a:t>
            </a:fld>
            <a:endParaRPr lang="en-US" dirty="0">
              <a:solidFill>
                <a:srgbClr val="969696"/>
              </a:solidFill>
            </a:endParaRPr>
          </a:p>
        </p:txBody>
      </p:sp>
      <p:sp>
        <p:nvSpPr>
          <p:cNvPr id="3" name="TextBox 2"/>
          <p:cNvSpPr txBox="1"/>
          <p:nvPr/>
        </p:nvSpPr>
        <p:spPr bwMode="auto">
          <a:xfrm>
            <a:off x="441063" y="711488"/>
            <a:ext cx="9649610" cy="5739713"/>
          </a:xfrm>
          <a:prstGeom prst="rect">
            <a:avLst/>
          </a:prstGeom>
          <a:noFill/>
          <a:ln w="9525">
            <a:noFill/>
            <a:miter lim="800000"/>
            <a:headEnd/>
            <a:tailEnd/>
          </a:ln>
        </p:spPr>
        <p:txBody>
          <a:bodyPr wrap="square" rtlCol="0">
            <a:spAutoFit/>
          </a:bodyPr>
          <a:lstStyle/>
          <a:p>
            <a:pPr marL="285750" indent="-285750">
              <a:lnSpc>
                <a:spcPct val="150000"/>
              </a:lnSpc>
              <a:buFont typeface="Arial" panose="020B0604020202020204" pitchFamily="34" charset="0"/>
              <a:buChar char="•"/>
            </a:pPr>
            <a:r>
              <a:rPr lang="en-US" sz="1900" dirty="0"/>
              <a:t>Data in the CAN network is transmitted using message frames, the so-called </a:t>
            </a:r>
            <a:r>
              <a:rPr lang="en-US" sz="1900" b="1" dirty="0"/>
              <a:t>CAN data frame</a:t>
            </a:r>
            <a:r>
              <a:rPr lang="en-US" sz="1900" dirty="0"/>
              <a:t>. </a:t>
            </a:r>
            <a:endParaRPr lang="en-US" sz="1900" dirty="0" smtClean="0"/>
          </a:p>
          <a:p>
            <a:pPr marL="285750" indent="-285750">
              <a:lnSpc>
                <a:spcPct val="150000"/>
              </a:lnSpc>
              <a:buFont typeface="Arial" panose="020B0604020202020204" pitchFamily="34" charset="0"/>
              <a:buChar char="•"/>
            </a:pPr>
            <a:r>
              <a:rPr lang="en-US" sz="1900" dirty="0"/>
              <a:t>Useful data up to </a:t>
            </a:r>
            <a:r>
              <a:rPr lang="en-US" sz="1900" b="1" dirty="0"/>
              <a:t>eight bytes </a:t>
            </a:r>
            <a:r>
              <a:rPr lang="en-US" sz="1900" dirty="0"/>
              <a:t>in length can be transmitted in the data field of a data frame. </a:t>
            </a:r>
            <a:endParaRPr lang="en-US" sz="1900" dirty="0" smtClean="0"/>
          </a:p>
          <a:p>
            <a:pPr marL="285750" indent="-285750">
              <a:lnSpc>
                <a:spcPct val="150000"/>
              </a:lnSpc>
              <a:buFont typeface="Arial" panose="020B0604020202020204" pitchFamily="34" charset="0"/>
              <a:buChar char="•"/>
            </a:pPr>
            <a:r>
              <a:rPr lang="en-US" sz="1900" dirty="0" smtClean="0"/>
              <a:t>The </a:t>
            </a:r>
            <a:r>
              <a:rPr lang="en-US" sz="1900" dirty="0"/>
              <a:t>precise number of useful bytes is indicated by the </a:t>
            </a:r>
            <a:r>
              <a:rPr lang="en-US" sz="1900" b="1" dirty="0"/>
              <a:t>DLC</a:t>
            </a:r>
            <a:r>
              <a:rPr lang="en-US" sz="1900" dirty="0"/>
              <a:t> (</a:t>
            </a:r>
            <a:r>
              <a:rPr lang="en-US" sz="1900" b="1" dirty="0"/>
              <a:t>Data Length Code</a:t>
            </a:r>
            <a:r>
              <a:rPr lang="en-US" sz="1900" dirty="0"/>
              <a:t>). </a:t>
            </a:r>
            <a:endParaRPr lang="en-US" sz="1900" dirty="0" smtClean="0"/>
          </a:p>
          <a:p>
            <a:pPr marL="285750" indent="-285750">
              <a:lnSpc>
                <a:spcPct val="150000"/>
              </a:lnSpc>
              <a:buFont typeface="Arial" panose="020B0604020202020204" pitchFamily="34" charset="0"/>
              <a:buChar char="•"/>
            </a:pPr>
            <a:r>
              <a:rPr lang="en-US" sz="1900" dirty="0" smtClean="0"/>
              <a:t>Every </a:t>
            </a:r>
            <a:r>
              <a:rPr lang="en-US" sz="1900" dirty="0"/>
              <a:t>data frame is available for receiving by every CAN node </a:t>
            </a:r>
            <a:r>
              <a:rPr lang="en-US" sz="1900" b="1" dirty="0"/>
              <a:t>(broadcasting</a:t>
            </a:r>
            <a:r>
              <a:rPr lang="en-US" sz="1900" b="1" dirty="0" smtClean="0"/>
              <a:t>)</a:t>
            </a:r>
            <a:r>
              <a:rPr lang="en-US" sz="1900" dirty="0" smtClean="0"/>
              <a:t>.</a:t>
            </a:r>
          </a:p>
          <a:p>
            <a:pPr marL="285750" indent="-285750">
              <a:lnSpc>
                <a:spcPct val="150000"/>
              </a:lnSpc>
              <a:buFont typeface="Arial" panose="020B0604020202020204" pitchFamily="34" charset="0"/>
              <a:buChar char="•"/>
            </a:pPr>
            <a:r>
              <a:rPr lang="en-US" sz="1900" dirty="0" smtClean="0"/>
              <a:t>The </a:t>
            </a:r>
            <a:r>
              <a:rPr lang="en-US" sz="1900" dirty="0"/>
              <a:t>useful data is protected by the </a:t>
            </a:r>
            <a:r>
              <a:rPr lang="en-US" sz="1900" b="1" dirty="0"/>
              <a:t>CRC method</a:t>
            </a:r>
            <a:r>
              <a:rPr lang="en-US" sz="1900" dirty="0"/>
              <a:t> (</a:t>
            </a:r>
            <a:r>
              <a:rPr lang="en-US" sz="1900" b="1" dirty="0"/>
              <a:t>Cyclic Redundancy Check</a:t>
            </a:r>
            <a:r>
              <a:rPr lang="en-US" sz="1900" dirty="0"/>
              <a:t>): The sender appends a </a:t>
            </a:r>
            <a:r>
              <a:rPr lang="en-US" sz="1900" b="1" dirty="0"/>
              <a:t>checksum</a:t>
            </a:r>
            <a:r>
              <a:rPr lang="en-US" sz="1900" dirty="0"/>
              <a:t> (</a:t>
            </a:r>
            <a:r>
              <a:rPr lang="en-US" sz="1900" b="1" dirty="0"/>
              <a:t>CRC sequence</a:t>
            </a:r>
            <a:r>
              <a:rPr lang="en-US" sz="1900" dirty="0"/>
              <a:t>) to the useful data, which is evaluated by the receiver by applying the CRC algorithm. </a:t>
            </a:r>
            <a:endParaRPr lang="en-US" sz="1900" dirty="0" smtClean="0"/>
          </a:p>
          <a:p>
            <a:pPr marL="285750" indent="-285750">
              <a:lnSpc>
                <a:spcPct val="150000"/>
              </a:lnSpc>
              <a:buFont typeface="Arial" panose="020B0604020202020204" pitchFamily="34" charset="0"/>
              <a:buChar char="•"/>
            </a:pPr>
            <a:r>
              <a:rPr lang="en-US" sz="1900" dirty="0" smtClean="0"/>
              <a:t>Depending </a:t>
            </a:r>
            <a:r>
              <a:rPr lang="en-US" sz="1900" dirty="0"/>
              <a:t>on the result of the evaluation, the receiver acknowledges either positively or negatively in the </a:t>
            </a:r>
            <a:r>
              <a:rPr lang="en-US" sz="1900" b="1" dirty="0"/>
              <a:t>ACK slot</a:t>
            </a:r>
            <a:r>
              <a:rPr lang="en-US" sz="1900" dirty="0"/>
              <a:t> that follows the CRC sequence</a:t>
            </a:r>
            <a:r>
              <a:rPr lang="en-US" sz="1900" dirty="0" smtClean="0"/>
              <a:t>.</a:t>
            </a:r>
          </a:p>
          <a:p>
            <a:pPr marL="285750" indent="-285750">
              <a:lnSpc>
                <a:spcPct val="150000"/>
              </a:lnSpc>
              <a:buFont typeface="Arial" panose="020B0604020202020204" pitchFamily="34" charset="0"/>
              <a:buChar char="•"/>
            </a:pPr>
            <a:r>
              <a:rPr lang="en-US" sz="1900" dirty="0" smtClean="0"/>
              <a:t>Each </a:t>
            </a:r>
            <a:r>
              <a:rPr lang="en-US" sz="1900" dirty="0"/>
              <a:t>data frame is identified by an </a:t>
            </a:r>
            <a:r>
              <a:rPr lang="en-US" sz="1900" b="1" dirty="0"/>
              <a:t>identifier</a:t>
            </a:r>
            <a:r>
              <a:rPr lang="en-US" sz="1900" dirty="0"/>
              <a:t>. In </a:t>
            </a:r>
            <a:r>
              <a:rPr lang="en-US" sz="1900" b="1" dirty="0"/>
              <a:t>standard format</a:t>
            </a:r>
            <a:r>
              <a:rPr lang="en-US" sz="1900" dirty="0"/>
              <a:t> it is made up of 11 bits, in </a:t>
            </a:r>
            <a:r>
              <a:rPr lang="en-US" sz="1900" b="1" dirty="0"/>
              <a:t>extended format</a:t>
            </a:r>
            <a:r>
              <a:rPr lang="en-US" sz="1900" dirty="0"/>
              <a:t> it is 29 bits.</a:t>
            </a:r>
            <a:endParaRPr lang="en-US" sz="1900" dirty="0">
              <a:latin typeface="Arial" charset="0"/>
            </a:endParaRPr>
          </a:p>
        </p:txBody>
      </p:sp>
      <p:sp>
        <p:nvSpPr>
          <p:cNvPr id="4" name="Title 1"/>
          <p:cNvSpPr txBox="1">
            <a:spLocks/>
          </p:cNvSpPr>
          <p:nvPr/>
        </p:nvSpPr>
        <p:spPr>
          <a:xfrm>
            <a:off x="149711" y="139214"/>
            <a:ext cx="9940962" cy="441699"/>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smtClean="0"/>
              <a:t>CAN Data Transmission</a:t>
            </a:r>
            <a:endParaRPr lang="en-US" kern="0" dirty="0"/>
          </a:p>
        </p:txBody>
      </p:sp>
    </p:spTree>
    <p:extLst>
      <p:ext uri="{BB962C8B-B14F-4D97-AF65-F5344CB8AC3E}">
        <p14:creationId xmlns:p14="http://schemas.microsoft.com/office/powerpoint/2010/main" val="20466460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Remote Frame and Error Frame</a:t>
            </a:r>
            <a:endParaRPr lang="en-US" dirty="0"/>
          </a:p>
        </p:txBody>
      </p:sp>
      <p:sp>
        <p:nvSpPr>
          <p:cNvPr id="2" name="Slide Number Placeholder 1"/>
          <p:cNvSpPr>
            <a:spLocks noGrp="1"/>
          </p:cNvSpPr>
          <p:nvPr>
            <p:ph type="sldNum" sz="quarter" idx="10"/>
          </p:nvPr>
        </p:nvSpPr>
        <p:spPr/>
        <p:txBody>
          <a:bodyPr/>
          <a:lstStyle/>
          <a:p>
            <a:pPr>
              <a:defRPr/>
            </a:pPr>
            <a:r>
              <a:rPr lang="en-US" smtClean="0">
                <a:solidFill>
                  <a:srgbClr val="969696"/>
                </a:solidFill>
              </a:rPr>
              <a:t>Page </a:t>
            </a:r>
            <a:fld id="{52FA82AE-F571-4DB8-B1F2-0BD6296CA4F4}" type="slidenum">
              <a:rPr lang="en-US" smtClean="0">
                <a:solidFill>
                  <a:srgbClr val="969696"/>
                </a:solidFill>
              </a:rPr>
              <a:pPr>
                <a:defRPr/>
              </a:pPr>
              <a:t>21</a:t>
            </a:fld>
            <a:endParaRPr lang="en-US" dirty="0">
              <a:solidFill>
                <a:srgbClr val="969696"/>
              </a:solidFill>
            </a:endParaRPr>
          </a:p>
        </p:txBody>
      </p:sp>
      <p:pic>
        <p:nvPicPr>
          <p:cNvPr id="5" name="Content Placeholder 4" descr="C:\Users\abharata\Specification\Study Material\Image 81.png"/>
          <p:cNvPicPr>
            <a:picLocks noGrp="1"/>
          </p:cNvPicPr>
          <p:nvPr>
            <p:ph idx="1"/>
          </p:nvPr>
        </p:nvPicPr>
        <p:blipFill rotWithShape="1">
          <a:blip r:embed="rId2">
            <a:extLst>
              <a:ext uri="{28A0092B-C50C-407E-A947-70E740481C1C}">
                <a14:useLocalDpi xmlns:a14="http://schemas.microsoft.com/office/drawing/2010/main" val="0"/>
              </a:ext>
            </a:extLst>
          </a:blip>
          <a:srcRect l="3342" t="4887" r="3381" b="9595"/>
          <a:stretch/>
        </p:blipFill>
        <p:spPr bwMode="auto">
          <a:xfrm>
            <a:off x="647363" y="946767"/>
            <a:ext cx="6077118" cy="2610776"/>
          </a:xfrm>
          <a:prstGeom prst="rect">
            <a:avLst/>
          </a:prstGeom>
          <a:noFill/>
          <a:ln>
            <a:noFill/>
          </a:ln>
        </p:spPr>
      </p:pic>
      <p:pic>
        <p:nvPicPr>
          <p:cNvPr id="6" name="Picture 5" descr="C:\Users\abharata\Specification\Study Material\Image 82.png"/>
          <p:cNvPicPr/>
          <p:nvPr/>
        </p:nvPicPr>
        <p:blipFill rotWithShape="1">
          <a:blip r:embed="rId3">
            <a:extLst>
              <a:ext uri="{28A0092B-C50C-407E-A947-70E740481C1C}">
                <a14:useLocalDpi xmlns:a14="http://schemas.microsoft.com/office/drawing/2010/main" val="0"/>
              </a:ext>
            </a:extLst>
          </a:blip>
          <a:srcRect l="2970" t="5504" r="3446" b="8487"/>
          <a:stretch/>
        </p:blipFill>
        <p:spPr bwMode="auto">
          <a:xfrm>
            <a:off x="574535" y="3892269"/>
            <a:ext cx="6149946" cy="2354781"/>
          </a:xfrm>
          <a:prstGeom prst="rect">
            <a:avLst/>
          </a:prstGeom>
          <a:noFill/>
          <a:ln>
            <a:noFill/>
          </a:ln>
        </p:spPr>
      </p:pic>
    </p:spTree>
    <p:extLst>
      <p:ext uri="{BB962C8B-B14F-4D97-AF65-F5344CB8AC3E}">
        <p14:creationId xmlns:p14="http://schemas.microsoft.com/office/powerpoint/2010/main" val="1617945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and Extended Frame</a:t>
            </a: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22</a:t>
            </a:fld>
            <a:endParaRPr lang="en-US" dirty="0">
              <a:solidFill>
                <a:srgbClr val="969696"/>
              </a:solidFill>
            </a:endParaRPr>
          </a:p>
        </p:txBody>
      </p:sp>
      <p:pic>
        <p:nvPicPr>
          <p:cNvPr id="5" name="Content Placeholder 4" descr="C:\Users\abharata\Specification\Study Material\Image 88.png"/>
          <p:cNvPicPr>
            <a:picLocks noGrp="1"/>
          </p:cNvPicPr>
          <p:nvPr>
            <p:ph idx="1"/>
          </p:nvPr>
        </p:nvPicPr>
        <p:blipFill rotWithShape="1">
          <a:blip r:embed="rId2">
            <a:extLst>
              <a:ext uri="{28A0092B-C50C-407E-A947-70E740481C1C}">
                <a14:useLocalDpi xmlns:a14="http://schemas.microsoft.com/office/drawing/2010/main" val="0"/>
              </a:ext>
            </a:extLst>
          </a:blip>
          <a:srcRect l="1797" t="2980" r="1526" b="3269"/>
          <a:stretch/>
        </p:blipFill>
        <p:spPr bwMode="auto">
          <a:xfrm>
            <a:off x="429685" y="663547"/>
            <a:ext cx="9734547" cy="5203179"/>
          </a:xfrm>
          <a:prstGeom prst="rect">
            <a:avLst/>
          </a:prstGeom>
          <a:noFill/>
          <a:ln>
            <a:noFill/>
          </a:ln>
        </p:spPr>
      </p:pic>
    </p:spTree>
    <p:extLst>
      <p:ext uri="{BB962C8B-B14F-4D97-AF65-F5344CB8AC3E}">
        <p14:creationId xmlns:p14="http://schemas.microsoft.com/office/powerpoint/2010/main" val="1173245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Framing - Acknowledgement</a:t>
            </a: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23</a:t>
            </a:fld>
            <a:endParaRPr lang="en-US" dirty="0">
              <a:solidFill>
                <a:srgbClr val="969696"/>
              </a:solidFill>
            </a:endParaRPr>
          </a:p>
        </p:txBody>
      </p:sp>
      <p:pic>
        <p:nvPicPr>
          <p:cNvPr id="5" name="Content Placeholder 4" descr="C:\Users\abharata\Specification\Study Material\Image 89.png"/>
          <p:cNvPicPr>
            <a:picLocks noGrp="1"/>
          </p:cNvPicPr>
          <p:nvPr>
            <p:ph idx="1"/>
          </p:nvPr>
        </p:nvPicPr>
        <p:blipFill rotWithShape="1">
          <a:blip r:embed="rId2">
            <a:extLst>
              <a:ext uri="{28A0092B-C50C-407E-A947-70E740481C1C}">
                <a14:useLocalDpi xmlns:a14="http://schemas.microsoft.com/office/drawing/2010/main" val="0"/>
              </a:ext>
            </a:extLst>
          </a:blip>
          <a:srcRect l="2245" t="3225" r="2097" b="5199"/>
          <a:stretch/>
        </p:blipFill>
        <p:spPr bwMode="auto">
          <a:xfrm>
            <a:off x="525981" y="704007"/>
            <a:ext cx="9638251" cy="5599689"/>
          </a:xfrm>
          <a:prstGeom prst="rect">
            <a:avLst/>
          </a:prstGeom>
          <a:noFill/>
          <a:ln>
            <a:noFill/>
          </a:ln>
        </p:spPr>
      </p:pic>
    </p:spTree>
    <p:extLst>
      <p:ext uri="{BB962C8B-B14F-4D97-AF65-F5344CB8AC3E}">
        <p14:creationId xmlns:p14="http://schemas.microsoft.com/office/powerpoint/2010/main" val="3058183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Framing – Bit Stuffing</a:t>
            </a: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24</a:t>
            </a:fld>
            <a:endParaRPr lang="en-US" dirty="0">
              <a:solidFill>
                <a:srgbClr val="969696"/>
              </a:solidFill>
            </a:endParaRPr>
          </a:p>
        </p:txBody>
      </p:sp>
      <p:pic>
        <p:nvPicPr>
          <p:cNvPr id="6" name="Content Placeholder 5" descr="C:\Users\abharata\Specification\Study Material\Image 91.png"/>
          <p:cNvPicPr>
            <a:picLocks noGrp="1"/>
          </p:cNvPicPr>
          <p:nvPr>
            <p:ph idx="1"/>
          </p:nvPr>
        </p:nvPicPr>
        <p:blipFill rotWithShape="1">
          <a:blip r:embed="rId2">
            <a:extLst>
              <a:ext uri="{28A0092B-C50C-407E-A947-70E740481C1C}">
                <a14:useLocalDpi xmlns:a14="http://schemas.microsoft.com/office/drawing/2010/main" val="0"/>
              </a:ext>
            </a:extLst>
          </a:blip>
          <a:srcRect l="1506" t="2890" r="2071" b="3353"/>
          <a:stretch/>
        </p:blipFill>
        <p:spPr bwMode="auto">
          <a:xfrm>
            <a:off x="429686" y="655455"/>
            <a:ext cx="9555886" cy="5648241"/>
          </a:xfrm>
          <a:prstGeom prst="rect">
            <a:avLst/>
          </a:prstGeom>
          <a:noFill/>
          <a:ln>
            <a:noFill/>
          </a:ln>
        </p:spPr>
      </p:pic>
      <p:sp>
        <p:nvSpPr>
          <p:cNvPr id="7" name="TextBox 6"/>
          <p:cNvSpPr txBox="1"/>
          <p:nvPr/>
        </p:nvSpPr>
        <p:spPr bwMode="auto">
          <a:xfrm>
            <a:off x="7129083" y="4207858"/>
            <a:ext cx="2743200" cy="1815882"/>
          </a:xfrm>
          <a:prstGeom prst="rect">
            <a:avLst/>
          </a:prstGeom>
          <a:noFill/>
          <a:ln w="9525">
            <a:noFill/>
            <a:miter lim="800000"/>
            <a:headEnd/>
            <a:tailEnd/>
          </a:ln>
        </p:spPr>
        <p:txBody>
          <a:bodyPr wrap="square" rtlCol="0">
            <a:spAutoFit/>
          </a:bodyPr>
          <a:lstStyle/>
          <a:p>
            <a:r>
              <a:rPr lang="en-US" sz="1600" dirty="0" smtClean="0">
                <a:latin typeface="Arial" charset="0"/>
              </a:rPr>
              <a:t>Used  for the purpose of Re-synchronization as </a:t>
            </a:r>
            <a:r>
              <a:rPr lang="en-US" sz="1600" dirty="0" smtClean="0"/>
              <a:t>CAN </a:t>
            </a:r>
            <a:r>
              <a:rPr lang="en-US" sz="1600" dirty="0"/>
              <a:t>bus is a synchronous network, where all receiving modules synchronize to the data coming from a transmitting module.</a:t>
            </a:r>
            <a:endParaRPr lang="en-US" sz="1600" dirty="0">
              <a:latin typeface="Arial" charset="0"/>
            </a:endParaRPr>
          </a:p>
        </p:txBody>
      </p:sp>
    </p:spTree>
    <p:extLst>
      <p:ext uri="{BB962C8B-B14F-4D97-AF65-F5344CB8AC3E}">
        <p14:creationId xmlns:p14="http://schemas.microsoft.com/office/powerpoint/2010/main" val="3783167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Bus Access</a:t>
            </a:r>
            <a:endParaRPr lang="en-US" dirty="0"/>
          </a:p>
        </p:txBody>
      </p:sp>
      <p:sp>
        <p:nvSpPr>
          <p:cNvPr id="3" name="Content Placeholder 2"/>
          <p:cNvSpPr>
            <a:spLocks noGrp="1"/>
          </p:cNvSpPr>
          <p:nvPr>
            <p:ph idx="1"/>
          </p:nvPr>
        </p:nvSpPr>
        <p:spPr/>
        <p:txBody>
          <a:bodyPr/>
          <a:lstStyle/>
          <a:p>
            <a:r>
              <a:rPr lang="en-US" dirty="0" smtClean="0"/>
              <a:t>Bus Access in CAN Network</a:t>
            </a:r>
          </a:p>
          <a:p>
            <a:r>
              <a:rPr lang="en-US" dirty="0" smtClean="0"/>
              <a:t>Bitwise Bus Arbitration</a:t>
            </a:r>
          </a:p>
          <a:p>
            <a:r>
              <a:rPr lang="en-US" dirty="0" smtClean="0"/>
              <a:t>Prioritization</a:t>
            </a: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25</a:t>
            </a:fld>
            <a:endParaRPr lang="en-US" dirty="0">
              <a:solidFill>
                <a:srgbClr val="969696"/>
              </a:solidFill>
            </a:endParaRPr>
          </a:p>
        </p:txBody>
      </p:sp>
    </p:spTree>
    <p:extLst>
      <p:ext uri="{BB962C8B-B14F-4D97-AF65-F5344CB8AC3E}">
        <p14:creationId xmlns:p14="http://schemas.microsoft.com/office/powerpoint/2010/main" val="1843582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Bus Access</a:t>
            </a:r>
            <a:endParaRPr lang="en-US" dirty="0"/>
          </a:p>
        </p:txBody>
      </p:sp>
      <p:sp>
        <p:nvSpPr>
          <p:cNvPr id="3" name="Content Placeholder 2"/>
          <p:cNvSpPr>
            <a:spLocks noGrp="1"/>
          </p:cNvSpPr>
          <p:nvPr>
            <p:ph idx="1"/>
          </p:nvPr>
        </p:nvSpPr>
        <p:spPr>
          <a:xfrm>
            <a:off x="364948" y="724337"/>
            <a:ext cx="11332633" cy="5700739"/>
          </a:xfrm>
        </p:spPr>
        <p:txBody>
          <a:bodyPr/>
          <a:lstStyle/>
          <a:p>
            <a:pPr>
              <a:spcBef>
                <a:spcPts val="0"/>
              </a:spcBef>
              <a:spcAft>
                <a:spcPts val="1500"/>
              </a:spcAft>
            </a:pPr>
            <a:r>
              <a:rPr lang="en-US" dirty="0"/>
              <a:t>ISO 11898-1 defines a </a:t>
            </a:r>
            <a:r>
              <a:rPr lang="en-US" b="1" dirty="0"/>
              <a:t>multi-master architecture</a:t>
            </a:r>
            <a:r>
              <a:rPr lang="en-US" dirty="0"/>
              <a:t> to assure high availability and event-driven data transmission. </a:t>
            </a:r>
            <a:endParaRPr lang="en-US" dirty="0" smtClean="0"/>
          </a:p>
          <a:p>
            <a:pPr>
              <a:spcBef>
                <a:spcPts val="0"/>
              </a:spcBef>
              <a:spcAft>
                <a:spcPts val="1500"/>
              </a:spcAft>
            </a:pPr>
            <a:r>
              <a:rPr lang="en-US" dirty="0" smtClean="0"/>
              <a:t>Each </a:t>
            </a:r>
            <a:r>
              <a:rPr lang="en-US" dirty="0"/>
              <a:t>node in the CAN network has the right to access the CAN bus without requiring permission and without prior coordination with other CAN nodes. </a:t>
            </a:r>
            <a:endParaRPr lang="en-US" dirty="0" smtClean="0"/>
          </a:p>
          <a:p>
            <a:pPr>
              <a:spcBef>
                <a:spcPts val="0"/>
              </a:spcBef>
              <a:spcAft>
                <a:spcPts val="1500"/>
              </a:spcAft>
            </a:pPr>
            <a:r>
              <a:rPr lang="en-US" dirty="0" smtClean="0"/>
              <a:t>Although </a:t>
            </a:r>
            <a:r>
              <a:rPr lang="en-US" dirty="0"/>
              <a:t>bus access based on an </a:t>
            </a:r>
            <a:r>
              <a:rPr lang="en-US" b="1" dirty="0"/>
              <a:t>event-driven</a:t>
            </a:r>
            <a:r>
              <a:rPr lang="en-US" dirty="0"/>
              <a:t> approach enables very quick reactions to events, there is the inherent risk that several CAN nodes might want to access the CAN bus at the same time, which would lead to undesirable overlaps of data on the CAN bus</a:t>
            </a:r>
            <a:r>
              <a:rPr lang="en-US" dirty="0" smtClean="0"/>
              <a:t>.</a:t>
            </a:r>
          </a:p>
          <a:p>
            <a:pPr>
              <a:spcBef>
                <a:spcPts val="0"/>
              </a:spcBef>
              <a:spcAft>
                <a:spcPts val="1500"/>
              </a:spcAft>
            </a:pPr>
            <a:r>
              <a:rPr lang="en-US" dirty="0" smtClean="0"/>
              <a:t>To </a:t>
            </a:r>
            <a:r>
              <a:rPr lang="en-US" dirty="0"/>
              <a:t>preserve the communication system’s </a:t>
            </a:r>
            <a:r>
              <a:rPr lang="en-US" b="1" dirty="0"/>
              <a:t>real-time capability</a:t>
            </a:r>
            <a:r>
              <a:rPr lang="en-US" dirty="0"/>
              <a:t>, ISO 11898-1 provides for a bus access that guarantees nondestructive data transport. The so-called CSMA/CA (Carrier Sense Multiple Access with Collision Avoidance) method is used here. </a:t>
            </a:r>
            <a:endParaRPr lang="en-US" dirty="0" smtClean="0"/>
          </a:p>
          <a:p>
            <a:pPr>
              <a:spcBef>
                <a:spcPts val="0"/>
              </a:spcBef>
              <a:spcAft>
                <a:spcPts val="1500"/>
              </a:spcAft>
            </a:pPr>
            <a:r>
              <a:rPr lang="en-US" dirty="0" smtClean="0"/>
              <a:t>The </a:t>
            </a:r>
            <a:r>
              <a:rPr lang="en-US" dirty="0"/>
              <a:t>CSMA/CA method ensures that CAN nodes wishing to send do not access the CAN bus until it is available</a:t>
            </a:r>
            <a:r>
              <a:rPr lang="en-US" dirty="0" smtClean="0"/>
              <a:t>.</a:t>
            </a:r>
          </a:p>
          <a:p>
            <a:pPr>
              <a:spcBef>
                <a:spcPts val="0"/>
              </a:spcBef>
              <a:spcAft>
                <a:spcPts val="1500"/>
              </a:spcAft>
            </a:pPr>
            <a:r>
              <a:rPr lang="en-US" dirty="0" smtClean="0"/>
              <a:t>In </a:t>
            </a:r>
            <a:r>
              <a:rPr lang="en-US" dirty="0"/>
              <a:t>case of simultaneous bus access, the CSMA/CA method based on </a:t>
            </a:r>
            <a:r>
              <a:rPr lang="en-US" b="1" dirty="0"/>
              <a:t>bitwise bus arbitration</a:t>
            </a:r>
            <a:r>
              <a:rPr lang="en-US" dirty="0"/>
              <a:t> ensures that the highest priority CAN message among the CAN nodes prevails. </a:t>
            </a:r>
            <a:endParaRPr lang="en-US" dirty="0" smtClean="0"/>
          </a:p>
          <a:p>
            <a:pPr>
              <a:spcBef>
                <a:spcPts val="0"/>
              </a:spcBef>
              <a:spcAft>
                <a:spcPts val="1500"/>
              </a:spcAft>
            </a:pPr>
            <a:r>
              <a:rPr lang="en-US" dirty="0" smtClean="0"/>
              <a:t>In </a:t>
            </a:r>
            <a:r>
              <a:rPr lang="en-US" dirty="0"/>
              <a:t>principle, the higher the priority of a CAN message the sooner it can be transmitted on the CAN bus. In case of poor system design, low priority CAN messages even run the risk of never being transmitted.</a:t>
            </a:r>
            <a:br>
              <a:rPr lang="en-US" dirty="0"/>
            </a:b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26</a:t>
            </a:fld>
            <a:endParaRPr lang="en-US" dirty="0">
              <a:solidFill>
                <a:srgbClr val="969696"/>
              </a:solidFill>
            </a:endParaRPr>
          </a:p>
        </p:txBody>
      </p:sp>
    </p:spTree>
    <p:extLst>
      <p:ext uri="{BB962C8B-B14F-4D97-AF65-F5344CB8AC3E}">
        <p14:creationId xmlns:p14="http://schemas.microsoft.com/office/powerpoint/2010/main" val="3657469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Access in the CAN network</a:t>
            </a: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27</a:t>
            </a:fld>
            <a:endParaRPr lang="en-US" dirty="0">
              <a:solidFill>
                <a:srgbClr val="969696"/>
              </a:solidFill>
            </a:endParaRPr>
          </a:p>
        </p:txBody>
      </p:sp>
      <p:pic>
        <p:nvPicPr>
          <p:cNvPr id="7" name="Content Placeholder 6" descr="C:\Users\abharata\Specification\Study Material\Image 92a.png"/>
          <p:cNvPicPr>
            <a:picLocks noGrp="1"/>
          </p:cNvPicPr>
          <p:nvPr>
            <p:ph idx="1"/>
          </p:nvPr>
        </p:nvPicPr>
        <p:blipFill rotWithShape="1">
          <a:blip r:embed="rId2">
            <a:extLst>
              <a:ext uri="{28A0092B-C50C-407E-A947-70E740481C1C}">
                <a14:useLocalDpi xmlns:a14="http://schemas.microsoft.com/office/drawing/2010/main" val="0"/>
              </a:ext>
            </a:extLst>
          </a:blip>
          <a:srcRect l="926" t="14652" r="1867" b="2489"/>
          <a:stretch/>
        </p:blipFill>
        <p:spPr bwMode="auto">
          <a:xfrm>
            <a:off x="534074" y="962952"/>
            <a:ext cx="10956616" cy="5130351"/>
          </a:xfrm>
          <a:prstGeom prst="rect">
            <a:avLst/>
          </a:prstGeom>
          <a:noFill/>
          <a:ln>
            <a:noFill/>
          </a:ln>
        </p:spPr>
      </p:pic>
    </p:spTree>
    <p:extLst>
      <p:ext uri="{BB962C8B-B14F-4D97-AF65-F5344CB8AC3E}">
        <p14:creationId xmlns:p14="http://schemas.microsoft.com/office/powerpoint/2010/main" val="4273578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Bus Arbitration</a:t>
            </a:r>
            <a:endParaRPr lang="en-US" dirty="0"/>
          </a:p>
        </p:txBody>
      </p:sp>
      <p:sp>
        <p:nvSpPr>
          <p:cNvPr id="3" name="Content Placeholder 2"/>
          <p:cNvSpPr>
            <a:spLocks noGrp="1"/>
          </p:cNvSpPr>
          <p:nvPr>
            <p:ph idx="1"/>
          </p:nvPr>
        </p:nvSpPr>
        <p:spPr/>
        <p:txBody>
          <a:bodyPr/>
          <a:lstStyle/>
          <a:p>
            <a:r>
              <a:rPr lang="en-US" dirty="0"/>
              <a:t>The key component of the bus access method defined by ISO 11898-1 is bitwise bus arbitration. It prevents </a:t>
            </a:r>
            <a:r>
              <a:rPr lang="en-US" b="1" dirty="0"/>
              <a:t>collisions</a:t>
            </a:r>
            <a:r>
              <a:rPr lang="en-US" dirty="0"/>
              <a:t> from occurring despite simultaneous bus access. </a:t>
            </a:r>
            <a:endParaRPr lang="en-US" dirty="0" smtClean="0"/>
          </a:p>
          <a:p>
            <a:r>
              <a:rPr lang="en-US" dirty="0" smtClean="0"/>
              <a:t>After </a:t>
            </a:r>
            <a:r>
              <a:rPr lang="en-US" dirty="0"/>
              <a:t>network-wide synchronization, all CAN nodes wishing to send place their identifier of the CAN message bitwise onto the CAN bus, from most significant to least significant bit. </a:t>
            </a:r>
            <a:endParaRPr lang="en-US" dirty="0" smtClean="0"/>
          </a:p>
          <a:p>
            <a:r>
              <a:rPr lang="en-US" dirty="0" smtClean="0"/>
              <a:t>In </a:t>
            </a:r>
            <a:r>
              <a:rPr lang="en-US" dirty="0"/>
              <a:t>this process, the </a:t>
            </a:r>
            <a:r>
              <a:rPr lang="en-US" b="1" dirty="0"/>
              <a:t>wired-AND bus logic</a:t>
            </a:r>
            <a:r>
              <a:rPr lang="en-US" dirty="0"/>
              <a:t> upon which the CAN network is based ensures that a clear and distinct bus level results on the bus</a:t>
            </a:r>
            <a:r>
              <a:rPr lang="en-US" dirty="0" smtClean="0"/>
              <a:t>.</a:t>
            </a:r>
          </a:p>
          <a:p>
            <a:r>
              <a:rPr lang="en-US" dirty="0"/>
              <a:t>At the end of the </a:t>
            </a:r>
            <a:r>
              <a:rPr lang="en-US" b="1" dirty="0"/>
              <a:t>arbitration phase</a:t>
            </a:r>
            <a:r>
              <a:rPr lang="en-US" dirty="0"/>
              <a:t>, the CAN node transmitting the CAN message with the </a:t>
            </a:r>
            <a:r>
              <a:rPr lang="en-US" b="1" dirty="0"/>
              <a:t>lowest ID</a:t>
            </a:r>
            <a:r>
              <a:rPr lang="en-US" dirty="0"/>
              <a:t> gets authorization to send. CAN nodes with lower priority messages switch to the receiving state, later they access the CAN bus for another sending attempt as soon as it is available again. </a:t>
            </a:r>
            <a:endParaRPr lang="en-US" dirty="0" smtClean="0"/>
          </a:p>
          <a:p>
            <a:pPr marL="0" indent="0">
              <a:buNone/>
            </a:pPr>
            <a:r>
              <a:rPr lang="en-US" dirty="0"/>
              <a:t/>
            </a:r>
            <a:br>
              <a:rPr lang="en-US" dirty="0"/>
            </a:b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28</a:t>
            </a:fld>
            <a:endParaRPr lang="en-US" dirty="0">
              <a:solidFill>
                <a:srgbClr val="969696"/>
              </a:solidFill>
            </a:endParaRPr>
          </a:p>
        </p:txBody>
      </p:sp>
    </p:spTree>
    <p:extLst>
      <p:ext uri="{BB962C8B-B14F-4D97-AF65-F5344CB8AC3E}">
        <p14:creationId xmlns:p14="http://schemas.microsoft.com/office/powerpoint/2010/main" val="786783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Wired AND Logic and Arbitration Logic</a:t>
            </a: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29</a:t>
            </a:fld>
            <a:endParaRPr lang="en-US" dirty="0">
              <a:solidFill>
                <a:srgbClr val="969696"/>
              </a:solidFill>
            </a:endParaRPr>
          </a:p>
        </p:txBody>
      </p:sp>
      <p:pic>
        <p:nvPicPr>
          <p:cNvPr id="7" name="Content Placeholder 6"/>
          <p:cNvPicPr>
            <a:picLocks noGrp="1" noChangeAspect="1"/>
          </p:cNvPicPr>
          <p:nvPr>
            <p:ph idx="1"/>
          </p:nvPr>
        </p:nvPicPr>
        <p:blipFill>
          <a:blip r:embed="rId2"/>
          <a:stretch>
            <a:fillRect/>
          </a:stretch>
        </p:blipFill>
        <p:spPr>
          <a:xfrm>
            <a:off x="512748" y="1136591"/>
            <a:ext cx="9651485" cy="4390773"/>
          </a:xfrm>
          <a:prstGeom prst="rect">
            <a:avLst/>
          </a:prstGeom>
        </p:spPr>
      </p:pic>
    </p:spTree>
    <p:extLst>
      <p:ext uri="{BB962C8B-B14F-4D97-AF65-F5344CB8AC3E}">
        <p14:creationId xmlns:p14="http://schemas.microsoft.com/office/powerpoint/2010/main" val="2542204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CAN?</a:t>
            </a:r>
            <a:endParaRPr lang="en-US" dirty="0"/>
          </a:p>
        </p:txBody>
      </p:sp>
      <p:sp>
        <p:nvSpPr>
          <p:cNvPr id="3" name="Content Placeholder 2"/>
          <p:cNvSpPr>
            <a:spLocks noGrp="1"/>
          </p:cNvSpPr>
          <p:nvPr>
            <p:ph idx="1"/>
          </p:nvPr>
        </p:nvSpPr>
        <p:spPr/>
        <p:txBody>
          <a:bodyPr/>
          <a:lstStyle/>
          <a:p>
            <a:r>
              <a:rPr lang="en-US" dirty="0" smtClean="0"/>
              <a:t>Motivation</a:t>
            </a:r>
          </a:p>
          <a:p>
            <a:r>
              <a:rPr lang="en-US" dirty="0" smtClean="0"/>
              <a:t>Bus Networking</a:t>
            </a:r>
          </a:p>
          <a:p>
            <a:r>
              <a:rPr lang="en-US" dirty="0" smtClean="0"/>
              <a:t>Communication Model</a:t>
            </a:r>
          </a:p>
          <a:p>
            <a:r>
              <a:rPr lang="en-US" dirty="0" smtClean="0"/>
              <a:t>Three Layer Model</a:t>
            </a:r>
          </a:p>
          <a:p>
            <a:r>
              <a:rPr lang="en-US" dirty="0" smtClean="0"/>
              <a:t>Architecture of Serial Bus System</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3</a:t>
            </a:fld>
            <a:endParaRPr lang="en-US" dirty="0">
              <a:solidFill>
                <a:srgbClr val="969696"/>
              </a:solidFill>
            </a:endParaRPr>
          </a:p>
        </p:txBody>
      </p:sp>
    </p:spTree>
    <p:extLst>
      <p:ext uri="{BB962C8B-B14F-4D97-AF65-F5344CB8AC3E}">
        <p14:creationId xmlns:p14="http://schemas.microsoft.com/office/powerpoint/2010/main" val="3371215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Bitwise Bus Arbitration</a:t>
            </a: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30</a:t>
            </a:fld>
            <a:endParaRPr lang="en-US" dirty="0">
              <a:solidFill>
                <a:srgbClr val="969696"/>
              </a:solidFill>
            </a:endParaRPr>
          </a:p>
        </p:txBody>
      </p:sp>
      <p:pic>
        <p:nvPicPr>
          <p:cNvPr id="7" name="Content Placeholder 6"/>
          <p:cNvPicPr>
            <a:picLocks noGrp="1" noChangeAspect="1"/>
          </p:cNvPicPr>
          <p:nvPr>
            <p:ph idx="1"/>
          </p:nvPr>
        </p:nvPicPr>
        <p:blipFill>
          <a:blip r:embed="rId2"/>
          <a:stretch>
            <a:fillRect/>
          </a:stretch>
        </p:blipFill>
        <p:spPr>
          <a:xfrm>
            <a:off x="1026786" y="1185981"/>
            <a:ext cx="8924925" cy="3914775"/>
          </a:xfrm>
          <a:prstGeom prst="rect">
            <a:avLst/>
          </a:prstGeom>
        </p:spPr>
      </p:pic>
    </p:spTree>
    <p:extLst>
      <p:ext uri="{BB962C8B-B14F-4D97-AF65-F5344CB8AC3E}">
        <p14:creationId xmlns:p14="http://schemas.microsoft.com/office/powerpoint/2010/main" val="2794928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Prioritization</a:t>
            </a:r>
            <a:endParaRPr lang="en-US" dirty="0"/>
          </a:p>
        </p:txBody>
      </p:sp>
      <p:sp>
        <p:nvSpPr>
          <p:cNvPr id="3" name="Content Placeholder 2"/>
          <p:cNvSpPr>
            <a:spLocks noGrp="1"/>
          </p:cNvSpPr>
          <p:nvPr>
            <p:ph idx="1"/>
          </p:nvPr>
        </p:nvSpPr>
        <p:spPr/>
        <p:txBody>
          <a:bodyPr/>
          <a:lstStyle/>
          <a:p>
            <a:r>
              <a:rPr lang="en-US" dirty="0"/>
              <a:t>The </a:t>
            </a:r>
            <a:r>
              <a:rPr lang="en-US" b="1" dirty="0"/>
              <a:t>priorities of the CAN messages</a:t>
            </a:r>
            <a:r>
              <a:rPr lang="en-US" dirty="0"/>
              <a:t> are decisive in obtaining bus access in the CAN network. They are encoded via the identifier which is transmitted bitwise from the most significant to the least significant bit. </a:t>
            </a:r>
            <a:br>
              <a:rPr lang="en-US" dirty="0"/>
            </a:br>
            <a:endParaRPr lang="en-US" dirty="0" smtClean="0"/>
          </a:p>
          <a:p>
            <a:r>
              <a:rPr lang="en-US" b="1" dirty="0" smtClean="0"/>
              <a:t>Wired-AND </a:t>
            </a:r>
            <a:r>
              <a:rPr lang="en-US" b="1" dirty="0"/>
              <a:t>bus logic</a:t>
            </a:r>
            <a:r>
              <a:rPr lang="en-US" dirty="0"/>
              <a:t> and </a:t>
            </a:r>
            <a:r>
              <a:rPr lang="en-US" b="1" dirty="0"/>
              <a:t>arbitration logic</a:t>
            </a:r>
            <a:r>
              <a:rPr lang="en-US" dirty="0"/>
              <a:t> ensure that the priority of the CAN message increases with decreasing identifier value: The smaller an identifier is, the higher the priority of the CAN message. </a:t>
            </a:r>
            <a:br>
              <a:rPr lang="en-US" dirty="0"/>
            </a:br>
            <a:endParaRPr lang="en-US" dirty="0" smtClean="0"/>
          </a:p>
          <a:p>
            <a:r>
              <a:rPr lang="en-US" dirty="0" smtClean="0"/>
              <a:t>If </a:t>
            </a:r>
            <a:r>
              <a:rPr lang="en-US" dirty="0"/>
              <a:t>the bus load is not too high, this type of random, nondestructive and priority-controlled bus access provides for </a:t>
            </a:r>
            <a:r>
              <a:rPr lang="en-US" b="1" dirty="0"/>
              <a:t>fair and very quick bus access</a:t>
            </a:r>
            <a:r>
              <a:rPr lang="en-US" dirty="0"/>
              <a:t>.</a:t>
            </a:r>
            <a:br>
              <a:rPr lang="en-US" dirty="0"/>
            </a:br>
            <a:endParaRPr lang="en-US" dirty="0" smtClean="0"/>
          </a:p>
          <a:p>
            <a:r>
              <a:rPr lang="en-US" dirty="0" smtClean="0"/>
              <a:t>Nonetheless</a:t>
            </a:r>
            <a:r>
              <a:rPr lang="en-US" dirty="0"/>
              <a:t>, it must be taken into account that increasing bus load primarily causes delays in lower-priority CAN messages to grow. </a:t>
            </a:r>
            <a:endParaRPr lang="en-US" dirty="0" smtClean="0"/>
          </a:p>
          <a:p>
            <a:r>
              <a:rPr lang="en-US" dirty="0" smtClean="0"/>
              <a:t>This </a:t>
            </a:r>
            <a:r>
              <a:rPr lang="en-US" dirty="0"/>
              <a:t>could impair the </a:t>
            </a:r>
            <a:r>
              <a:rPr lang="en-US" b="1" dirty="0"/>
              <a:t>real-time capability</a:t>
            </a:r>
            <a:r>
              <a:rPr lang="en-US" dirty="0"/>
              <a:t> of the CAN communication system. Therefore, in designing the system the priorities of CAN messages should be derived from the urgency of the signals they will transport.</a:t>
            </a:r>
            <a:br>
              <a:rPr lang="en-US" dirty="0"/>
            </a:b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31</a:t>
            </a:fld>
            <a:endParaRPr lang="en-US" dirty="0">
              <a:solidFill>
                <a:srgbClr val="969696"/>
              </a:solidFill>
            </a:endParaRPr>
          </a:p>
        </p:txBody>
      </p:sp>
    </p:spTree>
    <p:extLst>
      <p:ext uri="{BB962C8B-B14F-4D97-AF65-F5344CB8AC3E}">
        <p14:creationId xmlns:p14="http://schemas.microsoft.com/office/powerpoint/2010/main" val="22019799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Prioritization of CAN Message</a:t>
            </a: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32</a:t>
            </a:fld>
            <a:endParaRPr lang="en-US" dirty="0">
              <a:solidFill>
                <a:srgbClr val="969696"/>
              </a:solidFill>
            </a:endParaRPr>
          </a:p>
        </p:txBody>
      </p:sp>
      <p:pic>
        <p:nvPicPr>
          <p:cNvPr id="5" name="Content Placeholder 4" descr="C:\Users\abharata\Specification\Study Material\Image 96a.png"/>
          <p:cNvPicPr>
            <a:picLocks noGrp="1"/>
          </p:cNvPicPr>
          <p:nvPr>
            <p:ph idx="1"/>
          </p:nvPr>
        </p:nvPicPr>
        <p:blipFill rotWithShape="1">
          <a:blip r:embed="rId2">
            <a:extLst>
              <a:ext uri="{28A0092B-C50C-407E-A947-70E740481C1C}">
                <a14:useLocalDpi xmlns:a14="http://schemas.microsoft.com/office/drawing/2010/main" val="0"/>
              </a:ext>
            </a:extLst>
          </a:blip>
          <a:srcRect l="2067" t="23033" r="2572" b="6217"/>
          <a:stretch/>
        </p:blipFill>
        <p:spPr bwMode="auto">
          <a:xfrm>
            <a:off x="1128045" y="1606609"/>
            <a:ext cx="9622564" cy="4016524"/>
          </a:xfrm>
          <a:prstGeom prst="rect">
            <a:avLst/>
          </a:prstGeom>
          <a:noFill/>
          <a:ln>
            <a:noFill/>
          </a:ln>
        </p:spPr>
      </p:pic>
    </p:spTree>
    <p:extLst>
      <p:ext uri="{BB962C8B-B14F-4D97-AF65-F5344CB8AC3E}">
        <p14:creationId xmlns:p14="http://schemas.microsoft.com/office/powerpoint/2010/main" val="4156989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Data Protection</a:t>
            </a:r>
            <a:endParaRPr lang="en-US" dirty="0"/>
          </a:p>
        </p:txBody>
      </p:sp>
      <p:sp>
        <p:nvSpPr>
          <p:cNvPr id="3" name="Content Placeholder 2"/>
          <p:cNvSpPr>
            <a:spLocks noGrp="1"/>
          </p:cNvSpPr>
          <p:nvPr>
            <p:ph idx="1"/>
          </p:nvPr>
        </p:nvSpPr>
        <p:spPr/>
        <p:txBody>
          <a:bodyPr/>
          <a:lstStyle/>
          <a:p>
            <a:r>
              <a:rPr lang="en-US" dirty="0" smtClean="0"/>
              <a:t>Physical Error Protection</a:t>
            </a:r>
          </a:p>
          <a:p>
            <a:r>
              <a:rPr lang="en-US" dirty="0" smtClean="0"/>
              <a:t>Logical Error Detection</a:t>
            </a:r>
          </a:p>
          <a:p>
            <a:r>
              <a:rPr lang="en-US" dirty="0" smtClean="0"/>
              <a:t>Logical Error Handling</a:t>
            </a:r>
          </a:p>
          <a:p>
            <a:r>
              <a:rPr lang="en-US" dirty="0" smtClean="0"/>
              <a:t>Error Tracking</a:t>
            </a:r>
          </a:p>
          <a:p>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33</a:t>
            </a:fld>
            <a:endParaRPr lang="en-US" dirty="0">
              <a:solidFill>
                <a:srgbClr val="969696"/>
              </a:solidFill>
            </a:endParaRPr>
          </a:p>
        </p:txBody>
      </p:sp>
    </p:spTree>
    <p:extLst>
      <p:ext uri="{BB962C8B-B14F-4D97-AF65-F5344CB8AC3E}">
        <p14:creationId xmlns:p14="http://schemas.microsoft.com/office/powerpoint/2010/main" val="23963729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Data Protection</a:t>
            </a:r>
            <a:endParaRPr lang="en-US" dirty="0"/>
          </a:p>
        </p:txBody>
      </p:sp>
      <p:sp>
        <p:nvSpPr>
          <p:cNvPr id="3" name="Content Placeholder 2"/>
          <p:cNvSpPr>
            <a:spLocks noGrp="1"/>
          </p:cNvSpPr>
          <p:nvPr>
            <p:ph idx="1"/>
          </p:nvPr>
        </p:nvSpPr>
        <p:spPr>
          <a:xfrm>
            <a:off x="429685" y="1112755"/>
            <a:ext cx="11332633" cy="5273675"/>
          </a:xfrm>
        </p:spPr>
        <p:txBody>
          <a:bodyPr/>
          <a:lstStyle/>
          <a:p>
            <a:r>
              <a:rPr lang="en-US" dirty="0" smtClean="0"/>
              <a:t>Twisted Pair</a:t>
            </a:r>
          </a:p>
          <a:p>
            <a:endParaRPr lang="en-US" dirty="0"/>
          </a:p>
          <a:p>
            <a:endParaRPr lang="en-US" dirty="0" smtClean="0"/>
          </a:p>
          <a:p>
            <a:endParaRPr lang="en-US" dirty="0"/>
          </a:p>
          <a:p>
            <a:endParaRPr lang="en-US" dirty="0" smtClean="0"/>
          </a:p>
          <a:p>
            <a:endParaRPr lang="en-US" dirty="0"/>
          </a:p>
          <a:p>
            <a:r>
              <a:rPr lang="en-US" dirty="0" smtClean="0"/>
              <a:t>Termination</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34</a:t>
            </a:fld>
            <a:endParaRPr lang="en-US" dirty="0">
              <a:solidFill>
                <a:srgbClr val="969696"/>
              </a:solidFill>
            </a:endParaRPr>
          </a:p>
        </p:txBody>
      </p:sp>
      <p:pic>
        <p:nvPicPr>
          <p:cNvPr id="5" name="Picture 4" descr="C:\Users\abharata\Specification\Study Material\Image 101.png"/>
          <p:cNvPicPr/>
          <p:nvPr/>
        </p:nvPicPr>
        <p:blipFill rotWithShape="1">
          <a:blip r:embed="rId2">
            <a:extLst>
              <a:ext uri="{28A0092B-C50C-407E-A947-70E740481C1C}">
                <a14:useLocalDpi xmlns:a14="http://schemas.microsoft.com/office/drawing/2010/main" val="0"/>
              </a:ext>
            </a:extLst>
          </a:blip>
          <a:srcRect l="1380" t="20191" r="2324" b="3332"/>
          <a:stretch/>
        </p:blipFill>
        <p:spPr bwMode="auto">
          <a:xfrm>
            <a:off x="3244907" y="695915"/>
            <a:ext cx="6336063" cy="2055378"/>
          </a:xfrm>
          <a:prstGeom prst="rect">
            <a:avLst/>
          </a:prstGeom>
          <a:noFill/>
          <a:ln>
            <a:noFill/>
          </a:ln>
        </p:spPr>
      </p:pic>
      <p:pic>
        <p:nvPicPr>
          <p:cNvPr id="6" name="Picture 5" descr="C:\Users\abharata\Specification\Study Material\Image 102.png"/>
          <p:cNvPicPr/>
          <p:nvPr/>
        </p:nvPicPr>
        <p:blipFill rotWithShape="1">
          <a:blip r:embed="rId3">
            <a:extLst>
              <a:ext uri="{28A0092B-C50C-407E-A947-70E740481C1C}">
                <a14:useLocalDpi xmlns:a14="http://schemas.microsoft.com/office/drawing/2010/main" val="0"/>
              </a:ext>
            </a:extLst>
          </a:blip>
          <a:srcRect l="1384" t="22463" r="2819" b="3642"/>
          <a:stretch/>
        </p:blipFill>
        <p:spPr bwMode="auto">
          <a:xfrm>
            <a:off x="3665691" y="3066881"/>
            <a:ext cx="5219363" cy="2848398"/>
          </a:xfrm>
          <a:prstGeom prst="rect">
            <a:avLst/>
          </a:prstGeom>
          <a:noFill/>
          <a:ln>
            <a:noFill/>
          </a:ln>
        </p:spPr>
      </p:pic>
    </p:spTree>
    <p:extLst>
      <p:ext uri="{BB962C8B-B14F-4D97-AF65-F5344CB8AC3E}">
        <p14:creationId xmlns:p14="http://schemas.microsoft.com/office/powerpoint/2010/main" val="3174020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Error Detection- Bit Monitoring</a:t>
            </a:r>
            <a:endParaRPr lang="en-US" dirty="0"/>
          </a:p>
        </p:txBody>
      </p:sp>
      <p:sp>
        <p:nvSpPr>
          <p:cNvPr id="3" name="Content Placeholder 2"/>
          <p:cNvSpPr>
            <a:spLocks noGrp="1"/>
          </p:cNvSpPr>
          <p:nvPr>
            <p:ph idx="1"/>
          </p:nvPr>
        </p:nvSpPr>
        <p:spPr/>
        <p:txBody>
          <a:bodyPr/>
          <a:lstStyle/>
          <a:p>
            <a:r>
              <a:rPr lang="en-US" dirty="0"/>
              <a:t>To detect corrupted messages, the CAN protocol defines </a:t>
            </a:r>
            <a:r>
              <a:rPr lang="en-US" b="1" dirty="0"/>
              <a:t>five mechanisms</a:t>
            </a:r>
            <a:r>
              <a:rPr lang="en-US" dirty="0"/>
              <a:t>: bit monitoring, monitoring of the message format (Form Check), monitoring of the bit coding (Stuff Check), evaluation of the acknowledgement (ACK Check) and verifying the checksum (</a:t>
            </a:r>
            <a:r>
              <a:rPr lang="en-US" dirty="0" smtClean="0"/>
              <a:t>Cyclic </a:t>
            </a:r>
            <a:r>
              <a:rPr lang="en-US" dirty="0"/>
              <a:t>Redundancy Check</a:t>
            </a:r>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35</a:t>
            </a:fld>
            <a:endParaRPr lang="en-US" dirty="0">
              <a:solidFill>
                <a:srgbClr val="969696"/>
              </a:solidFill>
            </a:endParaRPr>
          </a:p>
        </p:txBody>
      </p:sp>
      <p:pic>
        <p:nvPicPr>
          <p:cNvPr id="5" name="Picture 4" descr="C:\Users\abharata\Specification\Study Material\Image 104a.png"/>
          <p:cNvPicPr/>
          <p:nvPr/>
        </p:nvPicPr>
        <p:blipFill rotWithShape="1">
          <a:blip r:embed="rId2">
            <a:extLst>
              <a:ext uri="{28A0092B-C50C-407E-A947-70E740481C1C}">
                <a14:useLocalDpi xmlns:a14="http://schemas.microsoft.com/office/drawing/2010/main" val="0"/>
              </a:ext>
            </a:extLst>
          </a:blip>
          <a:srcRect t="27319" r="1952" b="22098"/>
          <a:stretch/>
        </p:blipFill>
        <p:spPr bwMode="auto">
          <a:xfrm>
            <a:off x="639272" y="2192942"/>
            <a:ext cx="10616750" cy="3398654"/>
          </a:xfrm>
          <a:prstGeom prst="rect">
            <a:avLst/>
          </a:prstGeom>
          <a:noFill/>
          <a:ln>
            <a:noFill/>
          </a:ln>
        </p:spPr>
      </p:pic>
    </p:spTree>
    <p:extLst>
      <p:ext uri="{BB962C8B-B14F-4D97-AF65-F5344CB8AC3E}">
        <p14:creationId xmlns:p14="http://schemas.microsoft.com/office/powerpoint/2010/main" val="2823988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Error Detection- Stuff Check</a:t>
            </a:r>
            <a:endParaRPr lang="en-US" dirty="0"/>
          </a:p>
        </p:txBody>
      </p:sp>
      <p:sp>
        <p:nvSpPr>
          <p:cNvPr id="3" name="Content Placeholder 2"/>
          <p:cNvSpPr>
            <a:spLocks noGrp="1"/>
          </p:cNvSpPr>
          <p:nvPr>
            <p:ph idx="1"/>
          </p:nvPr>
        </p:nvSpPr>
        <p:spPr/>
        <p:txBody>
          <a:bodyPr/>
          <a:lstStyle/>
          <a:p>
            <a:r>
              <a:rPr lang="en-US" dirty="0"/>
              <a:t>The </a:t>
            </a:r>
            <a:r>
              <a:rPr lang="en-US" b="1" dirty="0"/>
              <a:t>stuff check</a:t>
            </a:r>
            <a:r>
              <a:rPr lang="en-US" dirty="0"/>
              <a:t> serves to check the bit stream. The CAN protocol specifies that the sender must transmit a complementary bit after five homogeneous bits — for synchronization purposes. There is a stuffing error if more than five homogeneous </a:t>
            </a:r>
            <a:r>
              <a:rPr lang="en-US" dirty="0" smtClean="0"/>
              <a:t>contiguous </a:t>
            </a:r>
            <a:r>
              <a:rPr lang="en-US" dirty="0"/>
              <a:t>bits are received.</a:t>
            </a:r>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36</a:t>
            </a:fld>
            <a:endParaRPr lang="en-US" dirty="0">
              <a:solidFill>
                <a:srgbClr val="969696"/>
              </a:solidFill>
            </a:endParaRPr>
          </a:p>
        </p:txBody>
      </p:sp>
      <p:pic>
        <p:nvPicPr>
          <p:cNvPr id="5" name="Picture 4" descr="C:\Users\abharata\Specification\Study Material\Image 104b.png"/>
          <p:cNvPicPr/>
          <p:nvPr/>
        </p:nvPicPr>
        <p:blipFill rotWithShape="1">
          <a:blip r:embed="rId2">
            <a:extLst>
              <a:ext uri="{28A0092B-C50C-407E-A947-70E740481C1C}">
                <a14:useLocalDpi xmlns:a14="http://schemas.microsoft.com/office/drawing/2010/main" val="0"/>
              </a:ext>
            </a:extLst>
          </a:blip>
          <a:srcRect t="27583" r="3756" b="22138"/>
          <a:stretch/>
        </p:blipFill>
        <p:spPr bwMode="auto">
          <a:xfrm>
            <a:off x="720191" y="1933996"/>
            <a:ext cx="10244517" cy="3657600"/>
          </a:xfrm>
          <a:prstGeom prst="rect">
            <a:avLst/>
          </a:prstGeom>
          <a:noFill/>
          <a:ln>
            <a:noFill/>
          </a:ln>
        </p:spPr>
      </p:pic>
    </p:spTree>
    <p:extLst>
      <p:ext uri="{BB962C8B-B14F-4D97-AF65-F5344CB8AC3E}">
        <p14:creationId xmlns:p14="http://schemas.microsoft.com/office/powerpoint/2010/main" val="27117748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Error Detection- </a:t>
            </a:r>
            <a:r>
              <a:rPr lang="en-US" dirty="0" smtClean="0"/>
              <a:t>Form </a:t>
            </a:r>
            <a:r>
              <a:rPr lang="en-US" dirty="0"/>
              <a:t>Check</a:t>
            </a:r>
          </a:p>
        </p:txBody>
      </p:sp>
      <p:sp>
        <p:nvSpPr>
          <p:cNvPr id="3" name="Content Placeholder 2"/>
          <p:cNvSpPr>
            <a:spLocks noGrp="1"/>
          </p:cNvSpPr>
          <p:nvPr>
            <p:ph idx="1"/>
          </p:nvPr>
        </p:nvSpPr>
        <p:spPr/>
        <p:txBody>
          <a:bodyPr/>
          <a:lstStyle/>
          <a:p>
            <a:r>
              <a:rPr lang="en-US" dirty="0"/>
              <a:t>The </a:t>
            </a:r>
            <a:r>
              <a:rPr lang="en-US" b="1" dirty="0"/>
              <a:t>form check</a:t>
            </a:r>
            <a:r>
              <a:rPr lang="en-US" dirty="0"/>
              <a:t> serves to check the format of a CAN message. Each CAN message always exhibits the same bit sequences at certain positions. They are the CRC delimiter, ACK delimiter and EOF. Senders always transmit these message components recessively. A format error exists if a receiver detects a dominant bus level within one of these message components in the Form Check.</a:t>
            </a:r>
            <a:br>
              <a:rPr lang="en-US" dirty="0"/>
            </a:b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37</a:t>
            </a:fld>
            <a:endParaRPr lang="en-US" dirty="0">
              <a:solidFill>
                <a:srgbClr val="969696"/>
              </a:solidFill>
            </a:endParaRPr>
          </a:p>
        </p:txBody>
      </p:sp>
      <p:pic>
        <p:nvPicPr>
          <p:cNvPr id="5" name="Picture 4" descr="C:\Users\abharata\Specification\Study Material\Image 104c.png"/>
          <p:cNvPicPr/>
          <p:nvPr/>
        </p:nvPicPr>
        <p:blipFill rotWithShape="1">
          <a:blip r:embed="rId2">
            <a:extLst>
              <a:ext uri="{28A0092B-C50C-407E-A947-70E740481C1C}">
                <a14:useLocalDpi xmlns:a14="http://schemas.microsoft.com/office/drawing/2010/main" val="0"/>
              </a:ext>
            </a:extLst>
          </a:blip>
          <a:srcRect t="27120" r="2610" b="21907"/>
          <a:stretch/>
        </p:blipFill>
        <p:spPr bwMode="auto">
          <a:xfrm>
            <a:off x="429685" y="2201035"/>
            <a:ext cx="10915349" cy="3479574"/>
          </a:xfrm>
          <a:prstGeom prst="rect">
            <a:avLst/>
          </a:prstGeom>
          <a:noFill/>
          <a:ln>
            <a:noFill/>
          </a:ln>
        </p:spPr>
      </p:pic>
    </p:spTree>
    <p:extLst>
      <p:ext uri="{BB962C8B-B14F-4D97-AF65-F5344CB8AC3E}">
        <p14:creationId xmlns:p14="http://schemas.microsoft.com/office/powerpoint/2010/main" val="1394920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Error Detection- </a:t>
            </a:r>
            <a:r>
              <a:rPr lang="en-US" dirty="0" smtClean="0"/>
              <a:t>CRC Check</a:t>
            </a:r>
            <a:endParaRPr lang="en-US" dirty="0"/>
          </a:p>
        </p:txBody>
      </p:sp>
      <p:sp>
        <p:nvSpPr>
          <p:cNvPr id="3" name="Content Placeholder 2"/>
          <p:cNvSpPr>
            <a:spLocks noGrp="1"/>
          </p:cNvSpPr>
          <p:nvPr>
            <p:ph idx="1"/>
          </p:nvPr>
        </p:nvSpPr>
        <p:spPr/>
        <p:txBody>
          <a:bodyPr/>
          <a:lstStyle/>
          <a:p>
            <a:r>
              <a:rPr lang="en-US" dirty="0"/>
              <a:t>In the </a:t>
            </a:r>
            <a:r>
              <a:rPr lang="en-US" b="1" dirty="0"/>
              <a:t>cyclic redundancy check</a:t>
            </a:r>
            <a:r>
              <a:rPr lang="en-US" dirty="0"/>
              <a:t> (CRC) the polynomial R(x) associated with the arriving data or remote frame should equal a multiple of the generator polynomial G(x) specified by ISO 11898-1. If this is not the case (CRC error), then </a:t>
            </a:r>
            <a:r>
              <a:rPr lang="en-US" dirty="0" smtClean="0"/>
              <a:t>the </a:t>
            </a:r>
            <a:r>
              <a:rPr lang="en-US" dirty="0"/>
              <a:t>data or remote frame was corrupted during its transmission</a:t>
            </a:r>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38</a:t>
            </a:fld>
            <a:endParaRPr lang="en-US" dirty="0">
              <a:solidFill>
                <a:srgbClr val="969696"/>
              </a:solidFill>
            </a:endParaRPr>
          </a:p>
        </p:txBody>
      </p:sp>
      <p:pic>
        <p:nvPicPr>
          <p:cNvPr id="5" name="Picture 4" descr="C:\Users\abharata\Specification\Study Material\Image 104d.png"/>
          <p:cNvPicPr/>
          <p:nvPr/>
        </p:nvPicPr>
        <p:blipFill rotWithShape="1">
          <a:blip r:embed="rId2">
            <a:extLst>
              <a:ext uri="{28A0092B-C50C-407E-A947-70E740481C1C}">
                <a14:useLocalDpi xmlns:a14="http://schemas.microsoft.com/office/drawing/2010/main" val="0"/>
              </a:ext>
            </a:extLst>
          </a:blip>
          <a:srcRect t="27352" r="5210" b="22138"/>
          <a:stretch/>
        </p:blipFill>
        <p:spPr bwMode="auto">
          <a:xfrm>
            <a:off x="429685" y="2006825"/>
            <a:ext cx="11166201" cy="3625232"/>
          </a:xfrm>
          <a:prstGeom prst="rect">
            <a:avLst/>
          </a:prstGeom>
          <a:noFill/>
          <a:ln>
            <a:noFill/>
          </a:ln>
        </p:spPr>
      </p:pic>
    </p:spTree>
    <p:extLst>
      <p:ext uri="{BB962C8B-B14F-4D97-AF65-F5344CB8AC3E}">
        <p14:creationId xmlns:p14="http://schemas.microsoft.com/office/powerpoint/2010/main" val="2591083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Error Detection- </a:t>
            </a:r>
            <a:r>
              <a:rPr lang="en-US" dirty="0" smtClean="0"/>
              <a:t>ACK </a:t>
            </a:r>
            <a:r>
              <a:rPr lang="en-US" dirty="0"/>
              <a:t>Check</a:t>
            </a:r>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39</a:t>
            </a:fld>
            <a:endParaRPr lang="en-US" dirty="0">
              <a:solidFill>
                <a:srgbClr val="969696"/>
              </a:solidFill>
            </a:endParaRPr>
          </a:p>
        </p:txBody>
      </p:sp>
      <p:pic>
        <p:nvPicPr>
          <p:cNvPr id="5" name="Content Placeholder 4" descr="C:\Users\abharata\Specification\Study Material\Image 104e.png"/>
          <p:cNvPicPr>
            <a:picLocks noGrp="1"/>
          </p:cNvPicPr>
          <p:nvPr>
            <p:ph idx="1"/>
          </p:nvPr>
        </p:nvPicPr>
        <p:blipFill rotWithShape="1">
          <a:blip r:embed="rId2">
            <a:extLst>
              <a:ext uri="{28A0092B-C50C-407E-A947-70E740481C1C}">
                <a14:useLocalDpi xmlns:a14="http://schemas.microsoft.com/office/drawing/2010/main" val="0"/>
              </a:ext>
            </a:extLst>
          </a:blip>
          <a:srcRect t="21815" r="9142" b="5487"/>
          <a:stretch/>
        </p:blipFill>
        <p:spPr bwMode="auto">
          <a:xfrm>
            <a:off x="429685" y="679730"/>
            <a:ext cx="9734547" cy="5640149"/>
          </a:xfrm>
          <a:prstGeom prst="rect">
            <a:avLst/>
          </a:prstGeom>
          <a:noFill/>
          <a:ln>
            <a:noFill/>
          </a:ln>
        </p:spPr>
      </p:pic>
    </p:spTree>
    <p:extLst>
      <p:ext uri="{BB962C8B-B14F-4D97-AF65-F5344CB8AC3E}">
        <p14:creationId xmlns:p14="http://schemas.microsoft.com/office/powerpoint/2010/main" val="646485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969696"/>
                </a:solidFill>
              </a:rPr>
              <a:t>Page </a:t>
            </a:r>
            <a:fld id="{52FA82AE-F571-4DB8-B1F2-0BD6296CA4F4}" type="slidenum">
              <a:rPr lang="en-US" smtClean="0">
                <a:solidFill>
                  <a:srgbClr val="969696"/>
                </a:solidFill>
              </a:rPr>
              <a:pPr>
                <a:defRPr/>
              </a:pPr>
              <a:t>4</a:t>
            </a:fld>
            <a:endParaRPr lang="en-US" dirty="0">
              <a:solidFill>
                <a:srgbClr val="969696"/>
              </a:solidFill>
            </a:endParaRPr>
          </a:p>
        </p:txBody>
      </p:sp>
      <p:sp>
        <p:nvSpPr>
          <p:cNvPr id="3" name="Title 1"/>
          <p:cNvSpPr txBox="1">
            <a:spLocks/>
          </p:cNvSpPr>
          <p:nvPr/>
        </p:nvSpPr>
        <p:spPr>
          <a:xfrm>
            <a:off x="257432" y="130348"/>
            <a:ext cx="10515600" cy="462778"/>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smtClean="0"/>
              <a:t>Motivation</a:t>
            </a:r>
            <a:endParaRPr lang="en-US" kern="0" dirty="0"/>
          </a:p>
        </p:txBody>
      </p:sp>
      <p:sp>
        <p:nvSpPr>
          <p:cNvPr id="5" name="Content Placeholder 2"/>
          <p:cNvSpPr txBox="1">
            <a:spLocks/>
          </p:cNvSpPr>
          <p:nvPr/>
        </p:nvSpPr>
        <p:spPr>
          <a:xfrm>
            <a:off x="257432" y="988542"/>
            <a:ext cx="9919302" cy="45472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en-US" sz="2400" dirty="0"/>
              <a:t>The recent history of the automobile is characterized by intensive </a:t>
            </a:r>
            <a:r>
              <a:rPr lang="en-US" sz="2400" b="1" dirty="0"/>
              <a:t>electronification</a:t>
            </a:r>
            <a:r>
              <a:rPr lang="en-US" sz="2400" dirty="0" smtClean="0"/>
              <a:t>.</a:t>
            </a:r>
            <a:endParaRPr kumimoji="0" lang="en-US" sz="26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endParaRPr>
          </a:p>
          <a:p>
            <a:pPr lvl="0">
              <a:defRPr/>
            </a:pPr>
            <a:r>
              <a:rPr lang="en-US" sz="2400" dirty="0"/>
              <a:t>Over the course of time, electronic functions found their way into the automobile that could not be implemented without highly active </a:t>
            </a:r>
            <a:r>
              <a:rPr lang="en-US" sz="2400" b="1" dirty="0"/>
              <a:t>data exchange</a:t>
            </a:r>
            <a:r>
              <a:rPr lang="en-US" sz="2400" dirty="0"/>
              <a:t> between electronic ECUs.</a:t>
            </a:r>
            <a:endParaRPr kumimoji="0" lang="en-US" sz="26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endParaRPr>
          </a:p>
          <a:p>
            <a:pPr lvl="0">
              <a:defRPr/>
            </a:pPr>
            <a:r>
              <a:rPr lang="en-US" sz="2400" dirty="0"/>
              <a:t>E</a:t>
            </a:r>
            <a:r>
              <a:rPr lang="en-US" sz="2400" dirty="0" smtClean="0"/>
              <a:t>lectronic </a:t>
            </a:r>
            <a:r>
              <a:rPr lang="en-US" sz="2400" dirty="0"/>
              <a:t>systems were requiring more and more intensive networking to implement them, which drove </a:t>
            </a:r>
            <a:r>
              <a:rPr lang="en-US" sz="2400" b="1" dirty="0"/>
              <a:t>wiring expense</a:t>
            </a:r>
            <a:r>
              <a:rPr lang="en-US" sz="2400" dirty="0"/>
              <a:t> sky high. </a:t>
            </a:r>
            <a:endParaRPr lang="en-US" sz="2600" dirty="0">
              <a:solidFill>
                <a:sysClr val="windowText" lastClr="000000"/>
              </a:solidFill>
              <a:latin typeface="Arial" panose="020B0604020202020204" pitchFamily="34" charset="0"/>
              <a:cs typeface="Arial" panose="020B0604020202020204" pitchFamily="34" charset="0"/>
            </a:endParaRPr>
          </a:p>
          <a:p>
            <a:pPr lvl="0">
              <a:defRPr/>
            </a:pPr>
            <a:r>
              <a:rPr lang="en-US" sz="2400" dirty="0"/>
              <a:t>A way out of this dilemma soon appeared in the form of bit-serial exchange of data via a </a:t>
            </a:r>
            <a:r>
              <a:rPr lang="en-US" sz="2400" b="1" dirty="0"/>
              <a:t>communication channel (Bus)</a:t>
            </a:r>
            <a:r>
              <a:rPr lang="en-US" sz="2400" dirty="0"/>
              <a:t> jointly used by a number of electronic control units.</a:t>
            </a:r>
            <a:br>
              <a:rPr lang="en-US" sz="2400" dirty="0"/>
            </a:br>
            <a:endParaRPr kumimoji="0" lang="en-US" sz="26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ysClr val="windowText" lastClr="000000"/>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81487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Error Handling</a:t>
            </a:r>
            <a:endParaRPr lang="en-US" dirty="0"/>
          </a:p>
        </p:txBody>
      </p:sp>
      <p:sp>
        <p:nvSpPr>
          <p:cNvPr id="3" name="Content Placeholder 2"/>
          <p:cNvSpPr>
            <a:spLocks noGrp="1"/>
          </p:cNvSpPr>
          <p:nvPr>
            <p:ph idx="1"/>
          </p:nvPr>
        </p:nvSpPr>
        <p:spPr/>
        <p:txBody>
          <a:bodyPr/>
          <a:lstStyle/>
          <a:p>
            <a:r>
              <a:rPr lang="en-US" dirty="0"/>
              <a:t>The CAN protocol </a:t>
            </a:r>
            <a:r>
              <a:rPr lang="en-US" dirty="0" smtClean="0"/>
              <a:t>prescribes that </a:t>
            </a:r>
            <a:r>
              <a:rPr lang="en-US" dirty="0"/>
              <a:t>if the error-detecting CAN node is experiencing a local disturbance, it must inform all CAN nodes connected to the CAN network. </a:t>
            </a:r>
            <a:endParaRPr lang="en-US" dirty="0" smtClean="0"/>
          </a:p>
          <a:p>
            <a:r>
              <a:rPr lang="en-US" dirty="0" smtClean="0"/>
              <a:t>The </a:t>
            </a:r>
            <a:r>
              <a:rPr lang="en-US" dirty="0"/>
              <a:t>error-detecting CAN node transmits an error signal (</a:t>
            </a:r>
            <a:r>
              <a:rPr lang="en-US" b="1" dirty="0"/>
              <a:t>error flag</a:t>
            </a:r>
            <a:r>
              <a:rPr lang="en-US" dirty="0"/>
              <a:t>) for this purpose, which is made up of six dominant bits. This is an intentional violation of the bit stuffing rule, and it generates a </a:t>
            </a:r>
            <a:r>
              <a:rPr lang="en-US" b="1" dirty="0"/>
              <a:t>bit stuffing </a:t>
            </a:r>
            <a:r>
              <a:rPr lang="en-US" b="1" dirty="0" smtClean="0"/>
              <a:t>error</a:t>
            </a:r>
            <a:r>
              <a:rPr lang="en-US" dirty="0" smtClean="0"/>
              <a:t>.</a:t>
            </a:r>
          </a:p>
          <a:p>
            <a:r>
              <a:rPr lang="en-US" dirty="0" smtClean="0"/>
              <a:t>Transmission </a:t>
            </a:r>
            <a:r>
              <a:rPr lang="en-US" dirty="0"/>
              <a:t>of an error flag ensures that all other CAN nodes will also transmit an error flag (secondary error flag) and thereby also terminate the regular data transmission just like the sender of the primary error flag. </a:t>
            </a:r>
            <a:endParaRPr lang="en-US" dirty="0" smtClean="0"/>
          </a:p>
          <a:p>
            <a:r>
              <a:rPr lang="en-US" dirty="0" smtClean="0"/>
              <a:t>Transmission </a:t>
            </a:r>
            <a:r>
              <a:rPr lang="en-US" dirty="0"/>
              <a:t>of an error flag is always terminated by an </a:t>
            </a:r>
            <a:r>
              <a:rPr lang="en-US" b="1" dirty="0"/>
              <a:t>error delimiter</a:t>
            </a:r>
            <a:r>
              <a:rPr lang="en-US" dirty="0"/>
              <a:t>. This consists of eight recessive bits. </a:t>
            </a:r>
            <a:br>
              <a:rPr lang="en-US" dirty="0"/>
            </a:b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40</a:t>
            </a:fld>
            <a:endParaRPr lang="en-US" dirty="0">
              <a:solidFill>
                <a:srgbClr val="969696"/>
              </a:solidFill>
            </a:endParaRPr>
          </a:p>
        </p:txBody>
      </p:sp>
      <p:pic>
        <p:nvPicPr>
          <p:cNvPr id="5" name="Picture 4" descr="C:\Users\abharata\Specification\Study Material\Image 82.png"/>
          <p:cNvPicPr/>
          <p:nvPr/>
        </p:nvPicPr>
        <p:blipFill rotWithShape="1">
          <a:blip r:embed="rId2">
            <a:extLst>
              <a:ext uri="{28A0092B-C50C-407E-A947-70E740481C1C}">
                <a14:useLocalDpi xmlns:a14="http://schemas.microsoft.com/office/drawing/2010/main" val="0"/>
              </a:ext>
            </a:extLst>
          </a:blip>
          <a:srcRect l="2970" t="37425" r="3446" b="8487"/>
          <a:stretch/>
        </p:blipFill>
        <p:spPr bwMode="auto">
          <a:xfrm>
            <a:off x="2640702" y="4236901"/>
            <a:ext cx="6149946" cy="1480842"/>
          </a:xfrm>
          <a:prstGeom prst="rect">
            <a:avLst/>
          </a:prstGeom>
          <a:noFill/>
          <a:ln>
            <a:noFill/>
          </a:ln>
        </p:spPr>
      </p:pic>
    </p:spTree>
    <p:extLst>
      <p:ext uri="{BB962C8B-B14F-4D97-AF65-F5344CB8AC3E}">
        <p14:creationId xmlns:p14="http://schemas.microsoft.com/office/powerpoint/2010/main" val="30023928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Tracking</a:t>
            </a:r>
            <a:endParaRPr lang="en-US" dirty="0"/>
          </a:p>
        </p:txBody>
      </p:sp>
      <p:sp>
        <p:nvSpPr>
          <p:cNvPr id="3" name="Content Placeholder 2"/>
          <p:cNvSpPr>
            <a:spLocks noGrp="1"/>
          </p:cNvSpPr>
          <p:nvPr>
            <p:ph idx="1"/>
          </p:nvPr>
        </p:nvSpPr>
        <p:spPr/>
        <p:txBody>
          <a:bodyPr/>
          <a:lstStyle/>
          <a:p>
            <a:r>
              <a:rPr lang="en-US" dirty="0"/>
              <a:t>To assure network-wide </a:t>
            </a:r>
            <a:r>
              <a:rPr lang="en-US" b="1" dirty="0"/>
              <a:t>data consistency</a:t>
            </a:r>
            <a:r>
              <a:rPr lang="en-US" dirty="0"/>
              <a:t>, each node in a CAN network has the right to terminate any CAN message interpreted as faulty. This also applies to a CAN node that erroneously interprets correct CAN messages as faulty. </a:t>
            </a:r>
            <a:endParaRPr lang="en-US" dirty="0" smtClean="0"/>
          </a:p>
          <a:p>
            <a:r>
              <a:rPr lang="en-US" dirty="0" smtClean="0"/>
              <a:t>To </a:t>
            </a:r>
            <a:r>
              <a:rPr lang="en-US" dirty="0"/>
              <a:t>prevent jamming up the transmission medium, the CAN protocol specifies error tracking that allows CAN nodes to distinguish between occasionally occurring disturbances and persistent ones</a:t>
            </a:r>
            <a:r>
              <a:rPr lang="en-US" dirty="0" smtClean="0"/>
              <a:t>.</a:t>
            </a:r>
          </a:p>
          <a:p>
            <a:r>
              <a:rPr lang="en-US" dirty="0"/>
              <a:t>Consequently, each CAN controller has a </a:t>
            </a:r>
            <a:r>
              <a:rPr lang="en-US" b="1" dirty="0"/>
              <a:t>TEC (Transmit Error Counter)</a:t>
            </a:r>
            <a:r>
              <a:rPr lang="en-US" dirty="0"/>
              <a:t> and a </a:t>
            </a:r>
            <a:r>
              <a:rPr lang="en-US" b="1" dirty="0"/>
              <a:t>REC (Receive Error Counter)</a:t>
            </a:r>
            <a:r>
              <a:rPr lang="en-US" dirty="0"/>
              <a:t>. In case of successful transmission of a data or remote frame, the relevant error counter is decremented (TEC=TEC-1; REC=REC-1). </a:t>
            </a:r>
            <a:endParaRPr lang="en-US" dirty="0" smtClean="0"/>
          </a:p>
          <a:p>
            <a:r>
              <a:rPr lang="en-US" dirty="0" smtClean="0"/>
              <a:t>Detection </a:t>
            </a:r>
            <a:r>
              <a:rPr lang="en-US" dirty="0"/>
              <a:t>and subsequent transmission of a error flag causes the relevant error counter to be incremented according to certain rules. </a:t>
            </a:r>
            <a:endParaRPr lang="en-US" dirty="0" smtClean="0"/>
          </a:p>
          <a:p>
            <a:r>
              <a:rPr lang="en-US" dirty="0" smtClean="0"/>
              <a:t>For </a:t>
            </a:r>
            <a:r>
              <a:rPr lang="en-US" dirty="0"/>
              <a:t>the sender the following rule applies: TEC=TEC+8. </a:t>
            </a:r>
            <a:endParaRPr lang="en-US" dirty="0" smtClean="0"/>
          </a:p>
          <a:p>
            <a:r>
              <a:rPr lang="en-US" dirty="0" smtClean="0"/>
              <a:t>Error-detecting </a:t>
            </a:r>
            <a:r>
              <a:rPr lang="en-US" dirty="0"/>
              <a:t>receivers initially increment their REC by one unit (REC=REC+1). </a:t>
            </a:r>
            <a:endParaRPr lang="en-US" dirty="0" smtClean="0"/>
          </a:p>
          <a:p>
            <a:r>
              <a:rPr lang="en-US" dirty="0" smtClean="0"/>
              <a:t>For </a:t>
            </a:r>
            <a:r>
              <a:rPr lang="en-US" dirty="0"/>
              <a:t>the error causing receiver: REC=REC+8.</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41</a:t>
            </a:fld>
            <a:endParaRPr lang="en-US" dirty="0">
              <a:solidFill>
                <a:srgbClr val="969696"/>
              </a:solidFill>
            </a:endParaRPr>
          </a:p>
        </p:txBody>
      </p:sp>
    </p:spTree>
    <p:extLst>
      <p:ext uri="{BB962C8B-B14F-4D97-AF65-F5344CB8AC3E}">
        <p14:creationId xmlns:p14="http://schemas.microsoft.com/office/powerpoint/2010/main" val="13365519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Tracking</a:t>
            </a: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42</a:t>
            </a:fld>
            <a:endParaRPr lang="en-US" dirty="0">
              <a:solidFill>
                <a:srgbClr val="969696"/>
              </a:solidFill>
            </a:endParaRPr>
          </a:p>
        </p:txBody>
      </p:sp>
      <p:pic>
        <p:nvPicPr>
          <p:cNvPr id="5" name="Content Placeholder 4" descr="C:\Users\abharata\Specification\Study Material\Image 109.png"/>
          <p:cNvPicPr>
            <a:picLocks noGrp="1"/>
          </p:cNvPicPr>
          <p:nvPr>
            <p:ph idx="1"/>
          </p:nvPr>
        </p:nvPicPr>
        <p:blipFill rotWithShape="1">
          <a:blip r:embed="rId2">
            <a:extLst>
              <a:ext uri="{28A0092B-C50C-407E-A947-70E740481C1C}">
                <a14:useLocalDpi xmlns:a14="http://schemas.microsoft.com/office/drawing/2010/main" val="0"/>
              </a:ext>
            </a:extLst>
          </a:blip>
          <a:srcRect l="3400" t="2624" r="2856" b="3787"/>
          <a:stretch/>
        </p:blipFill>
        <p:spPr bwMode="auto">
          <a:xfrm>
            <a:off x="1496486" y="679732"/>
            <a:ext cx="8383889" cy="5567320"/>
          </a:xfrm>
          <a:prstGeom prst="rect">
            <a:avLst/>
          </a:prstGeom>
          <a:noFill/>
          <a:ln>
            <a:noFill/>
          </a:ln>
        </p:spPr>
      </p:pic>
    </p:spTree>
    <p:extLst>
      <p:ext uri="{BB962C8B-B14F-4D97-AF65-F5344CB8AC3E}">
        <p14:creationId xmlns:p14="http://schemas.microsoft.com/office/powerpoint/2010/main" val="10292263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928" y="1931816"/>
            <a:ext cx="11332633" cy="5273675"/>
          </a:xfrm>
        </p:spPr>
        <p:txBody>
          <a:bodyPr/>
          <a:lstStyle/>
          <a:p>
            <a:pPr marL="0" indent="0" algn="ctr">
              <a:buNone/>
            </a:pPr>
            <a:r>
              <a:rPr lang="en-US" sz="9600" dirty="0" smtClean="0"/>
              <a:t>Queries?</a:t>
            </a:r>
            <a:endParaRPr lang="en-US" sz="9600"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43</a:t>
            </a:fld>
            <a:endParaRPr lang="en-US" dirty="0">
              <a:solidFill>
                <a:srgbClr val="969696"/>
              </a:solidFill>
            </a:endParaRPr>
          </a:p>
        </p:txBody>
      </p:sp>
    </p:spTree>
    <p:extLst>
      <p:ext uri="{BB962C8B-B14F-4D97-AF65-F5344CB8AC3E}">
        <p14:creationId xmlns:p14="http://schemas.microsoft.com/office/powerpoint/2010/main" val="4177713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44" y="2253732"/>
            <a:ext cx="11332633" cy="5273675"/>
          </a:xfrm>
        </p:spPr>
        <p:txBody>
          <a:bodyPr/>
          <a:lstStyle/>
          <a:p>
            <a:pPr marL="0" indent="0" algn="ctr">
              <a:buNone/>
            </a:pPr>
            <a:r>
              <a:rPr lang="en-US" sz="8800" dirty="0" smtClean="0"/>
              <a:t>Thank you</a:t>
            </a:r>
            <a:endParaRPr lang="en-US" sz="8800"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44</a:t>
            </a:fld>
            <a:endParaRPr lang="en-US" dirty="0">
              <a:solidFill>
                <a:srgbClr val="969696"/>
              </a:solidFill>
            </a:endParaRPr>
          </a:p>
        </p:txBody>
      </p:sp>
    </p:spTree>
    <p:extLst>
      <p:ext uri="{BB962C8B-B14F-4D97-AF65-F5344CB8AC3E}">
        <p14:creationId xmlns:p14="http://schemas.microsoft.com/office/powerpoint/2010/main" val="3920893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969696"/>
                </a:solidFill>
              </a:rPr>
              <a:t>Page </a:t>
            </a:r>
            <a:fld id="{52FA82AE-F571-4DB8-B1F2-0BD6296CA4F4}" type="slidenum">
              <a:rPr lang="en-US" smtClean="0">
                <a:solidFill>
                  <a:srgbClr val="969696"/>
                </a:solidFill>
              </a:rPr>
              <a:pPr>
                <a:defRPr/>
              </a:pPr>
              <a:t>5</a:t>
            </a:fld>
            <a:endParaRPr lang="en-US" dirty="0">
              <a:solidFill>
                <a:srgbClr val="969696"/>
              </a:solidFill>
            </a:endParaRPr>
          </a:p>
        </p:txBody>
      </p:sp>
      <p:sp>
        <p:nvSpPr>
          <p:cNvPr id="3" name="Title 1"/>
          <p:cNvSpPr txBox="1">
            <a:spLocks/>
          </p:cNvSpPr>
          <p:nvPr/>
        </p:nvSpPr>
        <p:spPr>
          <a:xfrm>
            <a:off x="33868" y="135841"/>
            <a:ext cx="9336741" cy="450663"/>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smtClean="0"/>
              <a:t>Bus Networking</a:t>
            </a:r>
            <a:endParaRPr lang="en-US" kern="0" dirty="0"/>
          </a:p>
        </p:txBody>
      </p:sp>
      <p:pic>
        <p:nvPicPr>
          <p:cNvPr id="34" name="Picture 33" descr="C:\Users\abharata\Specification\Study Material\Image 2.png"/>
          <p:cNvPicPr/>
          <p:nvPr/>
        </p:nvPicPr>
        <p:blipFill rotWithShape="1">
          <a:blip r:embed="rId2">
            <a:extLst>
              <a:ext uri="{28A0092B-C50C-407E-A947-70E740481C1C}">
                <a14:useLocalDpi xmlns:a14="http://schemas.microsoft.com/office/drawing/2010/main" val="0"/>
              </a:ext>
            </a:extLst>
          </a:blip>
          <a:srcRect l="1256" t="20275" b="5450"/>
          <a:stretch/>
        </p:blipFill>
        <p:spPr bwMode="auto">
          <a:xfrm>
            <a:off x="755904" y="1158240"/>
            <a:ext cx="10204704" cy="4498848"/>
          </a:xfrm>
          <a:prstGeom prst="rect">
            <a:avLst/>
          </a:prstGeom>
          <a:noFill/>
          <a:ln>
            <a:noFill/>
          </a:ln>
        </p:spPr>
      </p:pic>
    </p:spTree>
    <p:extLst>
      <p:ext uri="{BB962C8B-B14F-4D97-AF65-F5344CB8AC3E}">
        <p14:creationId xmlns:p14="http://schemas.microsoft.com/office/powerpoint/2010/main" val="2293318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969696"/>
                </a:solidFill>
              </a:rPr>
              <a:t>Page </a:t>
            </a:r>
            <a:fld id="{52FA82AE-F571-4DB8-B1F2-0BD6296CA4F4}" type="slidenum">
              <a:rPr lang="en-US" smtClean="0">
                <a:solidFill>
                  <a:srgbClr val="969696"/>
                </a:solidFill>
              </a:rPr>
              <a:pPr>
                <a:defRPr/>
              </a:pPr>
              <a:t>6</a:t>
            </a:fld>
            <a:endParaRPr lang="en-US" dirty="0">
              <a:solidFill>
                <a:srgbClr val="969696"/>
              </a:solidFill>
            </a:endParaRPr>
          </a:p>
        </p:txBody>
      </p:sp>
      <p:sp>
        <p:nvSpPr>
          <p:cNvPr id="3" name="Title 1"/>
          <p:cNvSpPr txBox="1">
            <a:spLocks/>
          </p:cNvSpPr>
          <p:nvPr/>
        </p:nvSpPr>
        <p:spPr>
          <a:xfrm>
            <a:off x="33868" y="135841"/>
            <a:ext cx="9336741" cy="450663"/>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smtClean="0"/>
              <a:t>Communication Model/OSI Model</a:t>
            </a:r>
            <a:endParaRPr lang="en-US" kern="0" dirty="0"/>
          </a:p>
        </p:txBody>
      </p:sp>
      <p:pic>
        <p:nvPicPr>
          <p:cNvPr id="13" name="Picture 12" descr="C:\Users\abharata\Specification\Study Material\Image 4.png"/>
          <p:cNvPicPr/>
          <p:nvPr/>
        </p:nvPicPr>
        <p:blipFill rotWithShape="1">
          <a:blip r:embed="rId2">
            <a:extLst>
              <a:ext uri="{28A0092B-C50C-407E-A947-70E740481C1C}">
                <a14:useLocalDpi xmlns:a14="http://schemas.microsoft.com/office/drawing/2010/main" val="0"/>
              </a:ext>
            </a:extLst>
          </a:blip>
          <a:srcRect l="1423" t="21463" r="1423" b="7070"/>
          <a:stretch/>
        </p:blipFill>
        <p:spPr bwMode="auto">
          <a:xfrm>
            <a:off x="597408" y="1524000"/>
            <a:ext cx="10984992" cy="4882987"/>
          </a:xfrm>
          <a:prstGeom prst="rect">
            <a:avLst/>
          </a:prstGeom>
          <a:noFill/>
          <a:ln>
            <a:noFill/>
          </a:ln>
        </p:spPr>
      </p:pic>
      <p:sp>
        <p:nvSpPr>
          <p:cNvPr id="6" name="TextBox 5"/>
          <p:cNvSpPr txBox="1"/>
          <p:nvPr/>
        </p:nvSpPr>
        <p:spPr bwMode="auto">
          <a:xfrm>
            <a:off x="204450" y="939225"/>
            <a:ext cx="11560724" cy="584775"/>
          </a:xfrm>
          <a:prstGeom prst="rect">
            <a:avLst/>
          </a:prstGeom>
          <a:noFill/>
          <a:ln w="9525">
            <a:noFill/>
            <a:miter lim="800000"/>
            <a:headEnd/>
            <a:tailEnd/>
          </a:ln>
        </p:spPr>
        <p:txBody>
          <a:bodyPr wrap="square" rtlCol="0">
            <a:spAutoFit/>
          </a:bodyPr>
          <a:lstStyle/>
          <a:p>
            <a:r>
              <a:rPr lang="en-US" sz="1600" dirty="0"/>
              <a:t>The OSI communication model (Open System Interconnection) published by ISO (International Standardization Organization) in 1983 is a </a:t>
            </a:r>
            <a:r>
              <a:rPr lang="en-US" sz="1600" b="1" dirty="0"/>
              <a:t>reference architecture </a:t>
            </a:r>
            <a:r>
              <a:rPr lang="en-US" sz="1600" dirty="0"/>
              <a:t>for implementing </a:t>
            </a:r>
            <a:r>
              <a:rPr lang="en-US" sz="1600" dirty="0" smtClean="0"/>
              <a:t>CAN communication.</a:t>
            </a:r>
            <a:endParaRPr lang="en-US" sz="1600" dirty="0">
              <a:latin typeface="Arial" charset="0"/>
            </a:endParaRPr>
          </a:p>
        </p:txBody>
      </p:sp>
    </p:spTree>
    <p:extLst>
      <p:ext uri="{BB962C8B-B14F-4D97-AF65-F5344CB8AC3E}">
        <p14:creationId xmlns:p14="http://schemas.microsoft.com/office/powerpoint/2010/main" val="337212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969696"/>
                </a:solidFill>
              </a:rPr>
              <a:t>Page </a:t>
            </a:r>
            <a:fld id="{52FA82AE-F571-4DB8-B1F2-0BD6296CA4F4}" type="slidenum">
              <a:rPr lang="en-US" smtClean="0">
                <a:solidFill>
                  <a:srgbClr val="969696"/>
                </a:solidFill>
              </a:rPr>
              <a:pPr>
                <a:defRPr/>
              </a:pPr>
              <a:t>7</a:t>
            </a:fld>
            <a:endParaRPr lang="en-US" dirty="0">
              <a:solidFill>
                <a:srgbClr val="969696"/>
              </a:solidFill>
            </a:endParaRPr>
          </a:p>
        </p:txBody>
      </p:sp>
      <p:sp>
        <p:nvSpPr>
          <p:cNvPr id="3" name="Title 1"/>
          <p:cNvSpPr txBox="1">
            <a:spLocks/>
          </p:cNvSpPr>
          <p:nvPr/>
        </p:nvSpPr>
        <p:spPr>
          <a:xfrm>
            <a:off x="138952" y="128457"/>
            <a:ext cx="9930206" cy="420183"/>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smtClean="0"/>
              <a:t>Three Layer Model</a:t>
            </a:r>
            <a:endParaRPr lang="en-US" kern="0" dirty="0"/>
          </a:p>
        </p:txBody>
      </p:sp>
      <p:pic>
        <p:nvPicPr>
          <p:cNvPr id="5" name="Picture 4" descr="C:\Users\abharata\Specification\Study Material\Image 9.png"/>
          <p:cNvPicPr/>
          <p:nvPr/>
        </p:nvPicPr>
        <p:blipFill rotWithShape="1">
          <a:blip r:embed="rId2">
            <a:extLst>
              <a:ext uri="{28A0092B-C50C-407E-A947-70E740481C1C}">
                <a14:useLocalDpi xmlns:a14="http://schemas.microsoft.com/office/drawing/2010/main" val="0"/>
              </a:ext>
            </a:extLst>
          </a:blip>
          <a:srcRect l="1876" t="26063" r="1282" b="6745"/>
          <a:stretch/>
        </p:blipFill>
        <p:spPr bwMode="auto">
          <a:xfrm>
            <a:off x="765176" y="2267712"/>
            <a:ext cx="10399776" cy="3936910"/>
          </a:xfrm>
          <a:prstGeom prst="rect">
            <a:avLst/>
          </a:prstGeom>
          <a:noFill/>
          <a:ln>
            <a:noFill/>
          </a:ln>
        </p:spPr>
      </p:pic>
      <p:sp>
        <p:nvSpPr>
          <p:cNvPr id="6" name="TextBox 5"/>
          <p:cNvSpPr txBox="1"/>
          <p:nvPr/>
        </p:nvSpPr>
        <p:spPr bwMode="auto">
          <a:xfrm>
            <a:off x="280416" y="816864"/>
            <a:ext cx="10399776" cy="1569660"/>
          </a:xfrm>
          <a:prstGeom prst="rect">
            <a:avLst/>
          </a:prstGeom>
          <a:noFill/>
          <a:ln w="9525">
            <a:noFill/>
            <a:miter lim="800000"/>
            <a:headEnd/>
            <a:tailEnd/>
          </a:ln>
        </p:spPr>
        <p:txBody>
          <a:bodyPr wrap="square" rtlCol="0">
            <a:spAutoFit/>
          </a:bodyPr>
          <a:lstStyle/>
          <a:p>
            <a:pPr marL="285750" indent="-285750">
              <a:buFont typeface="Arial" panose="020B0604020202020204" pitchFamily="34" charset="0"/>
              <a:buChar char="•"/>
            </a:pPr>
            <a:r>
              <a:rPr lang="en-US" sz="1600" dirty="0" smtClean="0"/>
              <a:t>For </a:t>
            </a:r>
            <a:r>
              <a:rPr lang="en-US" sz="1600" dirty="0"/>
              <a:t>data exchange between electronic control units in the motor vehicle, not all of the communication functions, defined in the ISO/OSI model, are necessary. </a:t>
            </a:r>
            <a:endParaRPr lang="en-US" sz="1600" dirty="0" smtClean="0"/>
          </a:p>
          <a:p>
            <a:endParaRPr lang="en-US" sz="1600" dirty="0" smtClean="0"/>
          </a:p>
          <a:p>
            <a:pPr marL="285750" indent="-285750">
              <a:buFont typeface="Arial" panose="020B0604020202020204" pitchFamily="34" charset="0"/>
              <a:buChar char="•"/>
            </a:pPr>
            <a:r>
              <a:rPr lang="en-US" sz="1600" dirty="0" smtClean="0"/>
              <a:t>Essentially</a:t>
            </a:r>
            <a:r>
              <a:rPr lang="en-US" sz="1600" dirty="0"/>
              <a:t>, only the two lowermost layers are relevant to serial data communication in the motor vehicle. These layers are the </a:t>
            </a:r>
            <a:r>
              <a:rPr lang="en-US" sz="1600" b="1" dirty="0"/>
              <a:t>Data Link Layer</a:t>
            </a:r>
            <a:r>
              <a:rPr lang="en-US" sz="1600" dirty="0"/>
              <a:t> and the </a:t>
            </a:r>
            <a:r>
              <a:rPr lang="en-US" sz="1600" b="1" dirty="0"/>
              <a:t>Physical Layer</a:t>
            </a:r>
            <a:r>
              <a:rPr lang="en-US" sz="1600" dirty="0"/>
              <a:t>.</a:t>
            </a:r>
            <a:br>
              <a:rPr lang="en-US" sz="1600" dirty="0"/>
            </a:br>
            <a:endParaRPr lang="en-US" sz="1600" dirty="0">
              <a:latin typeface="Arial" charset="0"/>
            </a:endParaRPr>
          </a:p>
        </p:txBody>
      </p:sp>
    </p:spTree>
    <p:extLst>
      <p:ext uri="{BB962C8B-B14F-4D97-AF65-F5344CB8AC3E}">
        <p14:creationId xmlns:p14="http://schemas.microsoft.com/office/powerpoint/2010/main" val="27804835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969696"/>
                </a:solidFill>
              </a:rPr>
              <a:t>Page </a:t>
            </a:r>
            <a:fld id="{52FA82AE-F571-4DB8-B1F2-0BD6296CA4F4}" type="slidenum">
              <a:rPr lang="en-US" smtClean="0">
                <a:solidFill>
                  <a:srgbClr val="969696"/>
                </a:solidFill>
              </a:rPr>
              <a:pPr>
                <a:defRPr/>
              </a:pPr>
              <a:t>8</a:t>
            </a:fld>
            <a:endParaRPr lang="en-US" dirty="0">
              <a:solidFill>
                <a:srgbClr val="969696"/>
              </a:solidFill>
            </a:endParaRPr>
          </a:p>
        </p:txBody>
      </p:sp>
      <p:sp>
        <p:nvSpPr>
          <p:cNvPr id="3" name="Title 1"/>
          <p:cNvSpPr txBox="1">
            <a:spLocks/>
          </p:cNvSpPr>
          <p:nvPr/>
        </p:nvSpPr>
        <p:spPr>
          <a:xfrm>
            <a:off x="133864" y="111212"/>
            <a:ext cx="9986320" cy="556054"/>
          </a:xfrm>
          <a:prstGeom prst="rect">
            <a:avLst/>
          </a:prstGeom>
        </p:spPr>
        <p:txBody>
          <a:bodyPr>
            <a:normAutofit/>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smtClean="0"/>
              <a:t>Architecture of Serial Bus System</a:t>
            </a:r>
            <a:endParaRPr lang="en-US" kern="0" dirty="0"/>
          </a:p>
        </p:txBody>
      </p:sp>
      <p:pic>
        <p:nvPicPr>
          <p:cNvPr id="59" name="Picture 58" descr="C:\Users\abharata\Specification\Study Material\Image 13.png"/>
          <p:cNvPicPr/>
          <p:nvPr/>
        </p:nvPicPr>
        <p:blipFill rotWithShape="1">
          <a:blip r:embed="rId2">
            <a:extLst>
              <a:ext uri="{28A0092B-C50C-407E-A947-70E740481C1C}">
                <a14:useLocalDpi xmlns:a14="http://schemas.microsoft.com/office/drawing/2010/main" val="0"/>
              </a:ext>
            </a:extLst>
          </a:blip>
          <a:srcRect l="863" t="14939" r="986" b="2256"/>
          <a:stretch/>
        </p:blipFill>
        <p:spPr bwMode="auto">
          <a:xfrm>
            <a:off x="426720" y="755904"/>
            <a:ext cx="10472928" cy="5425440"/>
          </a:xfrm>
          <a:prstGeom prst="rect">
            <a:avLst/>
          </a:prstGeom>
          <a:noFill/>
          <a:ln>
            <a:noFill/>
          </a:ln>
        </p:spPr>
      </p:pic>
    </p:spTree>
    <p:extLst>
      <p:ext uri="{BB962C8B-B14F-4D97-AF65-F5344CB8AC3E}">
        <p14:creationId xmlns:p14="http://schemas.microsoft.com/office/powerpoint/2010/main" val="2187972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CAN Introduction</a:t>
            </a:r>
            <a:endParaRPr lang="en-US" dirty="0"/>
          </a:p>
        </p:txBody>
      </p:sp>
      <p:sp>
        <p:nvSpPr>
          <p:cNvPr id="4" name="Content Placeholder 3"/>
          <p:cNvSpPr>
            <a:spLocks noGrp="1"/>
          </p:cNvSpPr>
          <p:nvPr>
            <p:ph idx="1"/>
          </p:nvPr>
        </p:nvSpPr>
        <p:spPr/>
        <p:txBody>
          <a:bodyPr/>
          <a:lstStyle/>
          <a:p>
            <a:r>
              <a:rPr lang="en-US" dirty="0" smtClean="0"/>
              <a:t>CAN Standard</a:t>
            </a:r>
          </a:p>
          <a:p>
            <a:r>
              <a:rPr lang="en-US" dirty="0" smtClean="0"/>
              <a:t>CAN Network</a:t>
            </a:r>
          </a:p>
          <a:p>
            <a:r>
              <a:rPr lang="en-US" dirty="0" smtClean="0"/>
              <a:t>CAN Communication Principle</a:t>
            </a:r>
          </a:p>
          <a:p>
            <a:r>
              <a:rPr lang="en-US" dirty="0" smtClean="0"/>
              <a:t>CAN Bus Levels</a:t>
            </a:r>
          </a:p>
          <a:p>
            <a:endParaRPr lang="en-US" dirty="0"/>
          </a:p>
        </p:txBody>
      </p:sp>
      <p:sp>
        <p:nvSpPr>
          <p:cNvPr id="2" name="Slide Number Placeholder 1"/>
          <p:cNvSpPr>
            <a:spLocks noGrp="1"/>
          </p:cNvSpPr>
          <p:nvPr>
            <p:ph type="sldNum" sz="quarter" idx="10"/>
          </p:nvPr>
        </p:nvSpPr>
        <p:spPr/>
        <p:txBody>
          <a:bodyPr/>
          <a:lstStyle/>
          <a:p>
            <a:pPr>
              <a:defRPr/>
            </a:pPr>
            <a:r>
              <a:rPr lang="en-US" smtClean="0">
                <a:solidFill>
                  <a:srgbClr val="969696"/>
                </a:solidFill>
              </a:rPr>
              <a:t>Page </a:t>
            </a:r>
            <a:fld id="{52FA82AE-F571-4DB8-B1F2-0BD6296CA4F4}" type="slidenum">
              <a:rPr lang="en-US" smtClean="0">
                <a:solidFill>
                  <a:srgbClr val="969696"/>
                </a:solidFill>
              </a:rPr>
              <a:pPr>
                <a:defRPr/>
              </a:pPr>
              <a:t>9</a:t>
            </a:fld>
            <a:endParaRPr lang="en-US" dirty="0">
              <a:solidFill>
                <a:srgbClr val="969696"/>
              </a:solidFill>
            </a:endParaRPr>
          </a:p>
        </p:txBody>
      </p:sp>
    </p:spTree>
    <p:extLst>
      <p:ext uri="{BB962C8B-B14F-4D97-AF65-F5344CB8AC3E}">
        <p14:creationId xmlns:p14="http://schemas.microsoft.com/office/powerpoint/2010/main" val="2681433112"/>
      </p:ext>
    </p:extLst>
  </p:cSld>
  <p:clrMapOvr>
    <a:masterClrMapping/>
  </p:clrMapOvr>
</p:sld>
</file>

<file path=ppt/theme/theme1.xml><?xml version="1.0" encoding="utf-8"?>
<a:theme xmlns:a="http://schemas.openxmlformats.org/drawingml/2006/main" name="Visteon ">
  <a:themeElements>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fontScheme name="1_Visteon_Clean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txDef>
      <a:spPr bwMode="auto">
        <a:noFill/>
        <a:ln w="9525">
          <a:noFill/>
          <a:miter lim="800000"/>
          <a:headEnd/>
          <a:tailEnd/>
        </a:ln>
      </a:spPr>
      <a:bodyPr>
        <a:spAutoFit/>
      </a:bodyPr>
      <a:lstStyle>
        <a:defPPr>
          <a:defRPr sz="1600" dirty="0">
            <a:latin typeface="Arial" charset="0"/>
          </a:defRPr>
        </a:defPPr>
      </a:lstStyle>
    </a:txDef>
  </a:objectDefaults>
  <a:extraClrSchemeLst>
    <a:extraClrScheme>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Visteon ">
  <a:themeElements>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fontScheme name="1_Visteon_Clean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txDef>
      <a:spPr bwMode="auto">
        <a:noFill/>
        <a:ln w="9525">
          <a:noFill/>
          <a:miter lim="800000"/>
          <a:headEnd/>
          <a:tailEnd/>
        </a:ln>
      </a:spPr>
      <a:bodyPr>
        <a:spAutoFit/>
      </a:bodyPr>
      <a:lstStyle>
        <a:defPPr>
          <a:defRPr sz="1600" dirty="0">
            <a:latin typeface="Arial" charset="0"/>
          </a:defRPr>
        </a:defPPr>
      </a:lstStyle>
    </a:txDef>
  </a:objectDefaults>
  <a:extraClrSchemeLst>
    <a:extraClrScheme>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Visteon ">
  <a:themeElements>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fontScheme name="1_Visteon_Clean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txDef>
      <a:spPr bwMode="auto">
        <a:noFill/>
        <a:ln w="9525">
          <a:noFill/>
          <a:miter lim="800000"/>
          <a:headEnd/>
          <a:tailEnd/>
        </a:ln>
      </a:spPr>
      <a:bodyPr>
        <a:spAutoFit/>
      </a:bodyPr>
      <a:lstStyle>
        <a:defPPr>
          <a:defRPr sz="1600" dirty="0">
            <a:latin typeface="Arial" charset="0"/>
          </a:defRPr>
        </a:defPPr>
      </a:lstStyle>
    </a:txDef>
  </a:objectDefaults>
  <a:extraClrSchemeLst>
    <a:extraClrScheme>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4683</TotalTime>
  <Words>797</Words>
  <Application>Microsoft Office PowerPoint</Application>
  <PresentationFormat>Widescreen</PresentationFormat>
  <Paragraphs>202</Paragraphs>
  <Slides>44</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44</vt:i4>
      </vt:variant>
    </vt:vector>
  </HeadingPairs>
  <TitlesOfParts>
    <vt:vector size="51" baseType="lpstr">
      <vt:lpstr>Arial</vt:lpstr>
      <vt:lpstr>Calibri</vt:lpstr>
      <vt:lpstr>Wingdings</vt:lpstr>
      <vt:lpstr>Wingdings 2</vt:lpstr>
      <vt:lpstr>Visteon </vt:lpstr>
      <vt:lpstr>1_Visteon </vt:lpstr>
      <vt:lpstr>2_Visteon </vt:lpstr>
      <vt:lpstr>Visteon Pune – Validation  </vt:lpstr>
      <vt:lpstr>Contents</vt:lpstr>
      <vt:lpstr>Why CAN?</vt:lpstr>
      <vt:lpstr>PowerPoint Presentation</vt:lpstr>
      <vt:lpstr>PowerPoint Presentation</vt:lpstr>
      <vt:lpstr>PowerPoint Presentation</vt:lpstr>
      <vt:lpstr>PowerPoint Presentation</vt:lpstr>
      <vt:lpstr>PowerPoint Presentation</vt:lpstr>
      <vt:lpstr>CAN Introduction</vt:lpstr>
      <vt:lpstr>PowerPoint Presentation</vt:lpstr>
      <vt:lpstr>PowerPoint Presentation</vt:lpstr>
      <vt:lpstr>PowerPoint Presentation</vt:lpstr>
      <vt:lpstr>PowerPoint Presentation</vt:lpstr>
      <vt:lpstr>CAN Communication Principle</vt:lpstr>
      <vt:lpstr>CAN Communication Principle</vt:lpstr>
      <vt:lpstr>CAN Bus Levels</vt:lpstr>
      <vt:lpstr>CAN Frames Format</vt:lpstr>
      <vt:lpstr>PowerPoint Presentation</vt:lpstr>
      <vt:lpstr>PowerPoint Presentation</vt:lpstr>
      <vt:lpstr>PowerPoint Presentation</vt:lpstr>
      <vt:lpstr>Remote Frame and Error Frame</vt:lpstr>
      <vt:lpstr>Standard and Extended Frame</vt:lpstr>
      <vt:lpstr>CAN Framing - Acknowledgement</vt:lpstr>
      <vt:lpstr>CAN Framing – Bit Stuffing</vt:lpstr>
      <vt:lpstr>CAN Bus Access</vt:lpstr>
      <vt:lpstr>CAN Bus Access</vt:lpstr>
      <vt:lpstr>Bus Access in the CAN network</vt:lpstr>
      <vt:lpstr>Bitwise Bus Arbitration</vt:lpstr>
      <vt:lpstr>Wired AND Logic and Arbitration Logic</vt:lpstr>
      <vt:lpstr>Example – Bitwise Bus Arbitration</vt:lpstr>
      <vt:lpstr>Prioritization</vt:lpstr>
      <vt:lpstr>Prioritization of CAN Message</vt:lpstr>
      <vt:lpstr>CAN Data Protection</vt:lpstr>
      <vt:lpstr>CAN Data Protection</vt:lpstr>
      <vt:lpstr>Logical Error Detection- Bit Monitoring</vt:lpstr>
      <vt:lpstr>Logical Error Detection- Stuff Check</vt:lpstr>
      <vt:lpstr>Logical Error Detection- Form Check</vt:lpstr>
      <vt:lpstr>Logical Error Detection- CRC Check</vt:lpstr>
      <vt:lpstr>Logical Error Detection- ACK Check</vt:lpstr>
      <vt:lpstr>Logical Error Handling</vt:lpstr>
      <vt:lpstr>Error Tracking</vt:lpstr>
      <vt:lpstr>Error Tracking</vt:lpstr>
      <vt:lpstr>PowerPoint Presentation</vt:lpstr>
      <vt:lpstr>PowerPoint Presentation</vt:lpstr>
    </vt:vector>
  </TitlesOfParts>
  <Company>Visteon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Test Design Tool</dc:title>
  <dc:creator>Arnab Das</dc:creator>
  <cp:lastModifiedBy>Bharani, Tarun (T.)</cp:lastModifiedBy>
  <cp:revision>101</cp:revision>
  <dcterms:created xsi:type="dcterms:W3CDTF">2016-02-02T05:09:09Z</dcterms:created>
  <dcterms:modified xsi:type="dcterms:W3CDTF">2016-07-04T12:52:12Z</dcterms:modified>
</cp:coreProperties>
</file>