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60"/>
  </p:notesMasterIdLst>
  <p:sldIdLst>
    <p:sldId id="266" r:id="rId4"/>
    <p:sldId id="298" r:id="rId5"/>
    <p:sldId id="299" r:id="rId6"/>
    <p:sldId id="267" r:id="rId7"/>
    <p:sldId id="269" r:id="rId8"/>
    <p:sldId id="321" r:id="rId9"/>
    <p:sldId id="320" r:id="rId10"/>
    <p:sldId id="322" r:id="rId11"/>
    <p:sldId id="273" r:id="rId12"/>
    <p:sldId id="274" r:id="rId13"/>
    <p:sldId id="268" r:id="rId14"/>
    <p:sldId id="300" r:id="rId15"/>
    <p:sldId id="270" r:id="rId16"/>
    <p:sldId id="271" r:id="rId17"/>
    <p:sldId id="272" r:id="rId18"/>
    <p:sldId id="275" r:id="rId19"/>
    <p:sldId id="279" r:id="rId20"/>
    <p:sldId id="314" r:id="rId21"/>
    <p:sldId id="309" r:id="rId22"/>
    <p:sldId id="280" r:id="rId23"/>
    <p:sldId id="311" r:id="rId24"/>
    <p:sldId id="301" r:id="rId25"/>
    <p:sldId id="278" r:id="rId26"/>
    <p:sldId id="277" r:id="rId27"/>
    <p:sldId id="276" r:id="rId28"/>
    <p:sldId id="312" r:id="rId29"/>
    <p:sldId id="282" r:id="rId30"/>
    <p:sldId id="313" r:id="rId31"/>
    <p:sldId id="315" r:id="rId32"/>
    <p:sldId id="281" r:id="rId33"/>
    <p:sldId id="316" r:id="rId34"/>
    <p:sldId id="317" r:id="rId35"/>
    <p:sldId id="283" r:id="rId36"/>
    <p:sldId id="284" r:id="rId37"/>
    <p:sldId id="302" r:id="rId38"/>
    <p:sldId id="285" r:id="rId39"/>
    <p:sldId id="286" r:id="rId40"/>
    <p:sldId id="318" r:id="rId41"/>
    <p:sldId id="304" r:id="rId42"/>
    <p:sldId id="305" r:id="rId43"/>
    <p:sldId id="306" r:id="rId44"/>
    <p:sldId id="307" r:id="rId45"/>
    <p:sldId id="308" r:id="rId46"/>
    <p:sldId id="303" r:id="rId47"/>
    <p:sldId id="287" r:id="rId48"/>
    <p:sldId id="288" r:id="rId49"/>
    <p:sldId id="289" r:id="rId50"/>
    <p:sldId id="290" r:id="rId51"/>
    <p:sldId id="291" r:id="rId52"/>
    <p:sldId id="292" r:id="rId53"/>
    <p:sldId id="293" r:id="rId54"/>
    <p:sldId id="294" r:id="rId55"/>
    <p:sldId id="319" r:id="rId56"/>
    <p:sldId id="295" r:id="rId57"/>
    <p:sldId id="297" r:id="rId58"/>
    <p:sldId id="32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31" autoAdjust="0"/>
    <p:restoredTop sz="94660"/>
  </p:normalViewPr>
  <p:slideViewPr>
    <p:cSldViewPr snapToGrid="0">
      <p:cViewPr varScale="1">
        <p:scale>
          <a:sx n="86" d="100"/>
          <a:sy n="86" d="100"/>
        </p:scale>
        <p:origin x="9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1E77-2D76-46BD-961F-26DEFF6C18D4}"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1C60-1A9F-4FF2-A337-511B56D8FAF0}" type="slidenum">
              <a:rPr lang="en-US" smtClean="0"/>
              <a:t>‹#›</a:t>
            </a:fld>
            <a:endParaRPr lang="en-US"/>
          </a:p>
        </p:txBody>
      </p:sp>
    </p:spTree>
    <p:extLst>
      <p:ext uri="{BB962C8B-B14F-4D97-AF65-F5344CB8AC3E}">
        <p14:creationId xmlns:p14="http://schemas.microsoft.com/office/powerpoint/2010/main" val="86823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a:p>
        </p:txBody>
      </p:sp>
    </p:spTree>
    <p:extLst>
      <p:ext uri="{BB962C8B-B14F-4D97-AF65-F5344CB8AC3E}">
        <p14:creationId xmlns:p14="http://schemas.microsoft.com/office/powerpoint/2010/main" val="34545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14679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5299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844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2663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47525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917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04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0006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0152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108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335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71456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5575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3316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34284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925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157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86239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7968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20649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84172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347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1307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33584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08636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799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26765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96245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7248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157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267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947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502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418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924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457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7163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405435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08421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youtu.be/FCrZRSikQY0" TargetMode="Externa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hyperlink" Target="https://elearning.vector.com/mod/page/view.php?id=340" TargetMode="External"/><Relationship Id="rId2" Type="http://schemas.openxmlformats.org/officeDocument/2006/relationships/hyperlink" Target="https://elearning.vector.com/mod/page/view.php?id=338" TargetMode="Externa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hyperlink" Target="https://elearning.vector.com/mod/page/view.php?id=333" TargetMode="Externa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1905001" y="5410201"/>
            <a:ext cx="8318573" cy="544513"/>
          </a:xfrm>
        </p:spPr>
        <p:txBody>
          <a:bodyPr/>
          <a:lstStyle/>
          <a:p>
            <a:pPr algn="ctr"/>
            <a:r>
              <a:rPr lang="en-US" sz="2400" dirty="0"/>
              <a:t>Controller Area Network</a:t>
            </a:r>
            <a:endParaRPr lang="en-US" sz="2400" b="1" dirty="0"/>
          </a:p>
        </p:txBody>
      </p:sp>
    </p:spTree>
    <p:extLst>
      <p:ext uri="{BB962C8B-B14F-4D97-AF65-F5344CB8AC3E}">
        <p14:creationId xmlns:p14="http://schemas.microsoft.com/office/powerpoint/2010/main" val="40955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10</a:t>
            </a:fld>
            <a:endParaRPr lang="en-US" dirty="0">
              <a:solidFill>
                <a:srgbClr val="969696"/>
              </a:solidFill>
            </a:endParaRPr>
          </a:p>
        </p:txBody>
      </p:sp>
      <p:sp>
        <p:nvSpPr>
          <p:cNvPr id="3" name="Title 1"/>
          <p:cNvSpPr txBox="1">
            <a:spLocks/>
          </p:cNvSpPr>
          <p:nvPr/>
        </p:nvSpPr>
        <p:spPr>
          <a:xfrm>
            <a:off x="138952" y="128457"/>
            <a:ext cx="9930206" cy="42018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Three Layer Model</a:t>
            </a:r>
          </a:p>
        </p:txBody>
      </p:sp>
      <p:pic>
        <p:nvPicPr>
          <p:cNvPr id="5" name="Picture 4" descr="C:\Users\abharata\Specification\Study Material\Image 9.png"/>
          <p:cNvPicPr/>
          <p:nvPr/>
        </p:nvPicPr>
        <p:blipFill rotWithShape="1">
          <a:blip r:embed="rId2">
            <a:extLst>
              <a:ext uri="{28A0092B-C50C-407E-A947-70E740481C1C}">
                <a14:useLocalDpi xmlns:a14="http://schemas.microsoft.com/office/drawing/2010/main" val="0"/>
              </a:ext>
            </a:extLst>
          </a:blip>
          <a:srcRect l="1876" t="26063" r="1282" b="6745"/>
          <a:stretch/>
        </p:blipFill>
        <p:spPr bwMode="auto">
          <a:xfrm>
            <a:off x="765176" y="2267712"/>
            <a:ext cx="10399776" cy="3936910"/>
          </a:xfrm>
          <a:prstGeom prst="rect">
            <a:avLst/>
          </a:prstGeom>
          <a:noFill/>
          <a:ln>
            <a:noFill/>
          </a:ln>
        </p:spPr>
      </p:pic>
      <p:sp>
        <p:nvSpPr>
          <p:cNvPr id="6" name="TextBox 5"/>
          <p:cNvSpPr txBox="1"/>
          <p:nvPr/>
        </p:nvSpPr>
        <p:spPr bwMode="auto">
          <a:xfrm>
            <a:off x="280416" y="816864"/>
            <a:ext cx="10399776" cy="1569660"/>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For data exchange between electronic control units in the motor vehicle, not all of the communication functions, defined in the ISO/OSI model, are necessary. </a:t>
            </a:r>
          </a:p>
          <a:p>
            <a:endParaRPr lang="en-US" sz="1600" dirty="0"/>
          </a:p>
          <a:p>
            <a:pPr marL="285750" indent="-285750">
              <a:buFont typeface="Arial" panose="020B0604020202020204" pitchFamily="34" charset="0"/>
              <a:buChar char="•"/>
            </a:pPr>
            <a:r>
              <a:rPr lang="en-US" sz="1600" dirty="0"/>
              <a:t>Essentially, only the two lowermost layers are relevant to serial data communication in the motor vehicle. These layers are the </a:t>
            </a:r>
            <a:r>
              <a:rPr lang="en-US" sz="1600" b="1" dirty="0"/>
              <a:t>Data Link Layer</a:t>
            </a:r>
            <a:r>
              <a:rPr lang="en-US" sz="1600" dirty="0"/>
              <a:t> and the </a:t>
            </a:r>
            <a:r>
              <a:rPr lang="en-US" sz="1600" b="1" dirty="0"/>
              <a:t>Physical Layer</a:t>
            </a:r>
            <a:r>
              <a:rPr lang="en-US" sz="1600" dirty="0"/>
              <a:t>.</a:t>
            </a:r>
            <a:br>
              <a:rPr lang="en-US" sz="1600" dirty="0"/>
            </a:br>
            <a:endParaRPr lang="en-US" sz="1600" dirty="0">
              <a:latin typeface="Arial" charset="0"/>
            </a:endParaRPr>
          </a:p>
        </p:txBody>
      </p:sp>
    </p:spTree>
    <p:extLst>
      <p:ext uri="{BB962C8B-B14F-4D97-AF65-F5344CB8AC3E}">
        <p14:creationId xmlns:p14="http://schemas.microsoft.com/office/powerpoint/2010/main" val="278048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11</a:t>
            </a:fld>
            <a:endParaRPr lang="en-US" dirty="0">
              <a:solidFill>
                <a:srgbClr val="969696"/>
              </a:solidFill>
            </a:endParaRPr>
          </a:p>
        </p:txBody>
      </p:sp>
      <p:sp>
        <p:nvSpPr>
          <p:cNvPr id="3" name="Title 1"/>
          <p:cNvSpPr txBox="1">
            <a:spLocks/>
          </p:cNvSpPr>
          <p:nvPr/>
        </p:nvSpPr>
        <p:spPr>
          <a:xfrm>
            <a:off x="133864" y="111212"/>
            <a:ext cx="9986320" cy="556054"/>
          </a:xfrm>
          <a:prstGeom prst="rect">
            <a:avLst/>
          </a:prstGeom>
        </p:spPr>
        <p:txBody>
          <a:bodyPr>
            <a:normAutofit/>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Architecture of Serial Bus System</a:t>
            </a:r>
          </a:p>
        </p:txBody>
      </p:sp>
      <p:pic>
        <p:nvPicPr>
          <p:cNvPr id="59" name="Picture 58" descr="C:\Users\abharata\Specification\Study Material\Image 13.png"/>
          <p:cNvPicPr/>
          <p:nvPr/>
        </p:nvPicPr>
        <p:blipFill rotWithShape="1">
          <a:blip r:embed="rId2">
            <a:extLst>
              <a:ext uri="{28A0092B-C50C-407E-A947-70E740481C1C}">
                <a14:useLocalDpi xmlns:a14="http://schemas.microsoft.com/office/drawing/2010/main" val="0"/>
              </a:ext>
            </a:extLst>
          </a:blip>
          <a:srcRect l="863" t="14939" r="986" b="2256"/>
          <a:stretch/>
        </p:blipFill>
        <p:spPr bwMode="auto">
          <a:xfrm>
            <a:off x="426720" y="755904"/>
            <a:ext cx="10472928" cy="5425440"/>
          </a:xfrm>
          <a:prstGeom prst="rect">
            <a:avLst/>
          </a:prstGeom>
          <a:noFill/>
          <a:ln>
            <a:noFill/>
          </a:ln>
        </p:spPr>
      </p:pic>
    </p:spTree>
    <p:extLst>
      <p:ext uri="{BB962C8B-B14F-4D97-AF65-F5344CB8AC3E}">
        <p14:creationId xmlns:p14="http://schemas.microsoft.com/office/powerpoint/2010/main" val="218797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Introduction</a:t>
            </a:r>
          </a:p>
        </p:txBody>
      </p:sp>
      <p:sp>
        <p:nvSpPr>
          <p:cNvPr id="4" name="Content Placeholder 3"/>
          <p:cNvSpPr>
            <a:spLocks noGrp="1"/>
          </p:cNvSpPr>
          <p:nvPr>
            <p:ph idx="1"/>
          </p:nvPr>
        </p:nvSpPr>
        <p:spPr/>
        <p:txBody>
          <a:bodyPr/>
          <a:lstStyle/>
          <a:p>
            <a:r>
              <a:rPr lang="en-US" dirty="0"/>
              <a:t>CAN Standard</a:t>
            </a:r>
          </a:p>
          <a:p>
            <a:r>
              <a:rPr lang="en-US" dirty="0"/>
              <a:t>CAN Network</a:t>
            </a:r>
          </a:p>
          <a:p>
            <a:r>
              <a:rPr lang="en-US" dirty="0"/>
              <a:t>CAN Communication Principle</a:t>
            </a:r>
          </a:p>
          <a:p>
            <a:r>
              <a:rPr lang="en-US" dirty="0"/>
              <a:t>CAN Bus Levels</a:t>
            </a:r>
          </a:p>
          <a:p>
            <a:endParaRPr lang="en-US" dirty="0"/>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12</a:t>
            </a:fld>
            <a:endParaRPr lang="en-US" dirty="0">
              <a:solidFill>
                <a:srgbClr val="969696"/>
              </a:solidFill>
            </a:endParaRPr>
          </a:p>
        </p:txBody>
      </p:sp>
    </p:spTree>
    <p:extLst>
      <p:ext uri="{BB962C8B-B14F-4D97-AF65-F5344CB8AC3E}">
        <p14:creationId xmlns:p14="http://schemas.microsoft.com/office/powerpoint/2010/main" val="268143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13</a:t>
            </a:fld>
            <a:endParaRPr lang="en-US" dirty="0">
              <a:solidFill>
                <a:srgbClr val="969696"/>
              </a:solidFill>
            </a:endParaRPr>
          </a:p>
        </p:txBody>
      </p:sp>
      <p:sp>
        <p:nvSpPr>
          <p:cNvPr id="3" name="Title 1"/>
          <p:cNvSpPr txBox="1">
            <a:spLocks/>
          </p:cNvSpPr>
          <p:nvPr/>
        </p:nvSpPr>
        <p:spPr>
          <a:xfrm>
            <a:off x="149711" y="171489"/>
            <a:ext cx="9101866" cy="409426"/>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a:t>
            </a:r>
          </a:p>
        </p:txBody>
      </p:sp>
      <p:sp>
        <p:nvSpPr>
          <p:cNvPr id="5" name="Content Placeholder 2"/>
          <p:cNvSpPr txBox="1">
            <a:spLocks/>
          </p:cNvSpPr>
          <p:nvPr/>
        </p:nvSpPr>
        <p:spPr>
          <a:xfrm>
            <a:off x="311075" y="1099016"/>
            <a:ext cx="9693537" cy="4279808"/>
          </a:xfrm>
          <a:prstGeom prst="rect">
            <a:avLst/>
          </a:prstGeom>
        </p:spPr>
        <p:txBody>
          <a:bodyPr>
            <a:norm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eaLnBrk="1" fontAlgn="auto" hangingPunct="1">
              <a:spcBef>
                <a:spcPts val="1000"/>
              </a:spcBef>
              <a:spcAft>
                <a:spcPts val="0"/>
              </a:spcAft>
              <a:buClrTx/>
            </a:pPr>
            <a:endParaRPr lang="en-US" sz="2400" dirty="0">
              <a:solidFill>
                <a:sysClr val="windowText" lastClr="000000"/>
              </a:solidFill>
              <a:latin typeface="Arial" panose="020B0604020202020204" pitchFamily="34" charset="0"/>
              <a:cs typeface="Arial" panose="020B0604020202020204" pitchFamily="34" charset="0"/>
            </a:endParaRPr>
          </a:p>
          <a:p>
            <a:endParaRPr lang="en-US" b="1" kern="0" dirty="0"/>
          </a:p>
          <a:p>
            <a:endParaRPr lang="en-US" kern="0" dirty="0"/>
          </a:p>
          <a:p>
            <a:endParaRPr lang="en-US" kern="0" dirty="0"/>
          </a:p>
          <a:p>
            <a:endParaRPr lang="en-US" kern="0" dirty="0"/>
          </a:p>
        </p:txBody>
      </p:sp>
      <p:sp>
        <p:nvSpPr>
          <p:cNvPr id="4" name="TextBox 3"/>
          <p:cNvSpPr txBox="1"/>
          <p:nvPr/>
        </p:nvSpPr>
        <p:spPr bwMode="auto">
          <a:xfrm>
            <a:off x="0" y="702469"/>
            <a:ext cx="11786258" cy="6155531"/>
          </a:xfrm>
          <a:prstGeom prst="rect">
            <a:avLst/>
          </a:prstGeom>
          <a:noFill/>
          <a:ln w="9525">
            <a:noFill/>
            <a:miter lim="800000"/>
            <a:headEnd/>
            <a:tailEnd/>
          </a:ln>
        </p:spPr>
        <p:txBody>
          <a:bodyPr wrap="square" rtlCol="0">
            <a:spAutoFit/>
          </a:bodyPr>
          <a:lstStyle/>
          <a:p>
            <a:pPr marL="285750" indent="-285750">
              <a:spcBef>
                <a:spcPts val="3300"/>
              </a:spcBef>
              <a:buFont typeface="Arial" panose="020B0604020202020204" pitchFamily="34" charset="0"/>
              <a:buChar char="•"/>
            </a:pPr>
            <a:r>
              <a:rPr lang="en-US" dirty="0"/>
              <a:t>CAN has been standardized since 1993 and is available as an ISO standard (International Standardization Organization): </a:t>
            </a:r>
            <a:r>
              <a:rPr lang="en-US" b="1" dirty="0"/>
              <a:t>ISO 11898</a:t>
            </a:r>
            <a:r>
              <a:rPr lang="en-US" dirty="0"/>
              <a:t>.</a:t>
            </a:r>
          </a:p>
          <a:p>
            <a:pPr marL="285750" indent="-285750">
              <a:spcBef>
                <a:spcPts val="3300"/>
              </a:spcBef>
              <a:buFont typeface="Arial" panose="020B0604020202020204" pitchFamily="34" charset="0"/>
              <a:buChar char="•"/>
            </a:pPr>
            <a:r>
              <a:rPr lang="en-US" dirty="0"/>
              <a:t>While it initially consisted of three parts, today it has five parts. </a:t>
            </a:r>
          </a:p>
          <a:p>
            <a:pPr marL="285750" indent="-285750">
              <a:spcBef>
                <a:spcPts val="3300"/>
              </a:spcBef>
              <a:buFont typeface="Arial" panose="020B0604020202020204" pitchFamily="34" charset="0"/>
              <a:buChar char="•"/>
            </a:pPr>
            <a:r>
              <a:rPr lang="en-US" dirty="0"/>
              <a:t>The </a:t>
            </a:r>
            <a:r>
              <a:rPr lang="en-US" b="1" dirty="0"/>
              <a:t>first</a:t>
            </a:r>
            <a:r>
              <a:rPr lang="en-US" dirty="0"/>
              <a:t> part describes the </a:t>
            </a:r>
            <a:r>
              <a:rPr lang="en-US" b="1" dirty="0"/>
              <a:t>event-driven communication protocol</a:t>
            </a:r>
            <a:r>
              <a:rPr lang="en-US" dirty="0"/>
              <a:t>. </a:t>
            </a:r>
          </a:p>
          <a:p>
            <a:pPr marL="285750" indent="-285750">
              <a:spcBef>
                <a:spcPts val="3300"/>
              </a:spcBef>
              <a:buFont typeface="Arial" panose="020B0604020202020204" pitchFamily="34" charset="0"/>
              <a:buChar char="•"/>
            </a:pPr>
            <a:r>
              <a:rPr lang="en-US" dirty="0"/>
              <a:t>A time-triggered extension can be found in the </a:t>
            </a:r>
            <a:r>
              <a:rPr lang="en-US" b="1" dirty="0"/>
              <a:t>fourth</a:t>
            </a:r>
            <a:r>
              <a:rPr lang="en-US" dirty="0"/>
              <a:t> part.</a:t>
            </a:r>
          </a:p>
          <a:p>
            <a:pPr marL="285750" indent="-285750">
              <a:spcBef>
                <a:spcPts val="3300"/>
              </a:spcBef>
              <a:buFont typeface="Arial" panose="020B0604020202020204" pitchFamily="34" charset="0"/>
              <a:buChar char="•"/>
            </a:pPr>
            <a:r>
              <a:rPr lang="en-US" dirty="0"/>
              <a:t>The </a:t>
            </a:r>
            <a:r>
              <a:rPr lang="en-US" b="1" dirty="0"/>
              <a:t>second</a:t>
            </a:r>
            <a:r>
              <a:rPr lang="en-US" dirty="0"/>
              <a:t> and </a:t>
            </a:r>
            <a:r>
              <a:rPr lang="en-US" b="1" dirty="0"/>
              <a:t>third</a:t>
            </a:r>
            <a:r>
              <a:rPr lang="en-US" dirty="0"/>
              <a:t> parts cover information on the bus interface and physical data transmission: A distinction is made here between the </a:t>
            </a:r>
            <a:r>
              <a:rPr lang="en-US" b="1" dirty="0"/>
              <a:t>High-Speed variant</a:t>
            </a:r>
            <a:r>
              <a:rPr lang="en-US" dirty="0"/>
              <a:t> (data rates up to 1 </a:t>
            </a:r>
            <a:r>
              <a:rPr lang="en-US" dirty="0" err="1"/>
              <a:t>MBit</a:t>
            </a:r>
            <a:r>
              <a:rPr lang="en-US" dirty="0"/>
              <a:t>/s) and </a:t>
            </a:r>
            <a:r>
              <a:rPr lang="en-US" b="1" dirty="0"/>
              <a:t>Low-Speed variant</a:t>
            </a:r>
            <a:r>
              <a:rPr lang="en-US" dirty="0"/>
              <a:t> (data rates up to 125 </a:t>
            </a:r>
            <a:r>
              <a:rPr lang="en-US" dirty="0" err="1"/>
              <a:t>KBit</a:t>
            </a:r>
            <a:r>
              <a:rPr lang="en-US" dirty="0"/>
              <a:t>/s). </a:t>
            </a:r>
          </a:p>
          <a:p>
            <a:pPr marL="285750" indent="-285750">
              <a:spcBef>
                <a:spcPts val="3300"/>
              </a:spcBef>
              <a:buFont typeface="Arial" panose="020B0604020202020204" pitchFamily="34" charset="0"/>
              <a:buChar char="•"/>
            </a:pPr>
            <a:r>
              <a:rPr lang="en-US" dirty="0"/>
              <a:t>The </a:t>
            </a:r>
            <a:r>
              <a:rPr lang="en-US" b="1" dirty="0"/>
              <a:t>fifth</a:t>
            </a:r>
            <a:r>
              <a:rPr lang="en-US" dirty="0"/>
              <a:t> part describes the behavior of a CAN node in the High-Speed network in “Low Power Mode”.</a:t>
            </a:r>
            <a:r>
              <a:rPr lang="en-US" sz="1600" dirty="0"/>
              <a:t> </a:t>
            </a:r>
          </a:p>
          <a:p>
            <a:pPr marL="285750" indent="-285750">
              <a:spcBef>
                <a:spcPts val="3300"/>
              </a:spcBef>
              <a:buFont typeface="Arial" panose="020B0604020202020204" pitchFamily="34" charset="0"/>
              <a:buChar char="•"/>
            </a:pPr>
            <a:r>
              <a:rPr lang="en-US" dirty="0"/>
              <a:t>A maximum network extension of about 40 meters is allowed. At the ends of the CAN network, </a:t>
            </a:r>
            <a:r>
              <a:rPr lang="en-US" b="1" dirty="0"/>
              <a:t>bus termination resistors </a:t>
            </a:r>
            <a:r>
              <a:rPr lang="en-US" dirty="0"/>
              <a:t>contribute to preventing transient phenomena (reflections). </a:t>
            </a:r>
            <a:br>
              <a:rPr lang="en-US" sz="1600" dirty="0"/>
            </a:br>
            <a:endParaRPr lang="en-US" sz="1600" dirty="0">
              <a:latin typeface="Arial" charset="0"/>
            </a:endParaRPr>
          </a:p>
        </p:txBody>
      </p:sp>
    </p:spTree>
    <p:extLst>
      <p:ext uri="{BB962C8B-B14F-4D97-AF65-F5344CB8AC3E}">
        <p14:creationId xmlns:p14="http://schemas.microsoft.com/office/powerpoint/2010/main" val="328412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14</a:t>
            </a:fld>
            <a:endParaRPr lang="en-US" dirty="0">
              <a:solidFill>
                <a:srgbClr val="969696"/>
              </a:solidFill>
            </a:endParaRPr>
          </a:p>
        </p:txBody>
      </p:sp>
      <p:sp>
        <p:nvSpPr>
          <p:cNvPr id="3"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 (Continued)</a:t>
            </a:r>
          </a:p>
        </p:txBody>
      </p:sp>
      <p:pic>
        <p:nvPicPr>
          <p:cNvPr id="5" name="Picture 4" descr="C:\Users\abharata\Specification\Study Material\Image 48.png"/>
          <p:cNvPicPr/>
          <p:nvPr/>
        </p:nvPicPr>
        <p:blipFill rotWithShape="1">
          <a:blip r:embed="rId2">
            <a:extLst>
              <a:ext uri="{28A0092B-C50C-407E-A947-70E740481C1C}">
                <a14:useLocalDpi xmlns:a14="http://schemas.microsoft.com/office/drawing/2010/main" val="0"/>
              </a:ext>
            </a:extLst>
          </a:blip>
          <a:srcRect l="3092" t="16013" r="1953" b="3172"/>
          <a:stretch/>
        </p:blipFill>
        <p:spPr bwMode="auto">
          <a:xfrm>
            <a:off x="316992" y="707136"/>
            <a:ext cx="10411968" cy="5401056"/>
          </a:xfrm>
          <a:prstGeom prst="rect">
            <a:avLst/>
          </a:prstGeom>
          <a:noFill/>
          <a:ln>
            <a:noFill/>
          </a:ln>
        </p:spPr>
      </p:pic>
    </p:spTree>
    <p:extLst>
      <p:ext uri="{BB962C8B-B14F-4D97-AF65-F5344CB8AC3E}">
        <p14:creationId xmlns:p14="http://schemas.microsoft.com/office/powerpoint/2010/main" val="360997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15</a:t>
            </a:fld>
            <a:endParaRPr lang="en-US" dirty="0">
              <a:solidFill>
                <a:srgbClr val="969696"/>
              </a:solidFill>
            </a:endParaRPr>
          </a:p>
        </p:txBody>
      </p:sp>
      <p:sp>
        <p:nvSpPr>
          <p:cNvPr id="4"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a:t>
            </a:r>
          </a:p>
        </p:txBody>
      </p:sp>
      <p:sp>
        <p:nvSpPr>
          <p:cNvPr id="3" name="TextBox 2"/>
          <p:cNvSpPr txBox="1"/>
          <p:nvPr/>
        </p:nvSpPr>
        <p:spPr bwMode="auto">
          <a:xfrm>
            <a:off x="149711" y="719328"/>
            <a:ext cx="10798705" cy="6048322"/>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A CAN network is a system network made up of </a:t>
            </a:r>
            <a:r>
              <a:rPr lang="en-US" sz="1900" b="1" dirty="0"/>
              <a:t>CAN nodes</a:t>
            </a:r>
            <a:r>
              <a:rPr lang="en-US" sz="1900" dirty="0"/>
              <a:t> (electronic control units with a CAN interface), which exchange data with one another over their individual </a:t>
            </a:r>
            <a:r>
              <a:rPr lang="en-US" sz="1900" b="1" dirty="0"/>
              <a:t>CAN interfaces</a:t>
            </a:r>
            <a:r>
              <a:rPr lang="en-US" sz="1900" dirty="0"/>
              <a:t> and a </a:t>
            </a:r>
            <a:r>
              <a:rPr lang="en-US" sz="1900" b="1" dirty="0"/>
              <a:t>transmission medium</a:t>
            </a:r>
            <a:r>
              <a:rPr lang="en-US" sz="1900" dirty="0"/>
              <a:t> (</a:t>
            </a:r>
            <a:r>
              <a:rPr lang="en-US" sz="1900" b="1" dirty="0"/>
              <a:t>CAN bus</a:t>
            </a:r>
            <a:r>
              <a:rPr lang="en-US" sz="1900" dirty="0"/>
              <a:t>) that interconnects all of the CAN interfaces. </a:t>
            </a:r>
          </a:p>
          <a:p>
            <a:pPr marL="285750" indent="-285750">
              <a:lnSpc>
                <a:spcPct val="150000"/>
              </a:lnSpc>
              <a:buFont typeface="Arial" panose="020B0604020202020204" pitchFamily="34" charset="0"/>
              <a:buChar char="•"/>
            </a:pPr>
            <a:r>
              <a:rPr lang="en-US" sz="1900" dirty="0"/>
              <a:t>A CAN interface is made up of two parts: the communication software and communication hardware.</a:t>
            </a:r>
          </a:p>
          <a:p>
            <a:pPr marL="285750" indent="-285750">
              <a:lnSpc>
                <a:spcPct val="150000"/>
              </a:lnSpc>
              <a:buFont typeface="Arial" panose="020B0604020202020204" pitchFamily="34" charset="0"/>
              <a:buChar char="•"/>
            </a:pPr>
            <a:r>
              <a:rPr lang="en-US" sz="1900" dirty="0"/>
              <a:t>While the communication software is made up of higher level communication services, the fundamental communication functions are implemented in hardware.</a:t>
            </a:r>
          </a:p>
          <a:p>
            <a:pPr marL="285750" indent="-285750">
              <a:lnSpc>
                <a:spcPct val="150000"/>
              </a:lnSpc>
              <a:buFont typeface="Arial" panose="020B0604020202020204" pitchFamily="34" charset="0"/>
              <a:buChar char="•"/>
            </a:pPr>
            <a:r>
              <a:rPr lang="en-US" sz="1900" dirty="0"/>
              <a:t>The </a:t>
            </a:r>
            <a:r>
              <a:rPr lang="en-US" sz="1900" b="1" dirty="0"/>
              <a:t>CAN controller</a:t>
            </a:r>
            <a:r>
              <a:rPr lang="en-US" sz="1900" dirty="0"/>
              <a:t> provides for uniform handling of the </a:t>
            </a:r>
            <a:r>
              <a:rPr lang="en-US" sz="1900" b="1" dirty="0"/>
              <a:t>CAN communication protocols</a:t>
            </a:r>
            <a:r>
              <a:rPr lang="en-US" sz="1900" dirty="0"/>
              <a:t>.</a:t>
            </a:r>
          </a:p>
          <a:p>
            <a:pPr marL="285750" indent="-285750">
              <a:lnSpc>
                <a:spcPct val="150000"/>
              </a:lnSpc>
              <a:buFont typeface="Arial" panose="020B0604020202020204" pitchFamily="34" charset="0"/>
              <a:buChar char="•"/>
            </a:pPr>
            <a:r>
              <a:rPr lang="en-US" sz="1900" dirty="0"/>
              <a:t>The </a:t>
            </a:r>
            <a:r>
              <a:rPr lang="en-US" sz="1900" b="1" dirty="0"/>
              <a:t>CAN transceiver</a:t>
            </a:r>
            <a:r>
              <a:rPr lang="en-US" sz="1900" dirty="0"/>
              <a:t> serves to interface the CAN controller to the CAN bus.</a:t>
            </a:r>
          </a:p>
          <a:p>
            <a:pPr marL="285750" indent="-285750">
              <a:lnSpc>
                <a:spcPct val="150000"/>
              </a:lnSpc>
              <a:buFont typeface="Arial" panose="020B0604020202020204" pitchFamily="34" charset="0"/>
              <a:buChar char="•"/>
            </a:pPr>
            <a:r>
              <a:rPr lang="en-US" sz="1900" dirty="0"/>
              <a:t>The transmission medium that is generally used is a </a:t>
            </a:r>
            <a:r>
              <a:rPr lang="en-US" sz="1900" b="1" dirty="0"/>
              <a:t>twisted pair line</a:t>
            </a:r>
            <a:r>
              <a:rPr lang="en-US" sz="1900" dirty="0"/>
              <a:t>. </a:t>
            </a:r>
          </a:p>
          <a:p>
            <a:pPr marL="285750" indent="-285750">
              <a:lnSpc>
                <a:spcPct val="150000"/>
              </a:lnSpc>
              <a:buFont typeface="Arial" panose="020B0604020202020204" pitchFamily="34" charset="0"/>
              <a:buChar char="•"/>
            </a:pPr>
            <a:r>
              <a:rPr lang="en-US" sz="1900" dirty="0"/>
              <a:t>The </a:t>
            </a:r>
            <a:r>
              <a:rPr lang="en-US" sz="1900" b="1" dirty="0"/>
              <a:t>symmetrical signal transmission</a:t>
            </a:r>
            <a:r>
              <a:rPr lang="en-US" sz="1900" dirty="0"/>
              <a:t> that occurs over this line is very insensitive to external interference.</a:t>
            </a:r>
            <a:br>
              <a:rPr lang="en-US" sz="1600" dirty="0"/>
            </a:br>
            <a:br>
              <a:rPr lang="en-US" sz="1600" dirty="0"/>
            </a:br>
            <a:endParaRPr lang="en-US" sz="1600" dirty="0">
              <a:latin typeface="Arial" charset="0"/>
            </a:endParaRPr>
          </a:p>
        </p:txBody>
      </p:sp>
    </p:spTree>
    <p:extLst>
      <p:ext uri="{BB962C8B-B14F-4D97-AF65-F5344CB8AC3E}">
        <p14:creationId xmlns:p14="http://schemas.microsoft.com/office/powerpoint/2010/main" val="293590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16</a:t>
            </a:fld>
            <a:endParaRPr lang="en-US" dirty="0">
              <a:solidFill>
                <a:srgbClr val="969696"/>
              </a:solidFill>
            </a:endParaRPr>
          </a:p>
        </p:txBody>
      </p:sp>
      <p:sp>
        <p:nvSpPr>
          <p:cNvPr id="3"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 Diagram</a:t>
            </a:r>
          </a:p>
        </p:txBody>
      </p:sp>
      <p:pic>
        <p:nvPicPr>
          <p:cNvPr id="9" name="Picture 8" descr="C:\Users\abharata\Specification\Study Material\Image 49.png"/>
          <p:cNvPicPr/>
          <p:nvPr/>
        </p:nvPicPr>
        <p:blipFill rotWithShape="1">
          <a:blip r:embed="rId2">
            <a:extLst>
              <a:ext uri="{28A0092B-C50C-407E-A947-70E740481C1C}">
                <a14:useLocalDpi xmlns:a14="http://schemas.microsoft.com/office/drawing/2010/main" val="0"/>
              </a:ext>
            </a:extLst>
          </a:blip>
          <a:srcRect l="1474" t="19928" r="1857" b="3308"/>
          <a:stretch/>
        </p:blipFill>
        <p:spPr bwMode="auto">
          <a:xfrm>
            <a:off x="329184" y="727217"/>
            <a:ext cx="10363199" cy="5368783"/>
          </a:xfrm>
          <a:prstGeom prst="rect">
            <a:avLst/>
          </a:prstGeom>
          <a:noFill/>
          <a:ln>
            <a:noFill/>
          </a:ln>
        </p:spPr>
      </p:pic>
    </p:spTree>
    <p:extLst>
      <p:ext uri="{BB962C8B-B14F-4D97-AF65-F5344CB8AC3E}">
        <p14:creationId xmlns:p14="http://schemas.microsoft.com/office/powerpoint/2010/main" val="308221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r>
              <a:rPr lang="en-US" dirty="0"/>
              <a:t>In a CAN network, the transmitted data frames and their sequence are not a function of the progression of time, rather they depend on the occurrence of special events. </a:t>
            </a:r>
          </a:p>
          <a:p>
            <a:r>
              <a:rPr lang="en-US" dirty="0"/>
              <a:t>In principle, each CAN node is authorized to access the CAN bus immediately after an event occurs. In conjunction with the relatively short message length of a maximum of 130 bits in standard format, and the high data transmission rate of up to 1 </a:t>
            </a:r>
            <a:r>
              <a:rPr lang="en-US" dirty="0" err="1"/>
              <a:t>MBit</a:t>
            </a:r>
            <a:r>
              <a:rPr lang="en-US" dirty="0"/>
              <a:t>/s, the method enables </a:t>
            </a:r>
            <a:r>
              <a:rPr lang="en-US" b="1" dirty="0"/>
              <a:t>quick reactions to asynchronous processes</a:t>
            </a:r>
            <a:r>
              <a:rPr lang="en-US" dirty="0"/>
              <a:t>.</a:t>
            </a:r>
          </a:p>
          <a:p>
            <a:r>
              <a:rPr lang="en-US" dirty="0"/>
              <a:t>This is an important prerequisite for </a:t>
            </a:r>
            <a:r>
              <a:rPr lang="en-US" b="1" dirty="0"/>
              <a:t>real-time data transmission capability</a:t>
            </a:r>
            <a:r>
              <a:rPr lang="en-US" dirty="0"/>
              <a:t> in the low milliseconds range, which is primarily demanded by applications in the powertrain and chassis areas. </a:t>
            </a:r>
            <a:br>
              <a:rPr lang="en-US" dirty="0"/>
            </a:br>
            <a:endParaRPr lang="en-US" dirty="0"/>
          </a:p>
          <a:p>
            <a:r>
              <a:rPr lang="en-US" dirty="0"/>
              <a:t>To guarantee real-time communication despite </a:t>
            </a:r>
            <a:r>
              <a:rPr lang="en-US" b="1" dirty="0"/>
              <a:t>random bus access</a:t>
            </a:r>
            <a:r>
              <a:rPr lang="en-US" dirty="0"/>
              <a:t>, bus access is based on the </a:t>
            </a:r>
            <a:r>
              <a:rPr lang="en-US" b="1" dirty="0"/>
              <a:t>CSMA/CA method</a:t>
            </a:r>
            <a:r>
              <a:rPr lang="en-US" dirty="0"/>
              <a:t> (</a:t>
            </a:r>
            <a:r>
              <a:rPr lang="en-US" b="1" dirty="0"/>
              <a:t>Carrier Sense Multiple Access/Collision Avoidance</a:t>
            </a:r>
            <a:r>
              <a:rPr lang="en-US" dirty="0"/>
              <a:t>). </a:t>
            </a:r>
          </a:p>
          <a:p>
            <a:r>
              <a:rPr lang="en-US" dirty="0"/>
              <a:t>First, the CSMA/CA method ensures that CAN nodes wishing to send do not access the CAN bus until it is available. </a:t>
            </a:r>
          </a:p>
          <a:p>
            <a:r>
              <a:rPr lang="en-US" dirty="0"/>
              <a:t>Second, in simultaneous bus accesses occur, the CSMA/CA method ensures that the CAN node with the highest priority data frame prevails.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17</a:t>
            </a:fld>
            <a:endParaRPr lang="en-US" dirty="0">
              <a:solidFill>
                <a:srgbClr val="969696"/>
              </a:solidFill>
            </a:endParaRPr>
          </a:p>
        </p:txBody>
      </p:sp>
    </p:spTree>
    <p:extLst>
      <p:ext uri="{BB962C8B-B14F-4D97-AF65-F5344CB8AC3E}">
        <p14:creationId xmlns:p14="http://schemas.microsoft.com/office/powerpoint/2010/main" val="178829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pPr>
              <a:lnSpc>
                <a:spcPct val="150000"/>
              </a:lnSpc>
            </a:pPr>
            <a:r>
              <a:rPr lang="en-US" dirty="0"/>
              <a:t>The CAN communication protocol is a carrier-sense, multiple-access protocol with collision detection and arbitration on message priority (CSMA/CD+AMP). </a:t>
            </a:r>
          </a:p>
          <a:p>
            <a:pPr>
              <a:lnSpc>
                <a:spcPct val="150000"/>
              </a:lnSpc>
            </a:pPr>
            <a:r>
              <a:rPr lang="en-US" dirty="0"/>
              <a:t>CSMA means that each node on a bus must wait for a prescribed period of inactivity before attempting to send a message.</a:t>
            </a:r>
          </a:p>
          <a:p>
            <a:pPr>
              <a:lnSpc>
                <a:spcPct val="150000"/>
              </a:lnSpc>
            </a:pPr>
            <a:r>
              <a:rPr lang="en-US" dirty="0"/>
              <a:t> CD+AMP means that collisions are resolved through a bit-wise arbitration, based on a preprogrammed priority of each message in the identifier field of a message. The higher priority identifier always wins bus access. </a:t>
            </a:r>
          </a:p>
          <a:p>
            <a:pPr>
              <a:lnSpc>
                <a:spcPct val="150000"/>
              </a:lnSpc>
            </a:pPr>
            <a:r>
              <a:rPr lang="en-US" dirty="0"/>
              <a:t>That is, the last logic high in the identifier keeps on transmitting because it is the highest priority. Since every node on a bus takes part in writing every bit "as it is being written," an arbitrating node knows if it placed the logic-high bit on the bus.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18</a:t>
            </a:fld>
            <a:endParaRPr lang="en-US" dirty="0">
              <a:solidFill>
                <a:srgbClr val="969696"/>
              </a:solidFill>
            </a:endParaRPr>
          </a:p>
        </p:txBody>
      </p:sp>
    </p:spTree>
    <p:extLst>
      <p:ext uri="{BB962C8B-B14F-4D97-AF65-F5344CB8AC3E}">
        <p14:creationId xmlns:p14="http://schemas.microsoft.com/office/powerpoint/2010/main" val="225506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Communication Principle</a:t>
            </a:r>
          </a:p>
        </p:txBody>
      </p:sp>
      <p:pic>
        <p:nvPicPr>
          <p:cNvPr id="5" name="Content Placeholder 4"/>
          <p:cNvPicPr>
            <a:picLocks noGrp="1" noChangeAspect="1"/>
          </p:cNvPicPr>
          <p:nvPr>
            <p:ph idx="1"/>
          </p:nvPr>
        </p:nvPicPr>
        <p:blipFill>
          <a:blip r:embed="rId2"/>
          <a:stretch>
            <a:fillRect/>
          </a:stretch>
        </p:blipFill>
        <p:spPr>
          <a:xfrm>
            <a:off x="507050" y="1254392"/>
            <a:ext cx="9144000" cy="4495800"/>
          </a:xfrm>
          <a:prstGeom prst="rect">
            <a:avLst/>
          </a:prstGeom>
        </p:spPr>
      </p:pic>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19</a:t>
            </a:fld>
            <a:endParaRPr lang="en-US" dirty="0">
              <a:solidFill>
                <a:srgbClr val="969696"/>
              </a:solidFill>
            </a:endParaRPr>
          </a:p>
        </p:txBody>
      </p:sp>
    </p:spTree>
    <p:extLst>
      <p:ext uri="{BB962C8B-B14F-4D97-AF65-F5344CB8AC3E}">
        <p14:creationId xmlns:p14="http://schemas.microsoft.com/office/powerpoint/2010/main" val="209192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CAN?</a:t>
            </a:r>
          </a:p>
          <a:p>
            <a:r>
              <a:rPr lang="en-US" dirty="0"/>
              <a:t>CAN Introduction</a:t>
            </a:r>
          </a:p>
          <a:p>
            <a:r>
              <a:rPr lang="en-US" dirty="0"/>
              <a:t>CAN Frame Format</a:t>
            </a:r>
          </a:p>
          <a:p>
            <a:r>
              <a:rPr lang="en-US" dirty="0"/>
              <a:t>CAN Bus Access</a:t>
            </a:r>
          </a:p>
          <a:p>
            <a:r>
              <a:rPr lang="en-US" dirty="0"/>
              <a:t>CAN Data Protection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Tree>
    <p:extLst>
      <p:ext uri="{BB962C8B-B14F-4D97-AF65-F5344CB8AC3E}">
        <p14:creationId xmlns:p14="http://schemas.microsoft.com/office/powerpoint/2010/main" val="372952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20</a:t>
            </a:fld>
            <a:endParaRPr lang="en-US" dirty="0">
              <a:solidFill>
                <a:srgbClr val="969696"/>
              </a:solidFill>
            </a:endParaRPr>
          </a:p>
        </p:txBody>
      </p:sp>
      <p:pic>
        <p:nvPicPr>
          <p:cNvPr id="5" name="Content Placeholder 4" descr="C:\Users\abharata\Specification\Study Material\Image 75.png"/>
          <p:cNvPicPr>
            <a:picLocks noGrp="1"/>
          </p:cNvPicPr>
          <p:nvPr>
            <p:ph idx="1"/>
          </p:nvPr>
        </p:nvPicPr>
        <p:blipFill rotWithShape="1">
          <a:blip r:embed="rId3">
            <a:extLst>
              <a:ext uri="{28A0092B-C50C-407E-A947-70E740481C1C}">
                <a14:useLocalDpi xmlns:a14="http://schemas.microsoft.com/office/drawing/2010/main" val="0"/>
              </a:ext>
            </a:extLst>
          </a:blip>
          <a:srcRect l="2350" t="3974" r="2775" b="6378"/>
          <a:stretch/>
        </p:blipFill>
        <p:spPr bwMode="auto">
          <a:xfrm>
            <a:off x="955665" y="1019596"/>
            <a:ext cx="4377791" cy="4321147"/>
          </a:xfrm>
          <a:prstGeom prst="rect">
            <a:avLst/>
          </a:prstGeom>
          <a:noFill/>
          <a:ln>
            <a:noFill/>
          </a:ln>
        </p:spPr>
      </p:pic>
      <p:pic>
        <p:nvPicPr>
          <p:cNvPr id="6" name="Picture 5" descr="C:\Users\abharata\Specification\Study Material\Image 76.png"/>
          <p:cNvPicPr/>
          <p:nvPr/>
        </p:nvPicPr>
        <p:blipFill rotWithShape="1">
          <a:blip r:embed="rId4">
            <a:extLst>
              <a:ext uri="{28A0092B-C50C-407E-A947-70E740481C1C}">
                <a14:useLocalDpi xmlns:a14="http://schemas.microsoft.com/office/drawing/2010/main" val="0"/>
              </a:ext>
            </a:extLst>
          </a:blip>
          <a:srcRect l="2090" t="3974" r="2820" b="6378"/>
          <a:stretch/>
        </p:blipFill>
        <p:spPr bwMode="auto">
          <a:xfrm>
            <a:off x="6093303" y="1019596"/>
            <a:ext cx="4725748" cy="4321147"/>
          </a:xfrm>
          <a:prstGeom prst="rect">
            <a:avLst/>
          </a:prstGeom>
          <a:noFill/>
          <a:ln>
            <a:noFill/>
          </a:ln>
        </p:spPr>
      </p:pic>
      <p:sp>
        <p:nvSpPr>
          <p:cNvPr id="7" name="TextBox 6"/>
          <p:cNvSpPr txBox="1"/>
          <p:nvPr/>
        </p:nvSpPr>
        <p:spPr bwMode="auto">
          <a:xfrm>
            <a:off x="784927" y="5340743"/>
            <a:ext cx="10802868" cy="10772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ISO 11898-2 High Speed CAN assigns logical “1” to a typical differential voltage of 0 Volt. The logical “0” is assigned with a typical differential voltage of 2 Volt. </a:t>
            </a:r>
          </a:p>
          <a:p>
            <a:pPr marL="285750" indent="-285750">
              <a:buFont typeface="Arial" panose="020B0604020202020204" pitchFamily="34" charset="0"/>
              <a:buChar char="•"/>
            </a:pPr>
            <a:r>
              <a:rPr lang="en-US" sz="1600" dirty="0"/>
              <a:t>ISO 11898-3 Low Speed CAN assigns a typical differential voltage of 5 Volt to logical “1”, and a typical differential voltage of 2 Volt corresponds to logical “0”.</a:t>
            </a:r>
            <a:endParaRPr lang="en-US" sz="1600" dirty="0">
              <a:latin typeface="Arial" charset="0"/>
            </a:endParaRPr>
          </a:p>
        </p:txBody>
      </p:sp>
    </p:spTree>
    <p:extLst>
      <p:ext uri="{BB962C8B-B14F-4D97-AF65-F5344CB8AC3E}">
        <p14:creationId xmlns:p14="http://schemas.microsoft.com/office/powerpoint/2010/main" val="28738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21</a:t>
            </a:fld>
            <a:endParaRPr lang="en-US" dirty="0">
              <a:solidFill>
                <a:srgbClr val="969696"/>
              </a:solidFill>
            </a:endParaRPr>
          </a:p>
        </p:txBody>
      </p:sp>
      <p:pic>
        <p:nvPicPr>
          <p:cNvPr id="9" name="Picture 8">
            <a:extLst>
              <a:ext uri="{FF2B5EF4-FFF2-40B4-BE49-F238E27FC236}">
                <a16:creationId xmlns:a16="http://schemas.microsoft.com/office/drawing/2014/main" id="{100DB94D-1C00-4C43-F8E6-1A7A52773C50}"/>
              </a:ext>
            </a:extLst>
          </p:cNvPr>
          <p:cNvPicPr>
            <a:picLocks noChangeAspect="1"/>
          </p:cNvPicPr>
          <p:nvPr/>
        </p:nvPicPr>
        <p:blipFill>
          <a:blip r:embed="rId3"/>
          <a:stretch>
            <a:fillRect/>
          </a:stretch>
        </p:blipFill>
        <p:spPr>
          <a:xfrm>
            <a:off x="882361" y="1028215"/>
            <a:ext cx="10223604" cy="5261659"/>
          </a:xfrm>
          <a:prstGeom prst="rect">
            <a:avLst/>
          </a:prstGeom>
        </p:spPr>
      </p:pic>
    </p:spTree>
    <p:extLst>
      <p:ext uri="{BB962C8B-B14F-4D97-AF65-F5344CB8AC3E}">
        <p14:creationId xmlns:p14="http://schemas.microsoft.com/office/powerpoint/2010/main" val="13222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Frames Format</a:t>
            </a:r>
          </a:p>
        </p:txBody>
      </p:sp>
      <p:sp>
        <p:nvSpPr>
          <p:cNvPr id="3" name="Content Placeholder 2"/>
          <p:cNvSpPr>
            <a:spLocks noGrp="1"/>
          </p:cNvSpPr>
          <p:nvPr>
            <p:ph idx="1"/>
          </p:nvPr>
        </p:nvSpPr>
        <p:spPr/>
        <p:txBody>
          <a:bodyPr/>
          <a:lstStyle/>
          <a:p>
            <a:r>
              <a:rPr lang="en-US" dirty="0"/>
              <a:t>CAN Data Frame – carries the actual node information</a:t>
            </a:r>
          </a:p>
          <a:p>
            <a:r>
              <a:rPr lang="en-US" dirty="0"/>
              <a:t>CAN Remote Frame – requests for the particular CAN Message ID information</a:t>
            </a:r>
          </a:p>
          <a:p>
            <a:r>
              <a:rPr lang="en-US" dirty="0"/>
              <a:t>CAN Error Frame – indicates error has occurred in data</a:t>
            </a:r>
          </a:p>
          <a:p>
            <a:r>
              <a:rPr lang="en-US" dirty="0"/>
              <a:t>CAN Standard and Extended Frame</a:t>
            </a:r>
          </a:p>
          <a:p>
            <a:r>
              <a:rPr lang="en-US" dirty="0"/>
              <a:t>CAN Frame – Acknowledgement</a:t>
            </a:r>
          </a:p>
          <a:p>
            <a:r>
              <a:rPr lang="en-US" dirty="0"/>
              <a:t>CAN Frame – Bit Stuffing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22</a:t>
            </a:fld>
            <a:endParaRPr lang="en-US" dirty="0">
              <a:solidFill>
                <a:srgbClr val="969696"/>
              </a:solidFill>
            </a:endParaRPr>
          </a:p>
        </p:txBody>
      </p:sp>
    </p:spTree>
    <p:extLst>
      <p:ext uri="{BB962C8B-B14F-4D97-AF65-F5344CB8AC3E}">
        <p14:creationId xmlns:p14="http://schemas.microsoft.com/office/powerpoint/2010/main" val="4189924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23</a:t>
            </a:fld>
            <a:endParaRPr lang="en-US" dirty="0">
              <a:solidFill>
                <a:srgbClr val="969696"/>
              </a:solidFill>
            </a:endParaRPr>
          </a:p>
        </p:txBody>
      </p:sp>
      <p:pic>
        <p:nvPicPr>
          <p:cNvPr id="3" name="Picture 2"/>
          <p:cNvPicPr>
            <a:picLocks noChangeAspect="1"/>
          </p:cNvPicPr>
          <p:nvPr/>
        </p:nvPicPr>
        <p:blipFill>
          <a:blip r:embed="rId2">
            <a:lum contrast="20000"/>
          </a:blip>
          <a:stretch>
            <a:fillRect/>
          </a:stretch>
        </p:blipFill>
        <p:spPr>
          <a:xfrm>
            <a:off x="207264" y="877824"/>
            <a:ext cx="11618976" cy="5145024"/>
          </a:xfrm>
          <a:prstGeom prst="rect">
            <a:avLst/>
          </a:prstGeom>
        </p:spPr>
      </p:pic>
      <p:sp>
        <p:nvSpPr>
          <p:cNvPr id="4" name="TextBox 3"/>
          <p:cNvSpPr txBox="1"/>
          <p:nvPr/>
        </p:nvSpPr>
        <p:spPr bwMode="auto">
          <a:xfrm>
            <a:off x="304800" y="158496"/>
            <a:ext cx="4693920" cy="461665"/>
          </a:xfrm>
          <a:prstGeom prst="rect">
            <a:avLst/>
          </a:prstGeom>
          <a:noFill/>
          <a:ln w="9525">
            <a:noFill/>
            <a:miter lim="800000"/>
            <a:headEnd/>
            <a:tailEnd/>
          </a:ln>
        </p:spPr>
        <p:txBody>
          <a:bodyPr wrap="square" rtlCol="0">
            <a:spAutoFit/>
          </a:bodyPr>
          <a:lstStyle/>
          <a:p>
            <a:r>
              <a:rPr lang="en-US" sz="2400" dirty="0">
                <a:latin typeface="+mj-lt"/>
              </a:rPr>
              <a:t>Type and Role of Each Frame</a:t>
            </a:r>
          </a:p>
        </p:txBody>
      </p:sp>
    </p:spTree>
    <p:extLst>
      <p:ext uri="{BB962C8B-B14F-4D97-AF65-F5344CB8AC3E}">
        <p14:creationId xmlns:p14="http://schemas.microsoft.com/office/powerpoint/2010/main" val="360505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24</a:t>
            </a:fld>
            <a:endParaRPr lang="en-US" dirty="0">
              <a:solidFill>
                <a:srgbClr val="969696"/>
              </a:solidFill>
            </a:endParaRPr>
          </a:p>
        </p:txBody>
      </p:sp>
      <p:sp>
        <p:nvSpPr>
          <p:cNvPr id="4" name="Rectangle 3"/>
          <p:cNvSpPr/>
          <p:nvPr/>
        </p:nvSpPr>
        <p:spPr>
          <a:xfrm>
            <a:off x="310199" y="164927"/>
            <a:ext cx="6096000" cy="369332"/>
          </a:xfrm>
          <a:prstGeom prst="rect">
            <a:avLst/>
          </a:prstGeom>
        </p:spPr>
        <p:txBody>
          <a:bodyPr>
            <a:spAutoFit/>
          </a:bodyPr>
          <a:lstStyle/>
          <a:p>
            <a:r>
              <a:rPr lang="en-US" dirty="0"/>
              <a:t>CAN Data Frame</a:t>
            </a:r>
          </a:p>
        </p:txBody>
      </p:sp>
      <p:pic>
        <p:nvPicPr>
          <p:cNvPr id="5" name="Picture 4" descr="C:\Users\abharata\Specification\Study Material\Image 50.png"/>
          <p:cNvPicPr/>
          <p:nvPr/>
        </p:nvPicPr>
        <p:blipFill rotWithShape="1">
          <a:blip r:embed="rId2">
            <a:extLst>
              <a:ext uri="{28A0092B-C50C-407E-A947-70E740481C1C}">
                <a14:useLocalDpi xmlns:a14="http://schemas.microsoft.com/office/drawing/2010/main" val="0"/>
              </a:ext>
            </a:extLst>
          </a:blip>
          <a:srcRect l="1632" t="35462" r="3471" b="6883"/>
          <a:stretch/>
        </p:blipFill>
        <p:spPr bwMode="auto">
          <a:xfrm>
            <a:off x="163895" y="3889248"/>
            <a:ext cx="11796457" cy="2462784"/>
          </a:xfrm>
          <a:prstGeom prst="rect">
            <a:avLst/>
          </a:prstGeom>
          <a:noFill/>
          <a:ln>
            <a:noFill/>
          </a:ln>
        </p:spPr>
      </p:pic>
      <p:sp>
        <p:nvSpPr>
          <p:cNvPr id="6" name="TextBox 5"/>
          <p:cNvSpPr txBox="1"/>
          <p:nvPr/>
        </p:nvSpPr>
        <p:spPr bwMode="auto">
          <a:xfrm>
            <a:off x="448184" y="764003"/>
            <a:ext cx="10353928"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dirty="0"/>
              <a:t>Transmission of a data frame begins with a start symbol (</a:t>
            </a:r>
            <a:r>
              <a:rPr lang="en-US" b="1" dirty="0"/>
              <a:t>Start of Frame: SOF</a:t>
            </a:r>
            <a:r>
              <a:rPr lang="en-US" dirty="0"/>
              <a:t>). It is used by the CAN nodes to synchronize to the sender. </a:t>
            </a:r>
          </a:p>
          <a:p>
            <a:pPr marL="285750" indent="-285750">
              <a:lnSpc>
                <a:spcPct val="150000"/>
              </a:lnSpc>
              <a:buFont typeface="Arial" panose="020B0604020202020204" pitchFamily="34" charset="0"/>
              <a:buChar char="•"/>
            </a:pPr>
            <a:r>
              <a:rPr lang="en-US" dirty="0"/>
              <a:t>During transmission, the CAN nodes maintain accurate timing by evaluating each edge transition and adjusting their clocks as necessary. </a:t>
            </a:r>
          </a:p>
          <a:p>
            <a:pPr marL="285750" indent="-285750">
              <a:lnSpc>
                <a:spcPct val="150000"/>
              </a:lnSpc>
              <a:buFont typeface="Arial" panose="020B0604020202020204" pitchFamily="34" charset="0"/>
              <a:buChar char="•"/>
            </a:pPr>
            <a:r>
              <a:rPr lang="en-US" dirty="0"/>
              <a:t>The </a:t>
            </a:r>
            <a:r>
              <a:rPr lang="en-US" b="1" dirty="0"/>
              <a:t>bit stuffing method</a:t>
            </a:r>
            <a:r>
              <a:rPr lang="en-US" dirty="0"/>
              <a:t> guarantees that an edge transition occurs after five homogeneous bits at most. </a:t>
            </a:r>
          </a:p>
          <a:p>
            <a:pPr marL="285750" indent="-285750">
              <a:lnSpc>
                <a:spcPct val="150000"/>
              </a:lnSpc>
              <a:buFont typeface="Arial" panose="020B0604020202020204" pitchFamily="34" charset="0"/>
              <a:buChar char="•"/>
            </a:pPr>
            <a:r>
              <a:rPr lang="en-US" dirty="0"/>
              <a:t>An end symbol (</a:t>
            </a:r>
            <a:r>
              <a:rPr lang="en-US" b="1" dirty="0"/>
              <a:t>End Of Frame: EOF</a:t>
            </a:r>
            <a:r>
              <a:rPr lang="en-US" dirty="0"/>
              <a:t>) marks the end of a data frame.</a:t>
            </a:r>
          </a:p>
          <a:p>
            <a:pPr marL="285750" indent="-285750">
              <a:buFont typeface="Arial" panose="020B0604020202020204" pitchFamily="34" charset="0"/>
              <a:buChar char="•"/>
            </a:pPr>
            <a:endParaRPr lang="en-US" sz="1600" dirty="0">
              <a:latin typeface="Arial" charset="0"/>
            </a:endParaRPr>
          </a:p>
        </p:txBody>
      </p:sp>
    </p:spTree>
    <p:extLst>
      <p:ext uri="{BB962C8B-B14F-4D97-AF65-F5344CB8AC3E}">
        <p14:creationId xmlns:p14="http://schemas.microsoft.com/office/powerpoint/2010/main" val="56244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25</a:t>
            </a:fld>
            <a:endParaRPr lang="en-US" dirty="0">
              <a:solidFill>
                <a:srgbClr val="969696"/>
              </a:solidFill>
            </a:endParaRPr>
          </a:p>
        </p:txBody>
      </p:sp>
      <p:sp>
        <p:nvSpPr>
          <p:cNvPr id="3" name="TextBox 2"/>
          <p:cNvSpPr txBox="1"/>
          <p:nvPr/>
        </p:nvSpPr>
        <p:spPr bwMode="auto">
          <a:xfrm>
            <a:off x="441063" y="711488"/>
            <a:ext cx="9649610" cy="5301131"/>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Data in the CAN network is transmitted using message frames, the so-called </a:t>
            </a:r>
            <a:r>
              <a:rPr lang="en-US" sz="1900" b="1" dirty="0"/>
              <a:t>CAN data frame</a:t>
            </a:r>
            <a:r>
              <a:rPr lang="en-US" sz="1900" dirty="0"/>
              <a:t>. </a:t>
            </a:r>
          </a:p>
          <a:p>
            <a:pPr marL="285750" indent="-285750">
              <a:lnSpc>
                <a:spcPct val="150000"/>
              </a:lnSpc>
              <a:buFont typeface="Arial" panose="020B0604020202020204" pitchFamily="34" charset="0"/>
              <a:buChar char="•"/>
            </a:pPr>
            <a:r>
              <a:rPr lang="en-US" sz="1900" dirty="0"/>
              <a:t>Each data frame is identified by an </a:t>
            </a:r>
            <a:r>
              <a:rPr lang="en-US" sz="1900" b="1" dirty="0"/>
              <a:t>identifier</a:t>
            </a:r>
            <a:r>
              <a:rPr lang="en-US" sz="1900" dirty="0"/>
              <a:t>. In </a:t>
            </a:r>
            <a:r>
              <a:rPr lang="en-US" sz="1900" b="1" dirty="0"/>
              <a:t>standard format</a:t>
            </a:r>
            <a:r>
              <a:rPr lang="en-US" sz="1900" dirty="0"/>
              <a:t> it is made up of 11 bits, in </a:t>
            </a:r>
            <a:r>
              <a:rPr lang="en-US" sz="1900" b="1" dirty="0"/>
              <a:t>extended format</a:t>
            </a:r>
            <a:r>
              <a:rPr lang="en-US" sz="1900" dirty="0"/>
              <a:t> it is 29 bits.</a:t>
            </a:r>
          </a:p>
          <a:p>
            <a:pPr marL="285750" indent="-285750">
              <a:lnSpc>
                <a:spcPct val="150000"/>
              </a:lnSpc>
              <a:buFont typeface="Arial" panose="020B0604020202020204" pitchFamily="34" charset="0"/>
              <a:buChar char="•"/>
            </a:pPr>
            <a:r>
              <a:rPr lang="en-US" sz="1900" dirty="0">
                <a:latin typeface="Arial" charset="0"/>
              </a:rPr>
              <a:t>The ISO-11898:2003 Standard, with the standard 11-bit identifier, provides for signaling rates from 125 kbps to 1 Mbps. The standard was later amended with the “extended” 29-bit identifier. The standard 11-bit identifier field provides for 2^11, or 2048 different message identifiers, whereas the extended 29-bit identifier provides for 2^29, or 537 million identifiers.</a:t>
            </a:r>
          </a:p>
          <a:p>
            <a:pPr marL="285750" indent="-285750">
              <a:lnSpc>
                <a:spcPct val="150000"/>
              </a:lnSpc>
              <a:buFont typeface="Arial" panose="020B0604020202020204" pitchFamily="34" charset="0"/>
              <a:buChar char="•"/>
            </a:pPr>
            <a:r>
              <a:rPr lang="en-US" sz="1900" b="1" dirty="0"/>
              <a:t>RTR</a:t>
            </a:r>
            <a:r>
              <a:rPr lang="en-US" sz="1900" dirty="0"/>
              <a:t> –The single remote transmission request (RTR) bit is dominant when information is required from another node. RTR helps to identify whether it is a Data or Remote Frame.</a:t>
            </a: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Tree>
    <p:extLst>
      <p:ext uri="{BB962C8B-B14F-4D97-AF65-F5344CB8AC3E}">
        <p14:creationId xmlns:p14="http://schemas.microsoft.com/office/powerpoint/2010/main" val="204664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26</a:t>
            </a:fld>
            <a:endParaRPr lang="en-US" dirty="0">
              <a:solidFill>
                <a:srgbClr val="969696"/>
              </a:solidFill>
            </a:endParaRP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
        <p:nvSpPr>
          <p:cNvPr id="5" name="TextBox 4">
            <a:extLst>
              <a:ext uri="{FF2B5EF4-FFF2-40B4-BE49-F238E27FC236}">
                <a16:creationId xmlns:a16="http://schemas.microsoft.com/office/drawing/2014/main" id="{B2E02144-E677-354B-92D9-88C59B145F1F}"/>
              </a:ext>
            </a:extLst>
          </p:cNvPr>
          <p:cNvSpPr txBox="1"/>
          <p:nvPr/>
        </p:nvSpPr>
        <p:spPr bwMode="auto">
          <a:xfrm>
            <a:off x="355107" y="994299"/>
            <a:ext cx="11105965" cy="5139869"/>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b="1" dirty="0"/>
              <a:t>IDE</a:t>
            </a:r>
            <a:r>
              <a:rPr lang="en-US" sz="1600" dirty="0"/>
              <a:t> – A dominant single identifier extension (IDE) bit means that a standard CAN identifier with no extension is being transmitted.</a:t>
            </a:r>
          </a:p>
          <a:p>
            <a:pPr marL="285750" indent="-285750">
              <a:lnSpc>
                <a:spcPct val="150000"/>
              </a:lnSpc>
              <a:buFont typeface="Arial" panose="020B0604020202020204" pitchFamily="34" charset="0"/>
              <a:buChar char="•"/>
            </a:pPr>
            <a:r>
              <a:rPr lang="en-US" sz="1600" b="1" dirty="0"/>
              <a:t>R0 </a:t>
            </a:r>
            <a:r>
              <a:rPr lang="en-US" sz="1600" dirty="0"/>
              <a:t>– Reserved bit (for possible use by future standard amendment).</a:t>
            </a:r>
          </a:p>
          <a:p>
            <a:pPr marL="285750" indent="-285750">
              <a:lnSpc>
                <a:spcPct val="150000"/>
              </a:lnSpc>
              <a:buFont typeface="Arial" panose="020B0604020202020204" pitchFamily="34" charset="0"/>
              <a:buChar char="•"/>
            </a:pPr>
            <a:r>
              <a:rPr lang="en-US" sz="1600" b="1" dirty="0"/>
              <a:t>DLC</a:t>
            </a:r>
            <a:r>
              <a:rPr lang="en-US" sz="1600" dirty="0"/>
              <a:t> - Indicate the length of data in the data </a:t>
            </a:r>
            <a:r>
              <a:rPr lang="en-US" sz="1600" dirty="0" err="1"/>
              <a:t>field.The</a:t>
            </a:r>
            <a:r>
              <a:rPr lang="en-US" sz="1600" dirty="0"/>
              <a:t> precise number of useful bytes is indicated by the </a:t>
            </a:r>
            <a:r>
              <a:rPr lang="en-US" sz="1600" b="1" dirty="0"/>
              <a:t>DLC</a:t>
            </a:r>
            <a:r>
              <a:rPr lang="en-US" sz="1600" dirty="0"/>
              <a:t> (</a:t>
            </a:r>
            <a:r>
              <a:rPr lang="en-US" sz="1600" b="1" dirty="0"/>
              <a:t>Data Length Code</a:t>
            </a:r>
            <a:r>
              <a:rPr lang="en-US" sz="1600" dirty="0"/>
              <a:t>). </a:t>
            </a:r>
            <a:endParaRPr lang="en-US" sz="1600" b="1" dirty="0"/>
          </a:p>
          <a:p>
            <a:pPr marL="285750" indent="-285750">
              <a:lnSpc>
                <a:spcPct val="150000"/>
              </a:lnSpc>
              <a:buFont typeface="Arial" panose="020B0604020202020204" pitchFamily="34" charset="0"/>
              <a:buChar char="•"/>
            </a:pPr>
            <a:r>
              <a:rPr lang="en-US" sz="1600" b="1" dirty="0"/>
              <a:t>Data field</a:t>
            </a:r>
            <a:r>
              <a:rPr lang="en-US" sz="1600" dirty="0"/>
              <a:t> - Useful data up to </a:t>
            </a:r>
            <a:r>
              <a:rPr lang="en-US" sz="1600" b="1" dirty="0"/>
              <a:t>eight bytes </a:t>
            </a:r>
            <a:r>
              <a:rPr lang="en-US" sz="1600" dirty="0"/>
              <a:t>in length can be transmitted in the data field of a data frame.</a:t>
            </a:r>
          </a:p>
          <a:p>
            <a:pPr marL="285750" indent="-285750">
              <a:lnSpc>
                <a:spcPct val="150000"/>
              </a:lnSpc>
              <a:buFont typeface="Arial" panose="020B0604020202020204" pitchFamily="34" charset="0"/>
              <a:buChar char="•"/>
            </a:pPr>
            <a:r>
              <a:rPr lang="en-US" sz="1600" dirty="0">
                <a:highlight>
                  <a:srgbClr val="FFFF00"/>
                </a:highlight>
              </a:rPr>
              <a:t>Every data frame is available for receiving by every CAN node </a:t>
            </a:r>
            <a:r>
              <a:rPr lang="en-US" sz="1600" b="1" dirty="0">
                <a:highlight>
                  <a:srgbClr val="FFFF00"/>
                </a:highlight>
              </a:rPr>
              <a:t>(broadcasting)</a:t>
            </a:r>
            <a:r>
              <a:rPr lang="en-US" sz="1600" dirty="0">
                <a:highlight>
                  <a:srgbClr val="FFFF00"/>
                </a:highlight>
              </a:rPr>
              <a:t>.</a:t>
            </a:r>
          </a:p>
          <a:p>
            <a:pPr marL="285750" indent="-285750">
              <a:lnSpc>
                <a:spcPct val="150000"/>
              </a:lnSpc>
              <a:buFont typeface="Arial" panose="020B0604020202020204" pitchFamily="34" charset="0"/>
              <a:buChar char="•"/>
            </a:pPr>
            <a:r>
              <a:rPr lang="en-US" sz="1600" dirty="0"/>
              <a:t>CRC - The useful data is protected by the </a:t>
            </a:r>
            <a:r>
              <a:rPr lang="en-US" sz="1600" b="1" dirty="0"/>
              <a:t>CRC method</a:t>
            </a:r>
            <a:r>
              <a:rPr lang="en-US" sz="1600" dirty="0"/>
              <a:t> (</a:t>
            </a:r>
            <a:r>
              <a:rPr lang="en-US" sz="1600" b="1" dirty="0"/>
              <a:t>Cyclic Redundancy Check</a:t>
            </a:r>
            <a:r>
              <a:rPr lang="en-US" sz="1600" dirty="0"/>
              <a:t>): The sender appends a </a:t>
            </a:r>
            <a:r>
              <a:rPr lang="en-US" sz="1600" b="1" dirty="0"/>
              <a:t>checksum</a:t>
            </a:r>
            <a:r>
              <a:rPr lang="en-US" sz="1600" dirty="0"/>
              <a:t> (</a:t>
            </a:r>
            <a:r>
              <a:rPr lang="en-US" sz="1600" b="1" dirty="0"/>
              <a:t>CRC sequence</a:t>
            </a:r>
            <a:r>
              <a:rPr lang="en-US" sz="1600" dirty="0"/>
              <a:t>) to the useful data, which is evaluated by the receiver by applying the CRC algorithm. </a:t>
            </a:r>
          </a:p>
          <a:p>
            <a:pPr marL="285750" indent="-285750">
              <a:lnSpc>
                <a:spcPct val="150000"/>
              </a:lnSpc>
              <a:buFont typeface="Arial" panose="020B0604020202020204" pitchFamily="34" charset="0"/>
              <a:buChar char="•"/>
            </a:pPr>
            <a:r>
              <a:rPr lang="en-US" sz="1600" b="1" dirty="0"/>
              <a:t>ACK - </a:t>
            </a:r>
            <a:r>
              <a:rPr lang="en-US" sz="1600" dirty="0"/>
              <a:t>Depending on the result of the evaluation, the receiver acknowledges either positively or negatively in the </a:t>
            </a:r>
            <a:r>
              <a:rPr lang="en-US" sz="1600" b="1" dirty="0"/>
              <a:t>ACK slot</a:t>
            </a:r>
            <a:r>
              <a:rPr lang="en-US" sz="1600" dirty="0"/>
              <a:t> that follows the CRC sequence.</a:t>
            </a:r>
          </a:p>
          <a:p>
            <a:pPr marL="285750" indent="-285750">
              <a:lnSpc>
                <a:spcPct val="150000"/>
              </a:lnSpc>
              <a:buFont typeface="Arial" panose="020B0604020202020204" pitchFamily="34" charset="0"/>
              <a:buChar char="•"/>
            </a:pPr>
            <a:r>
              <a:rPr lang="en-US" sz="1600" dirty="0"/>
              <a:t>Intermission Field (ITM) - The ITM is a </a:t>
            </a:r>
            <a:r>
              <a:rPr lang="en-US" sz="1600" dirty="0" err="1"/>
              <a:t>printf</a:t>
            </a:r>
            <a:r>
              <a:rPr lang="en-US" sz="1600" dirty="0"/>
              <a:t> type instrumentation output. </a:t>
            </a:r>
          </a:p>
          <a:p>
            <a:pPr>
              <a:lnSpc>
                <a:spcPct val="150000"/>
              </a:lnSpc>
            </a:pPr>
            <a:endParaRPr lang="en-US" sz="1600" dirty="0"/>
          </a:p>
          <a:p>
            <a:endParaRPr lang="en-IN" sz="1600" dirty="0">
              <a:latin typeface="Arial" charset="0"/>
            </a:endParaRPr>
          </a:p>
        </p:txBody>
      </p:sp>
    </p:spTree>
    <p:extLst>
      <p:ext uri="{BB962C8B-B14F-4D97-AF65-F5344CB8AC3E}">
        <p14:creationId xmlns:p14="http://schemas.microsoft.com/office/powerpoint/2010/main" val="351367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27</a:t>
            </a:fld>
            <a:endParaRPr lang="en-US" dirty="0">
              <a:solidFill>
                <a:srgbClr val="969696"/>
              </a:solidFill>
            </a:endParaRPr>
          </a:p>
        </p:txBody>
      </p:sp>
      <p:pic>
        <p:nvPicPr>
          <p:cNvPr id="5" name="Content Placeholder 4" descr="C:\Users\abharata\Specification\Study Material\Image 88.png"/>
          <p:cNvPicPr>
            <a:picLocks noGrp="1"/>
          </p:cNvPicPr>
          <p:nvPr>
            <p:ph idx="1"/>
          </p:nvPr>
        </p:nvPicPr>
        <p:blipFill rotWithShape="1">
          <a:blip r:embed="rId2">
            <a:extLst>
              <a:ext uri="{28A0092B-C50C-407E-A947-70E740481C1C}">
                <a14:useLocalDpi xmlns:a14="http://schemas.microsoft.com/office/drawing/2010/main" val="0"/>
              </a:ext>
            </a:extLst>
          </a:blip>
          <a:srcRect l="1797" t="2980" r="1526" b="3269"/>
          <a:stretch/>
        </p:blipFill>
        <p:spPr bwMode="auto">
          <a:xfrm>
            <a:off x="429685" y="663547"/>
            <a:ext cx="9734547" cy="5203179"/>
          </a:xfrm>
          <a:prstGeom prst="rect">
            <a:avLst/>
          </a:prstGeom>
          <a:noFill/>
          <a:ln>
            <a:noFill/>
          </a:ln>
        </p:spPr>
      </p:pic>
    </p:spTree>
    <p:extLst>
      <p:ext uri="{BB962C8B-B14F-4D97-AF65-F5344CB8AC3E}">
        <p14:creationId xmlns:p14="http://schemas.microsoft.com/office/powerpoint/2010/main" val="117324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7BD97-AD4E-659E-1571-E19B158A3F10}"/>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28</a:t>
            </a:fld>
            <a:endParaRPr lang="en-US" dirty="0">
              <a:solidFill>
                <a:srgbClr val="969696"/>
              </a:solidFill>
            </a:endParaRPr>
          </a:p>
        </p:txBody>
      </p:sp>
      <p:pic>
        <p:nvPicPr>
          <p:cNvPr id="9" name="Picture 8">
            <a:extLst>
              <a:ext uri="{FF2B5EF4-FFF2-40B4-BE49-F238E27FC236}">
                <a16:creationId xmlns:a16="http://schemas.microsoft.com/office/drawing/2014/main" id="{7223F01B-78B4-7FC8-5349-753C487E9308}"/>
              </a:ext>
            </a:extLst>
          </p:cNvPr>
          <p:cNvPicPr>
            <a:picLocks noChangeAspect="1"/>
          </p:cNvPicPr>
          <p:nvPr/>
        </p:nvPicPr>
        <p:blipFill>
          <a:blip r:embed="rId2"/>
          <a:stretch>
            <a:fillRect/>
          </a:stretch>
        </p:blipFill>
        <p:spPr>
          <a:xfrm>
            <a:off x="2254558" y="858522"/>
            <a:ext cx="7954761" cy="5321847"/>
          </a:xfrm>
          <a:prstGeom prst="rect">
            <a:avLst/>
          </a:prstGeom>
        </p:spPr>
      </p:pic>
    </p:spTree>
    <p:extLst>
      <p:ext uri="{BB962C8B-B14F-4D97-AF65-F5344CB8AC3E}">
        <p14:creationId xmlns:p14="http://schemas.microsoft.com/office/powerpoint/2010/main" val="231055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29</a:t>
            </a:fld>
            <a:endParaRPr lang="en-US" dirty="0">
              <a:solidFill>
                <a:srgbClr val="969696"/>
              </a:solidFill>
            </a:endParaRPr>
          </a:p>
        </p:txBody>
      </p:sp>
      <p:sp>
        <p:nvSpPr>
          <p:cNvPr id="3" name="Content Placeholder 2">
            <a:extLst>
              <a:ext uri="{FF2B5EF4-FFF2-40B4-BE49-F238E27FC236}">
                <a16:creationId xmlns:a16="http://schemas.microsoft.com/office/drawing/2014/main" id="{BF936422-FD61-8C56-0698-A55CA885DCC4}"/>
              </a:ext>
            </a:extLst>
          </p:cNvPr>
          <p:cNvSpPr>
            <a:spLocks noGrp="1"/>
          </p:cNvSpPr>
          <p:nvPr>
            <p:ph idx="1"/>
          </p:nvPr>
        </p:nvSpPr>
        <p:spPr/>
        <p:txBody>
          <a:bodyPr/>
          <a:lstStyle/>
          <a:p>
            <a:r>
              <a:rPr lang="en-US" dirty="0"/>
              <a:t>SRR–The substitute remote request (SRR) bit replaces the RTR bit in the standard message location</a:t>
            </a:r>
          </a:p>
          <a:p>
            <a:pPr marL="0" indent="0">
              <a:buNone/>
            </a:pPr>
            <a:r>
              <a:rPr lang="en-US" dirty="0"/>
              <a:t>as a placeholder in the extended format.</a:t>
            </a:r>
          </a:p>
          <a:p>
            <a:r>
              <a:rPr lang="en-US" dirty="0"/>
              <a:t>IDE– A recessive bit in the identifier extension (IDE) indicates that more identifier bits follow. The 18-bit</a:t>
            </a:r>
          </a:p>
          <a:p>
            <a:r>
              <a:rPr lang="en-US" dirty="0"/>
              <a:t>extension follows IDE.</a:t>
            </a:r>
          </a:p>
          <a:p>
            <a:r>
              <a:rPr lang="en-US" dirty="0"/>
              <a:t>r1– Following the RTR and r0 bits, an additional reserve bit has been included ahead of the DLC bit.</a:t>
            </a:r>
          </a:p>
          <a:p>
            <a:r>
              <a:rPr lang="en-US" b="0" i="0" dirty="0">
                <a:solidFill>
                  <a:srgbClr val="333333"/>
                </a:solidFill>
                <a:effectLst/>
                <a:highlight>
                  <a:srgbClr val="FFFF00"/>
                </a:highlight>
                <a:latin typeface="Arial" panose="020B0604020202020204" pitchFamily="34" charset="0"/>
              </a:rPr>
              <a:t>With the use of a recessive SRR plus a recessive IDE bit, it is guaranteed that standard message frames (11-bit identifier) will always have higher priority than extended message frames (29-bit identifier).</a:t>
            </a:r>
            <a:endParaRPr lang="en-IN" dirty="0">
              <a:highlight>
                <a:srgbClr val="FFFF00"/>
              </a:highlight>
            </a:endParaRPr>
          </a:p>
        </p:txBody>
      </p:sp>
    </p:spTree>
    <p:extLst>
      <p:ext uri="{BB962C8B-B14F-4D97-AF65-F5344CB8AC3E}">
        <p14:creationId xmlns:p14="http://schemas.microsoft.com/office/powerpoint/2010/main" val="61697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a:t>
            </a:r>
          </a:p>
        </p:txBody>
      </p:sp>
      <p:sp>
        <p:nvSpPr>
          <p:cNvPr id="3" name="Content Placeholder 2"/>
          <p:cNvSpPr>
            <a:spLocks noGrp="1"/>
          </p:cNvSpPr>
          <p:nvPr>
            <p:ph idx="1"/>
          </p:nvPr>
        </p:nvSpPr>
        <p:spPr/>
        <p:txBody>
          <a:bodyPr/>
          <a:lstStyle/>
          <a:p>
            <a:r>
              <a:rPr lang="en-US" dirty="0"/>
              <a:t>Motivation</a:t>
            </a:r>
          </a:p>
          <a:p>
            <a:r>
              <a:rPr lang="en-US" dirty="0"/>
              <a:t>Bus Networking</a:t>
            </a:r>
          </a:p>
          <a:p>
            <a:r>
              <a:rPr lang="en-US" dirty="0"/>
              <a:t>Communication Model</a:t>
            </a:r>
          </a:p>
          <a:p>
            <a:r>
              <a:rPr lang="en-US" dirty="0"/>
              <a:t>Three Layer Model</a:t>
            </a:r>
          </a:p>
          <a:p>
            <a:r>
              <a:rPr lang="en-US" dirty="0"/>
              <a:t>Architecture of Serial Bus System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337121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30</a:t>
            </a:fld>
            <a:endParaRPr lang="en-US" dirty="0">
              <a:solidFill>
                <a:srgbClr val="969696"/>
              </a:solidFill>
            </a:endParaRPr>
          </a:p>
        </p:txBody>
      </p:sp>
      <p:pic>
        <p:nvPicPr>
          <p:cNvPr id="5" name="Content Placeholder 4" descr="C:\Users\abharata\Specification\Study Material\Image 81.png"/>
          <p:cNvPicPr>
            <a:picLocks noGrp="1"/>
          </p:cNvPicPr>
          <p:nvPr>
            <p:ph idx="1"/>
          </p:nvPr>
        </p:nvPicPr>
        <p:blipFill rotWithShape="1">
          <a:blip r:embed="rId2">
            <a:extLst>
              <a:ext uri="{28A0092B-C50C-407E-A947-70E740481C1C}">
                <a14:useLocalDpi xmlns:a14="http://schemas.microsoft.com/office/drawing/2010/main" val="0"/>
              </a:ext>
            </a:extLst>
          </a:blip>
          <a:srcRect l="3342" t="4887" r="3381" b="9595"/>
          <a:stretch/>
        </p:blipFill>
        <p:spPr bwMode="auto">
          <a:xfrm>
            <a:off x="1823393" y="3429000"/>
            <a:ext cx="8084085" cy="2980678"/>
          </a:xfrm>
          <a:prstGeom prst="rect">
            <a:avLst/>
          </a:prstGeom>
          <a:noFill/>
          <a:ln>
            <a:noFill/>
          </a:ln>
        </p:spPr>
      </p:pic>
      <p:sp>
        <p:nvSpPr>
          <p:cNvPr id="4" name="TextBox 3">
            <a:extLst>
              <a:ext uri="{FF2B5EF4-FFF2-40B4-BE49-F238E27FC236}">
                <a16:creationId xmlns:a16="http://schemas.microsoft.com/office/drawing/2014/main" id="{E48901AA-657C-5552-DD86-2E8EDFAB878F}"/>
              </a:ext>
            </a:extLst>
          </p:cNvPr>
          <p:cNvSpPr txBox="1"/>
          <p:nvPr/>
        </p:nvSpPr>
        <p:spPr bwMode="auto">
          <a:xfrm>
            <a:off x="429685" y="826913"/>
            <a:ext cx="11034944" cy="1985672"/>
          </a:xfrm>
          <a:prstGeom prst="rect">
            <a:avLst/>
          </a:prstGeom>
          <a:noFill/>
          <a:ln w="9525">
            <a:noFill/>
            <a:miter lim="800000"/>
            <a:headEnd/>
            <a:tailEnd/>
          </a:ln>
        </p:spPr>
        <p:txBody>
          <a:bodyPr wrap="square" rtlCol="0">
            <a:spAutoFit/>
          </a:bodyPr>
          <a:lstStyle/>
          <a:p>
            <a:pPr marL="285750" indent="-285750">
              <a:lnSpc>
                <a:spcPct val="200000"/>
              </a:lnSpc>
              <a:buFont typeface="Arial" panose="020B0604020202020204" pitchFamily="34" charset="0"/>
              <a:buChar char="•"/>
            </a:pPr>
            <a:r>
              <a:rPr lang="en-US" sz="1600" dirty="0">
                <a:latin typeface="Arial" charset="0"/>
              </a:rPr>
              <a:t>The intended purpose of the remote frame is to solicit the transmission of data from another node. </a:t>
            </a:r>
          </a:p>
          <a:p>
            <a:pPr marL="285750" indent="-285750">
              <a:lnSpc>
                <a:spcPct val="200000"/>
              </a:lnSpc>
              <a:buFont typeface="Arial" panose="020B0604020202020204" pitchFamily="34" charset="0"/>
              <a:buChar char="•"/>
            </a:pPr>
            <a:r>
              <a:rPr lang="en-US" sz="1600" dirty="0">
                <a:latin typeface="Arial" charset="0"/>
              </a:rPr>
              <a:t>The remote frame is similar to the data frame, with two important differences.</a:t>
            </a:r>
          </a:p>
          <a:p>
            <a:pPr marL="285750" indent="-285750">
              <a:lnSpc>
                <a:spcPct val="200000"/>
              </a:lnSpc>
              <a:buFont typeface="Arial" panose="020B0604020202020204" pitchFamily="34" charset="0"/>
              <a:buChar char="•"/>
            </a:pPr>
            <a:r>
              <a:rPr lang="en-US" sz="1600" dirty="0">
                <a:latin typeface="Arial" charset="0"/>
              </a:rPr>
              <a:t>First, this type of message is explicitly marked as a remote frame by a recessive RTR bit in the arbitration field, and secondly, there is no data.</a:t>
            </a:r>
            <a:endParaRPr lang="en-IN" sz="1600" dirty="0">
              <a:latin typeface="Arial" charset="0"/>
            </a:endParaRPr>
          </a:p>
        </p:txBody>
      </p:sp>
    </p:spTree>
    <p:extLst>
      <p:ext uri="{BB962C8B-B14F-4D97-AF65-F5344CB8AC3E}">
        <p14:creationId xmlns:p14="http://schemas.microsoft.com/office/powerpoint/2010/main" val="161794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31</a:t>
            </a:fld>
            <a:endParaRPr lang="en-US" dirty="0">
              <a:solidFill>
                <a:srgbClr val="969696"/>
              </a:solidFill>
            </a:endParaRPr>
          </a:p>
        </p:txBody>
      </p:sp>
      <p:pic>
        <p:nvPicPr>
          <p:cNvPr id="6" name="Picture 5"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5504" r="3446" b="8487"/>
          <a:stretch/>
        </p:blipFill>
        <p:spPr bwMode="auto">
          <a:xfrm>
            <a:off x="429685" y="1119667"/>
            <a:ext cx="6149946" cy="2354781"/>
          </a:xfrm>
          <a:prstGeom prst="rect">
            <a:avLst/>
          </a:prstGeom>
          <a:noFill/>
          <a:ln>
            <a:noFill/>
          </a:ln>
        </p:spPr>
      </p:pic>
      <p:sp>
        <p:nvSpPr>
          <p:cNvPr id="7" name="TextBox 6">
            <a:extLst>
              <a:ext uri="{FF2B5EF4-FFF2-40B4-BE49-F238E27FC236}">
                <a16:creationId xmlns:a16="http://schemas.microsoft.com/office/drawing/2014/main" id="{3458EADB-356D-4C43-CE9B-EAD441D1A17D}"/>
              </a:ext>
            </a:extLst>
          </p:cNvPr>
          <p:cNvSpPr txBox="1"/>
          <p:nvPr/>
        </p:nvSpPr>
        <p:spPr bwMode="auto">
          <a:xfrm>
            <a:off x="607527" y="4214326"/>
            <a:ext cx="8797771" cy="1524007"/>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dirty="0">
                <a:latin typeface="Arial" charset="0"/>
              </a:rPr>
              <a:t>The error frame is a special message that violates the formatting rules of a CAN message. </a:t>
            </a:r>
          </a:p>
          <a:p>
            <a:pPr marL="285750" indent="-285750">
              <a:lnSpc>
                <a:spcPct val="150000"/>
              </a:lnSpc>
              <a:buFont typeface="Arial" panose="020B0604020202020204" pitchFamily="34" charset="0"/>
              <a:buChar char="•"/>
            </a:pPr>
            <a:r>
              <a:rPr lang="en-US" sz="1600" dirty="0">
                <a:latin typeface="Arial" charset="0"/>
              </a:rPr>
              <a:t>It is transmitted when a node detects an error in a message, and causes all other nodes in the network to send an error frame as well. </a:t>
            </a:r>
          </a:p>
          <a:p>
            <a:pPr marL="285750" indent="-285750">
              <a:lnSpc>
                <a:spcPct val="150000"/>
              </a:lnSpc>
              <a:buFont typeface="Arial" panose="020B0604020202020204" pitchFamily="34" charset="0"/>
              <a:buChar char="•"/>
            </a:pPr>
            <a:r>
              <a:rPr lang="en-US" sz="1600" dirty="0">
                <a:latin typeface="Arial" charset="0"/>
              </a:rPr>
              <a:t>The original transmitter then automatically retransmits the message. </a:t>
            </a:r>
            <a:endParaRPr lang="en-IN" sz="1600" dirty="0">
              <a:latin typeface="Arial" charset="0"/>
            </a:endParaRPr>
          </a:p>
        </p:txBody>
      </p:sp>
      <p:sp>
        <p:nvSpPr>
          <p:cNvPr id="11" name="TextBox 10">
            <a:extLst>
              <a:ext uri="{FF2B5EF4-FFF2-40B4-BE49-F238E27FC236}">
                <a16:creationId xmlns:a16="http://schemas.microsoft.com/office/drawing/2014/main" id="{DBFE89A6-DF16-E545-F284-74FEFD92E22E}"/>
              </a:ext>
            </a:extLst>
          </p:cNvPr>
          <p:cNvSpPr txBox="1"/>
          <p:nvPr/>
        </p:nvSpPr>
        <p:spPr bwMode="auto">
          <a:xfrm>
            <a:off x="7119891" y="958525"/>
            <a:ext cx="4900474" cy="3001334"/>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600" b="1" dirty="0">
                <a:latin typeface="Arial" charset="0"/>
              </a:rPr>
              <a:t>Error flag</a:t>
            </a:r>
            <a:r>
              <a:rPr lang="en-IN" sz="1600" dirty="0">
                <a:latin typeface="Arial" charset="0"/>
              </a:rPr>
              <a:t> can be either active-error flag or passive- error flag.</a:t>
            </a:r>
          </a:p>
          <a:p>
            <a:pPr marL="285750" indent="-285750">
              <a:lnSpc>
                <a:spcPct val="150000"/>
              </a:lnSpc>
              <a:buFont typeface="Arial" panose="020B0604020202020204" pitchFamily="34" charset="0"/>
              <a:buChar char="•"/>
            </a:pPr>
            <a:r>
              <a:rPr lang="en-IN" sz="1600" b="1" dirty="0">
                <a:latin typeface="Arial" charset="0"/>
              </a:rPr>
              <a:t>Active error flag </a:t>
            </a:r>
            <a:r>
              <a:rPr lang="en-IN" sz="1600" dirty="0">
                <a:latin typeface="Arial" charset="0"/>
              </a:rPr>
              <a:t>consists of six consecutive dominant bits.</a:t>
            </a:r>
          </a:p>
          <a:p>
            <a:pPr marL="285750" indent="-285750">
              <a:lnSpc>
                <a:spcPct val="150000"/>
              </a:lnSpc>
              <a:buFont typeface="Arial" panose="020B0604020202020204" pitchFamily="34" charset="0"/>
              <a:buChar char="•"/>
            </a:pPr>
            <a:r>
              <a:rPr lang="en-IN" sz="1600" b="1" dirty="0">
                <a:latin typeface="Arial" charset="0"/>
              </a:rPr>
              <a:t>Passive error flag </a:t>
            </a:r>
            <a:r>
              <a:rPr lang="en-IN" sz="1600" dirty="0">
                <a:latin typeface="Arial" charset="0"/>
              </a:rPr>
              <a:t>consists of six consecutive recessive bits.</a:t>
            </a:r>
          </a:p>
          <a:p>
            <a:pPr marL="285750" indent="-285750">
              <a:lnSpc>
                <a:spcPct val="150000"/>
              </a:lnSpc>
              <a:buFont typeface="Arial" panose="020B0604020202020204" pitchFamily="34" charset="0"/>
              <a:buChar char="•"/>
            </a:pPr>
            <a:r>
              <a:rPr lang="en-IN" sz="1600" b="1" dirty="0">
                <a:latin typeface="Arial" charset="0"/>
              </a:rPr>
              <a:t>The error delimiter</a:t>
            </a:r>
            <a:r>
              <a:rPr lang="en-IN" sz="1600" dirty="0">
                <a:latin typeface="Arial" charset="0"/>
              </a:rPr>
              <a:t> consists of eight recessive bits.</a:t>
            </a:r>
          </a:p>
        </p:txBody>
      </p:sp>
    </p:spTree>
    <p:extLst>
      <p:ext uri="{BB962C8B-B14F-4D97-AF65-F5344CB8AC3E}">
        <p14:creationId xmlns:p14="http://schemas.microsoft.com/office/powerpoint/2010/main" val="364860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Overload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32</a:t>
            </a:fld>
            <a:endParaRPr lang="en-US" dirty="0">
              <a:solidFill>
                <a:srgbClr val="969696"/>
              </a:solidFill>
            </a:endParaRPr>
          </a:p>
        </p:txBody>
      </p:sp>
      <p:sp>
        <p:nvSpPr>
          <p:cNvPr id="4" name="TextBox 3">
            <a:extLst>
              <a:ext uri="{FF2B5EF4-FFF2-40B4-BE49-F238E27FC236}">
                <a16:creationId xmlns:a16="http://schemas.microsoft.com/office/drawing/2014/main" id="{C3AD0B17-404B-6416-CD45-CF8727D5BA93}"/>
              </a:ext>
            </a:extLst>
          </p:cNvPr>
          <p:cNvSpPr txBox="1"/>
          <p:nvPr/>
        </p:nvSpPr>
        <p:spPr bwMode="auto">
          <a:xfrm>
            <a:off x="429685" y="941033"/>
            <a:ext cx="10475650" cy="2222403"/>
          </a:xfrm>
          <a:prstGeom prst="rect">
            <a:avLst/>
          </a:prstGeom>
          <a:noFill/>
          <a:ln w="9525">
            <a:noFill/>
            <a:miter lim="800000"/>
            <a:headEnd/>
            <a:tailEnd/>
          </a:ln>
        </p:spPr>
        <p:txBody>
          <a:bodyPr wrap="square" rtlCol="0">
            <a:spAutoFit/>
          </a:bodyPr>
          <a:lstStyle/>
          <a:p>
            <a:pPr algn="l">
              <a:lnSpc>
                <a:spcPct val="200000"/>
              </a:lnSpc>
            </a:pPr>
            <a:endParaRPr lang="en-IN" sz="1800" b="1" i="0" u="none" strike="noStrike" baseline="0" dirty="0">
              <a:latin typeface="Arial" panose="020B0604020202020204" pitchFamily="34" charset="0"/>
            </a:endParaRPr>
          </a:p>
          <a:p>
            <a:pPr algn="l">
              <a:lnSpc>
                <a:spcPct val="200000"/>
              </a:lnSpc>
            </a:pPr>
            <a:r>
              <a:rPr lang="en-US" sz="1800" b="0" i="0" u="none" strike="noStrike" baseline="0" dirty="0">
                <a:latin typeface="Arial" panose="020B0604020202020204" pitchFamily="34" charset="0"/>
              </a:rPr>
              <a:t>The overload frame is mentioned for completeness. It is similar to the error frame with regard to the</a:t>
            </a:r>
          </a:p>
          <a:p>
            <a:pPr algn="l">
              <a:lnSpc>
                <a:spcPct val="200000"/>
              </a:lnSpc>
            </a:pPr>
            <a:r>
              <a:rPr lang="en-US" sz="1800" b="0" i="0" u="none" strike="noStrike" baseline="0" dirty="0">
                <a:latin typeface="Arial" panose="020B0604020202020204" pitchFamily="34" charset="0"/>
              </a:rPr>
              <a:t>format, and it is transmitted by a node that becomes too busy. It is primarily used to provide for an extra </a:t>
            </a:r>
            <a:r>
              <a:rPr lang="en-IN" sz="1800" b="0" i="0" u="none" strike="noStrike" baseline="0" dirty="0">
                <a:latin typeface="Arial" panose="020B0604020202020204" pitchFamily="34" charset="0"/>
              </a:rPr>
              <a:t>delay between messages.</a:t>
            </a:r>
            <a:endParaRPr lang="en-IN" sz="1600" dirty="0">
              <a:latin typeface="Arial" charset="0"/>
            </a:endParaRPr>
          </a:p>
        </p:txBody>
      </p:sp>
    </p:spTree>
    <p:extLst>
      <p:ext uri="{BB962C8B-B14F-4D97-AF65-F5344CB8AC3E}">
        <p14:creationId xmlns:p14="http://schemas.microsoft.com/office/powerpoint/2010/main" val="2390799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Framing - Acknowledgement</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pic>
        <p:nvPicPr>
          <p:cNvPr id="5" name="Content Placeholder 4" descr="C:\Users\abharata\Specification\Study Material\Image 89.png"/>
          <p:cNvPicPr>
            <a:picLocks noGrp="1"/>
          </p:cNvPicPr>
          <p:nvPr>
            <p:ph idx="1"/>
          </p:nvPr>
        </p:nvPicPr>
        <p:blipFill rotWithShape="1">
          <a:blip r:embed="rId2">
            <a:extLst>
              <a:ext uri="{28A0092B-C50C-407E-A947-70E740481C1C}">
                <a14:useLocalDpi xmlns:a14="http://schemas.microsoft.com/office/drawing/2010/main" val="0"/>
              </a:ext>
            </a:extLst>
          </a:blip>
          <a:srcRect l="2245" t="3225" r="2097" b="5199"/>
          <a:stretch/>
        </p:blipFill>
        <p:spPr bwMode="auto">
          <a:xfrm>
            <a:off x="1875386" y="709054"/>
            <a:ext cx="9638251" cy="5599689"/>
          </a:xfrm>
          <a:prstGeom prst="rect">
            <a:avLst/>
          </a:prstGeom>
          <a:noFill/>
          <a:ln>
            <a:noFill/>
          </a:ln>
        </p:spPr>
      </p:pic>
      <p:sp>
        <p:nvSpPr>
          <p:cNvPr id="3" name="TextBox 2">
            <a:extLst>
              <a:ext uri="{FF2B5EF4-FFF2-40B4-BE49-F238E27FC236}">
                <a16:creationId xmlns:a16="http://schemas.microsoft.com/office/drawing/2014/main" id="{F4B44548-1AD6-DFA9-CC3C-C5C01E454CCB}"/>
              </a:ext>
            </a:extLst>
          </p:cNvPr>
          <p:cNvSpPr txBox="1"/>
          <p:nvPr/>
        </p:nvSpPr>
        <p:spPr bwMode="auto">
          <a:xfrm>
            <a:off x="204935" y="3823044"/>
            <a:ext cx="6036815"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400" dirty="0">
                <a:latin typeface="Arial" charset="0"/>
              </a:rPr>
              <a:t>While transmitting the CAN message ACK bit is made recessive by the node.</a:t>
            </a:r>
          </a:p>
          <a:p>
            <a:pPr marL="285750" indent="-285750">
              <a:lnSpc>
                <a:spcPct val="150000"/>
              </a:lnSpc>
              <a:buFont typeface="Arial" panose="020B0604020202020204" pitchFamily="34" charset="0"/>
              <a:buChar char="•"/>
            </a:pPr>
            <a:r>
              <a:rPr lang="en-IN" sz="1400" dirty="0">
                <a:latin typeface="Arial" charset="0"/>
              </a:rPr>
              <a:t>When the node receives the message successfully the ACK bit is made dominant by the receiving node, and it re-transmits the node of the bus.</a:t>
            </a:r>
          </a:p>
          <a:p>
            <a:pPr marL="285750" indent="-285750">
              <a:lnSpc>
                <a:spcPct val="150000"/>
              </a:lnSpc>
              <a:buFont typeface="Arial" panose="020B0604020202020204" pitchFamily="34" charset="0"/>
              <a:buChar char="•"/>
            </a:pPr>
            <a:r>
              <a:rPr lang="en-IN" sz="1400" dirty="0">
                <a:latin typeface="Arial" charset="0"/>
              </a:rPr>
              <a:t>The transmitter receives the frame and check for the ACK bit, if the bit is dominant then the frame has been sent successfully and there is no need to re-transmit the message.</a:t>
            </a:r>
          </a:p>
          <a:p>
            <a:pPr marL="285750" indent="-285750">
              <a:lnSpc>
                <a:spcPct val="150000"/>
              </a:lnSpc>
              <a:buFont typeface="Arial" panose="020B0604020202020204" pitchFamily="34" charset="0"/>
              <a:buChar char="•"/>
            </a:pPr>
            <a:endParaRPr lang="en-IN" sz="1400" dirty="0">
              <a:latin typeface="Arial" charset="0"/>
            </a:endParaRPr>
          </a:p>
          <a:p>
            <a:pPr marL="285750" indent="-285750">
              <a:buFont typeface="Arial" panose="020B0604020202020204" pitchFamily="34" charset="0"/>
              <a:buChar char="•"/>
            </a:pPr>
            <a:endParaRPr lang="en-IN" sz="1600" dirty="0">
              <a:latin typeface="Arial" charset="0"/>
            </a:endParaRPr>
          </a:p>
        </p:txBody>
      </p:sp>
    </p:spTree>
    <p:extLst>
      <p:ext uri="{BB962C8B-B14F-4D97-AF65-F5344CB8AC3E}">
        <p14:creationId xmlns:p14="http://schemas.microsoft.com/office/powerpoint/2010/main" val="30581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Framing – Bit Stuffing</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pic>
        <p:nvPicPr>
          <p:cNvPr id="6" name="Content Placeholder 5" descr="C:\Users\abharata\Specification\Study Material\Image 91.png"/>
          <p:cNvPicPr>
            <a:picLocks noGrp="1"/>
          </p:cNvPicPr>
          <p:nvPr>
            <p:ph idx="1"/>
          </p:nvPr>
        </p:nvPicPr>
        <p:blipFill rotWithShape="1">
          <a:blip r:embed="rId3">
            <a:extLst>
              <a:ext uri="{28A0092B-C50C-407E-A947-70E740481C1C}">
                <a14:useLocalDpi xmlns:a14="http://schemas.microsoft.com/office/drawing/2010/main" val="0"/>
              </a:ext>
            </a:extLst>
          </a:blip>
          <a:srcRect l="1506" t="2890" r="2071" b="3353"/>
          <a:stretch/>
        </p:blipFill>
        <p:spPr bwMode="auto">
          <a:xfrm>
            <a:off x="429686" y="655455"/>
            <a:ext cx="9555886" cy="5648241"/>
          </a:xfrm>
          <a:prstGeom prst="rect">
            <a:avLst/>
          </a:prstGeom>
          <a:noFill/>
          <a:ln>
            <a:noFill/>
          </a:ln>
        </p:spPr>
      </p:pic>
      <p:sp>
        <p:nvSpPr>
          <p:cNvPr id="7" name="TextBox 6"/>
          <p:cNvSpPr txBox="1"/>
          <p:nvPr/>
        </p:nvSpPr>
        <p:spPr bwMode="auto">
          <a:xfrm>
            <a:off x="7129083" y="4207858"/>
            <a:ext cx="2743200" cy="1815882"/>
          </a:xfrm>
          <a:prstGeom prst="rect">
            <a:avLst/>
          </a:prstGeom>
          <a:noFill/>
          <a:ln w="9525">
            <a:noFill/>
            <a:miter lim="800000"/>
            <a:headEnd/>
            <a:tailEnd/>
          </a:ln>
        </p:spPr>
        <p:txBody>
          <a:bodyPr wrap="square" rtlCol="0">
            <a:spAutoFit/>
          </a:bodyPr>
          <a:lstStyle/>
          <a:p>
            <a:r>
              <a:rPr lang="en-US" sz="1600" dirty="0">
                <a:latin typeface="Arial" charset="0"/>
              </a:rPr>
              <a:t>Used  for the purpose of Re-synchronization as </a:t>
            </a:r>
            <a:r>
              <a:rPr lang="en-US" sz="1600" dirty="0"/>
              <a:t>CAN bus is a synchronous network, where all receiving modules synchronize to the data coming from a transmitting module.</a:t>
            </a:r>
            <a:endParaRPr lang="en-US" sz="1600" dirty="0">
              <a:latin typeface="Arial" charset="0"/>
            </a:endParaRPr>
          </a:p>
        </p:txBody>
      </p:sp>
    </p:spTree>
    <p:extLst>
      <p:ext uri="{BB962C8B-B14F-4D97-AF65-F5344CB8AC3E}">
        <p14:creationId xmlns:p14="http://schemas.microsoft.com/office/powerpoint/2010/main" val="3783167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p:txBody>
          <a:bodyPr/>
          <a:lstStyle/>
          <a:p>
            <a:r>
              <a:rPr lang="en-US" dirty="0"/>
              <a:t>Bus Access in CAN Network</a:t>
            </a:r>
          </a:p>
          <a:p>
            <a:r>
              <a:rPr lang="en-US" dirty="0"/>
              <a:t>Bitwise Bus Arbitration</a:t>
            </a:r>
          </a:p>
          <a:p>
            <a:r>
              <a:rPr lang="en-US" dirty="0"/>
              <a:t>Prioritization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spTree>
    <p:extLst>
      <p:ext uri="{BB962C8B-B14F-4D97-AF65-F5344CB8AC3E}">
        <p14:creationId xmlns:p14="http://schemas.microsoft.com/office/powerpoint/2010/main" val="1843582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a:xfrm>
            <a:off x="364948" y="724337"/>
            <a:ext cx="11332633" cy="5700739"/>
          </a:xfrm>
        </p:spPr>
        <p:txBody>
          <a:bodyPr/>
          <a:lstStyle/>
          <a:p>
            <a:pPr>
              <a:spcBef>
                <a:spcPts val="0"/>
              </a:spcBef>
              <a:spcAft>
                <a:spcPts val="1500"/>
              </a:spcAft>
            </a:pPr>
            <a:r>
              <a:rPr lang="en-US" dirty="0"/>
              <a:t>ISO 11898-1 defines a </a:t>
            </a:r>
            <a:r>
              <a:rPr lang="en-US" b="1" dirty="0"/>
              <a:t>multi-master architecture</a:t>
            </a:r>
            <a:r>
              <a:rPr lang="en-US" dirty="0"/>
              <a:t> to assure high availability and event-driven data transmission. </a:t>
            </a:r>
          </a:p>
          <a:p>
            <a:pPr>
              <a:spcBef>
                <a:spcPts val="0"/>
              </a:spcBef>
              <a:spcAft>
                <a:spcPts val="1500"/>
              </a:spcAft>
            </a:pPr>
            <a:r>
              <a:rPr lang="en-US" dirty="0"/>
              <a:t>Each node in the CAN network has the right to access the CAN bus without requiring permission and without prior coordination with other CAN nodes. </a:t>
            </a:r>
          </a:p>
          <a:p>
            <a:pPr>
              <a:spcBef>
                <a:spcPts val="0"/>
              </a:spcBef>
              <a:spcAft>
                <a:spcPts val="1500"/>
              </a:spcAft>
            </a:pPr>
            <a:r>
              <a:rPr lang="en-US" dirty="0"/>
              <a:t>Although bus access based on an </a:t>
            </a:r>
            <a:r>
              <a:rPr lang="en-US" b="1" dirty="0"/>
              <a:t>event-driven</a:t>
            </a:r>
            <a:r>
              <a:rPr lang="en-US" dirty="0"/>
              <a:t> approach enables very quick reactions to events, there is the inherent risk that several CAN nodes might want to access the CAN bus at the same time, which would lead to undesirable overlaps of data on the CAN bus.</a:t>
            </a:r>
          </a:p>
          <a:p>
            <a:pPr>
              <a:spcBef>
                <a:spcPts val="0"/>
              </a:spcBef>
              <a:spcAft>
                <a:spcPts val="1500"/>
              </a:spcAft>
            </a:pPr>
            <a:r>
              <a:rPr lang="en-US" dirty="0"/>
              <a:t>To preserve the communication system’s </a:t>
            </a:r>
            <a:r>
              <a:rPr lang="en-US" b="1" dirty="0"/>
              <a:t>real-time capability</a:t>
            </a:r>
            <a:r>
              <a:rPr lang="en-US" dirty="0"/>
              <a:t>, ISO 11898-1 provides for a bus access that guarantees nondestructive data transport. The so-called CSMA/CA (Carrier Sense Multiple Access with Collision Avoidance) method is used here. </a:t>
            </a:r>
          </a:p>
          <a:p>
            <a:pPr>
              <a:spcBef>
                <a:spcPts val="0"/>
              </a:spcBef>
              <a:spcAft>
                <a:spcPts val="1500"/>
              </a:spcAft>
            </a:pPr>
            <a:r>
              <a:rPr lang="en-US" dirty="0"/>
              <a:t>The CSMA/CA method ensures that CAN nodes wishing to send do not access the CAN bus until it is available.</a:t>
            </a:r>
          </a:p>
          <a:p>
            <a:pPr>
              <a:spcBef>
                <a:spcPts val="0"/>
              </a:spcBef>
              <a:spcAft>
                <a:spcPts val="1500"/>
              </a:spcAft>
            </a:pPr>
            <a:r>
              <a:rPr lang="en-US" dirty="0"/>
              <a:t>In case of simultaneous bus access, the CSMA/CA method based on </a:t>
            </a:r>
            <a:r>
              <a:rPr lang="en-US" b="1" dirty="0"/>
              <a:t>bitwise bus arbitration</a:t>
            </a:r>
            <a:r>
              <a:rPr lang="en-US" dirty="0"/>
              <a:t> ensures that the highest priority CAN message among the CAN nodes prevails. </a:t>
            </a:r>
          </a:p>
          <a:p>
            <a:pPr>
              <a:spcBef>
                <a:spcPts val="0"/>
              </a:spcBef>
              <a:spcAft>
                <a:spcPts val="1500"/>
              </a:spcAft>
            </a:pPr>
            <a:r>
              <a:rPr lang="en-US" dirty="0"/>
              <a:t>In principle, the higher the priority of a CAN message the sooner it can be transmitted on the CAN bus. In case of poor system design, low priority CAN messages even run the risk of never being transmitted.</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spTree>
    <p:extLst>
      <p:ext uri="{BB962C8B-B14F-4D97-AF65-F5344CB8AC3E}">
        <p14:creationId xmlns:p14="http://schemas.microsoft.com/office/powerpoint/2010/main" val="365746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Access in the CAN network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pic>
        <p:nvPicPr>
          <p:cNvPr id="7" name="Content Placeholder 6" descr="C:\Users\abharata\Specification\Study Material\Image 92a.png"/>
          <p:cNvPicPr>
            <a:picLocks noGrp="1"/>
          </p:cNvPicPr>
          <p:nvPr>
            <p:ph idx="1"/>
          </p:nvPr>
        </p:nvPicPr>
        <p:blipFill rotWithShape="1">
          <a:blip r:embed="rId2">
            <a:extLst>
              <a:ext uri="{28A0092B-C50C-407E-A947-70E740481C1C}">
                <a14:useLocalDpi xmlns:a14="http://schemas.microsoft.com/office/drawing/2010/main" val="0"/>
              </a:ext>
            </a:extLst>
          </a:blip>
          <a:srcRect l="926" t="14652" r="1867" b="2489"/>
          <a:stretch/>
        </p:blipFill>
        <p:spPr bwMode="auto">
          <a:xfrm>
            <a:off x="534074" y="962952"/>
            <a:ext cx="10956616" cy="5130351"/>
          </a:xfrm>
          <a:prstGeom prst="rect">
            <a:avLst/>
          </a:prstGeom>
          <a:noFill/>
          <a:ln>
            <a:noFill/>
          </a:ln>
        </p:spPr>
      </p:pic>
    </p:spTree>
    <p:extLst>
      <p:ext uri="{BB962C8B-B14F-4D97-AF65-F5344CB8AC3E}">
        <p14:creationId xmlns:p14="http://schemas.microsoft.com/office/powerpoint/2010/main" val="4273578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1BB5-4502-753E-0FC4-AD1F3709D01A}"/>
              </a:ext>
            </a:extLst>
          </p:cNvPr>
          <p:cNvSpPr>
            <a:spLocks noGrp="1"/>
          </p:cNvSpPr>
          <p:nvPr>
            <p:ph type="title"/>
          </p:nvPr>
        </p:nvSpPr>
        <p:spPr/>
        <p:txBody>
          <a:bodyPr/>
          <a:lstStyle/>
          <a:p>
            <a:r>
              <a:rPr lang="en-IN" dirty="0"/>
              <a:t>Bitwise Bus Arbitration</a:t>
            </a:r>
          </a:p>
        </p:txBody>
      </p:sp>
      <p:sp>
        <p:nvSpPr>
          <p:cNvPr id="3" name="Content Placeholder 2">
            <a:extLst>
              <a:ext uri="{FF2B5EF4-FFF2-40B4-BE49-F238E27FC236}">
                <a16:creationId xmlns:a16="http://schemas.microsoft.com/office/drawing/2014/main" id="{F560F85E-A0B8-5493-53D6-ED776E23674F}"/>
              </a:ext>
            </a:extLst>
          </p:cNvPr>
          <p:cNvSpPr>
            <a:spLocks noGrp="1"/>
          </p:cNvSpPr>
          <p:nvPr>
            <p:ph idx="1"/>
          </p:nvPr>
        </p:nvSpPr>
        <p:spPr>
          <a:xfrm>
            <a:off x="429685" y="1308101"/>
            <a:ext cx="11332633" cy="5273675"/>
          </a:xfrm>
        </p:spPr>
        <p:txBody>
          <a:bodyPr/>
          <a:lstStyle/>
          <a:p>
            <a:pPr>
              <a:lnSpc>
                <a:spcPct val="150000"/>
              </a:lnSpc>
            </a:pPr>
            <a:r>
              <a:rPr lang="en-US" b="0" i="0" dirty="0">
                <a:solidFill>
                  <a:srgbClr val="33333F"/>
                </a:solidFill>
                <a:effectLst/>
                <a:latin typeface="roboto" panose="02000000000000000000" pitchFamily="2" charset="0"/>
              </a:rPr>
              <a:t>The CAN protocol allows simultaneous bus access from different nodes. When two or more nodes attempts to send message at the same time collision will occur.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If more than one node is accessing the bus, an arbitration is required.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The bus access method used in CAN is non-destructive bitwise arbitration called carrier sense multiple access with collision detection and arbitration on message priority (CSMA/CD+ AMP).</a:t>
            </a:r>
          </a:p>
          <a:p>
            <a:pPr>
              <a:lnSpc>
                <a:spcPct val="150000"/>
              </a:lnSpc>
            </a:pPr>
            <a:r>
              <a:rPr lang="en-US" dirty="0"/>
              <a:t>When the bus is in idle state, several nodes can start transmission of a frame.</a:t>
            </a:r>
          </a:p>
          <a:p>
            <a:pPr>
              <a:lnSpc>
                <a:spcPct val="150000"/>
              </a:lnSpc>
            </a:pPr>
            <a:r>
              <a:rPr lang="en-US" dirty="0"/>
              <a:t>Every node reads back, bit by bit, from the bus during complete message and compares the transmitted bit value with the received bit value.</a:t>
            </a:r>
            <a:endParaRPr lang="en-IN" dirty="0"/>
          </a:p>
        </p:txBody>
      </p:sp>
      <p:sp>
        <p:nvSpPr>
          <p:cNvPr id="4" name="Slide Number Placeholder 3">
            <a:extLst>
              <a:ext uri="{FF2B5EF4-FFF2-40B4-BE49-F238E27FC236}">
                <a16:creationId xmlns:a16="http://schemas.microsoft.com/office/drawing/2014/main" id="{3D5474EF-09DF-0F64-8370-560BF2ED5DFA}"/>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spTree>
    <p:extLst>
      <p:ext uri="{BB962C8B-B14F-4D97-AF65-F5344CB8AC3E}">
        <p14:creationId xmlns:p14="http://schemas.microsoft.com/office/powerpoint/2010/main" val="40418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Bus Arbitration</a:t>
            </a:r>
          </a:p>
        </p:txBody>
      </p:sp>
      <p:sp>
        <p:nvSpPr>
          <p:cNvPr id="3" name="Content Placeholder 2"/>
          <p:cNvSpPr>
            <a:spLocks noGrp="1"/>
          </p:cNvSpPr>
          <p:nvPr>
            <p:ph idx="1"/>
          </p:nvPr>
        </p:nvSpPr>
        <p:spPr/>
        <p:txBody>
          <a:bodyPr/>
          <a:lstStyle/>
          <a:p>
            <a:r>
              <a:rPr lang="en-US" dirty="0"/>
              <a:t>The key component of the bus access method defined by ISO 11898-1 is bitwise bus arbitration. It prevents </a:t>
            </a:r>
            <a:r>
              <a:rPr lang="en-US" b="1" dirty="0"/>
              <a:t>collisions</a:t>
            </a:r>
            <a:r>
              <a:rPr lang="en-US" dirty="0"/>
              <a:t> from occurring despite simultaneous bus access. </a:t>
            </a:r>
          </a:p>
          <a:p>
            <a:r>
              <a:rPr lang="en-US" dirty="0"/>
              <a:t>After network-wide synchronization, all CAN nodes wishing to send place their identifier of the CAN message bitwise onto the CAN bus, from most significant to least significant bit. </a:t>
            </a:r>
          </a:p>
          <a:p>
            <a:r>
              <a:rPr lang="en-US" dirty="0"/>
              <a:t>In this process, the </a:t>
            </a:r>
            <a:r>
              <a:rPr lang="en-US" b="1" dirty="0"/>
              <a:t>wired-AND bus logic</a:t>
            </a:r>
            <a:r>
              <a:rPr lang="en-US" dirty="0"/>
              <a:t> upon which the CAN network is based ensures that a clear and distinct bus level results on the bus.</a:t>
            </a:r>
          </a:p>
          <a:p>
            <a:r>
              <a:rPr lang="en-US" dirty="0">
                <a:highlight>
                  <a:srgbClr val="FFFF00"/>
                </a:highlight>
              </a:rPr>
              <a:t>At the end of the </a:t>
            </a:r>
            <a:r>
              <a:rPr lang="en-US" b="1" dirty="0">
                <a:highlight>
                  <a:srgbClr val="FFFF00"/>
                </a:highlight>
              </a:rPr>
              <a:t>arbitration phase</a:t>
            </a:r>
            <a:r>
              <a:rPr lang="en-US" dirty="0">
                <a:highlight>
                  <a:srgbClr val="FFFF00"/>
                </a:highlight>
              </a:rPr>
              <a:t>, the CAN node transmitting the CAN message with the </a:t>
            </a:r>
            <a:r>
              <a:rPr lang="en-US" b="1" dirty="0">
                <a:highlight>
                  <a:srgbClr val="FFFF00"/>
                </a:highlight>
              </a:rPr>
              <a:t>lowest ID</a:t>
            </a:r>
            <a:r>
              <a:rPr lang="en-US" dirty="0">
                <a:highlight>
                  <a:srgbClr val="FFFF00"/>
                </a:highlight>
              </a:rPr>
              <a:t> gets authorization to send. </a:t>
            </a:r>
            <a:r>
              <a:rPr lang="en-US" dirty="0">
                <a:highlight>
                  <a:srgbClr val="00FF00"/>
                </a:highlight>
              </a:rPr>
              <a:t>CAN nodes with lower priority messages switch to the receiving state, later they access the CAN bus for another sending attempt as soon as it is available again. </a:t>
            </a:r>
          </a:p>
          <a:p>
            <a:pPr marL="0" indent="0">
              <a:buNone/>
            </a:pP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spTree>
    <p:extLst>
      <p:ext uri="{BB962C8B-B14F-4D97-AF65-F5344CB8AC3E}">
        <p14:creationId xmlns:p14="http://schemas.microsoft.com/office/powerpoint/2010/main" val="78678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4</a:t>
            </a:fld>
            <a:endParaRPr lang="en-US" dirty="0">
              <a:solidFill>
                <a:srgbClr val="969696"/>
              </a:solidFill>
            </a:endParaRPr>
          </a:p>
        </p:txBody>
      </p:sp>
      <p:sp>
        <p:nvSpPr>
          <p:cNvPr id="3" name="Title 1"/>
          <p:cNvSpPr txBox="1">
            <a:spLocks/>
          </p:cNvSpPr>
          <p:nvPr/>
        </p:nvSpPr>
        <p:spPr>
          <a:xfrm>
            <a:off x="257432" y="130348"/>
            <a:ext cx="10515600" cy="462778"/>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Motivation</a:t>
            </a:r>
          </a:p>
        </p:txBody>
      </p:sp>
      <p:sp>
        <p:nvSpPr>
          <p:cNvPr id="5" name="Content Placeholder 2"/>
          <p:cNvSpPr txBox="1">
            <a:spLocks/>
          </p:cNvSpPr>
          <p:nvPr/>
        </p:nvSpPr>
        <p:spPr>
          <a:xfrm>
            <a:off x="257432" y="988542"/>
            <a:ext cx="9919302" cy="4547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t>The recent history of the automobile is characterized by intensive </a:t>
            </a:r>
            <a:r>
              <a:rPr lang="en-US" sz="2400" b="1" dirty="0"/>
              <a:t>electronification</a:t>
            </a:r>
            <a:r>
              <a:rPr lang="en-US" sz="2400" dirty="0"/>
              <a:t>.</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Over the course of time, electronic functions found their way into the automobile that could not be implemented without highly active </a:t>
            </a:r>
            <a:r>
              <a:rPr lang="en-US" sz="2400" b="1" dirty="0"/>
              <a:t>data exchange</a:t>
            </a:r>
            <a:r>
              <a:rPr lang="en-US" sz="2400" dirty="0"/>
              <a:t> between electronic ECUs.</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Electronic systems were requiring more and more intensive networking to implement them, which drove </a:t>
            </a:r>
            <a:r>
              <a:rPr lang="en-US" sz="2400" b="1" dirty="0"/>
              <a:t>wiring expense</a:t>
            </a:r>
            <a:r>
              <a:rPr lang="en-US" sz="2400" dirty="0"/>
              <a:t> sky high. </a:t>
            </a:r>
            <a:endParaRPr lang="en-US" sz="2600" dirty="0">
              <a:solidFill>
                <a:sysClr val="windowText" lastClr="000000"/>
              </a:solidFill>
              <a:latin typeface="Arial" panose="020B0604020202020204" pitchFamily="34" charset="0"/>
              <a:cs typeface="Arial" panose="020B0604020202020204" pitchFamily="34" charset="0"/>
            </a:endParaRPr>
          </a:p>
          <a:p>
            <a:pPr lvl="0">
              <a:defRPr/>
            </a:pPr>
            <a:r>
              <a:rPr lang="en-US" sz="2400" dirty="0"/>
              <a:t>A way out of this dilemma soon appeared in the form of bit-serial exchange of data via a </a:t>
            </a:r>
            <a:r>
              <a:rPr lang="en-US" sz="2400" b="1" dirty="0"/>
              <a:t>communication channel (Bus)</a:t>
            </a:r>
            <a:r>
              <a:rPr lang="en-US" sz="2400" dirty="0"/>
              <a:t> jointly used by a number of electronic control units.</a:t>
            </a:r>
            <a:br>
              <a:rPr lang="en-US" sz="2400" dirty="0"/>
            </a:b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14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AND Logic and Arbitration Logic</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512748" y="1136591"/>
            <a:ext cx="9651485" cy="4390773"/>
          </a:xfrm>
          <a:prstGeom prst="rect">
            <a:avLst/>
          </a:prstGeom>
        </p:spPr>
      </p:pic>
    </p:spTree>
    <p:extLst>
      <p:ext uri="{BB962C8B-B14F-4D97-AF65-F5344CB8AC3E}">
        <p14:creationId xmlns:p14="http://schemas.microsoft.com/office/powerpoint/2010/main" val="254220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Bitwise Bus Arbitration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1026786" y="1185981"/>
            <a:ext cx="8924925" cy="3914775"/>
          </a:xfrm>
          <a:prstGeom prst="rect">
            <a:avLst/>
          </a:prstGeom>
        </p:spPr>
      </p:pic>
    </p:spTree>
    <p:extLst>
      <p:ext uri="{BB962C8B-B14F-4D97-AF65-F5344CB8AC3E}">
        <p14:creationId xmlns:p14="http://schemas.microsoft.com/office/powerpoint/2010/main" val="2794928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a:t>
            </a:r>
          </a:p>
        </p:txBody>
      </p:sp>
      <p:sp>
        <p:nvSpPr>
          <p:cNvPr id="3" name="Content Placeholder 2"/>
          <p:cNvSpPr>
            <a:spLocks noGrp="1"/>
          </p:cNvSpPr>
          <p:nvPr>
            <p:ph idx="1"/>
          </p:nvPr>
        </p:nvSpPr>
        <p:spPr/>
        <p:txBody>
          <a:bodyPr/>
          <a:lstStyle/>
          <a:p>
            <a:r>
              <a:rPr lang="en-US" dirty="0"/>
              <a:t>The </a:t>
            </a:r>
            <a:r>
              <a:rPr lang="en-US" b="1" dirty="0"/>
              <a:t>priorities of the CAN messages</a:t>
            </a:r>
            <a:r>
              <a:rPr lang="en-US" dirty="0"/>
              <a:t> are decisive in obtaining bus access in the CAN network. They are encoded via the identifier which is transmitted bitwise from the most significant to the least significant bit. </a:t>
            </a:r>
            <a:br>
              <a:rPr lang="en-US" dirty="0"/>
            </a:br>
            <a:endParaRPr lang="en-US" dirty="0"/>
          </a:p>
          <a:p>
            <a:r>
              <a:rPr lang="en-US" b="1" dirty="0"/>
              <a:t>Wired-AND bus logic</a:t>
            </a:r>
            <a:r>
              <a:rPr lang="en-US" dirty="0"/>
              <a:t> and </a:t>
            </a:r>
            <a:r>
              <a:rPr lang="en-US" b="1" dirty="0"/>
              <a:t>arbitration logic</a:t>
            </a:r>
            <a:r>
              <a:rPr lang="en-US" dirty="0"/>
              <a:t> ensure that the priority of the CAN message increases with decreasing identifier value: The smaller an identifier is, the higher the priority of the CAN message. </a:t>
            </a:r>
            <a:br>
              <a:rPr lang="en-US" dirty="0"/>
            </a:br>
            <a:endParaRPr lang="en-US" dirty="0"/>
          </a:p>
          <a:p>
            <a:r>
              <a:rPr lang="en-US" dirty="0"/>
              <a:t>If the bus load is not too high, this type of random, nondestructive and priority-controlled bus access provides for </a:t>
            </a:r>
            <a:r>
              <a:rPr lang="en-US" b="1" dirty="0"/>
              <a:t>fair and very quick bus access</a:t>
            </a:r>
            <a:r>
              <a:rPr lang="en-US" dirty="0"/>
              <a:t>.</a:t>
            </a:r>
            <a:br>
              <a:rPr lang="en-US" dirty="0"/>
            </a:br>
            <a:endParaRPr lang="en-US" dirty="0"/>
          </a:p>
          <a:p>
            <a:r>
              <a:rPr lang="en-US" dirty="0"/>
              <a:t>Nonetheless, it must be taken into account that increasing bus load primarily causes delays in lower-priority CAN messages to grow. </a:t>
            </a:r>
          </a:p>
          <a:p>
            <a:r>
              <a:rPr lang="en-US" dirty="0"/>
              <a:t>This could impair the </a:t>
            </a:r>
            <a:r>
              <a:rPr lang="en-US" b="1" dirty="0"/>
              <a:t>real-time capability</a:t>
            </a:r>
            <a:r>
              <a:rPr lang="en-US" dirty="0"/>
              <a:t> of the CAN communication system. Therefore, in designing the system the priorities of CAN messages should be derived from the urgency of the signals they will transport.</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spTree>
    <p:extLst>
      <p:ext uri="{BB962C8B-B14F-4D97-AF65-F5344CB8AC3E}">
        <p14:creationId xmlns:p14="http://schemas.microsoft.com/office/powerpoint/2010/main" val="2201979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 of CAN Message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43</a:t>
            </a:fld>
            <a:endParaRPr lang="en-US" dirty="0">
              <a:solidFill>
                <a:srgbClr val="969696"/>
              </a:solidFill>
            </a:endParaRPr>
          </a:p>
        </p:txBody>
      </p:sp>
      <p:pic>
        <p:nvPicPr>
          <p:cNvPr id="5" name="Content Placeholder 4" descr="C:\Users\abharata\Specification\Study Material\Image 96a.png"/>
          <p:cNvPicPr>
            <a:picLocks noGrp="1"/>
          </p:cNvPicPr>
          <p:nvPr>
            <p:ph idx="1"/>
          </p:nvPr>
        </p:nvPicPr>
        <p:blipFill rotWithShape="1">
          <a:blip r:embed="rId2">
            <a:extLst>
              <a:ext uri="{28A0092B-C50C-407E-A947-70E740481C1C}">
                <a14:useLocalDpi xmlns:a14="http://schemas.microsoft.com/office/drawing/2010/main" val="0"/>
              </a:ext>
            </a:extLst>
          </a:blip>
          <a:srcRect l="2067" t="23033" r="2572" b="6217"/>
          <a:stretch/>
        </p:blipFill>
        <p:spPr bwMode="auto">
          <a:xfrm>
            <a:off x="1128045" y="1606609"/>
            <a:ext cx="9622564" cy="4016524"/>
          </a:xfrm>
          <a:prstGeom prst="rect">
            <a:avLst/>
          </a:prstGeom>
          <a:noFill/>
          <a:ln>
            <a:noFill/>
          </a:ln>
        </p:spPr>
      </p:pic>
    </p:spTree>
    <p:extLst>
      <p:ext uri="{BB962C8B-B14F-4D97-AF65-F5344CB8AC3E}">
        <p14:creationId xmlns:p14="http://schemas.microsoft.com/office/powerpoint/2010/main" val="4156989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p:txBody>
          <a:bodyPr/>
          <a:lstStyle/>
          <a:p>
            <a:r>
              <a:rPr lang="en-US" dirty="0"/>
              <a:t>Physical Error Protection</a:t>
            </a:r>
          </a:p>
          <a:p>
            <a:r>
              <a:rPr lang="en-US" dirty="0"/>
              <a:t>Logical Error Detection</a:t>
            </a:r>
          </a:p>
          <a:p>
            <a:r>
              <a:rPr lang="en-US" dirty="0"/>
              <a:t>Logical Error Handling</a:t>
            </a:r>
          </a:p>
          <a:p>
            <a:r>
              <a:rPr lang="en-US" dirty="0"/>
              <a:t>Error Tracking</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44</a:t>
            </a:fld>
            <a:endParaRPr lang="en-US" dirty="0">
              <a:solidFill>
                <a:srgbClr val="969696"/>
              </a:solidFill>
            </a:endParaRPr>
          </a:p>
        </p:txBody>
      </p:sp>
    </p:spTree>
    <p:extLst>
      <p:ext uri="{BB962C8B-B14F-4D97-AF65-F5344CB8AC3E}">
        <p14:creationId xmlns:p14="http://schemas.microsoft.com/office/powerpoint/2010/main" val="2396372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a:xfrm>
            <a:off x="429685" y="1112755"/>
            <a:ext cx="11332633" cy="5273675"/>
          </a:xfrm>
        </p:spPr>
        <p:txBody>
          <a:bodyPr/>
          <a:lstStyle/>
          <a:p>
            <a:r>
              <a:rPr lang="en-US" dirty="0"/>
              <a:t>Twisted Pair</a:t>
            </a:r>
          </a:p>
          <a:p>
            <a:endParaRPr lang="en-US" dirty="0"/>
          </a:p>
          <a:p>
            <a:endParaRPr lang="en-US" dirty="0"/>
          </a:p>
          <a:p>
            <a:endParaRPr lang="en-US" dirty="0"/>
          </a:p>
          <a:p>
            <a:endParaRPr lang="en-US" dirty="0"/>
          </a:p>
          <a:p>
            <a:endParaRPr lang="en-US" dirty="0"/>
          </a:p>
          <a:p>
            <a:r>
              <a:rPr lang="en-US" dirty="0"/>
              <a:t>Termination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45</a:t>
            </a:fld>
            <a:endParaRPr lang="en-US" dirty="0">
              <a:solidFill>
                <a:srgbClr val="969696"/>
              </a:solidFill>
            </a:endParaRPr>
          </a:p>
        </p:txBody>
      </p:sp>
      <p:pic>
        <p:nvPicPr>
          <p:cNvPr id="5" name="Picture 4" descr="C:\Users\abharata\Specification\Study Material\Image 101.png"/>
          <p:cNvPicPr/>
          <p:nvPr/>
        </p:nvPicPr>
        <p:blipFill rotWithShape="1">
          <a:blip r:embed="rId2">
            <a:extLst>
              <a:ext uri="{28A0092B-C50C-407E-A947-70E740481C1C}">
                <a14:useLocalDpi xmlns:a14="http://schemas.microsoft.com/office/drawing/2010/main" val="0"/>
              </a:ext>
            </a:extLst>
          </a:blip>
          <a:srcRect l="1380" t="20191" r="2324" b="3332"/>
          <a:stretch/>
        </p:blipFill>
        <p:spPr bwMode="auto">
          <a:xfrm>
            <a:off x="3244907" y="695915"/>
            <a:ext cx="6336063" cy="2055378"/>
          </a:xfrm>
          <a:prstGeom prst="rect">
            <a:avLst/>
          </a:prstGeom>
          <a:noFill/>
          <a:ln>
            <a:noFill/>
          </a:ln>
        </p:spPr>
      </p:pic>
      <p:pic>
        <p:nvPicPr>
          <p:cNvPr id="6" name="Picture 5" descr="C:\Users\abharata\Specification\Study Material\Image 102.png"/>
          <p:cNvPicPr/>
          <p:nvPr/>
        </p:nvPicPr>
        <p:blipFill rotWithShape="1">
          <a:blip r:embed="rId3">
            <a:extLst>
              <a:ext uri="{28A0092B-C50C-407E-A947-70E740481C1C}">
                <a14:useLocalDpi xmlns:a14="http://schemas.microsoft.com/office/drawing/2010/main" val="0"/>
              </a:ext>
            </a:extLst>
          </a:blip>
          <a:srcRect l="1384" t="22463" r="2819" b="3642"/>
          <a:stretch/>
        </p:blipFill>
        <p:spPr bwMode="auto">
          <a:xfrm>
            <a:off x="3665691" y="3066881"/>
            <a:ext cx="5219363" cy="2848398"/>
          </a:xfrm>
          <a:prstGeom prst="rect">
            <a:avLst/>
          </a:prstGeom>
          <a:noFill/>
          <a:ln>
            <a:noFill/>
          </a:ln>
        </p:spPr>
      </p:pic>
    </p:spTree>
    <p:extLst>
      <p:ext uri="{BB962C8B-B14F-4D97-AF65-F5344CB8AC3E}">
        <p14:creationId xmlns:p14="http://schemas.microsoft.com/office/powerpoint/2010/main" val="3174020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Bit Monitoring</a:t>
            </a:r>
          </a:p>
        </p:txBody>
      </p:sp>
      <p:sp>
        <p:nvSpPr>
          <p:cNvPr id="3" name="Content Placeholder 2"/>
          <p:cNvSpPr>
            <a:spLocks noGrp="1"/>
          </p:cNvSpPr>
          <p:nvPr>
            <p:ph idx="1"/>
          </p:nvPr>
        </p:nvSpPr>
        <p:spPr/>
        <p:txBody>
          <a:bodyPr/>
          <a:lstStyle/>
          <a:p>
            <a:r>
              <a:rPr lang="en-US" dirty="0"/>
              <a:t>To detect corrupted messages, the CAN protocol defines </a:t>
            </a:r>
            <a:r>
              <a:rPr lang="en-US" b="1" dirty="0"/>
              <a:t>five mechanisms</a:t>
            </a:r>
            <a:r>
              <a:rPr lang="en-US" dirty="0"/>
              <a:t>: bit monitoring, monitoring of the message format (Form Check), monitoring of the bit coding (Stuff Check), evaluation of the acknowledgement (ACK Check) and verifying the checksum (Cyclic Redundancy Check).</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46</a:t>
            </a:fld>
            <a:endParaRPr lang="en-US" dirty="0">
              <a:solidFill>
                <a:srgbClr val="969696"/>
              </a:solidFill>
            </a:endParaRPr>
          </a:p>
        </p:txBody>
      </p:sp>
      <p:pic>
        <p:nvPicPr>
          <p:cNvPr id="5" name="Picture 4" descr="C:\Users\abharata\Specification\Study Material\Image 104a.png"/>
          <p:cNvPicPr/>
          <p:nvPr/>
        </p:nvPicPr>
        <p:blipFill rotWithShape="1">
          <a:blip r:embed="rId2">
            <a:extLst>
              <a:ext uri="{28A0092B-C50C-407E-A947-70E740481C1C}">
                <a14:useLocalDpi xmlns:a14="http://schemas.microsoft.com/office/drawing/2010/main" val="0"/>
              </a:ext>
            </a:extLst>
          </a:blip>
          <a:srcRect t="27319" r="1952" b="22098"/>
          <a:stretch/>
        </p:blipFill>
        <p:spPr bwMode="auto">
          <a:xfrm>
            <a:off x="639272" y="2192942"/>
            <a:ext cx="10616750" cy="3398654"/>
          </a:xfrm>
          <a:prstGeom prst="rect">
            <a:avLst/>
          </a:prstGeom>
          <a:noFill/>
          <a:ln>
            <a:noFill/>
          </a:ln>
        </p:spPr>
      </p:pic>
    </p:spTree>
    <p:extLst>
      <p:ext uri="{BB962C8B-B14F-4D97-AF65-F5344CB8AC3E}">
        <p14:creationId xmlns:p14="http://schemas.microsoft.com/office/powerpoint/2010/main" val="2823988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Stuff Check</a:t>
            </a:r>
          </a:p>
        </p:txBody>
      </p:sp>
      <p:sp>
        <p:nvSpPr>
          <p:cNvPr id="3" name="Content Placeholder 2"/>
          <p:cNvSpPr>
            <a:spLocks noGrp="1"/>
          </p:cNvSpPr>
          <p:nvPr>
            <p:ph idx="1"/>
          </p:nvPr>
        </p:nvSpPr>
        <p:spPr/>
        <p:txBody>
          <a:bodyPr/>
          <a:lstStyle/>
          <a:p>
            <a:r>
              <a:rPr lang="en-US" dirty="0"/>
              <a:t>The </a:t>
            </a:r>
            <a:r>
              <a:rPr lang="en-US" b="1" dirty="0"/>
              <a:t>stuff check</a:t>
            </a:r>
            <a:r>
              <a:rPr lang="en-US" dirty="0"/>
              <a:t> serves to check the bit stream. The CAN protocol specifies that the sender must transmit a complementary bit after five homogeneous bits — for synchronization purposes. There is a stuffing error if more than five homogeneous contiguous bits are received.</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47</a:t>
            </a:fld>
            <a:endParaRPr lang="en-US" dirty="0">
              <a:solidFill>
                <a:srgbClr val="969696"/>
              </a:solidFill>
            </a:endParaRPr>
          </a:p>
        </p:txBody>
      </p:sp>
      <p:pic>
        <p:nvPicPr>
          <p:cNvPr id="5" name="Picture 4" descr="C:\Users\abharata\Specification\Study Material\Image 104b.png"/>
          <p:cNvPicPr/>
          <p:nvPr/>
        </p:nvPicPr>
        <p:blipFill rotWithShape="1">
          <a:blip r:embed="rId2">
            <a:extLst>
              <a:ext uri="{28A0092B-C50C-407E-A947-70E740481C1C}">
                <a14:useLocalDpi xmlns:a14="http://schemas.microsoft.com/office/drawing/2010/main" val="0"/>
              </a:ext>
            </a:extLst>
          </a:blip>
          <a:srcRect t="27583" r="3756" b="22138"/>
          <a:stretch/>
        </p:blipFill>
        <p:spPr bwMode="auto">
          <a:xfrm>
            <a:off x="720191" y="1933996"/>
            <a:ext cx="10244517" cy="3657600"/>
          </a:xfrm>
          <a:prstGeom prst="rect">
            <a:avLst/>
          </a:prstGeom>
          <a:noFill/>
          <a:ln>
            <a:noFill/>
          </a:ln>
        </p:spPr>
      </p:pic>
    </p:spTree>
    <p:extLst>
      <p:ext uri="{BB962C8B-B14F-4D97-AF65-F5344CB8AC3E}">
        <p14:creationId xmlns:p14="http://schemas.microsoft.com/office/powerpoint/2010/main" val="2711774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Form Check</a:t>
            </a:r>
          </a:p>
        </p:txBody>
      </p:sp>
      <p:sp>
        <p:nvSpPr>
          <p:cNvPr id="3" name="Content Placeholder 2"/>
          <p:cNvSpPr>
            <a:spLocks noGrp="1"/>
          </p:cNvSpPr>
          <p:nvPr>
            <p:ph idx="1"/>
          </p:nvPr>
        </p:nvSpPr>
        <p:spPr/>
        <p:txBody>
          <a:bodyPr/>
          <a:lstStyle/>
          <a:p>
            <a:r>
              <a:rPr lang="en-US" dirty="0"/>
              <a:t>The </a:t>
            </a:r>
            <a:r>
              <a:rPr lang="en-US" b="1" dirty="0"/>
              <a:t>form check</a:t>
            </a:r>
            <a:r>
              <a:rPr lang="en-US" dirty="0"/>
              <a:t> serves to check the format of a CAN message. Each CAN message always exhibits the same bit sequences at certain positions. They are the CRC delimiter, ACK delimiter and EOF. Senders always transmit these message components recessively. A format error exists if a receiver detects a dominant bus level within one of these message components in the Form Check.</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48</a:t>
            </a:fld>
            <a:endParaRPr lang="en-US" dirty="0">
              <a:solidFill>
                <a:srgbClr val="969696"/>
              </a:solidFill>
            </a:endParaRPr>
          </a:p>
        </p:txBody>
      </p:sp>
      <p:pic>
        <p:nvPicPr>
          <p:cNvPr id="5" name="Picture 4" descr="C:\Users\abharata\Specification\Study Material\Image 104c.png"/>
          <p:cNvPicPr/>
          <p:nvPr/>
        </p:nvPicPr>
        <p:blipFill rotWithShape="1">
          <a:blip r:embed="rId2">
            <a:extLst>
              <a:ext uri="{28A0092B-C50C-407E-A947-70E740481C1C}">
                <a14:useLocalDpi xmlns:a14="http://schemas.microsoft.com/office/drawing/2010/main" val="0"/>
              </a:ext>
            </a:extLst>
          </a:blip>
          <a:srcRect t="27120" r="2610" b="21907"/>
          <a:stretch/>
        </p:blipFill>
        <p:spPr bwMode="auto">
          <a:xfrm>
            <a:off x="429685" y="2201035"/>
            <a:ext cx="10915349" cy="3479574"/>
          </a:xfrm>
          <a:prstGeom prst="rect">
            <a:avLst/>
          </a:prstGeom>
          <a:noFill/>
          <a:ln>
            <a:noFill/>
          </a:ln>
        </p:spPr>
      </p:pic>
    </p:spTree>
    <p:extLst>
      <p:ext uri="{BB962C8B-B14F-4D97-AF65-F5344CB8AC3E}">
        <p14:creationId xmlns:p14="http://schemas.microsoft.com/office/powerpoint/2010/main" val="1394920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CRC Check</a:t>
            </a:r>
          </a:p>
        </p:txBody>
      </p:sp>
      <p:sp>
        <p:nvSpPr>
          <p:cNvPr id="3" name="Content Placeholder 2"/>
          <p:cNvSpPr>
            <a:spLocks noGrp="1"/>
          </p:cNvSpPr>
          <p:nvPr>
            <p:ph idx="1"/>
          </p:nvPr>
        </p:nvSpPr>
        <p:spPr/>
        <p:txBody>
          <a:bodyPr/>
          <a:lstStyle/>
          <a:p>
            <a:r>
              <a:rPr lang="en-US" dirty="0"/>
              <a:t>In the </a:t>
            </a:r>
            <a:r>
              <a:rPr lang="en-US" b="1" dirty="0"/>
              <a:t>cyclic redundancy check</a:t>
            </a:r>
            <a:r>
              <a:rPr lang="en-US" dirty="0"/>
              <a:t> (CRC) the polynomial R(x) associated with the arriving data or remote frame should equal a multiple of the generator polynomial G(x) specified by ISO 11898-1. If this is not the case (CRC error), then the data or remote frame was corrupted during its transmission.</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49</a:t>
            </a:fld>
            <a:endParaRPr lang="en-US" dirty="0">
              <a:solidFill>
                <a:srgbClr val="969696"/>
              </a:solidFill>
            </a:endParaRPr>
          </a:p>
        </p:txBody>
      </p:sp>
      <p:pic>
        <p:nvPicPr>
          <p:cNvPr id="5" name="Picture 4" descr="C:\Users\abharata\Specification\Study Material\Image 104d.png"/>
          <p:cNvPicPr/>
          <p:nvPr/>
        </p:nvPicPr>
        <p:blipFill rotWithShape="1">
          <a:blip r:embed="rId2">
            <a:extLst>
              <a:ext uri="{28A0092B-C50C-407E-A947-70E740481C1C}">
                <a14:useLocalDpi xmlns:a14="http://schemas.microsoft.com/office/drawing/2010/main" val="0"/>
              </a:ext>
            </a:extLst>
          </a:blip>
          <a:srcRect t="27352" r="5210" b="22138"/>
          <a:stretch/>
        </p:blipFill>
        <p:spPr bwMode="auto">
          <a:xfrm>
            <a:off x="429685" y="2006825"/>
            <a:ext cx="11166201" cy="3625232"/>
          </a:xfrm>
          <a:prstGeom prst="rect">
            <a:avLst/>
          </a:prstGeom>
          <a:noFill/>
          <a:ln>
            <a:noFill/>
          </a:ln>
        </p:spPr>
      </p:pic>
    </p:spTree>
    <p:extLst>
      <p:ext uri="{BB962C8B-B14F-4D97-AF65-F5344CB8AC3E}">
        <p14:creationId xmlns:p14="http://schemas.microsoft.com/office/powerpoint/2010/main" val="259108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5</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Bus Networking</a:t>
            </a:r>
          </a:p>
        </p:txBody>
      </p:sp>
      <p:pic>
        <p:nvPicPr>
          <p:cNvPr id="34" name="Picture 33" descr="C:\Users\abharata\Specification\Study Material\Image 2.png"/>
          <p:cNvPicPr/>
          <p:nvPr/>
        </p:nvPicPr>
        <p:blipFill rotWithShape="1">
          <a:blip r:embed="rId2">
            <a:extLst>
              <a:ext uri="{28A0092B-C50C-407E-A947-70E740481C1C}">
                <a14:useLocalDpi xmlns:a14="http://schemas.microsoft.com/office/drawing/2010/main" val="0"/>
              </a:ext>
            </a:extLst>
          </a:blip>
          <a:srcRect l="1256" t="20275" b="5450"/>
          <a:stretch/>
        </p:blipFill>
        <p:spPr bwMode="auto">
          <a:xfrm>
            <a:off x="755904" y="1158240"/>
            <a:ext cx="10204704" cy="4498848"/>
          </a:xfrm>
          <a:prstGeom prst="rect">
            <a:avLst/>
          </a:prstGeom>
          <a:noFill/>
          <a:ln>
            <a:noFill/>
          </a:ln>
        </p:spPr>
      </p:pic>
    </p:spTree>
    <p:extLst>
      <p:ext uri="{BB962C8B-B14F-4D97-AF65-F5344CB8AC3E}">
        <p14:creationId xmlns:p14="http://schemas.microsoft.com/office/powerpoint/2010/main" val="2293318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ACK Check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50</a:t>
            </a:fld>
            <a:endParaRPr lang="en-US" dirty="0">
              <a:solidFill>
                <a:srgbClr val="969696"/>
              </a:solidFill>
            </a:endParaRPr>
          </a:p>
        </p:txBody>
      </p:sp>
      <p:pic>
        <p:nvPicPr>
          <p:cNvPr id="5" name="Content Placeholder 4" descr="C:\Users\abharata\Specification\Study Material\Image 104e.png"/>
          <p:cNvPicPr>
            <a:picLocks noGrp="1"/>
          </p:cNvPicPr>
          <p:nvPr>
            <p:ph idx="1"/>
          </p:nvPr>
        </p:nvPicPr>
        <p:blipFill rotWithShape="1">
          <a:blip r:embed="rId2">
            <a:extLst>
              <a:ext uri="{28A0092B-C50C-407E-A947-70E740481C1C}">
                <a14:useLocalDpi xmlns:a14="http://schemas.microsoft.com/office/drawing/2010/main" val="0"/>
              </a:ext>
            </a:extLst>
          </a:blip>
          <a:srcRect t="21815" r="9142" b="5487"/>
          <a:stretch/>
        </p:blipFill>
        <p:spPr bwMode="auto">
          <a:xfrm>
            <a:off x="429685" y="679730"/>
            <a:ext cx="9734547" cy="5640149"/>
          </a:xfrm>
          <a:prstGeom prst="rect">
            <a:avLst/>
          </a:prstGeom>
          <a:noFill/>
          <a:ln>
            <a:noFill/>
          </a:ln>
        </p:spPr>
      </p:pic>
    </p:spTree>
    <p:extLst>
      <p:ext uri="{BB962C8B-B14F-4D97-AF65-F5344CB8AC3E}">
        <p14:creationId xmlns:p14="http://schemas.microsoft.com/office/powerpoint/2010/main" val="64648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Handling</a:t>
            </a:r>
          </a:p>
        </p:txBody>
      </p:sp>
      <p:sp>
        <p:nvSpPr>
          <p:cNvPr id="3" name="Content Placeholder 2"/>
          <p:cNvSpPr>
            <a:spLocks noGrp="1"/>
          </p:cNvSpPr>
          <p:nvPr>
            <p:ph idx="1"/>
          </p:nvPr>
        </p:nvSpPr>
        <p:spPr/>
        <p:txBody>
          <a:bodyPr/>
          <a:lstStyle/>
          <a:p>
            <a:r>
              <a:rPr lang="en-US" dirty="0"/>
              <a:t>The CAN protocol prescribes that if the error-detecting CAN node is experiencing a local disturbance, it must inform all CAN nodes connected to the CAN network. </a:t>
            </a:r>
          </a:p>
          <a:p>
            <a:r>
              <a:rPr lang="en-US" dirty="0"/>
              <a:t>The error-detecting CAN node transmits an error signal (</a:t>
            </a:r>
            <a:r>
              <a:rPr lang="en-US" b="1" dirty="0"/>
              <a:t>error flag</a:t>
            </a:r>
            <a:r>
              <a:rPr lang="en-US" dirty="0"/>
              <a:t>) for this purpose, which is made up of six dominant bits. This is an intentional violation of the bit stuffing rule, and it generates a </a:t>
            </a:r>
            <a:r>
              <a:rPr lang="en-US" b="1" dirty="0"/>
              <a:t>bit stuffing error</a:t>
            </a:r>
            <a:r>
              <a:rPr lang="en-US" dirty="0"/>
              <a:t>.</a:t>
            </a:r>
          </a:p>
          <a:p>
            <a:r>
              <a:rPr lang="en-US" dirty="0"/>
              <a:t>Transmission of an error flag ensures that all other CAN nodes will also transmit an error flag (secondary error flag) and thereby also terminate the regular data transmission just like the sender of the primary error flag. </a:t>
            </a:r>
          </a:p>
          <a:p>
            <a:r>
              <a:rPr lang="en-US" dirty="0"/>
              <a:t>Transmission of an error flag is always terminated by an </a:t>
            </a:r>
            <a:r>
              <a:rPr lang="en-US" b="1" dirty="0"/>
              <a:t>error delimiter</a:t>
            </a:r>
            <a:r>
              <a:rPr lang="en-US" dirty="0"/>
              <a:t>. This consists of eight recessive bits.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51</a:t>
            </a:fld>
            <a:endParaRPr lang="en-US" dirty="0">
              <a:solidFill>
                <a:srgbClr val="969696"/>
              </a:solidFill>
            </a:endParaRPr>
          </a:p>
        </p:txBody>
      </p:sp>
      <p:pic>
        <p:nvPicPr>
          <p:cNvPr id="5" name="Picture 4"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37425" r="3446" b="8487"/>
          <a:stretch/>
        </p:blipFill>
        <p:spPr bwMode="auto">
          <a:xfrm>
            <a:off x="2640702" y="4236901"/>
            <a:ext cx="6149946" cy="1480842"/>
          </a:xfrm>
          <a:prstGeom prst="rect">
            <a:avLst/>
          </a:prstGeom>
          <a:noFill/>
          <a:ln>
            <a:noFill/>
          </a:ln>
        </p:spPr>
      </p:pic>
    </p:spTree>
    <p:extLst>
      <p:ext uri="{BB962C8B-B14F-4D97-AF65-F5344CB8AC3E}">
        <p14:creationId xmlns:p14="http://schemas.microsoft.com/office/powerpoint/2010/main" val="3002392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3" name="Content Placeholder 2"/>
          <p:cNvSpPr>
            <a:spLocks noGrp="1"/>
          </p:cNvSpPr>
          <p:nvPr>
            <p:ph idx="1"/>
          </p:nvPr>
        </p:nvSpPr>
        <p:spPr/>
        <p:txBody>
          <a:bodyPr/>
          <a:lstStyle/>
          <a:p>
            <a:r>
              <a:rPr lang="en-US" dirty="0"/>
              <a:t>To assure network-wide </a:t>
            </a:r>
            <a:r>
              <a:rPr lang="en-US" b="1" dirty="0"/>
              <a:t>data consistency</a:t>
            </a:r>
            <a:r>
              <a:rPr lang="en-US" dirty="0"/>
              <a:t>, each node in a CAN network has the right to terminate any CAN message interpreted as faulty. This also applies to a CAN node that erroneously interprets correct CAN messages as faulty. </a:t>
            </a:r>
          </a:p>
          <a:p>
            <a:r>
              <a:rPr lang="en-US" dirty="0"/>
              <a:t>To prevent jamming up the transmission medium, the CAN protocol specifies error tracking that allows CAN nodes to distinguish between occasionally occurring disturbances and persistent ones.</a:t>
            </a:r>
          </a:p>
          <a:p>
            <a:r>
              <a:rPr lang="en-US" dirty="0"/>
              <a:t>Consequently, each CAN controller has a </a:t>
            </a:r>
            <a:r>
              <a:rPr lang="en-US" b="1" dirty="0"/>
              <a:t>TEC (Transmit Error Counter)</a:t>
            </a:r>
            <a:r>
              <a:rPr lang="en-US" dirty="0"/>
              <a:t> and a </a:t>
            </a:r>
            <a:r>
              <a:rPr lang="en-US" b="1" dirty="0"/>
              <a:t>REC (Receive Error Counter)</a:t>
            </a:r>
            <a:r>
              <a:rPr lang="en-US" dirty="0"/>
              <a:t>. In case of successful transmission of a data or remote frame, the relevant error counter is decremented (TEC=TEC-1; REC=REC-1). </a:t>
            </a:r>
          </a:p>
          <a:p>
            <a:r>
              <a:rPr lang="en-US" dirty="0"/>
              <a:t>Detection and subsequent transmission of a error flag causes the relevant error counter to be incremented according to certain rules. </a:t>
            </a:r>
          </a:p>
          <a:p>
            <a:r>
              <a:rPr lang="en-US" dirty="0"/>
              <a:t>For the sender the following rule applies: TEC=TEC+8. </a:t>
            </a:r>
          </a:p>
          <a:p>
            <a:r>
              <a:rPr lang="en-US" dirty="0"/>
              <a:t>Error-detecting receivers initially increment their REC by one unit (REC=REC+1). </a:t>
            </a:r>
          </a:p>
          <a:p>
            <a:r>
              <a:rPr lang="en-US" dirty="0"/>
              <a:t>For the error causing receiver: REC=REC+8.</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52</a:t>
            </a:fld>
            <a:endParaRPr lang="en-US" dirty="0">
              <a:solidFill>
                <a:srgbClr val="969696"/>
              </a:solidFill>
            </a:endParaRPr>
          </a:p>
        </p:txBody>
      </p:sp>
    </p:spTree>
    <p:extLst>
      <p:ext uri="{BB962C8B-B14F-4D97-AF65-F5344CB8AC3E}">
        <p14:creationId xmlns:p14="http://schemas.microsoft.com/office/powerpoint/2010/main" val="1336551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53</a:t>
            </a:fld>
            <a:endParaRPr lang="en-US" dirty="0">
              <a:solidFill>
                <a:srgbClr val="969696"/>
              </a:solidFill>
            </a:endParaRPr>
          </a:p>
        </p:txBody>
      </p:sp>
      <p:graphicFrame>
        <p:nvGraphicFramePr>
          <p:cNvPr id="6" name="Table 6">
            <a:extLst>
              <a:ext uri="{FF2B5EF4-FFF2-40B4-BE49-F238E27FC236}">
                <a16:creationId xmlns:a16="http://schemas.microsoft.com/office/drawing/2014/main" id="{4B576003-782C-624D-C873-CADE631E054F}"/>
              </a:ext>
            </a:extLst>
          </p:cNvPr>
          <p:cNvGraphicFramePr>
            <a:graphicFrameLocks noGrp="1"/>
          </p:cNvGraphicFramePr>
          <p:nvPr>
            <p:ph idx="1"/>
            <p:extLst>
              <p:ext uri="{D42A27DB-BD31-4B8C-83A1-F6EECF244321}">
                <p14:modId xmlns:p14="http://schemas.microsoft.com/office/powerpoint/2010/main" val="2969746947"/>
              </p:ext>
            </p:extLst>
          </p:nvPr>
        </p:nvGraphicFramePr>
        <p:xfrm>
          <a:off x="266330" y="699136"/>
          <a:ext cx="11397803" cy="5882640"/>
        </p:xfrm>
        <a:graphic>
          <a:graphicData uri="http://schemas.openxmlformats.org/drawingml/2006/table">
            <a:tbl>
              <a:tblPr firstRow="1" bandRow="1">
                <a:tableStyleId>{21E4AEA4-8DFA-4A89-87EB-49C32662AFE0}</a:tableStyleId>
              </a:tblPr>
              <a:tblGrid>
                <a:gridCol w="1864311">
                  <a:extLst>
                    <a:ext uri="{9D8B030D-6E8A-4147-A177-3AD203B41FA5}">
                      <a16:colId xmlns:a16="http://schemas.microsoft.com/office/drawing/2014/main" val="2312191784"/>
                    </a:ext>
                  </a:extLst>
                </a:gridCol>
                <a:gridCol w="9533492">
                  <a:extLst>
                    <a:ext uri="{9D8B030D-6E8A-4147-A177-3AD203B41FA5}">
                      <a16:colId xmlns:a16="http://schemas.microsoft.com/office/drawing/2014/main" val="356485673"/>
                    </a:ext>
                  </a:extLst>
                </a:gridCol>
              </a:tblGrid>
              <a:tr h="370840">
                <a:tc>
                  <a:txBody>
                    <a:bodyPr/>
                    <a:lstStyle/>
                    <a:p>
                      <a:r>
                        <a:rPr lang="en-IN" b="1" dirty="0">
                          <a:solidFill>
                            <a:schemeClr val="tx1"/>
                          </a:solidFill>
                        </a:rPr>
                        <a:t>Error Active</a:t>
                      </a:r>
                    </a:p>
                  </a:txBody>
                  <a:tcPr/>
                </a:tc>
                <a:tc>
                  <a:txBody>
                    <a:bodyPr/>
                    <a:lstStyle/>
                    <a:p>
                      <a:pPr>
                        <a:lnSpc>
                          <a:spcPct val="150000"/>
                        </a:lnSpc>
                      </a:pPr>
                      <a:r>
                        <a:rPr lang="en-US" b="0" dirty="0">
                          <a:solidFill>
                            <a:schemeClr val="tx1"/>
                          </a:solidFill>
                        </a:rPr>
                        <a:t>Depending on the specific error count, a CAN controller handles switching of the error state. After the start, a CAN controller assumes the normal state Error Active. In this state, the CAN controller sends six dominant bits (active error flag) after detecting an error. When a limit is exceeded (TEC&gt;127; REC&gt;127), the CAN controllers switch over to the “Error Passive” state.</a:t>
                      </a:r>
                      <a:endParaRPr lang="en-IN" b="0" dirty="0">
                        <a:solidFill>
                          <a:schemeClr val="tx1"/>
                        </a:solidFill>
                      </a:endParaRPr>
                    </a:p>
                  </a:txBody>
                  <a:tcPr/>
                </a:tc>
                <a:extLst>
                  <a:ext uri="{0D108BD9-81ED-4DB2-BD59-A6C34878D82A}">
                    <a16:rowId xmlns:a16="http://schemas.microsoft.com/office/drawing/2014/main" val="771392386"/>
                  </a:ext>
                </a:extLst>
              </a:tr>
              <a:tr h="370840">
                <a:tc>
                  <a:txBody>
                    <a:bodyPr/>
                    <a:lstStyle/>
                    <a:p>
                      <a:r>
                        <a:rPr lang="en-IN" sz="1800" b="1" kern="1200" dirty="0">
                          <a:solidFill>
                            <a:schemeClr val="tx1"/>
                          </a:solidFill>
                          <a:effectLst/>
                        </a:rPr>
                        <a:t>Error Passive</a:t>
                      </a:r>
                    </a:p>
                    <a:p>
                      <a:br>
                        <a:rPr lang="en-IN" b="1" dirty="0">
                          <a:solidFill>
                            <a:schemeClr val="tx1"/>
                          </a:solidFill>
                        </a:rPr>
                      </a:br>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CAN controllers in the Error Passive state can only indicate a detected error by sending six homogeneous recessive bits. This prevents the error-detecting receivers from globalizing detected errors. In addition, when sending two consecutive data or remote frames, CAN controllers that are in the “Error Passive” state must wait the “Suspend Transmission Time” (8 bits).</a:t>
                      </a:r>
                      <a:endParaRPr lang="en-IN" b="0" dirty="0">
                        <a:solidFill>
                          <a:schemeClr val="tx1"/>
                        </a:solidFill>
                      </a:endParaRPr>
                    </a:p>
                  </a:txBody>
                  <a:tcPr/>
                </a:tc>
                <a:extLst>
                  <a:ext uri="{0D108BD9-81ED-4DB2-BD59-A6C34878D82A}">
                    <a16:rowId xmlns:a16="http://schemas.microsoft.com/office/drawing/2014/main" val="2813851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rPr>
                        <a:t>Bus Off</a:t>
                      </a:r>
                    </a:p>
                    <a:p>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If a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fails or if there are extreme accumulations of errors, a state transition is made to the Bus Off state. The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disconnects from the </a:t>
                      </a:r>
                      <a:r>
                        <a:rPr lang="en-US" sz="1800" b="0" u="none" strike="noStrike" kern="1200" dirty="0">
                          <a:solidFill>
                            <a:schemeClr val="tx1"/>
                          </a:solidFill>
                          <a:effectLst/>
                          <a:hlinkClick r:id="rId3" tooltip="CAN Bus">
                            <a:extLst>
                              <a:ext uri="{A12FA001-AC4F-418D-AE19-62706E023703}">
                                <ahyp:hlinkClr xmlns:ahyp="http://schemas.microsoft.com/office/drawing/2018/hyperlinkcolor" val="tx"/>
                              </a:ext>
                            </a:extLst>
                          </a:hlinkClick>
                        </a:rPr>
                        <a:t>CAN bus</a:t>
                      </a:r>
                      <a:r>
                        <a:rPr lang="en-US" sz="1800" b="0" kern="1200" dirty="0">
                          <a:solidFill>
                            <a:schemeClr val="tx1"/>
                          </a:solidFill>
                          <a:effectLst/>
                        </a:rPr>
                        <a:t>. The Bus-Off state can only be exited by intervention of the host (with a mandatory waiting time of 128 x 11 bits) or by a hardware reset.</a:t>
                      </a:r>
                      <a:endParaRPr lang="en-IN" b="0" dirty="0">
                        <a:solidFill>
                          <a:schemeClr val="tx1"/>
                        </a:solidFill>
                      </a:endParaRPr>
                    </a:p>
                  </a:txBody>
                  <a:tcPr/>
                </a:tc>
                <a:extLst>
                  <a:ext uri="{0D108BD9-81ED-4DB2-BD59-A6C34878D82A}">
                    <a16:rowId xmlns:a16="http://schemas.microsoft.com/office/drawing/2014/main" val="174085426"/>
                  </a:ext>
                </a:extLst>
              </a:tr>
            </a:tbl>
          </a:graphicData>
        </a:graphic>
      </p:graphicFrame>
    </p:spTree>
    <p:extLst>
      <p:ext uri="{BB962C8B-B14F-4D97-AF65-F5344CB8AC3E}">
        <p14:creationId xmlns:p14="http://schemas.microsoft.com/office/powerpoint/2010/main" val="3978024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54</a:t>
            </a:fld>
            <a:endParaRPr lang="en-US" dirty="0">
              <a:solidFill>
                <a:srgbClr val="969696"/>
              </a:solidFill>
            </a:endParaRPr>
          </a:p>
        </p:txBody>
      </p:sp>
      <p:pic>
        <p:nvPicPr>
          <p:cNvPr id="5" name="Content Placeholder 4" descr="C:\Users\abharata\Specification\Study Material\Image 109.png"/>
          <p:cNvPicPr>
            <a:picLocks noGrp="1"/>
          </p:cNvPicPr>
          <p:nvPr>
            <p:ph idx="1"/>
          </p:nvPr>
        </p:nvPicPr>
        <p:blipFill rotWithShape="1">
          <a:blip r:embed="rId2">
            <a:extLst>
              <a:ext uri="{28A0092B-C50C-407E-A947-70E740481C1C}">
                <a14:useLocalDpi xmlns:a14="http://schemas.microsoft.com/office/drawing/2010/main" val="0"/>
              </a:ext>
            </a:extLst>
          </a:blip>
          <a:srcRect l="3400" t="2624" r="2856" b="3787"/>
          <a:stretch/>
        </p:blipFill>
        <p:spPr bwMode="auto">
          <a:xfrm>
            <a:off x="1496486" y="679732"/>
            <a:ext cx="8383889" cy="5567320"/>
          </a:xfrm>
          <a:prstGeom prst="rect">
            <a:avLst/>
          </a:prstGeom>
          <a:noFill/>
          <a:ln>
            <a:noFill/>
          </a:ln>
        </p:spPr>
      </p:pic>
    </p:spTree>
    <p:extLst>
      <p:ext uri="{BB962C8B-B14F-4D97-AF65-F5344CB8AC3E}">
        <p14:creationId xmlns:p14="http://schemas.microsoft.com/office/powerpoint/2010/main" val="1029226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988" y="1170656"/>
            <a:ext cx="11332633" cy="5273675"/>
          </a:xfrm>
        </p:spPr>
        <p:txBody>
          <a:bodyPr/>
          <a:lstStyle/>
          <a:p>
            <a:pPr marL="0" indent="0" algn="ctr">
              <a:buNone/>
            </a:pPr>
            <a:r>
              <a:rPr lang="en-US" sz="8800" dirty="0">
                <a:hlinkClick r:id="rId2"/>
              </a:rPr>
              <a:t>Learning Resource</a:t>
            </a:r>
            <a:endParaRPr lang="en-US" sz="8800"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55</a:t>
            </a:fld>
            <a:endParaRPr lang="en-US" dirty="0">
              <a:solidFill>
                <a:srgbClr val="969696"/>
              </a:solidFill>
            </a:endParaRPr>
          </a:p>
        </p:txBody>
      </p:sp>
    </p:spTree>
    <p:extLst>
      <p:ext uri="{BB962C8B-B14F-4D97-AF65-F5344CB8AC3E}">
        <p14:creationId xmlns:p14="http://schemas.microsoft.com/office/powerpoint/2010/main" val="3920893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44" y="2253732"/>
            <a:ext cx="11332633" cy="5273675"/>
          </a:xfrm>
        </p:spPr>
        <p:txBody>
          <a:bodyPr/>
          <a:lstStyle/>
          <a:p>
            <a:pPr marL="0" indent="0" algn="ctr">
              <a:buNone/>
            </a:pPr>
            <a:r>
              <a:rPr lang="en-US" sz="8800" dirty="0"/>
              <a:t>Thank you</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56</a:t>
            </a:fld>
            <a:endParaRPr lang="en-US" dirty="0">
              <a:solidFill>
                <a:srgbClr val="969696"/>
              </a:solidFill>
            </a:endParaRPr>
          </a:p>
        </p:txBody>
      </p:sp>
    </p:spTree>
    <p:extLst>
      <p:ext uri="{BB962C8B-B14F-4D97-AF65-F5344CB8AC3E}">
        <p14:creationId xmlns:p14="http://schemas.microsoft.com/office/powerpoint/2010/main" val="339399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7060F-0C5C-3FF4-A0A7-DD7F354B4577}"/>
              </a:ext>
            </a:extLst>
          </p:cNvPr>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6</a:t>
            </a:fld>
            <a:endParaRPr lang="en-US" dirty="0">
              <a:solidFill>
                <a:srgbClr val="969696"/>
              </a:solidFill>
            </a:endParaRPr>
          </a:p>
        </p:txBody>
      </p:sp>
      <p:pic>
        <p:nvPicPr>
          <p:cNvPr id="4" name="Picture 3">
            <a:extLst>
              <a:ext uri="{FF2B5EF4-FFF2-40B4-BE49-F238E27FC236}">
                <a16:creationId xmlns:a16="http://schemas.microsoft.com/office/drawing/2014/main" id="{F9233DE2-718C-097B-F45B-D2AD0A5E2724}"/>
              </a:ext>
            </a:extLst>
          </p:cNvPr>
          <p:cNvPicPr>
            <a:picLocks noChangeAspect="1"/>
          </p:cNvPicPr>
          <p:nvPr/>
        </p:nvPicPr>
        <p:blipFill>
          <a:blip r:embed="rId2"/>
          <a:stretch>
            <a:fillRect/>
          </a:stretch>
        </p:blipFill>
        <p:spPr>
          <a:xfrm>
            <a:off x="0" y="73609"/>
            <a:ext cx="12192000" cy="6373432"/>
          </a:xfrm>
          <a:prstGeom prst="rect">
            <a:avLst/>
          </a:prstGeom>
        </p:spPr>
      </p:pic>
    </p:spTree>
    <p:extLst>
      <p:ext uri="{BB962C8B-B14F-4D97-AF65-F5344CB8AC3E}">
        <p14:creationId xmlns:p14="http://schemas.microsoft.com/office/powerpoint/2010/main" val="268700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7</a:t>
            </a:fld>
            <a:endParaRPr lang="en-US" dirty="0">
              <a:solidFill>
                <a:srgbClr val="969696"/>
              </a:solidFill>
            </a:endParaRPr>
          </a:p>
        </p:txBody>
      </p:sp>
      <p:pic>
        <p:nvPicPr>
          <p:cNvPr id="5" name="Picture 4">
            <a:extLst>
              <a:ext uri="{FF2B5EF4-FFF2-40B4-BE49-F238E27FC236}">
                <a16:creationId xmlns:a16="http://schemas.microsoft.com/office/drawing/2014/main" id="{E61F848E-4313-0205-BDDC-16ABB94B9921}"/>
              </a:ext>
            </a:extLst>
          </p:cNvPr>
          <p:cNvPicPr>
            <a:picLocks noChangeAspect="1"/>
          </p:cNvPicPr>
          <p:nvPr/>
        </p:nvPicPr>
        <p:blipFill>
          <a:blip r:embed="rId2"/>
          <a:stretch>
            <a:fillRect/>
          </a:stretch>
        </p:blipFill>
        <p:spPr>
          <a:xfrm>
            <a:off x="0" y="0"/>
            <a:ext cx="12192000" cy="6344663"/>
          </a:xfrm>
          <a:prstGeom prst="rect">
            <a:avLst/>
          </a:prstGeom>
        </p:spPr>
      </p:pic>
    </p:spTree>
    <p:extLst>
      <p:ext uri="{BB962C8B-B14F-4D97-AF65-F5344CB8AC3E}">
        <p14:creationId xmlns:p14="http://schemas.microsoft.com/office/powerpoint/2010/main" val="73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E3767-E60B-A3C5-7487-D1DBB2F3BDD6}"/>
              </a:ext>
            </a:extLst>
          </p:cNvPr>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8</a:t>
            </a:fld>
            <a:endParaRPr lang="en-US" dirty="0">
              <a:solidFill>
                <a:srgbClr val="969696"/>
              </a:solidFill>
            </a:endParaRPr>
          </a:p>
        </p:txBody>
      </p:sp>
      <p:pic>
        <p:nvPicPr>
          <p:cNvPr id="4" name="Picture 3">
            <a:extLst>
              <a:ext uri="{FF2B5EF4-FFF2-40B4-BE49-F238E27FC236}">
                <a16:creationId xmlns:a16="http://schemas.microsoft.com/office/drawing/2014/main" id="{2B0CC944-BB1C-D7F7-C2CE-EAA055397054}"/>
              </a:ext>
            </a:extLst>
          </p:cNvPr>
          <p:cNvPicPr>
            <a:picLocks noChangeAspect="1"/>
          </p:cNvPicPr>
          <p:nvPr/>
        </p:nvPicPr>
        <p:blipFill>
          <a:blip r:embed="rId2"/>
          <a:stretch>
            <a:fillRect/>
          </a:stretch>
        </p:blipFill>
        <p:spPr>
          <a:xfrm>
            <a:off x="0" y="85996"/>
            <a:ext cx="12192000" cy="6242124"/>
          </a:xfrm>
          <a:prstGeom prst="rect">
            <a:avLst/>
          </a:prstGeom>
        </p:spPr>
      </p:pic>
    </p:spTree>
    <p:extLst>
      <p:ext uri="{BB962C8B-B14F-4D97-AF65-F5344CB8AC3E}">
        <p14:creationId xmlns:p14="http://schemas.microsoft.com/office/powerpoint/2010/main" val="358269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9</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Communication Model/OSI Model</a:t>
            </a:r>
          </a:p>
        </p:txBody>
      </p:sp>
      <p:pic>
        <p:nvPicPr>
          <p:cNvPr id="13" name="Picture 12" descr="C:\Users\abharata\Specification\Study Material\Image 4.png"/>
          <p:cNvPicPr/>
          <p:nvPr/>
        </p:nvPicPr>
        <p:blipFill rotWithShape="1">
          <a:blip r:embed="rId2">
            <a:extLst>
              <a:ext uri="{28A0092B-C50C-407E-A947-70E740481C1C}">
                <a14:useLocalDpi xmlns:a14="http://schemas.microsoft.com/office/drawing/2010/main" val="0"/>
              </a:ext>
            </a:extLst>
          </a:blip>
          <a:srcRect l="1423" t="21463" r="1423" b="7070"/>
          <a:stretch/>
        </p:blipFill>
        <p:spPr bwMode="auto">
          <a:xfrm>
            <a:off x="597408" y="1524000"/>
            <a:ext cx="10984992" cy="4882987"/>
          </a:xfrm>
          <a:prstGeom prst="rect">
            <a:avLst/>
          </a:prstGeom>
          <a:noFill/>
          <a:ln>
            <a:noFill/>
          </a:ln>
        </p:spPr>
      </p:pic>
      <p:sp>
        <p:nvSpPr>
          <p:cNvPr id="6" name="TextBox 5"/>
          <p:cNvSpPr txBox="1"/>
          <p:nvPr/>
        </p:nvSpPr>
        <p:spPr bwMode="auto">
          <a:xfrm>
            <a:off x="204450" y="939225"/>
            <a:ext cx="11560724" cy="584775"/>
          </a:xfrm>
          <a:prstGeom prst="rect">
            <a:avLst/>
          </a:prstGeom>
          <a:noFill/>
          <a:ln w="9525">
            <a:noFill/>
            <a:miter lim="800000"/>
            <a:headEnd/>
            <a:tailEnd/>
          </a:ln>
        </p:spPr>
        <p:txBody>
          <a:bodyPr wrap="square" rtlCol="0">
            <a:spAutoFit/>
          </a:bodyPr>
          <a:lstStyle/>
          <a:p>
            <a:r>
              <a:rPr lang="en-US" sz="1600" dirty="0"/>
              <a:t>The OSI communication model (Open System Interconnection) published by ISO (International Standardization Organization) in 1983 is a </a:t>
            </a:r>
            <a:r>
              <a:rPr lang="en-US" sz="1600" b="1" dirty="0"/>
              <a:t>reference architecture </a:t>
            </a:r>
            <a:r>
              <a:rPr lang="en-US" sz="1600" dirty="0"/>
              <a:t>for implementing CAN communication.</a:t>
            </a:r>
            <a:endParaRPr lang="en-US" sz="1600" dirty="0">
              <a:latin typeface="Arial" charset="0"/>
            </a:endParaRPr>
          </a:p>
        </p:txBody>
      </p:sp>
    </p:spTree>
    <p:extLst>
      <p:ext uri="{BB962C8B-B14F-4D97-AF65-F5344CB8AC3E}">
        <p14:creationId xmlns:p14="http://schemas.microsoft.com/office/powerpoint/2010/main" val="337212172"/>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6419</TotalTime>
  <Words>3519</Words>
  <Application>Microsoft Office PowerPoint</Application>
  <PresentationFormat>Widescreen</PresentationFormat>
  <Paragraphs>262</Paragraphs>
  <Slides>56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56</vt:i4>
      </vt:variant>
    </vt:vector>
  </HeadingPairs>
  <TitlesOfParts>
    <vt:vector size="64" baseType="lpstr">
      <vt:lpstr>Arial</vt:lpstr>
      <vt:lpstr>Calibri</vt:lpstr>
      <vt:lpstr>roboto</vt:lpstr>
      <vt:lpstr>Wingdings</vt:lpstr>
      <vt:lpstr>Wingdings 2</vt:lpstr>
      <vt:lpstr>Visteon </vt:lpstr>
      <vt:lpstr>1_Visteon </vt:lpstr>
      <vt:lpstr>2_Visteon </vt:lpstr>
      <vt:lpstr>PowerPoint Presentation</vt:lpstr>
      <vt:lpstr>Contents</vt:lpstr>
      <vt:lpstr>Why CAN?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Introduction</vt:lpstr>
      <vt:lpstr>PowerPoint Presentation</vt:lpstr>
      <vt:lpstr>PowerPoint Presentation</vt:lpstr>
      <vt:lpstr>PowerPoint Presentation</vt:lpstr>
      <vt:lpstr>PowerPoint Presentation</vt:lpstr>
      <vt:lpstr>CAN Communication Principle</vt:lpstr>
      <vt:lpstr>CAN Communication Principle</vt:lpstr>
      <vt:lpstr>CAN Communication Principle</vt:lpstr>
      <vt:lpstr>CAN Bus Levels</vt:lpstr>
      <vt:lpstr>CAN Bus Levels</vt:lpstr>
      <vt:lpstr>CAN Frames Format</vt:lpstr>
      <vt:lpstr>PowerPoint Presentation</vt:lpstr>
      <vt:lpstr>PowerPoint Presentation</vt:lpstr>
      <vt:lpstr>PowerPoint Presentation</vt:lpstr>
      <vt:lpstr>PowerPoint Presentation</vt:lpstr>
      <vt:lpstr>Standard and Extended Frame</vt:lpstr>
      <vt:lpstr>PowerPoint Presentation</vt:lpstr>
      <vt:lpstr>Standard and Extended Frame</vt:lpstr>
      <vt:lpstr>Remote Frame and Error Frame</vt:lpstr>
      <vt:lpstr>Remote Frame and Error Frame</vt:lpstr>
      <vt:lpstr>Overload Frame</vt:lpstr>
      <vt:lpstr>CAN Framing - Acknowledgement</vt:lpstr>
      <vt:lpstr>CAN Framing – Bit Stuffing</vt:lpstr>
      <vt:lpstr>CAN Bus Access</vt:lpstr>
      <vt:lpstr>CAN Bus Access</vt:lpstr>
      <vt:lpstr>Bus Access in the CAN network</vt:lpstr>
      <vt:lpstr>Bitwise Bus Arbitration</vt:lpstr>
      <vt:lpstr>Bitwise Bus Arbitration</vt:lpstr>
      <vt:lpstr>Wired AND Logic and Arbitration Logic</vt:lpstr>
      <vt:lpstr>Example – Bitwise Bus Arbitration</vt:lpstr>
      <vt:lpstr>Prioritization</vt:lpstr>
      <vt:lpstr>Prioritization of CAN Message</vt:lpstr>
      <vt:lpstr>CAN Data Protection</vt:lpstr>
      <vt:lpstr>CAN Data Protection</vt:lpstr>
      <vt:lpstr>Logical Error Detection- Bit Monitoring</vt:lpstr>
      <vt:lpstr>Logical Error Detection- Stuff Check</vt:lpstr>
      <vt:lpstr>Logical Error Detection- Form Check</vt:lpstr>
      <vt:lpstr>Logical Error Detection- CRC Check</vt:lpstr>
      <vt:lpstr>Logical Error Detection- ACK Check</vt:lpstr>
      <vt:lpstr>Logical Error Handling</vt:lpstr>
      <vt:lpstr>Error Tracking</vt:lpstr>
      <vt:lpstr>Error Tracking</vt:lpstr>
      <vt:lpstr>Error Tracking</vt:lpstr>
      <vt:lpstr>PowerPoint Presentation</vt:lpstr>
      <vt:lpstr>PowerPoint Presentation</vt:lpstr>
    </vt:vector>
  </TitlesOfParts>
  <Company>Visteon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Design Tool</dc:title>
  <dc:creator>Arnab Das</dc:creator>
  <cp:lastModifiedBy>Gayle Fernandes</cp:lastModifiedBy>
  <cp:revision>113</cp:revision>
  <dcterms:created xsi:type="dcterms:W3CDTF">2016-02-02T05:09:09Z</dcterms:created>
  <dcterms:modified xsi:type="dcterms:W3CDTF">2022-12-01T13:00:07Z</dcterms:modified>
</cp:coreProperties>
</file>