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323" r:id="rId4"/>
    <p:sldId id="324" r:id="rId5"/>
    <p:sldId id="325" r:id="rId6"/>
    <p:sldId id="320" r:id="rId7"/>
    <p:sldId id="321" r:id="rId8"/>
    <p:sldId id="32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115" d="100"/>
          <a:sy n="115" d="100"/>
        </p:scale>
        <p:origin x="12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로 작성된 프로그램을 컴파일하고 실행하려면 컴파일러가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컴파일러는 자신이 사용하는 개발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작성한 프로그램이 실행될 환경에 맞추어 선택할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환경에서는 </a:t>
            </a:r>
            <a:r>
              <a:rPr lang="en-US" altLang="ko-KR" baseline="0" dirty="0" smtClean="0"/>
              <a:t>visual studio, DEV C++ </a:t>
            </a:r>
            <a:r>
              <a:rPr lang="ko-KR" altLang="en-US" baseline="0" dirty="0" smtClean="0"/>
              <a:t>을 사용할 수 있고</a:t>
            </a:r>
            <a:r>
              <a:rPr lang="en-US" altLang="ko-KR" baseline="0" dirty="0" smtClean="0"/>
              <a:t>, Apple/Mac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, Linux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smtClean="0"/>
              <a:t>cc </a:t>
            </a:r>
            <a:r>
              <a:rPr lang="ko-KR" altLang="en-US" baseline="0" dirty="0" smtClean="0"/>
              <a:t>또는 </a:t>
            </a:r>
            <a:r>
              <a:rPr lang="en-US" altLang="ko-KR" baseline="0" dirty="0" err="1" smtClean="0"/>
              <a:t>gcc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이용할 수 있다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이 책에서는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기반으로 하고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부득이한 경우를 제외하면 여러분도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선택하기를 바란다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이유는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여러분이 쓰고 있는 컴퓨터가 윈도우 환경일 가능성이 높고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개발한 프로그램이 동작할 환경 역시 윈도우 환경이며</a:t>
            </a:r>
            <a:r>
              <a:rPr lang="en-US" altLang="ko-KR" baseline="0" dirty="0" smtClean="0"/>
              <a:t>, Visual Studio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 </a:t>
            </a:r>
            <a:r>
              <a:rPr lang="ko-KR" altLang="en-US" baseline="0" dirty="0" err="1" smtClean="0"/>
              <a:t>개발도구중</a:t>
            </a:r>
            <a:r>
              <a:rPr lang="ko-KR" altLang="en-US" baseline="0" dirty="0" smtClean="0"/>
              <a:t> 가장 고도화되고 안정된 개발 도구이기 때문이다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r>
              <a:rPr lang="ko-KR" altLang="en-US" baseline="0" dirty="0" smtClean="0"/>
              <a:t>또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는 매우 많은 개발자들이 쓰고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그렇기 때문에 도움을 받기도 쉽다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 우리나라처럼 윈도우 이외의 환경이 별로 없는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혼자만 </a:t>
            </a:r>
            <a:r>
              <a:rPr lang="en-US" altLang="ko-KR" baseline="0" dirty="0" smtClean="0"/>
              <a:t>Mac</a:t>
            </a:r>
            <a:r>
              <a:rPr lang="ko-KR" altLang="en-US" baseline="0" dirty="0" smtClean="0"/>
              <a:t>을 사용할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사소한 도움이라도 받기가 어렵다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그래서 나중에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용 또는 </a:t>
            </a:r>
            <a:r>
              <a:rPr lang="en-US" altLang="ko-KR" baseline="0" dirty="0" smtClean="0"/>
              <a:t>Linux </a:t>
            </a:r>
            <a:r>
              <a:rPr lang="ko-KR" altLang="en-US" baseline="0" dirty="0" smtClean="0"/>
              <a:t>용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프로그램을 개발할 예정이라 하더라도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언어를 배울 때까지는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사용하기를 권장한다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책의 모든 설명도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할 것이다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그럼에도 불구하고 맥에서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gcc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써야겠더라도</a:t>
            </a:r>
            <a:r>
              <a:rPr lang="ko-KR" altLang="en-US" baseline="0" dirty="0" smtClean="0"/>
              <a:t> 걱정할 필요가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부록에 이들 환경에서의 사용법을 간단히 정리해 두었으니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부분을 보면 이 책에서 설명한 내용들을 진행하는데 큰 무리가 없을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책이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설명하더라도 대부분의 개발도구들의 기능이 비슷하기 때문에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환경이라 하더라도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와 크게 다른 것은 아니다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크게 다른 부분들은 이 책의 범위에 없는 고급 기능들이 대부분이다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64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333D-AC56-4A48-8AB9-34757D42F7D4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71C6-B6B2-4FDB-8877-3BD04262C23F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13A8-CE2F-41AE-9C63-3C2B2D98BDC1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4E90-42A6-456F-8DE2-C3B087CF86D8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78DB-CE9F-4055-820B-71814BE8973D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0313-B233-436A-AEA7-F57F0A1564C3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CAD2-21EF-40F9-B8D3-319119AD7881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659-8FE5-4403-B0B6-AE069F13C996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A87A-3B4D-4AE3-9020-3BC7203132E3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4FEE-BBB8-48EC-8DFF-365397EBFA1E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D27C-7CC7-4EEA-B0E3-CEB4E8F18BFA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57F2-E432-4047-B6FE-19CE68CA492C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 smtClean="0">
                <a:solidFill>
                  <a:srgbClr val="3F6EA7"/>
                </a:solidFill>
              </a:rPr>
              <a:t>과제 </a:t>
            </a:r>
            <a:r>
              <a:rPr lang="en-US" altLang="ko-KR" sz="4400" dirty="0" smtClean="0">
                <a:solidFill>
                  <a:srgbClr val="3F6EA7"/>
                </a:solidFill>
              </a:rPr>
              <a:t>5. </a:t>
            </a:r>
            <a:r>
              <a:rPr lang="ko-KR" altLang="en-US" sz="4400" dirty="0" err="1" smtClean="0">
                <a:solidFill>
                  <a:srgbClr val="3F6EA7"/>
                </a:solidFill>
              </a:rPr>
              <a:t>연결리스트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과제 </a:t>
            </a:r>
            <a:r>
              <a:rPr lang="en-US" altLang="ko-KR" dirty="0" smtClean="0"/>
              <a:t>5</a:t>
            </a:r>
            <a:endParaRPr lang="ko-KR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2000" dirty="0" smtClean="0"/>
              <a:t>제출 마감일  </a:t>
            </a:r>
            <a:r>
              <a:rPr lang="en-US" altLang="ko-KR" sz="2000" dirty="0" smtClean="0"/>
              <a:t>: 5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24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일요일</a:t>
            </a:r>
            <a:r>
              <a:rPr lang="en-US" altLang="ko-KR" sz="2000" dirty="0" smtClean="0"/>
              <a:t>)  11:59pm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2000" dirty="0" err="1" smtClean="0"/>
              <a:t>eClass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과제방에</a:t>
            </a:r>
            <a:r>
              <a:rPr lang="ko-KR" altLang="en-US" sz="2000" dirty="0" smtClean="0"/>
              <a:t> 제출</a:t>
            </a:r>
            <a:endParaRPr lang="en-US" altLang="ko-KR" sz="2000" dirty="0" smtClean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인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팀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/>
              <a:t>타인의 과제를 복사하지 말 것</a:t>
            </a:r>
            <a:endParaRPr lang="en-US" altLang="ko-KR" sz="18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2000" dirty="0" smtClean="0"/>
              <a:t>사용 언어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ko-KR" sz="1800" dirty="0" smtClean="0"/>
              <a:t>C / Java / Python / C++  </a:t>
            </a:r>
            <a:r>
              <a:rPr lang="ko-KR" altLang="en-US" sz="1800" dirty="0" smtClean="0"/>
              <a:t>중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본인이 선택</a:t>
            </a:r>
            <a:endParaRPr lang="en-US" altLang="ko-KR" sz="1800" dirty="0" smtClean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2000" dirty="0" smtClean="0"/>
              <a:t>제출 양식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보고서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문제 내용과 해결 방안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 캡처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 smtClean="0"/>
              <a:t>소스코드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별도 파일로 제출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2000" dirty="0" smtClean="0"/>
              <a:t>보고서는 </a:t>
            </a:r>
            <a:r>
              <a:rPr lang="en-US" altLang="ko-KR" sz="2000" dirty="0" smtClean="0"/>
              <a:t>Word/HWP/PPT/PDF </a:t>
            </a:r>
            <a:r>
              <a:rPr lang="ko-KR" altLang="en-US" sz="2000" dirty="0" smtClean="0"/>
              <a:t>로 제출</a:t>
            </a:r>
            <a:endParaRPr lang="en-US" altLang="ko-KR" sz="2000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D271B-6F07-40B7-9F0B-49A4EEB1E270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연결 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전화번호부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전화번호 관리 프로그램을 만든다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800" dirty="0" smtClean="0"/>
              <a:t>자료형은 연결 리스트를 이용한다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종류는 알아서 선택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데이터는 이름과 전화번호만 사용한다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길이는 적당히</a:t>
            </a:r>
            <a:r>
              <a:rPr lang="en-US" altLang="ko-KR" sz="1800" dirty="0" smtClean="0"/>
              <a:t>).</a:t>
            </a:r>
          </a:p>
          <a:p>
            <a:pPr lvl="1"/>
            <a:r>
              <a:rPr lang="ko-KR" altLang="en-US" sz="1800" dirty="0" smtClean="0"/>
              <a:t>다음의 기능을 가지고 있다</a:t>
            </a:r>
            <a:r>
              <a:rPr lang="en-US" altLang="ko-KR" sz="1800" dirty="0" smtClean="0"/>
              <a:t>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/>
              <a:t>이름으로 찾기</a:t>
            </a:r>
            <a:endParaRPr lang="en-US" altLang="ko-KR" sz="1600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/>
              <a:t>전화번호 추가하기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리스트의 가장 끝에 추가된다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정렬 상태 유지하기가 켜져 있으면 해당 위치에 들어간다</a:t>
            </a:r>
            <a:r>
              <a:rPr lang="en-US" altLang="ko-KR" sz="1600" dirty="0" smtClean="0"/>
              <a:t>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/>
              <a:t>삭제하기</a:t>
            </a:r>
            <a:endParaRPr lang="en-US" altLang="ko-KR" sz="1600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/>
              <a:t>정렬하기 </a:t>
            </a:r>
            <a:r>
              <a:rPr lang="en-US" altLang="ko-KR" sz="1600" dirty="0" smtClean="0"/>
              <a:t>(1</a:t>
            </a:r>
            <a:r>
              <a:rPr lang="ko-KR" altLang="en-US" sz="1600" dirty="0" smtClean="0"/>
              <a:t>회만 수행한다</a:t>
            </a:r>
            <a:r>
              <a:rPr lang="en-US" altLang="ko-KR" sz="1600" dirty="0" smtClean="0"/>
              <a:t>.)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/>
              <a:t>정렬 켜기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끄기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켜거나 끌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켜면 데이터가 추가될 때 정렬을 유지하면서 들어간다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정렬켜기를</a:t>
            </a:r>
            <a:r>
              <a:rPr lang="ko-KR" altLang="en-US" sz="1600" dirty="0" smtClean="0"/>
              <a:t> 하면 일단 정렬이 한번 되어야 한다</a:t>
            </a:r>
            <a:r>
              <a:rPr lang="en-US" altLang="ko-KR" sz="1600" dirty="0" smtClean="0"/>
              <a:t>. 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/>
              <a:t>목록 보기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처음 실행하면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명분의 데이터는 코드에 직접 넣어 추가한다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초기화된 데이터는 정렬되어 있지 않아야 한다</a:t>
            </a:r>
            <a:r>
              <a:rPr lang="en-US" altLang="ko-KR" sz="1800" dirty="0" smtClean="0"/>
              <a:t>. </a:t>
            </a:r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5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연결 리스트 </a:t>
            </a:r>
            <a:r>
              <a:rPr lang="en-US" altLang="ko-KR" dirty="0"/>
              <a:t>– </a:t>
            </a:r>
            <a:r>
              <a:rPr lang="ko-KR" altLang="en-US" dirty="0"/>
              <a:t>전화번호부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424" y="921426"/>
            <a:ext cx="4371511" cy="4972277"/>
          </a:xfrm>
        </p:spPr>
        <p:txBody>
          <a:bodyPr/>
          <a:lstStyle/>
          <a:p>
            <a:r>
              <a:rPr lang="ko-KR" altLang="en-US" sz="2000" dirty="0" smtClean="0"/>
              <a:t>실행 예</a:t>
            </a:r>
            <a:endParaRPr lang="en-US" altLang="ko-KR" sz="20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(10</a:t>
            </a:r>
            <a:r>
              <a:rPr lang="ko-KR" altLang="en-US" sz="1300" dirty="0" smtClean="0"/>
              <a:t>명의 데이터가 있습니다</a:t>
            </a:r>
            <a:r>
              <a:rPr lang="en-US" altLang="ko-KR" sz="13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smtClean="0">
                <a:solidFill>
                  <a:srgbClr val="FF0000"/>
                </a:solidFill>
              </a:rPr>
              <a:t>홍길동</a:t>
            </a:r>
            <a:r>
              <a:rPr lang="en-US" altLang="ko-KR" sz="1300" dirty="0" smtClean="0"/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(</a:t>
            </a:r>
            <a:r>
              <a:rPr lang="ko-KR" altLang="en-US" sz="1300" dirty="0" smtClean="0"/>
              <a:t>존재하지 않는 이름입니다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전화번호를 입력하세요</a:t>
            </a:r>
            <a:r>
              <a:rPr lang="en-US" altLang="ko-KR" sz="13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smtClean="0"/>
              <a:t>전화번호 </a:t>
            </a:r>
            <a:r>
              <a:rPr lang="en-US" altLang="ko-KR" sz="1300" dirty="0" smtClean="0"/>
              <a:t>&gt;&gt;&gt; </a:t>
            </a:r>
            <a:r>
              <a:rPr lang="en-US" altLang="ko-KR" sz="1300" dirty="0" smtClean="0">
                <a:solidFill>
                  <a:srgbClr val="FF0000"/>
                </a:solidFill>
              </a:rPr>
              <a:t>010-1111-2222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(</a:t>
            </a:r>
            <a:r>
              <a:rPr lang="ko-KR" altLang="en-US" sz="1300" dirty="0" smtClean="0"/>
              <a:t>홍길동 </a:t>
            </a:r>
            <a:r>
              <a:rPr lang="en-US" altLang="ko-KR" sz="1300" dirty="0" smtClean="0"/>
              <a:t>010-1111-2222 </a:t>
            </a:r>
            <a:r>
              <a:rPr lang="ko-KR" altLang="en-US" sz="1300" dirty="0" smtClean="0"/>
              <a:t>가 입력되었습니다</a:t>
            </a:r>
            <a:r>
              <a:rPr lang="en-US" altLang="ko-KR" sz="13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(11</a:t>
            </a:r>
            <a:r>
              <a:rPr lang="ko-KR" altLang="en-US" sz="1300" dirty="0" smtClean="0"/>
              <a:t>명의 데이터가 있습니다</a:t>
            </a:r>
            <a:r>
              <a:rPr lang="en-US" altLang="ko-KR" sz="13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smtClean="0">
                <a:solidFill>
                  <a:srgbClr val="FF0000"/>
                </a:solidFill>
              </a:rPr>
              <a:t>홍길동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(</a:t>
            </a:r>
            <a:r>
              <a:rPr lang="ko-KR" altLang="en-US" sz="1300" dirty="0" smtClean="0"/>
              <a:t>찾았습니다</a:t>
            </a:r>
            <a:r>
              <a:rPr lang="en-US" altLang="ko-KR" sz="1300" dirty="0" smtClean="0"/>
              <a:t>) 010-1111-2222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smtClean="0">
                <a:solidFill>
                  <a:srgbClr val="FF0000"/>
                </a:solidFill>
              </a:rPr>
              <a:t>목록    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(</a:t>
            </a:r>
            <a:r>
              <a:rPr lang="ko-KR" altLang="en-US" sz="1300" dirty="0" smtClean="0">
                <a:solidFill>
                  <a:srgbClr val="0070C0"/>
                </a:solidFill>
              </a:rPr>
              <a:t>전체 목록을 보는 명령</a:t>
            </a:r>
            <a:r>
              <a:rPr lang="en-US" altLang="ko-KR" sz="1300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1. </a:t>
            </a:r>
            <a:r>
              <a:rPr lang="ko-KR" altLang="en-US" sz="1300" dirty="0" smtClean="0"/>
              <a:t>심청    </a:t>
            </a:r>
            <a:r>
              <a:rPr lang="en-US" altLang="ko-KR" sz="1300" dirty="0" smtClean="0"/>
              <a:t>010-3333-4444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…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11. </a:t>
            </a:r>
            <a:r>
              <a:rPr lang="ko-KR" altLang="en-US" sz="1300" dirty="0"/>
              <a:t>홍길동 </a:t>
            </a:r>
            <a:r>
              <a:rPr lang="en-US" altLang="ko-KR" sz="1300" dirty="0" smtClean="0"/>
              <a:t>010-1111-2222    </a:t>
            </a:r>
            <a:r>
              <a:rPr lang="en-US" altLang="ko-KR" sz="1300" dirty="0" smtClean="0">
                <a:solidFill>
                  <a:srgbClr val="0070C0"/>
                </a:solidFill>
              </a:rPr>
              <a:t>(</a:t>
            </a:r>
            <a:r>
              <a:rPr lang="ko-KR" altLang="en-US" sz="1300" dirty="0" smtClean="0">
                <a:solidFill>
                  <a:srgbClr val="0070C0"/>
                </a:solidFill>
              </a:rPr>
              <a:t>가장 끝에 추가됨</a:t>
            </a:r>
            <a:r>
              <a:rPr lang="en-US" altLang="ko-KR" sz="1300" dirty="0" smtClean="0">
                <a:solidFill>
                  <a:srgbClr val="0070C0"/>
                </a:solidFill>
              </a:rPr>
              <a:t>)</a:t>
            </a:r>
            <a:endParaRPr lang="en-US" altLang="ko-KR" sz="1300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(11</a:t>
            </a:r>
            <a:r>
              <a:rPr lang="ko-KR" altLang="en-US" sz="1300" dirty="0" smtClean="0"/>
              <a:t>명의 데이터가 있습니다</a:t>
            </a:r>
            <a:r>
              <a:rPr lang="en-US" altLang="ko-KR" sz="13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smtClean="0">
                <a:solidFill>
                  <a:srgbClr val="FF0000"/>
                </a:solidFill>
              </a:rPr>
              <a:t>정렬</a:t>
            </a:r>
            <a:r>
              <a:rPr lang="ko-KR" altLang="en-US" sz="1300" dirty="0" smtClean="0"/>
              <a:t>    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(</a:t>
            </a:r>
            <a:r>
              <a:rPr lang="ko-KR" altLang="en-US" sz="1300" dirty="0" smtClean="0">
                <a:solidFill>
                  <a:srgbClr val="0070C0"/>
                </a:solidFill>
              </a:rPr>
              <a:t>리스트를 이름 순으로 정렬하는 명령</a:t>
            </a:r>
            <a:r>
              <a:rPr lang="en-US" altLang="ko-KR" sz="1300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1. </a:t>
            </a:r>
            <a:r>
              <a:rPr lang="ko-KR" altLang="en-US" sz="1300" dirty="0" smtClean="0"/>
              <a:t>심청    </a:t>
            </a:r>
            <a:r>
              <a:rPr lang="en-US" altLang="ko-KR" sz="1300" dirty="0" smtClean="0"/>
              <a:t>010-3333-4444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2. </a:t>
            </a:r>
            <a:r>
              <a:rPr lang="ko-KR" altLang="en-US" sz="1300" dirty="0" smtClean="0"/>
              <a:t>홍길동 </a:t>
            </a:r>
            <a:r>
              <a:rPr lang="en-US" altLang="ko-KR" sz="1300" dirty="0" smtClean="0"/>
              <a:t>010-1111-2222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…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(11</a:t>
            </a:r>
            <a:r>
              <a:rPr lang="ko-KR" altLang="en-US" sz="1300" dirty="0" smtClean="0"/>
              <a:t>명의 데이터가 있습니다</a:t>
            </a:r>
            <a:r>
              <a:rPr lang="en-US" altLang="ko-KR" sz="13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smtClean="0">
                <a:solidFill>
                  <a:srgbClr val="FF0000"/>
                </a:solidFill>
              </a:rPr>
              <a:t>삭제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smtClean="0">
                <a:solidFill>
                  <a:schemeClr val="tx1"/>
                </a:solidFill>
              </a:rPr>
              <a:t>이름은</a:t>
            </a:r>
            <a:r>
              <a:rPr lang="en-US" altLang="ko-KR" sz="1300" dirty="0" smtClean="0">
                <a:solidFill>
                  <a:schemeClr val="tx1"/>
                </a:solidFill>
              </a:rPr>
              <a:t>? </a:t>
            </a:r>
            <a:r>
              <a:rPr lang="ko-KR" altLang="en-US" sz="1300" dirty="0" smtClean="0">
                <a:solidFill>
                  <a:srgbClr val="FF0000"/>
                </a:solidFill>
              </a:rPr>
              <a:t> 홍길동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/>
              <a:t>(</a:t>
            </a:r>
            <a:r>
              <a:rPr lang="ko-KR" altLang="en-US" sz="1300" dirty="0"/>
              <a:t>홍길동 </a:t>
            </a:r>
            <a:r>
              <a:rPr lang="en-US" altLang="ko-KR" sz="1300" dirty="0"/>
              <a:t>010-1111-2222 </a:t>
            </a:r>
            <a:r>
              <a:rPr lang="ko-KR" altLang="en-US" sz="1300" dirty="0"/>
              <a:t>가 </a:t>
            </a:r>
            <a:r>
              <a:rPr lang="ko-KR" altLang="en-US" sz="1300" dirty="0" smtClean="0"/>
              <a:t>삭제되었습니다</a:t>
            </a:r>
            <a:r>
              <a:rPr lang="en-US" altLang="ko-KR" sz="13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(10</a:t>
            </a:r>
            <a:r>
              <a:rPr lang="ko-KR" altLang="en-US" sz="1300" dirty="0" smtClean="0"/>
              <a:t>명의 데이터가 있습니다</a:t>
            </a:r>
            <a:r>
              <a:rPr lang="en-US" altLang="ko-KR" sz="1300" dirty="0" smtClean="0"/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smtClean="0">
                <a:solidFill>
                  <a:srgbClr val="FF0000"/>
                </a:solidFill>
              </a:rPr>
              <a:t>목록</a:t>
            </a:r>
            <a:endParaRPr lang="en-US" altLang="ko-KR" sz="13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1. </a:t>
            </a:r>
            <a:r>
              <a:rPr lang="ko-KR" altLang="en-US" sz="1300" dirty="0"/>
              <a:t>심청    </a:t>
            </a:r>
            <a:r>
              <a:rPr lang="en-US" altLang="ko-KR" sz="1300" dirty="0"/>
              <a:t>010-3333-4444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 smtClean="0"/>
              <a:t>…</a:t>
            </a:r>
            <a:endParaRPr lang="ko-KR" altLang="en-US" sz="13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39733" y="921426"/>
            <a:ext cx="4438012" cy="497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err="1" smtClean="0">
                <a:solidFill>
                  <a:srgbClr val="FF0000"/>
                </a:solidFill>
              </a:rPr>
              <a:t>정렬켜기</a:t>
            </a:r>
            <a:r>
              <a:rPr lang="en-US" altLang="ko-KR" sz="1300" dirty="0" smtClean="0">
                <a:solidFill>
                  <a:srgbClr val="FF0000"/>
                </a:solidFill>
              </a:rPr>
              <a:t> </a:t>
            </a:r>
            <a:r>
              <a:rPr lang="en-US" altLang="ko-KR" sz="1300" dirty="0" smtClean="0"/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(</a:t>
            </a:r>
            <a:r>
              <a:rPr lang="ko-KR" altLang="en-US" sz="1300" dirty="0" smtClean="0"/>
              <a:t>정렬을 진행합니다</a:t>
            </a:r>
            <a:r>
              <a:rPr lang="en-US" altLang="ko-KR" sz="1300" dirty="0" smtClean="0"/>
              <a:t>. </a:t>
            </a:r>
            <a:r>
              <a:rPr lang="ko-KR" altLang="en-US" sz="1300" dirty="0" err="1" smtClean="0"/>
              <a:t>정렬켜기</a:t>
            </a:r>
            <a:r>
              <a:rPr lang="ko-KR" altLang="en-US" sz="1300" dirty="0" smtClean="0"/>
              <a:t> 상태입니다</a:t>
            </a:r>
            <a:r>
              <a:rPr lang="en-US" altLang="ko-KR" sz="1300" dirty="0" smtClean="0"/>
              <a:t>.)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smtClean="0">
                <a:solidFill>
                  <a:srgbClr val="FF0000"/>
                </a:solidFill>
              </a:rPr>
              <a:t>강감찬</a:t>
            </a:r>
            <a:endParaRPr lang="en-US" altLang="ko-KR" sz="1300" dirty="0">
              <a:solidFill>
                <a:srgbClr val="FF000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(</a:t>
            </a:r>
            <a:r>
              <a:rPr lang="ko-KR" altLang="en-US" sz="1300" dirty="0"/>
              <a:t>존재하지 않는 이름입니다</a:t>
            </a:r>
            <a:r>
              <a:rPr lang="en-US" altLang="ko-KR" sz="1300" dirty="0"/>
              <a:t>. </a:t>
            </a:r>
            <a:r>
              <a:rPr lang="ko-KR" altLang="en-US" sz="1300" dirty="0"/>
              <a:t>전화번호를 입력하세요</a:t>
            </a:r>
            <a:r>
              <a:rPr lang="en-US" altLang="ko-KR" sz="1300" dirty="0" smtClean="0"/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ko-KR" altLang="en-US" sz="1300" dirty="0" smtClean="0"/>
              <a:t>전화번호 </a:t>
            </a:r>
            <a:r>
              <a:rPr lang="en-US" altLang="ko-KR" sz="1300" dirty="0"/>
              <a:t>&gt;&gt;&gt; </a:t>
            </a:r>
            <a:r>
              <a:rPr lang="en-US" altLang="ko-KR" sz="1300" dirty="0" smtClean="0"/>
              <a:t>010-1111-2222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(</a:t>
            </a:r>
            <a:r>
              <a:rPr lang="ko-KR" altLang="en-US" sz="1300" dirty="0" smtClean="0"/>
              <a:t>강감찬 </a:t>
            </a:r>
            <a:r>
              <a:rPr lang="en-US" altLang="ko-KR" sz="1300" dirty="0"/>
              <a:t>010-1111-2222 </a:t>
            </a:r>
            <a:r>
              <a:rPr lang="ko-KR" altLang="en-US" sz="1300" dirty="0"/>
              <a:t>가 입력되었습니다</a:t>
            </a:r>
            <a:r>
              <a:rPr lang="en-US" altLang="ko-KR" sz="1300" dirty="0" smtClean="0"/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(</a:t>
            </a:r>
            <a:r>
              <a:rPr lang="en-US" altLang="ko-KR" sz="1300" dirty="0"/>
              <a:t>11</a:t>
            </a:r>
            <a:r>
              <a:rPr lang="ko-KR" altLang="en-US" sz="1300" dirty="0"/>
              <a:t>명의 데이터가 있습니다</a:t>
            </a:r>
            <a:r>
              <a:rPr lang="en-US" altLang="ko-KR" sz="1300" dirty="0"/>
              <a:t>) </a:t>
            </a:r>
            <a:endParaRPr lang="en-US" altLang="ko-KR" sz="13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/>
              <a:t>목록          </a:t>
            </a:r>
            <a:r>
              <a:rPr lang="en-US" altLang="ko-KR" sz="1300" dirty="0"/>
              <a:t>(</a:t>
            </a:r>
            <a:r>
              <a:rPr lang="ko-KR" altLang="en-US" sz="1300" dirty="0"/>
              <a:t>전체 목록을 보는 명령</a:t>
            </a:r>
            <a:r>
              <a:rPr lang="en-US" altLang="ko-KR" sz="1300" dirty="0"/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/>
              <a:t>1. </a:t>
            </a:r>
            <a:r>
              <a:rPr lang="ko-KR" altLang="en-US" sz="1300" dirty="0" smtClean="0"/>
              <a:t>강감찬 </a:t>
            </a:r>
            <a:r>
              <a:rPr lang="en-US" altLang="ko-KR" sz="1300" dirty="0" smtClean="0"/>
              <a:t>010-1111-2222  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(</a:t>
            </a:r>
            <a:r>
              <a:rPr lang="ko-KR" altLang="en-US" sz="1300" dirty="0" err="1" smtClean="0">
                <a:solidFill>
                  <a:srgbClr val="0070C0"/>
                </a:solidFill>
              </a:rPr>
              <a:t>정렬켜기</a:t>
            </a:r>
            <a:r>
              <a:rPr lang="ko-KR" altLang="en-US" sz="1300" dirty="0" smtClean="0">
                <a:solidFill>
                  <a:srgbClr val="0070C0"/>
                </a:solidFill>
              </a:rPr>
              <a:t> 상태이므로</a:t>
            </a:r>
            <a:r>
              <a:rPr lang="en-US" altLang="ko-KR" sz="1300" dirty="0" smtClean="0">
                <a:solidFill>
                  <a:srgbClr val="0070C0"/>
                </a:solidFill>
              </a:rPr>
              <a:t>)</a:t>
            </a:r>
            <a:endParaRPr lang="en-US" altLang="ko-KR" sz="1300" dirty="0">
              <a:solidFill>
                <a:srgbClr val="0070C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/>
              <a:t>2. </a:t>
            </a:r>
            <a:r>
              <a:rPr lang="ko-KR" altLang="en-US" sz="1300" dirty="0"/>
              <a:t>심청    </a:t>
            </a:r>
            <a:r>
              <a:rPr lang="en-US" altLang="ko-KR" sz="1300" dirty="0" smtClean="0"/>
              <a:t>010-3333-4444         </a:t>
            </a:r>
            <a:r>
              <a:rPr lang="en-US" altLang="ko-KR" sz="1300" dirty="0" smtClean="0">
                <a:solidFill>
                  <a:srgbClr val="0070C0"/>
                </a:solidFill>
              </a:rPr>
              <a:t>(</a:t>
            </a:r>
            <a:r>
              <a:rPr lang="ko-KR" altLang="en-US" sz="1300" dirty="0" smtClean="0">
                <a:solidFill>
                  <a:srgbClr val="0070C0"/>
                </a:solidFill>
              </a:rPr>
              <a:t>강감찬은 앞에 추가됨</a:t>
            </a:r>
            <a:r>
              <a:rPr lang="en-US" altLang="ko-KR" sz="1300" dirty="0" smtClean="0">
                <a:solidFill>
                  <a:srgbClr val="0070C0"/>
                </a:solidFill>
              </a:rPr>
              <a:t>)</a:t>
            </a:r>
            <a:endParaRPr lang="en-US" altLang="ko-KR" sz="1300" dirty="0">
              <a:solidFill>
                <a:srgbClr val="0070C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/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(11</a:t>
            </a:r>
            <a:r>
              <a:rPr lang="ko-KR" altLang="en-US" sz="1300" dirty="0" smtClean="0"/>
              <a:t>명의 데이터가 있습니다</a:t>
            </a:r>
            <a:r>
              <a:rPr lang="en-US" altLang="ko-KR" sz="1300" dirty="0" smtClean="0"/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smtClean="0">
                <a:solidFill>
                  <a:srgbClr val="FF0000"/>
                </a:solidFill>
              </a:rPr>
              <a:t>정렬</a:t>
            </a:r>
            <a:r>
              <a:rPr lang="ko-KR" altLang="en-US" sz="1300" dirty="0" smtClean="0"/>
              <a:t> </a:t>
            </a:r>
            <a:endParaRPr lang="en-US" altLang="ko-KR" sz="13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ko-KR" altLang="en-US" sz="1300" dirty="0" smtClean="0"/>
              <a:t>정렬 켜기 상태입니다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정렬을 진행할 필요가 없습니다</a:t>
            </a:r>
            <a:r>
              <a:rPr lang="en-US" altLang="ko-KR" sz="1300" dirty="0" smtClean="0"/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err="1" smtClean="0"/>
              <a:t>정렬끄기</a:t>
            </a:r>
            <a:endParaRPr lang="en-US" altLang="ko-KR" sz="13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정렬끄기</a:t>
            </a:r>
            <a:r>
              <a:rPr lang="ko-KR" altLang="en-US" sz="1300" dirty="0" smtClean="0"/>
              <a:t> 상태입니다</a:t>
            </a:r>
            <a:r>
              <a:rPr lang="en-US" altLang="ko-KR" sz="1300" dirty="0" smtClean="0"/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 &gt;&gt; </a:t>
            </a:r>
            <a:r>
              <a:rPr lang="ko-KR" altLang="en-US" sz="1300" dirty="0" smtClean="0">
                <a:solidFill>
                  <a:srgbClr val="FF0000"/>
                </a:solidFill>
              </a:rPr>
              <a:t>삭제 심청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(</a:t>
            </a:r>
            <a:r>
              <a:rPr lang="ko-KR" altLang="en-US" sz="1300" dirty="0" smtClean="0"/>
              <a:t>심청 </a:t>
            </a:r>
            <a:r>
              <a:rPr lang="en-US" altLang="ko-KR" sz="1300" dirty="0" smtClean="0"/>
              <a:t>010-3333-4444 </a:t>
            </a:r>
            <a:r>
              <a:rPr lang="ko-KR" altLang="en-US" sz="1300" dirty="0" smtClean="0"/>
              <a:t>가 삭제되었습니다</a:t>
            </a:r>
            <a:r>
              <a:rPr lang="en-US" altLang="ko-KR" sz="1300" dirty="0" smtClean="0"/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(10</a:t>
            </a:r>
            <a:r>
              <a:rPr lang="ko-KR" altLang="en-US" sz="1300" dirty="0" smtClean="0"/>
              <a:t>명의 데이터가 있습니다</a:t>
            </a:r>
            <a:r>
              <a:rPr lang="en-US" altLang="ko-KR" sz="1300" dirty="0" smtClean="0"/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&gt;&gt; </a:t>
            </a:r>
            <a:r>
              <a:rPr lang="ko-KR" altLang="en-US" sz="1300" dirty="0" smtClean="0">
                <a:solidFill>
                  <a:srgbClr val="FF0000"/>
                </a:solidFill>
              </a:rPr>
              <a:t>목록</a:t>
            </a:r>
            <a:endParaRPr lang="en-US" altLang="ko-KR" sz="1300" dirty="0" smtClean="0">
              <a:solidFill>
                <a:srgbClr val="FF0000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1. </a:t>
            </a:r>
            <a:r>
              <a:rPr lang="ko-KR" altLang="en-US" sz="1300" dirty="0" smtClean="0"/>
              <a:t>강감찬    </a:t>
            </a:r>
            <a:r>
              <a:rPr lang="en-US" altLang="ko-KR" sz="1300" dirty="0" smtClean="0"/>
              <a:t>010-1111-2222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altLang="ko-KR" sz="1300" dirty="0" smtClean="0"/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6478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연결 리스트 </a:t>
            </a:r>
            <a:r>
              <a:rPr lang="en-US" altLang="ko-KR" dirty="0"/>
              <a:t>– </a:t>
            </a:r>
            <a:r>
              <a:rPr lang="ko-KR" altLang="en-US" dirty="0"/>
              <a:t>전화번호부 만들기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주의할 점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정렬 켜기 상태에서 입력된 데이터는 </a:t>
                </a:r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만에 처리되어야 한다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데이터가 들어가야 할 위치를 찾은 후 해당 위치에 추가하는 것이다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가장 끝에 추가한 후 정렬하기를 실행하는 방식은 </a:t>
                </a:r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적절하지 않다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ko-KR" altLang="en-US" dirty="0" smtClean="0"/>
                  <a:t>연결리스트는 </a:t>
                </a:r>
                <a:r>
                  <a:rPr lang="ko-KR" altLang="en-US" smtClean="0"/>
                  <a:t>임의의 위치에 있는 </a:t>
                </a:r>
                <a:r>
                  <a:rPr lang="ko-KR" altLang="en-US" dirty="0" smtClean="0"/>
                  <a:t>데이터 접근을 할 수 없으므로 인접한 데이터끼리의 교환이 가능한 정렬 방법을 쓸 수밖에 없다</a:t>
                </a:r>
                <a:r>
                  <a:rPr lang="en-US" altLang="ko-KR" dirty="0" smtClean="0"/>
                  <a:t>. 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45" r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연결 리스트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구성을 가진 데이터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 </a:t>
            </a:r>
            <a:r>
              <a:rPr lang="ko-KR" altLang="en-US" dirty="0"/>
              <a:t>명분을 </a:t>
            </a:r>
            <a:r>
              <a:rPr lang="ko-KR" altLang="en-US" dirty="0" err="1"/>
              <a:t>랜덤하게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(13-19</a:t>
            </a:r>
            <a:r>
              <a:rPr lang="ko-KR" altLang="en-US" dirty="0"/>
              <a:t>년도에 입학한 학생의 </a:t>
            </a:r>
            <a:r>
              <a:rPr lang="en-US" altLang="ko-KR" dirty="0"/>
              <a:t>8</a:t>
            </a:r>
            <a:r>
              <a:rPr lang="ko-KR" altLang="en-US" dirty="0"/>
              <a:t>자리 숫자</a:t>
            </a:r>
            <a:r>
              <a:rPr lang="en-US" altLang="ko-KR" dirty="0"/>
              <a:t>), </a:t>
            </a:r>
            <a:r>
              <a:rPr lang="ko-KR" altLang="en-US" dirty="0"/>
              <a:t>이름</a:t>
            </a:r>
            <a:r>
              <a:rPr lang="en-US" altLang="ko-KR" dirty="0"/>
              <a:t>(10</a:t>
            </a:r>
            <a:r>
              <a:rPr lang="ko-KR" altLang="en-US" dirty="0"/>
              <a:t>자 이하의 영문자 임의의 문자</a:t>
            </a:r>
            <a:r>
              <a:rPr lang="en-US" altLang="ko-KR" dirty="0"/>
              <a:t>), </a:t>
            </a:r>
            <a:r>
              <a:rPr lang="ko-KR" altLang="en-US" dirty="0"/>
              <a:t>전화번호</a:t>
            </a:r>
            <a:r>
              <a:rPr lang="en-US" altLang="ko-KR" dirty="0"/>
              <a:t>(010 </a:t>
            </a:r>
            <a:r>
              <a:rPr lang="ko-KR" altLang="en-US" dirty="0"/>
              <a:t>으로 시작하는 </a:t>
            </a:r>
            <a:r>
              <a:rPr lang="en-US" altLang="ko-KR" dirty="0"/>
              <a:t>11</a:t>
            </a:r>
            <a:r>
              <a:rPr lang="ko-KR" altLang="en-US" dirty="0"/>
              <a:t>자리 숫자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생성된 데이터는 연결 리스트에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다음을 조건을 만족해야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연결리스트의 종류는 본인이 결정한다</a:t>
            </a:r>
            <a:r>
              <a:rPr lang="en-US" altLang="ko-KR" dirty="0" smtClean="0"/>
              <a:t>(singly, doubly)</a:t>
            </a:r>
          </a:p>
          <a:p>
            <a:pPr lvl="1"/>
            <a:r>
              <a:rPr lang="ko-KR" altLang="en-US" dirty="0" smtClean="0"/>
              <a:t>데이터를 연결리스트에 추가할 때 연결 리스트의 모든 데이터는 정렬된 상태가 유지되도록 추가해야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데이터를 추가하면서 정렬이 되어야 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84672" y="5589637"/>
            <a:ext cx="6449962" cy="712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어떤 모양의 연결리스트가 되어야 하는지 생각하는 문제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연결리스트는 여러분의 목적에 맞도록 얼마든지 변형될 수 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73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연결 리스트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실행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800" dirty="0" smtClean="0"/>
              <a:t>(1) </a:t>
            </a:r>
            <a:r>
              <a:rPr lang="ko-KR" altLang="en-US" sz="1800" dirty="0" smtClean="0"/>
              <a:t>학번 순으로 출력하기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(2) </a:t>
            </a:r>
            <a:r>
              <a:rPr lang="ko-KR" altLang="en-US" sz="1800" dirty="0" smtClean="0"/>
              <a:t>이름 순으로 출력하기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메뉴 선택 </a:t>
            </a:r>
            <a:r>
              <a:rPr lang="en-US" altLang="ko-KR" sz="1800" dirty="0" smtClean="0"/>
              <a:t>(1/2)        </a:t>
            </a:r>
            <a:r>
              <a:rPr lang="en-US" altLang="ko-KR" sz="1600" dirty="0" smtClean="0"/>
              <a:t>&lt;= 1</a:t>
            </a:r>
            <a:r>
              <a:rPr lang="ko-KR" altLang="en-US" sz="1600" dirty="0" smtClean="0"/>
              <a:t>을 누르면 학번 순으로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를 누르면 이름 순으로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ko-KR" altLang="en-US" sz="1800" dirty="0" smtClean="0"/>
              <a:t>선택한 결과에 맞도록 화면에 표시한다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000" dirty="0" smtClean="0"/>
              <a:t>주의할 점</a:t>
            </a:r>
            <a:endParaRPr lang="en-US" altLang="ko-KR" sz="2000" dirty="0"/>
          </a:p>
          <a:p>
            <a:pPr lvl="1"/>
            <a:r>
              <a:rPr lang="ko-KR" altLang="en-US" sz="1800" dirty="0" smtClean="0"/>
              <a:t>메뉴를 선택할 때 데이터를 정렬하는 것이 아니라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데이터를 저장할 때 미리 정렬해서 저장하는 것이다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저장할 때 학번 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이름 순이 고려되어 저장되어 있는 것이다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>
                <a:solidFill>
                  <a:srgbClr val="FF0000"/>
                </a:solidFill>
              </a:rPr>
              <a:t>데이터는 </a:t>
            </a:r>
            <a:r>
              <a:rPr lang="en-US" altLang="ko-KR" sz="1800" dirty="0" smtClean="0">
                <a:solidFill>
                  <a:srgbClr val="FF0000"/>
                </a:solidFill>
              </a:rPr>
              <a:t>2</a:t>
            </a:r>
            <a:r>
              <a:rPr lang="ko-KR" altLang="en-US" sz="1800" dirty="0" smtClean="0">
                <a:solidFill>
                  <a:srgbClr val="FF0000"/>
                </a:solidFill>
              </a:rPr>
              <a:t>개의 사본을 두면 안 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학번 순으로 저장된 연결리스트와 이름 순으로 저장된 연결리스트를 각각 두면 안 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연결 리스트의 데이터가 학번 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이름 순을 각각 유지할 수 있어야 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결국 </a:t>
            </a:r>
            <a:r>
              <a:rPr lang="ko-KR" altLang="en-US" sz="1800" dirty="0" smtClean="0">
                <a:solidFill>
                  <a:srgbClr val="FF0000"/>
                </a:solidFill>
              </a:rPr>
              <a:t>연결 리스트를 발전시킨</a:t>
            </a:r>
            <a:r>
              <a:rPr lang="ko-KR" altLang="en-US" sz="1800" dirty="0" smtClean="0"/>
              <a:t> 어떤 모양이어야 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8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연결 리스트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err="1" smtClean="0"/>
              <a:t>학번순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(2) </a:t>
            </a:r>
            <a:r>
              <a:rPr lang="ko-KR" altLang="en-US" dirty="0" smtClean="0"/>
              <a:t>이름순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 선택</a:t>
            </a:r>
            <a:r>
              <a:rPr lang="en-US" altLang="ko-KR" dirty="0" smtClean="0"/>
              <a:t>(0 :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  <a:br>
              <a:rPr lang="en-US" altLang="ko-KR" dirty="0" smtClean="0"/>
            </a:br>
            <a:r>
              <a:rPr lang="en-US" altLang="ko-KR" dirty="0" smtClean="0"/>
              <a:t>/* </a:t>
            </a:r>
            <a:r>
              <a:rPr lang="ko-KR" altLang="en-US" dirty="0" smtClean="0"/>
              <a:t>학번 순으로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만명의 데이터가 출력됨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명씩 건너뛰면서 표시 </a:t>
            </a:r>
            <a:r>
              <a:rPr lang="en-US" altLang="ko-KR" dirty="0" smtClean="0"/>
              <a:t>*/</a:t>
            </a:r>
          </a:p>
          <a:p>
            <a:pPr marL="914400" lvl="1" indent="-457200">
              <a:buAutoNum type="arabicParenBoth"/>
            </a:pPr>
            <a:r>
              <a:rPr lang="ko-KR" altLang="en-US" dirty="0" err="1" smtClean="0"/>
              <a:t>학번순</a:t>
            </a:r>
            <a:r>
              <a:rPr lang="ko-KR" altLang="en-US" dirty="0" smtClean="0"/>
              <a:t>                 </a:t>
            </a:r>
            <a:r>
              <a:rPr lang="en-US" altLang="ko-KR" dirty="0" smtClean="0"/>
              <a:t>&lt;= </a:t>
            </a:r>
            <a:r>
              <a:rPr lang="ko-KR" altLang="en-US" dirty="0" smtClean="0"/>
              <a:t>출력 후 메뉴가 반복됨</a:t>
            </a:r>
            <a:endParaRPr lang="en-US" altLang="ko-KR" dirty="0" smtClean="0"/>
          </a:p>
          <a:p>
            <a:pPr marL="914400" lvl="1" indent="-457200">
              <a:buAutoNum type="arabicParenBoth"/>
            </a:pPr>
            <a:r>
              <a:rPr lang="ko-KR" altLang="en-US" dirty="0" smtClean="0"/>
              <a:t>이름순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메뉴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(0 : 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/* </a:t>
            </a:r>
            <a:r>
              <a:rPr lang="ko-KR" altLang="en-US" dirty="0" smtClean="0"/>
              <a:t>이름 </a:t>
            </a:r>
            <a:r>
              <a:rPr lang="ko-KR" altLang="en-US" dirty="0"/>
              <a:t>순으로 출력됨 </a:t>
            </a:r>
            <a:r>
              <a:rPr lang="en-US" altLang="ko-KR" dirty="0"/>
              <a:t>*/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1030</Words>
  <Application>Microsoft Office PowerPoint</Application>
  <PresentationFormat>화면 슬라이드 쇼(4:3)</PresentationFormat>
  <Paragraphs>125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나눔고딕</vt:lpstr>
      <vt:lpstr>맑은 고딕</vt:lpstr>
      <vt:lpstr>Arial</vt:lpstr>
      <vt:lpstr>Cambria Math</vt:lpstr>
      <vt:lpstr>Times New Roman</vt:lpstr>
      <vt:lpstr>Office 테마</vt:lpstr>
      <vt:lpstr>과제 5. 연결리스트</vt:lpstr>
      <vt:lpstr>과제 5</vt:lpstr>
      <vt:lpstr>(1) 연결 리스트 – 전화번호부 만들기</vt:lpstr>
      <vt:lpstr>(1) 연결 리스트 – 전화번호부 만들기</vt:lpstr>
      <vt:lpstr>(1) 연결 리스트 – 전화번호부 만들기</vt:lpstr>
      <vt:lpstr>(2) 연결 리스트 - 응용</vt:lpstr>
      <vt:lpstr>(2) 연결 리스트 - 응용</vt:lpstr>
      <vt:lpstr>(2) 연결 리스트 - 응용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techn</cp:lastModifiedBy>
  <cp:revision>202</cp:revision>
  <dcterms:created xsi:type="dcterms:W3CDTF">2006-10-05T04:04:58Z</dcterms:created>
  <dcterms:modified xsi:type="dcterms:W3CDTF">2020-05-18T01:46:03Z</dcterms:modified>
</cp:coreProperties>
</file>