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7" r:id="rId2"/>
    <p:sldId id="262" r:id="rId3"/>
    <p:sldId id="263" r:id="rId4"/>
    <p:sldId id="309" r:id="rId5"/>
    <p:sldId id="312" r:id="rId6"/>
    <p:sldId id="328" r:id="rId7"/>
    <p:sldId id="325" r:id="rId8"/>
    <p:sldId id="310" r:id="rId9"/>
    <p:sldId id="297" r:id="rId10"/>
    <p:sldId id="264" r:id="rId11"/>
    <p:sldId id="300" r:id="rId12"/>
    <p:sldId id="333" r:id="rId13"/>
    <p:sldId id="334" r:id="rId14"/>
    <p:sldId id="335" r:id="rId15"/>
    <p:sldId id="336" r:id="rId16"/>
    <p:sldId id="301" r:id="rId17"/>
    <p:sldId id="265" r:id="rId18"/>
    <p:sldId id="337" r:id="rId19"/>
    <p:sldId id="338" r:id="rId20"/>
    <p:sldId id="339" r:id="rId21"/>
    <p:sldId id="340" r:id="rId22"/>
    <p:sldId id="341" r:id="rId23"/>
    <p:sldId id="30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DFF79-E319-41BC-A691-20E2226355C9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92A1-99C9-4072-9A93-5E8CB3912D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A92A1-99C9-4072-9A93-5E8CB3912D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2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95F-8FB9-494E-9CEB-4B7F4DB6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5A9EE-CB7C-42C3-9D79-5207CD1A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C0DB2-8BAF-4FF5-A26C-2FF0B156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61F6-2149-4445-AFF0-57109BC1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9B0E8-8FA5-4215-AA50-80CA904D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3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4FBF-E7DE-4CD9-BAFB-BCE0B03B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D1BD2-204C-4E4D-AC36-3B1429A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77D84-8341-4DCC-897A-71F79D7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4F9E4-C438-4FFF-B4D6-3F9BC91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01D2D-2FB8-44C1-ACF8-63A62C27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96E43-5E58-44D0-B584-A7732898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85953-7109-40D5-85E1-0F82FEB1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3D359-CE04-4450-8D44-4B780C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04164-FE18-4781-A68F-BA99B1B6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8E023-A1E3-494E-9CC0-ACC4C8D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7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B2E1-3480-4A8C-8F7A-5602A25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EFBD1-F15E-4EBE-B1FD-E10CFD39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8E41B-B00F-4044-87B6-F15AF7B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802DB-82A1-4A11-92B2-95906D1A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2F8D-A27A-4BE0-A185-456D5A0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8EDC-4221-4AEA-B0D5-8166541B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74DD4-2BB5-490F-8E3D-490F4B7B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D14B-1493-4DD3-8BEB-0442EA0D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0FD14-AC5E-4B07-8916-430E4DFF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022F4-36AA-4513-8642-3CFA13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1BF-5D7F-49A0-97B2-B3EA3D9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D046-A1B4-4436-BF7B-EADD18BE9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A4DB7-9BBB-4B36-B66B-60EE92EB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1BD5-3CC8-453A-B6F7-44BFE190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4D1A1-0D41-4EA5-BC49-5D1D03EA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8A0D-96CF-4A4A-9911-6D98CD25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E80B-42E7-42F4-A863-0DAB15725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90FDF-6784-423C-B53C-1325AE30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B5EC9-0B25-4497-8F76-8AD7F4E1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40E94-F525-4C21-92C0-B6B664F0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2722-7491-4326-A23F-D25FA886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5547B-4E4A-4FB1-B975-4F7D6882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31A5E-97DD-4C3B-857E-04E606B3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071298-6FEC-4A20-9872-94FAD860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08C98-4C55-44EC-A626-976F3BFC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3B680-DB8F-42BD-ADC0-5BA0D59A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967FD-AD21-4B6E-A6B5-72FA8A00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E5FD65-0F9D-49D4-99A3-65D58290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6C13F-3E34-4EC5-9F32-00231373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54595-72BE-43D6-8B47-8355AAC1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906C88-A966-45D2-B21A-08E3E546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6C-B1C3-4619-BC11-507BEFA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E8C84-DC78-47AB-A444-26EFF9ED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23919-9DF2-43B3-9FA8-D677CAB6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3110-EB6F-448C-94CC-BDEB410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66C23-8A4F-4132-9B48-788A9566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16C8D-0F75-47F7-8E16-9A1455D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7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795B6-EB46-4A2B-903A-35D04AB3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778BD-0A78-49D0-B22C-A91FC5679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01004-F3DB-4302-B810-F3BCF10C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05E40-E536-4702-82F7-E959B11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7AFFD8-41A6-4FF1-AE1C-695658B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00AB5-498D-4D33-9C98-8B08830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9A5ED6-75CB-4E4A-B526-37794967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075968-237A-4B67-AD32-F69B0246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ACD5-BB6D-430D-B40C-217BCC5C9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231D-A282-48D0-8357-1F176E53C3B2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81830-2582-4CF1-9E34-58873495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F0A67-29AE-4FA9-A703-5FC37978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01EB-10DD-46BD-9376-5A4A74552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7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609C3-98D4-4AC8-B2A9-C18B2E33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B87FFA-8135-4F11-AFE5-C97A70992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자료구조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5DCD6-8643-4020-889A-731413FD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232" y="4025981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20173821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김가윤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김승태 교수님</a:t>
            </a:r>
          </a:p>
        </p:txBody>
      </p:sp>
    </p:spTree>
    <p:extLst>
      <p:ext uri="{BB962C8B-B14F-4D97-AF65-F5344CB8AC3E}">
        <p14:creationId xmlns:p14="http://schemas.microsoft.com/office/powerpoint/2010/main" val="4337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2BFE158-FD68-4B31-9863-E9FC004FA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(2)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수식 트리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수식을 입력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(infix)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하면 수식에 해당하는 수식 트리를 구성하라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구성된 수식 트리로 전위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 순회한 결과를 화면에 표시하라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사용되는 연산자는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+, -,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*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/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3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28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7C419915-D91C-4F78-A45C-6FFF5B4A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62788"/>
              </p:ext>
            </p:extLst>
          </p:nvPr>
        </p:nvGraphicFramePr>
        <p:xfrm>
          <a:off x="8716781" y="2456095"/>
          <a:ext cx="2530838" cy="154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838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Stack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773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Char[]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8CE771-0DC2-4CA9-BD55-44CFD28447CA}"/>
              </a:ext>
            </a:extLst>
          </p:cNvPr>
          <p:cNvSpPr txBox="1"/>
          <p:nvPr/>
        </p:nvSpPr>
        <p:spPr>
          <a:xfrm>
            <a:off x="1240970" y="2489200"/>
            <a:ext cx="7369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저는 수식의 우선 순위를 고려하기 위해 중위표현식을 입력 받으면 이를 후위표현식으로 변경하고 이진 트리를 구성했습니다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표현식 변환을 위해 문자열 스택을 사용하였고 이진 트리를 보관하면서 만들어야 하기 때문에 이진 트리 스택을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스택에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top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은 존재합니다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전체적인 개념 설명을 위해 표기하지 않았습니다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7AFC52DD-7774-439D-927E-0FC2F2BB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74126"/>
              </p:ext>
            </p:extLst>
          </p:nvPr>
        </p:nvGraphicFramePr>
        <p:xfrm>
          <a:off x="8117840" y="4372988"/>
          <a:ext cx="3598589" cy="154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589">
                  <a:extLst>
                    <a:ext uri="{9D8B030D-6E8A-4147-A177-3AD203B41FA5}">
                      <a16:colId xmlns:a16="http://schemas.microsoft.com/office/drawing/2014/main" val="1246178390"/>
                    </a:ext>
                  </a:extLst>
                </a:gridCol>
              </a:tblGrid>
              <a:tr h="649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BTstack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3652"/>
                  </a:ext>
                </a:extLst>
              </a:tr>
              <a:tr h="896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TreeNode</a:t>
                      </a:r>
                      <a:r>
                        <a:rPr lang="en-US" altLang="ko-KR" sz="3200" dirty="0"/>
                        <a:t>*Data[]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스택을 사용하여 피연산자가 나오면 담고 연산자가 나올 시 빼 주었습니다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또한 연산자를 비교해 우선 순위를 고려했습니다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Stack {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char data[MAX_STACK_SIZE];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int top;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Stack;</a:t>
            </a: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char*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ChangetoPostfix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 exp[])</a:t>
            </a:r>
          </a:p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중위표현식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문자열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후위표현식으로 바꿔주는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60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트리 만들기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MakeExpTree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 exp[])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후위표현식의 배열을 받아 이진 트리를 만드는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MakeLeftSubTree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main,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sub)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기존에 연결된 노드를 삭제하고 스택에서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왼쪽 서브 트리로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sub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연결하는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MakeRightSubTree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main,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sub)</a:t>
            </a:r>
          </a:p>
          <a:p>
            <a:pPr marL="0" indent="0"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기존에 연결 된 노드를 삭제하고 스택에서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Pop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하여 오른쪽 서브 트리로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sub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연결하는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5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CF2CAA9-2C1D-46BF-B94E-AB2CABA91964}"/>
              </a:ext>
            </a:extLst>
          </p:cNvPr>
          <p:cNvCxnSpPr>
            <a:cxnSpLocks/>
          </p:cNvCxnSpPr>
          <p:nvPr/>
        </p:nvCxnSpPr>
        <p:spPr>
          <a:xfrm>
            <a:off x="2791901" y="3424792"/>
            <a:ext cx="289535" cy="438833"/>
          </a:xfrm>
          <a:prstGeom prst="line">
            <a:avLst/>
          </a:prstGeom>
          <a:ln w="1111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F342FE74-A046-4530-8120-ABA410C984B9}"/>
              </a:ext>
            </a:extLst>
          </p:cNvPr>
          <p:cNvSpPr/>
          <p:nvPr/>
        </p:nvSpPr>
        <p:spPr>
          <a:xfrm>
            <a:off x="8309110" y="1415631"/>
            <a:ext cx="1993130" cy="45686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5" y="128298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트리 만들기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If… Exp =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abc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*+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후위변환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MakeExpTree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(char exp[]) </a:t>
            </a:r>
          </a:p>
          <a:p>
            <a:pPr marL="0" indent="0">
              <a:buNone/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09F730-82A6-4C12-8801-BDB9BDCADAE5}"/>
              </a:ext>
            </a:extLst>
          </p:cNvPr>
          <p:cNvSpPr/>
          <p:nvPr/>
        </p:nvSpPr>
        <p:spPr>
          <a:xfrm>
            <a:off x="5884987" y="3602042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c</a:t>
            </a:r>
            <a:endParaRPr lang="ko-KR" altLang="en-US" sz="36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8CB3A45-1298-45C5-86A6-B38F5369B493}"/>
              </a:ext>
            </a:extLst>
          </p:cNvPr>
          <p:cNvSpPr/>
          <p:nvPr/>
        </p:nvSpPr>
        <p:spPr>
          <a:xfrm>
            <a:off x="4795523" y="3602042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8C6A5C-5C4F-4CB3-9696-D87E352A8A24}"/>
              </a:ext>
            </a:extLst>
          </p:cNvPr>
          <p:cNvSpPr/>
          <p:nvPr/>
        </p:nvSpPr>
        <p:spPr>
          <a:xfrm>
            <a:off x="5311697" y="2782936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*</a:t>
            </a:r>
            <a:endParaRPr lang="ko-KR" altLang="en-US" sz="40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AD893F-8792-41F2-9CD4-7D61464685EE}"/>
              </a:ext>
            </a:extLst>
          </p:cNvPr>
          <p:cNvSpPr/>
          <p:nvPr/>
        </p:nvSpPr>
        <p:spPr>
          <a:xfrm>
            <a:off x="11233975" y="758616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*</a:t>
            </a:r>
            <a:endParaRPr lang="ko-KR" altLang="en-US" sz="40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A62E03-109F-458B-9F36-25D8D0FFA24E}"/>
              </a:ext>
            </a:extLst>
          </p:cNvPr>
          <p:cNvSpPr/>
          <p:nvPr/>
        </p:nvSpPr>
        <p:spPr>
          <a:xfrm>
            <a:off x="8934835" y="3580552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c</a:t>
            </a:r>
            <a:endParaRPr lang="ko-KR" altLang="en-US" sz="36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5C8E7A-A3ED-45DC-8182-4D42A81C6E58}"/>
              </a:ext>
            </a:extLst>
          </p:cNvPr>
          <p:cNvSpPr/>
          <p:nvPr/>
        </p:nvSpPr>
        <p:spPr>
          <a:xfrm>
            <a:off x="8934835" y="4365770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3298EF-A9C2-4174-90FB-09C90E42624E}"/>
              </a:ext>
            </a:extLst>
          </p:cNvPr>
          <p:cNvSpPr/>
          <p:nvPr/>
        </p:nvSpPr>
        <p:spPr>
          <a:xfrm>
            <a:off x="8934835" y="5150988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a</a:t>
            </a:r>
            <a:endParaRPr lang="ko-KR" altLang="en-US" sz="36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5C86BF-F19C-476B-86C1-A1B6E9F3254F}"/>
              </a:ext>
            </a:extLst>
          </p:cNvPr>
          <p:cNvCxnSpPr>
            <a:cxnSpLocks/>
          </p:cNvCxnSpPr>
          <p:nvPr/>
        </p:nvCxnSpPr>
        <p:spPr>
          <a:xfrm>
            <a:off x="7874000" y="3580552"/>
            <a:ext cx="0" cy="2403688"/>
          </a:xfrm>
          <a:prstGeom prst="straightConnector1">
            <a:avLst/>
          </a:prstGeom>
          <a:ln w="21272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DAB3CC-EDA9-486F-92C9-A809598BFDA8}"/>
              </a:ext>
            </a:extLst>
          </p:cNvPr>
          <p:cNvSpPr txBox="1"/>
          <p:nvPr/>
        </p:nvSpPr>
        <p:spPr>
          <a:xfrm>
            <a:off x="6639890" y="4488934"/>
            <a:ext cx="135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STEP 1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B87712DB-09BA-42B3-96E5-7A34C3C9CE59}"/>
              </a:ext>
            </a:extLst>
          </p:cNvPr>
          <p:cNvSpPr/>
          <p:nvPr/>
        </p:nvSpPr>
        <p:spPr>
          <a:xfrm flipH="1">
            <a:off x="7783330" y="945337"/>
            <a:ext cx="1051560" cy="2042160"/>
          </a:xfrm>
          <a:prstGeom prst="utur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FD31D-2FD5-4E93-AFAC-69F612AF7790}"/>
              </a:ext>
            </a:extLst>
          </p:cNvPr>
          <p:cNvSpPr txBox="1"/>
          <p:nvPr/>
        </p:nvSpPr>
        <p:spPr>
          <a:xfrm>
            <a:off x="8834890" y="878075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STEP 2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연산자 만남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5F62A2B-37F6-48C4-BB5F-89A28D7D39DA}"/>
              </a:ext>
            </a:extLst>
          </p:cNvPr>
          <p:cNvCxnSpPr/>
          <p:nvPr/>
        </p:nvCxnSpPr>
        <p:spPr>
          <a:xfrm flipV="1">
            <a:off x="5311697" y="3283607"/>
            <a:ext cx="225506" cy="445254"/>
          </a:xfrm>
          <a:prstGeom prst="line">
            <a:avLst/>
          </a:prstGeom>
          <a:ln w="1111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245D02-82FF-4C5D-AB47-752F41956ED0}"/>
              </a:ext>
            </a:extLst>
          </p:cNvPr>
          <p:cNvCxnSpPr>
            <a:cxnSpLocks/>
          </p:cNvCxnSpPr>
          <p:nvPr/>
        </p:nvCxnSpPr>
        <p:spPr>
          <a:xfrm>
            <a:off x="5885553" y="3323593"/>
            <a:ext cx="289535" cy="438833"/>
          </a:xfrm>
          <a:prstGeom prst="line">
            <a:avLst/>
          </a:prstGeom>
          <a:ln w="1111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26924D1-C46A-4477-A5C9-C32CCD3343BA}"/>
              </a:ext>
            </a:extLst>
          </p:cNvPr>
          <p:cNvSpPr txBox="1"/>
          <p:nvPr/>
        </p:nvSpPr>
        <p:spPr>
          <a:xfrm>
            <a:off x="6241513" y="2745962"/>
            <a:ext cx="1911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STEP 3</a:t>
            </a: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트리를 다시 스택에 넣기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B09F94C-2CF8-47D3-A835-80E7B5274C7D}"/>
              </a:ext>
            </a:extLst>
          </p:cNvPr>
          <p:cNvSpPr/>
          <p:nvPr/>
        </p:nvSpPr>
        <p:spPr>
          <a:xfrm>
            <a:off x="2266969" y="2832153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+</a:t>
            </a:r>
            <a:endParaRPr lang="ko-KR" altLang="en-US" sz="40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79C231-D582-4153-A455-EAAFBA7A02B3}"/>
              </a:ext>
            </a:extLst>
          </p:cNvPr>
          <p:cNvSpPr/>
          <p:nvPr/>
        </p:nvSpPr>
        <p:spPr>
          <a:xfrm>
            <a:off x="3385375" y="4422414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c</a:t>
            </a:r>
            <a:endParaRPr lang="ko-KR" altLang="en-US" sz="36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EF810F0-33BD-4DF0-9250-8DC1495AE0A5}"/>
              </a:ext>
            </a:extLst>
          </p:cNvPr>
          <p:cNvSpPr/>
          <p:nvPr/>
        </p:nvSpPr>
        <p:spPr>
          <a:xfrm>
            <a:off x="2295911" y="4422414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b</a:t>
            </a:r>
            <a:endParaRPr lang="ko-KR" altLang="en-US" sz="36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4FC823E-203C-429F-A84F-1CCE65B0258C}"/>
              </a:ext>
            </a:extLst>
          </p:cNvPr>
          <p:cNvSpPr/>
          <p:nvPr/>
        </p:nvSpPr>
        <p:spPr>
          <a:xfrm>
            <a:off x="2812085" y="3603308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*</a:t>
            </a:r>
            <a:endParaRPr lang="ko-KR" altLang="en-US" sz="4000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26EDF2-FF6F-4748-BEC4-68226E0DA478}"/>
              </a:ext>
            </a:extLst>
          </p:cNvPr>
          <p:cNvCxnSpPr/>
          <p:nvPr/>
        </p:nvCxnSpPr>
        <p:spPr>
          <a:xfrm flipV="1">
            <a:off x="2812085" y="4103979"/>
            <a:ext cx="225506" cy="445254"/>
          </a:xfrm>
          <a:prstGeom prst="line">
            <a:avLst/>
          </a:prstGeom>
          <a:ln w="1111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7AC5D0-8E86-42E6-B7E9-E2E9DBF1EC7C}"/>
              </a:ext>
            </a:extLst>
          </p:cNvPr>
          <p:cNvCxnSpPr>
            <a:cxnSpLocks/>
          </p:cNvCxnSpPr>
          <p:nvPr/>
        </p:nvCxnSpPr>
        <p:spPr>
          <a:xfrm>
            <a:off x="3385941" y="4143965"/>
            <a:ext cx="289535" cy="438833"/>
          </a:xfrm>
          <a:prstGeom prst="line">
            <a:avLst/>
          </a:prstGeom>
          <a:ln w="1111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B898D5ED-03FC-4A4D-A6F1-D0B47149DE33}"/>
              </a:ext>
            </a:extLst>
          </p:cNvPr>
          <p:cNvSpPr/>
          <p:nvPr/>
        </p:nvSpPr>
        <p:spPr>
          <a:xfrm>
            <a:off x="1661846" y="3603308"/>
            <a:ext cx="741680" cy="7010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a</a:t>
            </a:r>
            <a:endParaRPr lang="ko-KR" altLang="en-US" sz="3600" b="1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67349BB-B3F6-4F9F-94D7-CC2855172FA2}"/>
              </a:ext>
            </a:extLst>
          </p:cNvPr>
          <p:cNvCxnSpPr/>
          <p:nvPr/>
        </p:nvCxnSpPr>
        <p:spPr>
          <a:xfrm flipV="1">
            <a:off x="2222278" y="3413597"/>
            <a:ext cx="225506" cy="445254"/>
          </a:xfrm>
          <a:prstGeom prst="line">
            <a:avLst/>
          </a:prstGeom>
          <a:ln w="1111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DE22E8A-4802-47AB-9454-BAB98F572A74}"/>
              </a:ext>
            </a:extLst>
          </p:cNvPr>
          <p:cNvSpPr txBox="1"/>
          <p:nvPr/>
        </p:nvSpPr>
        <p:spPr>
          <a:xfrm>
            <a:off x="1618821" y="5170778"/>
            <a:ext cx="391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STEP 4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+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연산자를 만났기 때문에 남아있던 피연산자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a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꺼내 연결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주소 값 반환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8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91D581-34DF-4A00-B9CF-C121CD420050}"/>
              </a:ext>
            </a:extLst>
          </p:cNvPr>
          <p:cNvSpPr txBox="1">
            <a:spLocks/>
          </p:cNvSpPr>
          <p:nvPr/>
        </p:nvSpPr>
        <p:spPr>
          <a:xfrm>
            <a:off x="1136150" y="1503680"/>
            <a:ext cx="10217650" cy="467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InorderExp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전위 순환 출력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PreorderExp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 순환 출력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PostorderExp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후위 순환 출력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3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AEAB4-15BF-4CC9-BCE2-FC60BDA00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301557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3C3F99F-0435-47A2-9524-FC3DF7CCF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(3)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사전 탐색 트리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제공된 파일을 이용해 사전 탐색 트리를 만든다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제공된 파일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dict_test.txt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약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51800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여개의 단어로 이루어져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기준으로 앞에는 단어가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뒤에는 뜻이 저장되어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사전 파일을 이용해 </a:t>
            </a:r>
            <a:r>
              <a:rPr lang="ko-KR" altLang="en-US" sz="2800" b="1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최적의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이진 탐색 트리를 만들어라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2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탐색을 위한 키는 단어를 이용하라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해당 이진 탐색 트리의 전체 높이를 표시하라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단어를 입력하면 해당 단어의 뜻을 표시하라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때 해당 단어가 몇 레벨에 있는지도 표시하라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사전 데이터 삽입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9952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_element {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char word[MAX_LENGTH];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char meaning[MAX_LENGTH];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element;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element key;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struct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left;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struct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right;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element* p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= malloc(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sizeof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(element) * 51844);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마지막으로 사전 요소를 담을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Element* p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라는 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 배열을 만들어줍니다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82817D80-AD4F-4D86-8E89-A1B4A15F3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73346"/>
              </p:ext>
            </p:extLst>
          </p:nvPr>
        </p:nvGraphicFramePr>
        <p:xfrm>
          <a:off x="7333835" y="1759521"/>
          <a:ext cx="2553530" cy="166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30">
                  <a:extLst>
                    <a:ext uri="{9D8B030D-6E8A-4147-A177-3AD203B41FA5}">
                      <a16:colId xmlns:a16="http://schemas.microsoft.com/office/drawing/2014/main" val="996772446"/>
                    </a:ext>
                  </a:extLst>
                </a:gridCol>
              </a:tblGrid>
              <a:tr h="556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Element</a:t>
                      </a:r>
                      <a:endParaRPr lang="ko-KR" altLang="en-US" sz="28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45042"/>
                  </a:ext>
                </a:extLst>
              </a:tr>
              <a:tr h="55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16023"/>
                  </a:ext>
                </a:extLst>
              </a:tr>
              <a:tr h="556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37853"/>
                  </a:ext>
                </a:extLst>
              </a:tr>
            </a:tbl>
          </a:graphicData>
        </a:graphic>
      </p:graphicFrame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76C1305-A77C-4346-A854-2C31A28A6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22497"/>
              </p:ext>
            </p:extLst>
          </p:nvPr>
        </p:nvGraphicFramePr>
        <p:xfrm>
          <a:off x="7333835" y="4043140"/>
          <a:ext cx="2553530" cy="182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30">
                  <a:extLst>
                    <a:ext uri="{9D8B030D-6E8A-4147-A177-3AD203B41FA5}">
                      <a16:colId xmlns:a16="http://schemas.microsoft.com/office/drawing/2014/main" val="311327521"/>
                    </a:ext>
                  </a:extLst>
                </a:gridCol>
              </a:tblGrid>
              <a:tr h="457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TreeNode</a:t>
                      </a:r>
                      <a:endParaRPr lang="ko-KR" altLang="en-US" sz="20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26196"/>
                  </a:ext>
                </a:extLst>
              </a:tr>
              <a:tr h="457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Element(</a:t>
                      </a:r>
                      <a:r>
                        <a:rPr lang="ko-KR" altLang="en-US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단어</a:t>
                      </a:r>
                      <a:r>
                        <a:rPr lang="en-US" altLang="ko-KR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, </a:t>
                      </a:r>
                      <a:r>
                        <a:rPr lang="ko-KR" altLang="en-US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뜻</a:t>
                      </a:r>
                      <a:r>
                        <a:rPr lang="en-US" altLang="ko-KR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)</a:t>
                      </a:r>
                      <a:endParaRPr lang="ko-KR" altLang="en-US" sz="20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15248"/>
                  </a:ext>
                </a:extLst>
              </a:tr>
              <a:tr h="457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Left</a:t>
                      </a:r>
                      <a:endParaRPr lang="ko-KR" altLang="en-US" sz="20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44837"/>
                  </a:ext>
                </a:extLst>
              </a:tr>
              <a:tr h="457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Right</a:t>
                      </a:r>
                      <a:endParaRPr lang="ko-KR" altLang="en-US" sz="20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4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트리 삽입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756920" y="1922320"/>
            <a:ext cx="10995215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InsertNode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(element* data, int first, int last)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사전은 알파벳 순으로 정렬된 데이터이기 때문에 수업 시간에 배운 방식으로 할 경우 노드들이 줄줄이 달리게 되는 비효율적인 트리가 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따라서 배열의 중간 값을 기준으로 노드를 만들고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재귀적으로 왼쪽 트리들을 구현한 다음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나머지 오른쪽 트리를 구현합니다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구현할 때에는 각 편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왼쪽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오른쪽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중간 값을 가져온 다음 앞에서 만든 노드의 각 편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자식으로 달아줍니다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255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AB99CD-3998-4F4E-8CF2-2A040BB8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이진 탐색 트리 구성하기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실행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구성된 이진 탐색 트리를 중위 순회한다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순회할 때 학생 정보를 화면에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화면에 표시할 때에는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명당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명만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 순회하므로 출력 결과는 학번 순 정렬되어 표시될 것이다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순번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학번이 아님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입력하면 해당 순번에 해당하는 학생의 정보를 표시한다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순번이란 정렬된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만명의 학생 정보를 학번 순으로 정렬했을 때 순차적으로 붙인 번호를 이야기한다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번을 입력하면 가장 학번이 빠른 학생의 정보가 화면에 표시된다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59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전체 높이 구하기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838200" y="1841040"/>
            <a:ext cx="10995215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높이를 구할 때 교과서의 코드로 재귀함수를 이용하면 데이터 양이 방대하기 때문에 처리가 되지 않았습니다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따라서 같은 개념으로 코드를 구성하되 </a:t>
            </a:r>
            <a:r>
              <a:rPr lang="ko-KR" altLang="en-US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비재귀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함수로 높이를 구하는 함수를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GoLeft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node)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왼쪽 트리 길이 반환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GoRight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node)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//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오른쪽 트리 길이 반환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GetHeight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root)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//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오의 길이 중 긴 길이를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4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특정 높이 구하기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838200" y="1841040"/>
            <a:ext cx="10995215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특정 단어의 높이를 구하기 위해서 다음과 같은 함수를 구현했습니다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SearchHeight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root, char word[])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입력한 단어가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root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기준으로 크면 오른쪽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작으면 왼쪽으로 이동하면서 길이 변수가 증가합니다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일치하는 단어를 찾았을 때 길이를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70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뜻 출력하기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838200" y="1841040"/>
            <a:ext cx="10995215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단어 뜻을 출력하기 위해서 다음과 같은 함수를 구현했습니다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SearchWord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root, char word[])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입력한 단어가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root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기준으로 크면 오른쪽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작으면 왼쪽으로 이동하면서 일치하는 단어를 찾았을 때 위치를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SearchHeight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root, char word[])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같은 원리로 높이 반환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PrintWord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p, char word[])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결과 값을 받아 높이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위치 뜻 출력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32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F39151-C565-41E6-9982-9DE353CCE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3B30B02-BD40-4B12-A161-004342336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(1)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이진 탐색 트리 구성하기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1406" y="1604525"/>
            <a:ext cx="8229600" cy="5116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실행 예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20131028 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과일청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010-4444-5555</a:t>
            </a:r>
            <a:b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20141109 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제갈공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010-1234-1234</a:t>
            </a:r>
            <a:b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20152981 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조보아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010-5432-0293</a:t>
            </a:r>
            <a:b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20160947 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아리송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010-4837-9048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모두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개가 출력됨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순번을 입력하세요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&gt; 1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1. 201310281  </a:t>
            </a:r>
            <a:r>
              <a:rPr lang="ko-KR" altLang="en-US" sz="16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과일청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010-4444-5555</a:t>
            </a:r>
            <a:b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순번을 입력하세요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&gt; 273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273. 20178381  </a:t>
            </a:r>
            <a: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노라요  </a:t>
            </a:r>
            <a:r>
              <a:rPr lang="en-US" altLang="ko-KR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010-3434-3434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/>
              <a:t>2019 - </a:t>
            </a:r>
            <a:r>
              <a:rPr lang="ko-KR" altLang="en-US"/>
              <a:t>소프트웨어학부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1071765" y="1609225"/>
            <a:ext cx="10515599" cy="477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typedef struct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{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char name[10];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int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snum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int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pnum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[11];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int index;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struct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left;</a:t>
            </a: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struct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right;</a:t>
            </a:r>
          </a:p>
          <a:p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}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구조체로 트리 노드를 만들었습니다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 안에는 이름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학번과 순서가 있는 인덱스 번호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왼쪽과 오른쪽에 다른 노드를 연결할 자기 참조 구조체가 있습니다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7DF515A6-AC35-43DC-89E6-8AC8A0DDF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2638"/>
              </p:ext>
            </p:extLst>
          </p:nvPr>
        </p:nvGraphicFramePr>
        <p:xfrm>
          <a:off x="7437120" y="1609225"/>
          <a:ext cx="25450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080">
                  <a:extLst>
                    <a:ext uri="{9D8B030D-6E8A-4147-A177-3AD203B41FA5}">
                      <a16:colId xmlns:a16="http://schemas.microsoft.com/office/drawing/2014/main" val="408359691"/>
                    </a:ext>
                  </a:extLst>
                </a:gridCol>
              </a:tblGrid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TreeNode</a:t>
                      </a:r>
                      <a:endParaRPr lang="ko-KR" altLang="en-US" sz="2400" b="1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29521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38956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83649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학번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48389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인덱스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98903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Left</a:t>
                      </a:r>
                      <a:endParaRPr lang="ko-KR" altLang="en-US" sz="2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56084"/>
                  </a:ext>
                </a:extLst>
              </a:tr>
              <a:tr h="369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한컴 고딕" panose="02000500000000000000" pitchFamily="2" charset="-127"/>
                          <a:ea typeface="한컴 고딕" panose="02000500000000000000" pitchFamily="2" charset="-127"/>
                        </a:rPr>
                        <a:t>Right</a:t>
                      </a:r>
                      <a:endParaRPr lang="ko-KR" altLang="en-US" sz="2400" dirty="0">
                        <a:latin typeface="한컴 고딕" panose="02000500000000000000" pitchFamily="2" charset="-127"/>
                        <a:ea typeface="한컴 고딕" panose="02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2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90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삽입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2156000"/>
            <a:ext cx="10995215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Create_node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이름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학번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전화번호를 랜덤으로 형성해 </a:t>
            </a:r>
            <a:r>
              <a:rPr lang="en-US" altLang="ko-KR" sz="24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newnode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반환합니다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nl-NL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TreeNode* Insert_node(TreeNode* node, TreeNode* newnode)</a:t>
            </a:r>
          </a:p>
          <a:p>
            <a:pPr>
              <a:lnSpc>
                <a:spcPct val="150000"/>
              </a:lnSpc>
            </a:pPr>
            <a:r>
              <a:rPr lang="nl-NL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순환하면서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node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들어가야 할 자리를 선정하고 삽입됩니다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3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기능 구현하기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3501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조건에서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10000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데이터 중에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번째 마다 출력해야 하고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사용자가 입력하는 번호에 따라 학생의 정보를 알려줘야 하므로 중위 순회하면서 인덱스 번호를 생성했습니다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Put_index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 순환하면서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index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넣어주는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Index_search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root, int num)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트리를 돌면서 입력한 숫자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인덱스와 일치하는 항목을 프린트하는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90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(1)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해결방법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–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 순회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B3AE5-00EC-4DA8-95E8-0E83E5DD7890}"/>
              </a:ext>
            </a:extLst>
          </p:cNvPr>
          <p:cNvSpPr txBox="1"/>
          <p:nvPr/>
        </p:nvSpPr>
        <p:spPr>
          <a:xfrm>
            <a:off x="980440" y="1609225"/>
            <a:ext cx="10515600" cy="29013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 순회 기능을 구현하기 위해 만든 함수는 다음과 같습니다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void 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Inorder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en-US" altLang="ko-KR" sz="24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TreeNode</a:t>
            </a: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root)</a:t>
            </a:r>
            <a:r>
              <a:rPr lang="ko-KR" altLang="en-US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24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중위 순회로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Root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돌면서 인덱스가 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100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나누어지지 않는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배수</a:t>
            </a:r>
            <a:r>
              <a:rPr lang="en-US" altLang="ko-KR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마다 정보를 출력하는 함수</a:t>
            </a:r>
            <a:endParaRPr lang="en-US" altLang="ko-KR" sz="24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7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19FB67-41C1-4AB2-AD00-1B9551DD5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7FF19F-7215-40C4-998B-6F49D3A6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5" y="283662"/>
            <a:ext cx="4674154" cy="46741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366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(2)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결과 캡처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자료구조 </a:t>
            </a:r>
            <a:r>
              <a:rPr lang="en-US" altLang="ko-KR" dirty="0"/>
              <a:t>- 2020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2D7AA-2BF8-475A-B632-0A1182A6C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1" y="1293851"/>
            <a:ext cx="8999997" cy="50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1140</Words>
  <Application>Microsoft Office PowerPoint</Application>
  <PresentationFormat>와이드스크린</PresentationFormat>
  <Paragraphs>216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한컴 고딕</vt:lpstr>
      <vt:lpstr>Arial</vt:lpstr>
      <vt:lpstr>Arial Black</vt:lpstr>
      <vt:lpstr>Office 테마</vt:lpstr>
      <vt:lpstr>자료구조</vt:lpstr>
      <vt:lpstr>(1) 이진 탐색 트리 구성하기</vt:lpstr>
      <vt:lpstr>(1) 이진 탐색 트리 구성하기</vt:lpstr>
      <vt:lpstr>1. (1) 해결방법 – 데이터 저장</vt:lpstr>
      <vt:lpstr>1. (1) 해결방법 – 데이터 삽입</vt:lpstr>
      <vt:lpstr>1. (1) 해결방법 – 기능 구현하기</vt:lpstr>
      <vt:lpstr>1. (1) 해결방법 – 중위 순회</vt:lpstr>
      <vt:lpstr>1. (2) 결과 캡처 </vt:lpstr>
      <vt:lpstr>1. (2) 결과 캡처 </vt:lpstr>
      <vt:lpstr>(2) 수식 트리 만들기</vt:lpstr>
      <vt:lpstr>2. (1) 해결방법</vt:lpstr>
      <vt:lpstr>2. (1) 해결방법 - 후위표현식</vt:lpstr>
      <vt:lpstr>2. (1) 해결방법 – 트리 만들기</vt:lpstr>
      <vt:lpstr>2. (1) 해결방법 – 트리 만들기</vt:lpstr>
      <vt:lpstr>2. (1) 해결방법 – 전위, 중위, 후위</vt:lpstr>
      <vt:lpstr>2. (2) 결과 캡처 </vt:lpstr>
      <vt:lpstr>(3) 사전 탐색 트리 만들기</vt:lpstr>
      <vt:lpstr>1. (1) 해결방법 – 사전 데이터 삽입</vt:lpstr>
      <vt:lpstr>1. (1) 해결방법 – 트리 삽입</vt:lpstr>
      <vt:lpstr>1. (1) 해결방법 – 전체 높이 구하기</vt:lpstr>
      <vt:lpstr>1. (1) 해결방법 – 특정 높이 구하기</vt:lpstr>
      <vt:lpstr>1. (1) 해결방법 – 단어 뜻 출력하기</vt:lpstr>
      <vt:lpstr>3. (2) 결과 캡처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</dc:title>
  <dc:creator>김가윤</dc:creator>
  <cp:lastModifiedBy>가윤 김</cp:lastModifiedBy>
  <cp:revision>52</cp:revision>
  <dcterms:created xsi:type="dcterms:W3CDTF">2020-04-18T01:07:15Z</dcterms:created>
  <dcterms:modified xsi:type="dcterms:W3CDTF">2020-06-07T08:23:06Z</dcterms:modified>
</cp:coreProperties>
</file>