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89" r:id="rId6"/>
    <p:sldId id="259" r:id="rId7"/>
    <p:sldId id="287" r:id="rId8"/>
    <p:sldId id="291" r:id="rId9"/>
    <p:sldId id="286" r:id="rId10"/>
    <p:sldId id="262" r:id="rId11"/>
    <p:sldId id="290" r:id="rId12"/>
    <p:sldId id="285" r:id="rId13"/>
    <p:sldId id="292" r:id="rId14"/>
    <p:sldId id="296" r:id="rId15"/>
    <p:sldId id="293" r:id="rId16"/>
    <p:sldId id="294" r:id="rId17"/>
    <p:sldId id="295" r:id="rId18"/>
    <p:sldId id="280" r:id="rId19"/>
    <p:sldId id="281" r:id="rId20"/>
  </p:sldIdLst>
  <p:sldSz cx="9144000" cy="5143500" type="screen16x9"/>
  <p:notesSz cx="6858000" cy="9144000"/>
  <p:embeddedFontLst>
    <p:embeddedFont>
      <p:font typeface="Source Sans Pr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6"/>
    <a:srgbClr val="00B2D6"/>
  </p:clrMru>
</p:presentationPr>
</file>

<file path=ppt/tableStyles.xml><?xml version="1.0" encoding="utf-8"?>
<a:tblStyleLst xmlns:a="http://schemas.openxmlformats.org/drawingml/2006/main" def="{DA641B12-D956-421C-93A8-113123F650AB}">
  <a:tblStyle styleId="{DA641B12-D956-421C-93A8-113123F65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46" autoAdjust="0"/>
  </p:normalViewPr>
  <p:slideViewPr>
    <p:cSldViewPr>
      <p:cViewPr>
        <p:scale>
          <a:sx n="150" d="100"/>
          <a:sy n="150" d="100"/>
        </p:scale>
        <p:origin x="-504" y="-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3124200" y="3363425"/>
            <a:ext cx="5334075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Sistema de Seguridad y Vigilancia</a:t>
            </a:r>
            <a:endParaRPr lang="en" sz="4400" dirty="0"/>
          </a:p>
        </p:txBody>
      </p:sp>
      <p:sp>
        <p:nvSpPr>
          <p:cNvPr id="3" name="Shape 453"/>
          <p:cNvSpPr txBox="1">
            <a:spLocks/>
          </p:cNvSpPr>
          <p:nvPr/>
        </p:nvSpPr>
        <p:spPr>
          <a:xfrm>
            <a:off x="-2209800" y="2495550"/>
            <a:ext cx="5334075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7574 - Sistemas Distribuidos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RabbitMQ en el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 Sistema de Vigilancia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200150"/>
            <a:ext cx="84233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/>
              <a:t>  Una </a:t>
            </a:r>
            <a:r>
              <a:rPr lang="es-AR" b="1" dirty="0" err="1" smtClean="0"/>
              <a:t>queue</a:t>
            </a:r>
            <a:r>
              <a:rPr lang="es-AR" dirty="0" smtClean="0"/>
              <a:t> por cada CMB. Sus cámaras envían </a:t>
            </a:r>
            <a:r>
              <a:rPr lang="es-AR" dirty="0" err="1" smtClean="0"/>
              <a:t>frames</a:t>
            </a:r>
            <a:r>
              <a:rPr lang="es-AR" dirty="0" smtClean="0"/>
              <a:t>, el CMB los procesa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/>
              <a:t>  Una </a:t>
            </a:r>
            <a:r>
              <a:rPr lang="es-AR" b="1" dirty="0" err="1" smtClean="0"/>
              <a:t>queue</a:t>
            </a:r>
            <a:r>
              <a:rPr lang="es-AR" dirty="0" smtClean="0"/>
              <a:t> para el CMC. Los </a:t>
            </a:r>
            <a:r>
              <a:rPr lang="es-AR" dirty="0" err="1" smtClean="0"/>
              <a:t>CMBs</a:t>
            </a:r>
            <a:r>
              <a:rPr lang="es-AR" dirty="0" smtClean="0"/>
              <a:t> </a:t>
            </a:r>
            <a:r>
              <a:rPr lang="es-AR" dirty="0" err="1" smtClean="0"/>
              <a:t>envian</a:t>
            </a:r>
            <a:r>
              <a:rPr lang="es-AR" dirty="0" smtClean="0"/>
              <a:t> los rostros detectados, y la interfaz WEB </a:t>
            </a:r>
            <a:r>
              <a:rPr lang="es-AR" dirty="0" err="1" smtClean="0"/>
              <a:t>envia</a:t>
            </a:r>
            <a:r>
              <a:rPr lang="es-AR" dirty="0" smtClean="0"/>
              <a:t> </a:t>
            </a:r>
            <a:r>
              <a:rPr lang="es-AR" dirty="0" err="1" smtClean="0"/>
              <a:t>requests</a:t>
            </a:r>
            <a:endParaRPr lang="es-AR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/>
              <a:t>  Una </a:t>
            </a:r>
            <a:r>
              <a:rPr lang="es-AR" b="1" dirty="0" err="1" smtClean="0"/>
              <a:t>queue</a:t>
            </a:r>
            <a:r>
              <a:rPr lang="es-AR" dirty="0" smtClean="0"/>
              <a:t> temporal por cada </a:t>
            </a:r>
            <a:r>
              <a:rPr lang="es-AR" dirty="0" err="1" smtClean="0"/>
              <a:t>request</a:t>
            </a:r>
            <a:r>
              <a:rPr lang="es-AR" dirty="0" smtClean="0"/>
              <a:t> de la interfaz WEB, donde espera la respuesta del CMC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2571750"/>
            <a:ext cx="8514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/>
              <a:t>  Un </a:t>
            </a:r>
            <a:r>
              <a:rPr lang="es-AR" b="1" dirty="0" err="1" smtClean="0"/>
              <a:t>exchange</a:t>
            </a:r>
            <a:r>
              <a:rPr lang="es-AR" dirty="0" smtClean="0"/>
              <a:t> para el CMB. Esto permite expandir fácilmente el sistema en un futuro, por ejemplo separando un CMB en dos partes donde una recibe imágenes de cámaras viejas, y otro de cámaras de ultimo modelo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/>
              <a:t>  Un </a:t>
            </a:r>
            <a:r>
              <a:rPr lang="es-AR" b="1" dirty="0" err="1" smtClean="0"/>
              <a:t>exchange</a:t>
            </a:r>
            <a:r>
              <a:rPr lang="es-AR" dirty="0" smtClean="0"/>
              <a:t> para el CMC. Con el mismo principio, esto permite expandir fácilmente el sistema frente a necesidades futuras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286000" y="3031150"/>
            <a:ext cx="523794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Face Detection con Haar Cascades</a:t>
            </a:r>
            <a:endParaRPr lang="en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Open Source Computer Vision Library</a:t>
            </a:r>
            <a:endParaRPr lang="en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Haar feature-based classifiers</a:t>
            </a:r>
            <a:endParaRPr lang="e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71551"/>
            <a:ext cx="4800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Es un método basado en machine </a:t>
            </a:r>
            <a:r>
              <a:rPr lang="es-AR" dirty="0" err="1" smtClean="0">
                <a:latin typeface="Source Sans Pro" charset="0"/>
              </a:rPr>
              <a:t>learning</a:t>
            </a:r>
            <a:r>
              <a:rPr lang="es-AR" dirty="0" smtClean="0">
                <a:latin typeface="Source Sans Pro" charset="0"/>
              </a:rPr>
              <a:t> para generar un conjunto reducido pero suficiente de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 para reconocimiento.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Es necesario un set grande de imágenes positivas y negativas para entrenamiento.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aplican </a:t>
            </a:r>
            <a:r>
              <a:rPr lang="es-AR" dirty="0" err="1" smtClean="0">
                <a:latin typeface="Source Sans Pro" charset="0"/>
              </a:rPr>
              <a:t>haar</a:t>
            </a:r>
            <a:r>
              <a:rPr lang="es-AR" dirty="0" smtClean="0">
                <a:latin typeface="Source Sans Pro" charset="0"/>
              </a:rPr>
              <a:t>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 básicas de todos los tamaños, en todas las posiciones posibles, en las imágenes de entrenamiento. Esto resulta en un set muy grande de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 posibles.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 Se vuelve a aplicar esas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 a todo el set de entrenamiento, para quedarse con un </a:t>
            </a:r>
            <a:r>
              <a:rPr lang="es-AR" dirty="0" err="1" smtClean="0">
                <a:latin typeface="Source Sans Pro" charset="0"/>
              </a:rPr>
              <a:t>subset</a:t>
            </a:r>
            <a:r>
              <a:rPr lang="es-AR" dirty="0" smtClean="0">
                <a:latin typeface="Source Sans Pro" charset="0"/>
              </a:rPr>
              <a:t> suficiente según requisitos de minimizar el error y un tamaño máximo de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Source Sans Pro" charset="0"/>
            </a:endParaRPr>
          </a:p>
        </p:txBody>
      </p:sp>
      <p:pic>
        <p:nvPicPr>
          <p:cNvPr id="17410" name="Picture 2" descr="haar_featu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047750"/>
            <a:ext cx="1619602" cy="1371601"/>
          </a:xfrm>
          <a:prstGeom prst="rect">
            <a:avLst/>
          </a:prstGeom>
          <a:noFill/>
        </p:spPr>
      </p:pic>
      <p:pic>
        <p:nvPicPr>
          <p:cNvPr id="17412" name="Picture 4" descr="ha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724150"/>
            <a:ext cx="2005973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Haar-cascade classifiers</a:t>
            </a:r>
            <a:endParaRPr lang="e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71551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Una vez que se tiene un clasificador entrenado, se chequean contra el imágenes para encontrar caras.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prioriza el caso negativo de encontrar partes de la imagen que son NO cara, ya que es más rápido que verificar si hay una cara.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separa la imagen en ventanas, y se aplican todos los </a:t>
            </a:r>
            <a:r>
              <a:rPr lang="es-AR" dirty="0" err="1" smtClean="0">
                <a:latin typeface="Source Sans Pro" charset="0"/>
              </a:rPr>
              <a:t>features</a:t>
            </a:r>
            <a:r>
              <a:rPr lang="es-AR" dirty="0" smtClean="0">
                <a:latin typeface="Source Sans Pro" charset="0"/>
              </a:rPr>
              <a:t> a cada ventana, en etapas en “cascada”. Si una ventana falla alguna etapa, ya se sabe que no es una cara y se descarta.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Si una ventana pasa todas las etapas, es una cara.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Source Sans Pro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Haar-cascade classifiers en el Sistema</a:t>
            </a:r>
            <a:endParaRPr lang="en" sz="2400" dirty="0"/>
          </a:p>
        </p:txBody>
      </p:sp>
      <p:sp>
        <p:nvSpPr>
          <p:cNvPr id="4" name="Shape 459"/>
          <p:cNvSpPr txBox="1"/>
          <p:nvPr/>
        </p:nvSpPr>
        <p:spPr>
          <a:xfrm>
            <a:off x="762000" y="1352550"/>
            <a:ext cx="76200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CAMARAS DE VIGILANCIA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utilizan en las camaras de vigilancia para encontrar caras y enviarlas a su CMB correspondiente.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459"/>
          <p:cNvSpPr txBox="1"/>
          <p:nvPr/>
        </p:nvSpPr>
        <p:spPr>
          <a:xfrm>
            <a:off x="762000" y="2495550"/>
            <a:ext cx="76200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 DE NORMALIZACIÓN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utilizan en el CMC para normalizar las caras que llegan desde la interfaz WEB, ya que esto mejora la tasa de éxito del algoritmo de reconocimiento facial.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609600" y="3031150"/>
            <a:ext cx="691434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Face Recognition con Linear Binary Pattern Histograms</a:t>
            </a:r>
            <a:endParaRPr lang="en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Open Source Computer Vision Library</a:t>
            </a:r>
            <a:endParaRPr lang="en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LBPH - Reconocimiento Facial</a:t>
            </a:r>
            <a:endParaRPr lang="e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71551"/>
            <a:ext cx="5486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utilizan ventanas circulares compuestas por un pixel y sus vecinos, de tamaño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Por cada ventana se codifica con un 1 o 0 a los vecinos que tengan mayor o menor intensidad que el pixel central.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concatenan las filas del patrón para obtener un número binario, y se lo transforma a decimal.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Se guardan todos los números para armar un histograma de la imagen, que indica la frecuencia de aparición de distintos patrones en la misma.</a:t>
            </a:r>
          </a:p>
        </p:txBody>
      </p:sp>
      <p:pic>
        <p:nvPicPr>
          <p:cNvPr id="35842" name="Picture 2" descr="OpenCV LBPH Recognizer for Face Recogni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333750"/>
            <a:ext cx="3295650" cy="1028243"/>
          </a:xfrm>
          <a:prstGeom prst="rect">
            <a:avLst/>
          </a:prstGeom>
          <a:noFill/>
        </p:spPr>
      </p:pic>
      <p:pic>
        <p:nvPicPr>
          <p:cNvPr id="35844" name="Picture 4" descr="LBPH Histogram Sam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7600" y="1047750"/>
            <a:ext cx="26416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LBPH - Reconocimiento Facial</a:t>
            </a:r>
            <a:endParaRPr lang="e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71551"/>
            <a:ext cx="822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Permite incorporar imágenes sin recalcular todas las caras, ya que los histogramas de una cara no dependen de las demás.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AR" dirty="0" smtClean="0">
              <a:latin typeface="Source Sans Pro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AR" dirty="0" smtClean="0">
                <a:latin typeface="Source Sans Pro" charset="0"/>
              </a:rPr>
              <a:t>En la etapa de predicción, se genera el histograma de la cara nueva y se busca el histograma que más se parezca. Se conoce entonces una predicción, y un grado de confianza según que tal distintos sean los histogramas.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 smtClean="0"/>
              <a:t>FIN</a:t>
            </a:r>
            <a:endParaRPr lang="en"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Preguntas?</a:t>
            </a:r>
            <a:endParaRPr lang="en" sz="3600" b="1" dirty="0"/>
          </a:p>
          <a:p>
            <a:pPr lvl="0" algn="ctr" rtl="0">
              <a:spcBef>
                <a:spcPts val="0"/>
              </a:spcBef>
              <a:buNone/>
            </a:pP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INTEGRANTES</a:t>
            </a:r>
            <a:endParaRPr lang="en" dirty="0"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28324A"/>
                </a:solidFill>
              </a:rPr>
              <a:t>Gabriel Gayoso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Nicolas Keklikian</a:t>
            </a:r>
            <a:endParaRPr lang="e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Arquitectura del sistema</a:t>
            </a:r>
            <a:endParaRPr lang="en" sz="2400" dirty="0"/>
          </a:p>
        </p:txBody>
      </p:sp>
      <p:sp>
        <p:nvSpPr>
          <p:cNvPr id="459" name="Shape 459"/>
          <p:cNvSpPr txBox="1"/>
          <p:nvPr/>
        </p:nvSpPr>
        <p:spPr>
          <a:xfrm>
            <a:off x="762000" y="1047750"/>
            <a:ext cx="34290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CAMARAS DE VIGILANCIA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Dispositivos que capturan imagenes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459"/>
          <p:cNvSpPr txBox="1"/>
          <p:nvPr/>
        </p:nvSpPr>
        <p:spPr>
          <a:xfrm>
            <a:off x="762000" y="1885950"/>
            <a:ext cx="37338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CENTRO DE MONITOREO BARRIAL (CMB)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los servidores locales de cada barrio en donde se procesan las imágenes de las cámaras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459"/>
          <p:cNvSpPr txBox="1"/>
          <p:nvPr/>
        </p:nvSpPr>
        <p:spPr>
          <a:xfrm>
            <a:off x="762000" y="2952750"/>
            <a:ext cx="37338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CENTRO DE MONITOREO DE LA CIUDAD (CMC)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el servidor central donde se concentran los datos del sistema. Cuenta con las bases de datos </a:t>
            </a:r>
            <a:r>
              <a:rPr lang="en" b="1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SRE </a:t>
            </a: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b="1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SRPL</a:t>
            </a:r>
            <a:endParaRPr lang="en" dirty="0" smtClean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459"/>
          <p:cNvSpPr txBox="1"/>
          <p:nvPr/>
        </p:nvSpPr>
        <p:spPr>
          <a:xfrm>
            <a:off x="4572000" y="1047750"/>
            <a:ext cx="34290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interfaz web que provee servicios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62150"/>
            <a:ext cx="2514600" cy="21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Funcionamiento del sistema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04950"/>
            <a:ext cx="6610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Nuestras hipótesis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76350"/>
            <a:ext cx="762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La subida de nuevos rostros se puede hacer solamente desde la interfaz WEB, por un usuario. La detección automática sirve solo para actualizar ubicación de rostros ya conocidos.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Además de subir un rostro nuevo, desde la interfaz WEB se puede subir más fotos de un rostro existente.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Se desea reconocer rostros de los cuales se posee un set inicial de fotos suficiente para no confundirlo.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b="1" dirty="0" smtClean="0">
                <a:solidFill>
                  <a:srgbClr val="00CEF6"/>
                </a:solidFill>
                <a:latin typeface="Oswald"/>
              </a:rPr>
              <a:t>Herramientas para la resolución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sp>
        <p:nvSpPr>
          <p:cNvPr id="6" name="Shape 459"/>
          <p:cNvSpPr txBox="1"/>
          <p:nvPr/>
        </p:nvSpPr>
        <p:spPr>
          <a:xfrm>
            <a:off x="762000" y="1123950"/>
            <a:ext cx="5029200" cy="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RabbitMQ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Framework para intercambio de mensajes según el protocolo AMQP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459"/>
          <p:cNvSpPr txBox="1"/>
          <p:nvPr/>
        </p:nvSpPr>
        <p:spPr>
          <a:xfrm>
            <a:off x="762000" y="2114550"/>
            <a:ext cx="6172200" cy="8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</a:t>
            </a:r>
            <a:endParaRPr lang="en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Haar-cascades para detección de caras en una imagen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LBPH para reconocimiento de caras sobre una base de caras conocidas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RabbitMQ</a:t>
            </a:r>
            <a:endParaRPr lang="en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Message Broker</a:t>
            </a:r>
            <a:endParaRPr lang="en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76350"/>
            <a:ext cx="3581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Es un servicio o servidor que corre en alguna máquina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Las demás maquinas se conectan a él para comunicarse entre ellas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Ninguna conoce la existencia del resto del sistema, solo envían y reciben mensajes con el </a:t>
            </a:r>
            <a:r>
              <a:rPr lang="es-AR" dirty="0" err="1" smtClean="0">
                <a:latin typeface="Source Sans Pro" charset="0"/>
              </a:rPr>
              <a:t>broker</a:t>
            </a:r>
            <a:endParaRPr lang="en-US" dirty="0">
              <a:latin typeface="Source Sans Pro" charset="0"/>
            </a:endParaRPr>
          </a:p>
        </p:txBody>
      </p:sp>
      <p:sp>
        <p:nvSpPr>
          <p:cNvPr id="6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RabbitMQ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 Server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276350"/>
            <a:ext cx="3581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En caso de caída, existen opciones para servidor distribuido o replicado en distintas máquinas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Implementa el protocolo AMQP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Existen implementaciones para gran cantidad de lenguajes, lo que facilita la portabilidad de las partes del sistema</a:t>
            </a:r>
            <a:endParaRPr lang="en-US" dirty="0">
              <a:latin typeface="Source Sans Pr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Arial"/>
              </a:rPr>
              <a:t>Queues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52550"/>
            <a:ext cx="2590800" cy="48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23950"/>
            <a:ext cx="2709862" cy="98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459"/>
          <p:cNvSpPr txBox="1"/>
          <p:nvPr/>
        </p:nvSpPr>
        <p:spPr>
          <a:xfrm>
            <a:off x="1219200" y="97155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CONSUMER</a:t>
            </a:r>
            <a:endParaRPr lang="en" sz="1200" b="1" dirty="0" smtClean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459"/>
          <p:cNvSpPr txBox="1"/>
          <p:nvPr/>
        </p:nvSpPr>
        <p:spPr>
          <a:xfrm>
            <a:off x="5105400" y="97155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CONSUMERS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343150"/>
            <a:ext cx="762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Durable: las colas pueden ser temporales  hasta que se termine la </a:t>
            </a:r>
            <a:r>
              <a:rPr lang="es-AR" dirty="0" err="1" smtClean="0">
                <a:latin typeface="Source Sans Pro" charset="0"/>
              </a:rPr>
              <a:t>sesion</a:t>
            </a:r>
            <a:r>
              <a:rPr lang="es-AR" dirty="0" smtClean="0">
                <a:latin typeface="Source Sans Pro" charset="0"/>
              </a:rPr>
              <a:t> o persistentes, junto con sus mensajes no </a:t>
            </a:r>
            <a:r>
              <a:rPr lang="es-AR" dirty="0" err="1" smtClean="0">
                <a:latin typeface="Source Sans Pro" charset="0"/>
              </a:rPr>
              <a:t>leidos</a:t>
            </a:r>
            <a:r>
              <a:rPr lang="es-AR" dirty="0" smtClean="0">
                <a:latin typeface="Source Sans Pro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Auto ACK: se puede optar por enviar un </a:t>
            </a:r>
            <a:r>
              <a:rPr lang="es-AR" dirty="0" err="1" smtClean="0">
                <a:latin typeface="Source Sans Pro" charset="0"/>
              </a:rPr>
              <a:t>ac</a:t>
            </a:r>
            <a:r>
              <a:rPr lang="es-AR" dirty="0" err="1" smtClean="0">
                <a:latin typeface="Source Sans Pro" charset="0"/>
              </a:rPr>
              <a:t>k</a:t>
            </a:r>
            <a:r>
              <a:rPr lang="es-AR" dirty="0" smtClean="0">
                <a:latin typeface="Source Sans Pro" charset="0"/>
              </a:rPr>
              <a:t> automáticamente al recibir un mensaje del servidor, o enviarlo manualmente cuando se termino de procesar el mensaje.</a:t>
            </a:r>
            <a:endParaRPr lang="es-AR" dirty="0" smtClean="0">
              <a:latin typeface="Source Sans Pro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AR" dirty="0" smtClean="0">
                <a:latin typeface="Source Sans Pro" charset="0"/>
              </a:rPr>
              <a:t>  </a:t>
            </a:r>
            <a:r>
              <a:rPr lang="es-AR" dirty="0" err="1" smtClean="0">
                <a:latin typeface="Source Sans Pro" charset="0"/>
              </a:rPr>
              <a:t>Prefetch</a:t>
            </a:r>
            <a:r>
              <a:rPr lang="es-AR" dirty="0" smtClean="0">
                <a:latin typeface="Source Sans Pro" charset="0"/>
              </a:rPr>
              <a:t>: se puede decir al servidor que no </a:t>
            </a:r>
            <a:r>
              <a:rPr lang="es-AR" dirty="0" err="1" smtClean="0">
                <a:latin typeface="Source Sans Pro" charset="0"/>
              </a:rPr>
              <a:t>envie</a:t>
            </a:r>
            <a:r>
              <a:rPr lang="es-AR" dirty="0" smtClean="0">
                <a:latin typeface="Source Sans Pro" charset="0"/>
              </a:rPr>
              <a:t> mas de N mensajes a un cliente hasta recibir un ACK.</a:t>
            </a:r>
            <a:endParaRPr lang="es-AR" dirty="0" smtClean="0">
              <a:latin typeface="Source Sans Pr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Exchanges</a:t>
            </a:r>
            <a:endParaRPr lang="en" sz="2400" dirty="0"/>
          </a:p>
        </p:txBody>
      </p:sp>
      <p:sp>
        <p:nvSpPr>
          <p:cNvPr id="11" name="Shape 459"/>
          <p:cNvSpPr txBox="1"/>
          <p:nvPr/>
        </p:nvSpPr>
        <p:spPr>
          <a:xfrm>
            <a:off x="533400" y="97155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FANOUT EXCHANGE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 el mensaje a todas las colas subscriptas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81150"/>
            <a:ext cx="2743200" cy="10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504950"/>
            <a:ext cx="3124200" cy="11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hape 459"/>
          <p:cNvSpPr txBox="1"/>
          <p:nvPr/>
        </p:nvSpPr>
        <p:spPr>
          <a:xfrm>
            <a:off x="4419600" y="97155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 EXCHANGE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 el mensaje segun el tag, con tags simples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952750"/>
            <a:ext cx="36195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hape 459"/>
          <p:cNvSpPr txBox="1"/>
          <p:nvPr/>
        </p:nvSpPr>
        <p:spPr>
          <a:xfrm>
            <a:off x="4191000" y="310515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FANOUT EXCHANGE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Envia el mensaje segun el tag, con tags compuestos y con comodines posibles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973</Words>
  <Application>Microsoft Office PowerPoint</Application>
  <PresentationFormat>On-screen Show (16:9)</PresentationFormat>
  <Paragraphs>86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Oswald</vt:lpstr>
      <vt:lpstr>Source Sans Pro</vt:lpstr>
      <vt:lpstr>Quince template</vt:lpstr>
      <vt:lpstr>Sistema de Seguridad y Vigilancia</vt:lpstr>
      <vt:lpstr>Arquitectura del sistema</vt:lpstr>
      <vt:lpstr>Slide 3</vt:lpstr>
      <vt:lpstr>Slide 4</vt:lpstr>
      <vt:lpstr>Slide 5</vt:lpstr>
      <vt:lpstr>RabbitMQ</vt:lpstr>
      <vt:lpstr>Slide 7</vt:lpstr>
      <vt:lpstr>Slide 8</vt:lpstr>
      <vt:lpstr>Exchanges</vt:lpstr>
      <vt:lpstr>Slide 10</vt:lpstr>
      <vt:lpstr>Face Detection con Haar Cascades</vt:lpstr>
      <vt:lpstr>Haar feature-based classifiers</vt:lpstr>
      <vt:lpstr>Haar-cascade classifiers</vt:lpstr>
      <vt:lpstr>Haar-cascade classifiers en el Sistema</vt:lpstr>
      <vt:lpstr>Face Recognition con Linear Binary Pattern Histograms</vt:lpstr>
      <vt:lpstr>LBPH - Reconocimiento Facial</vt:lpstr>
      <vt:lpstr>LBPH - Reconocimiento Facial</vt:lpstr>
      <vt:lpstr>FIN</vt:lpstr>
      <vt:lpstr>INTEGRANTES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Seguridad y Vigilancia</dc:title>
  <cp:lastModifiedBy>Master</cp:lastModifiedBy>
  <cp:revision>70</cp:revision>
  <dcterms:modified xsi:type="dcterms:W3CDTF">2017-10-08T16:44:40Z</dcterms:modified>
</cp:coreProperties>
</file>