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49f9ccbf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49f9ccbf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2"/>
          <p:cNvSpPr txBox="1"/>
          <p:nvPr/>
        </p:nvSpPr>
        <p:spPr>
          <a:xfrm>
            <a:off x="3571650" y="1805275"/>
            <a:ext cx="5159100" cy="196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mlg-ulb/creditcardfraud?select=creditcard.csv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ctrTitle"/>
          </p:nvPr>
        </p:nvSpPr>
        <p:spPr>
          <a:xfrm>
            <a:off x="1137500" y="682500"/>
            <a:ext cx="7055700" cy="9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400">
                <a:solidFill>
                  <a:srgbClr val="FFFFFF"/>
                </a:solidFill>
                <a:highlight>
                  <a:srgbClr val="1C4587"/>
                </a:highlight>
                <a:latin typeface="Lato"/>
                <a:ea typeface="Lato"/>
                <a:cs typeface="Lato"/>
                <a:sym typeface="Lato"/>
              </a:rPr>
              <a:t>C</a:t>
            </a:r>
            <a:r>
              <a:rPr b="0" lang="en" sz="3400">
                <a:solidFill>
                  <a:srgbClr val="FFFFFF"/>
                </a:solidFill>
                <a:highlight>
                  <a:srgbClr val="1C4587"/>
                </a:highlight>
                <a:latin typeface="Lato"/>
                <a:ea typeface="Lato"/>
                <a:cs typeface="Lato"/>
                <a:sym typeface="Lato"/>
              </a:rPr>
              <a:t>REDIT</a:t>
            </a:r>
            <a:r>
              <a:rPr b="0" lang="en" sz="3400">
                <a:solidFill>
                  <a:srgbClr val="FFFFFF"/>
                </a:solidFill>
                <a:highlight>
                  <a:srgbClr val="1C4587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3400">
                <a:solidFill>
                  <a:srgbClr val="FFFFFF"/>
                </a:solidFill>
                <a:highlight>
                  <a:srgbClr val="1C4587"/>
                </a:highlight>
                <a:latin typeface="Lato"/>
                <a:ea typeface="Lato"/>
                <a:cs typeface="Lato"/>
                <a:sym typeface="Lato"/>
              </a:rPr>
              <a:t>CARD</a:t>
            </a:r>
            <a:r>
              <a:rPr b="0" lang="en" sz="3400">
                <a:solidFill>
                  <a:srgbClr val="FFFFFF"/>
                </a:solidFill>
                <a:highlight>
                  <a:srgbClr val="1C4587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3400">
                <a:solidFill>
                  <a:srgbClr val="FFFFFF"/>
                </a:solidFill>
                <a:highlight>
                  <a:srgbClr val="1C4587"/>
                </a:highlight>
                <a:latin typeface="Lato"/>
                <a:ea typeface="Lato"/>
                <a:cs typeface="Lato"/>
                <a:sym typeface="Lato"/>
              </a:rPr>
              <a:t>FRAUD</a:t>
            </a:r>
            <a:r>
              <a:rPr b="0" lang="en" sz="3400">
                <a:solidFill>
                  <a:srgbClr val="FFFFFF"/>
                </a:solidFill>
                <a:highlight>
                  <a:srgbClr val="1C4587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3400">
                <a:solidFill>
                  <a:srgbClr val="FFFFFF"/>
                </a:solidFill>
                <a:highlight>
                  <a:srgbClr val="1C4587"/>
                </a:highlight>
                <a:latin typeface="Lato"/>
                <a:ea typeface="Lato"/>
                <a:cs typeface="Lato"/>
                <a:sym typeface="Lato"/>
              </a:rPr>
              <a:t>DETECTION</a:t>
            </a:r>
            <a:endParaRPr b="0" sz="3400">
              <a:solidFill>
                <a:srgbClr val="FFFFFF"/>
              </a:solidFill>
              <a:highlight>
                <a:srgbClr val="1C4587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400">
              <a:solidFill>
                <a:srgbClr val="FFFFFF"/>
              </a:solidFill>
              <a:highlight>
                <a:srgbClr val="1C4587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33450" y="3781750"/>
            <a:ext cx="20697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Machine learning 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&amp; data mining 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ase study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7328925" y="245250"/>
            <a:ext cx="1499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TEAM 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3539375" y="1768075"/>
            <a:ext cx="5197200" cy="2029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Akshaya A - CB.EN.U4CSE17401</a:t>
            </a:r>
            <a:endParaRPr b="0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Botta Manish Reddy - CB.EN.U4CSE17409</a:t>
            </a:r>
            <a:endParaRPr b="0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Gayathri E - CB.EN.U4CSE17420</a:t>
            </a:r>
            <a:endParaRPr b="0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Thejaswagiri P - </a:t>
            </a:r>
            <a:r>
              <a:rPr b="0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CB.EN.U4CSE17463</a:t>
            </a:r>
            <a:endParaRPr b="0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highlight>
                <a:srgbClr val="F3F2F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highlight>
                <a:srgbClr val="F3F2F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7151375" y="1377325"/>
            <a:ext cx="15852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Group number - 9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275" y="201625"/>
            <a:ext cx="4995651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7" name="Google Shape;87;p15"/>
          <p:cNvPicPr preferRelativeResize="0"/>
          <p:nvPr/>
        </p:nvPicPr>
        <p:blipFill rotWithShape="1">
          <a:blip r:embed="rId5">
            <a:alphaModFix/>
          </a:blip>
          <a:srcRect b="10011" l="9244" r="2118" t="5926"/>
          <a:stretch/>
        </p:blipFill>
        <p:spPr>
          <a:xfrm rot="154828">
            <a:off x="2073100" y="13952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1304988" y="749675"/>
            <a:ext cx="4048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Problem statement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1245300" y="1303475"/>
            <a:ext cx="4048800" cy="33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2100"/>
              <a:buFont typeface="Raleway"/>
              <a:buChar char="➔"/>
            </a:pPr>
            <a:r>
              <a:rPr lang="en" sz="1900">
                <a:solidFill>
                  <a:srgbClr val="999999"/>
                </a:solidFill>
                <a:highlight>
                  <a:srgbClr val="FFFFFF"/>
                </a:highlight>
              </a:rPr>
              <a:t>Model is built with the records that turned out to be </a:t>
            </a:r>
            <a:r>
              <a:rPr b="1" lang="en" sz="1900">
                <a:solidFill>
                  <a:srgbClr val="999999"/>
                </a:solidFill>
                <a:highlight>
                  <a:srgbClr val="FFFFFF"/>
                </a:highlight>
              </a:rPr>
              <a:t>fraud</a:t>
            </a:r>
            <a:r>
              <a:rPr lang="en" sz="1900">
                <a:solidFill>
                  <a:srgbClr val="999999"/>
                </a:solidFill>
                <a:highlight>
                  <a:srgbClr val="FFFFFF"/>
                </a:highlight>
              </a:rPr>
              <a:t> in the past </a:t>
            </a:r>
            <a:r>
              <a:rPr b="1" lang="en" sz="1900">
                <a:solidFill>
                  <a:srgbClr val="999999"/>
                </a:solidFill>
                <a:highlight>
                  <a:srgbClr val="FFFFFF"/>
                </a:highlight>
              </a:rPr>
              <a:t>credit card</a:t>
            </a:r>
            <a:r>
              <a:rPr lang="en" sz="1900">
                <a:solidFill>
                  <a:srgbClr val="999999"/>
                </a:solidFill>
                <a:highlight>
                  <a:srgbClr val="FFFFFF"/>
                </a:highlight>
              </a:rPr>
              <a:t> transactions. The built model is then used to identify whether a new transaction made by the credit card is </a:t>
            </a:r>
            <a:r>
              <a:rPr b="1" lang="en" sz="1900">
                <a:solidFill>
                  <a:srgbClr val="999999"/>
                </a:solidFill>
                <a:highlight>
                  <a:srgbClr val="FFFFFF"/>
                </a:highlight>
              </a:rPr>
              <a:t>fraudulent</a:t>
            </a:r>
            <a:r>
              <a:rPr lang="en" sz="1900">
                <a:solidFill>
                  <a:srgbClr val="999999"/>
                </a:solidFill>
                <a:highlight>
                  <a:srgbClr val="FFFFFF"/>
                </a:highlight>
              </a:rPr>
              <a:t> or not.</a:t>
            </a:r>
            <a:endParaRPr sz="1900"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Creditcard.csv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Kaggle Link.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(284807, 31)</a:t>
            </a:r>
            <a:endParaRPr sz="2500"/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4">
            <a:alphaModFix/>
          </a:blip>
          <a:srcRect b="0" l="0" r="26362" t="0"/>
          <a:stretch/>
        </p:blipFill>
        <p:spPr>
          <a:xfrm>
            <a:off x="3635475" y="2220700"/>
            <a:ext cx="5247800" cy="7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3550" y="239625"/>
            <a:ext cx="1254250" cy="1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65150" y="278525"/>
            <a:ext cx="86316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</a:rPr>
              <a:t>Few concepts used</a:t>
            </a:r>
            <a:endParaRPr sz="2900">
              <a:solidFill>
                <a:srgbClr val="000000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11250" y="1081600"/>
            <a:ext cx="4552200" cy="387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aleway"/>
              <a:buAutoNum type="arabicPeriod"/>
            </a:pPr>
            <a:r>
              <a:rPr b="1" lang="en" sz="1800"/>
              <a:t>Exploratory data analysis</a:t>
            </a:r>
            <a:endParaRPr b="1" sz="1800"/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aleway"/>
              <a:buAutoNum type="arabicPeriod"/>
            </a:pPr>
            <a:r>
              <a:rPr b="1" lang="en" sz="1800"/>
              <a:t>Logistic regression</a:t>
            </a:r>
            <a:endParaRPr b="1" sz="18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leway"/>
              <a:buAutoNum type="arabicPeriod"/>
            </a:pPr>
            <a:r>
              <a:rPr b="1" lang="en" sz="1800"/>
              <a:t>Feature selection </a:t>
            </a:r>
            <a:endParaRPr b="1" sz="1800"/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aleway"/>
              <a:buAutoNum type="arabicPeriod"/>
            </a:pPr>
            <a:r>
              <a:rPr b="1" lang="en" sz="1800"/>
              <a:t>Synthetic Minority Oversampling Technique (SMOT)</a:t>
            </a:r>
            <a:endParaRPr b="1" sz="1800"/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aleway"/>
              <a:buAutoNum type="arabicPeriod"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Random forest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3550" y="239625"/>
            <a:ext cx="1254250" cy="1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D85C6"/>
                </a:solidFill>
              </a:rPr>
              <a:t>Expected output</a:t>
            </a:r>
            <a:endParaRPr u="sng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To build a model that classifies credit card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transactions as fraud or not, while achieving more accuracy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using various machine learning techniques and algorithms.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4186250" y="2474475"/>
            <a:ext cx="4583400" cy="86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Lato"/>
                <a:ea typeface="Lato"/>
                <a:cs typeface="Lato"/>
                <a:sym typeface="Lato"/>
              </a:rPr>
              <a:t>Thank you</a:t>
            </a:r>
            <a:endParaRPr sz="5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575" y="297725"/>
            <a:ext cx="1575075" cy="15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