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90FBB-0AED-4F80-A386-AB48773E6A53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29113-ED10-4145-9DC4-BBA5E5117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9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45F1-071E-4D14-91AC-9A4764AF7EC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4749-CB3A-4A49-87D5-7A5F5283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3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45F1-071E-4D14-91AC-9A4764AF7EC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4749-CB3A-4A49-87D5-7A5F5283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9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45F1-071E-4D14-91AC-9A4764AF7EC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4749-CB3A-4A49-87D5-7A5F5283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5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45F1-071E-4D14-91AC-9A4764AF7EC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4749-CB3A-4A49-87D5-7A5F5283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45F1-071E-4D14-91AC-9A4764AF7EC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4749-CB3A-4A49-87D5-7A5F5283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6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45F1-071E-4D14-91AC-9A4764AF7EC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4749-CB3A-4A49-87D5-7A5F5283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7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45F1-071E-4D14-91AC-9A4764AF7EC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4749-CB3A-4A49-87D5-7A5F5283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0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45F1-071E-4D14-91AC-9A4764AF7EC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4749-CB3A-4A49-87D5-7A5F5283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45F1-071E-4D14-91AC-9A4764AF7EC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4749-CB3A-4A49-87D5-7A5F5283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4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45F1-071E-4D14-91AC-9A4764AF7EC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4749-CB3A-4A49-87D5-7A5F5283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1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45F1-071E-4D14-91AC-9A4764AF7EC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A4749-CB3A-4A49-87D5-7A5F5283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5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245F1-071E-4D14-91AC-9A4764AF7EC8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A4749-CB3A-4A49-87D5-7A5F52832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0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2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6B41B2-D32B-4ECE-A242-3B38A2659E8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Manipulating Matrices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/>
              <a:t>Access elements of a matrix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/>
              <a:t>&gt;&gt;A(1,2)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/>
              <a:t>ans=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/>
              <a:t>2</a:t>
            </a:r>
          </a:p>
          <a:p>
            <a:pPr>
              <a:lnSpc>
                <a:spcPct val="90000"/>
              </a:lnSpc>
            </a:pPr>
            <a:r>
              <a:rPr lang="en-GB" altLang="en-US"/>
              <a:t>Remember Matrix(row,column)</a:t>
            </a:r>
          </a:p>
          <a:p>
            <a:pPr>
              <a:lnSpc>
                <a:spcPct val="90000"/>
              </a:lnSpc>
            </a:pPr>
            <a:r>
              <a:rPr lang="en-GB" altLang="en-US"/>
              <a:t>Naming convention Matrix variables start with a capital letter while vectors or scalar variables start with a simple letter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7315200" y="1371600"/>
            <a:ext cx="152400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GB" altLang="en-US" sz="1600"/>
              <a:t>A =</a:t>
            </a:r>
          </a:p>
          <a:p>
            <a:pPr>
              <a:spcBef>
                <a:spcPct val="20000"/>
              </a:spcBef>
            </a:pPr>
            <a:r>
              <a:rPr lang="en-GB" altLang="en-US" sz="1600"/>
              <a:t>     3     2     1</a:t>
            </a:r>
          </a:p>
          <a:p>
            <a:pPr>
              <a:spcBef>
                <a:spcPct val="20000"/>
              </a:spcBef>
            </a:pPr>
            <a:r>
              <a:rPr lang="en-GB" altLang="en-US" sz="1600"/>
              <a:t>     5     1     0</a:t>
            </a:r>
          </a:p>
          <a:p>
            <a:pPr>
              <a:spcBef>
                <a:spcPct val="20000"/>
              </a:spcBef>
            </a:pPr>
            <a:r>
              <a:rPr lang="en-GB" altLang="en-US" sz="1600"/>
              <a:t>     2     1     7</a:t>
            </a:r>
          </a:p>
          <a:p>
            <a:pPr>
              <a:spcBef>
                <a:spcPct val="50000"/>
              </a:spcBef>
            </a:pPr>
            <a:endParaRPr lang="en-GB" altLang="en-US" sz="1600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276600" y="3276600"/>
            <a:ext cx="2682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 altLang="en-US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667000" y="3276600"/>
            <a:ext cx="3733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indices of matrix element(s)</a:t>
            </a:r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 flipH="1" flipV="1">
            <a:off x="1981200" y="31242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35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F7488F-B733-41D3-974F-DAC237ADD0AE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379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The : operator and matrices</a:t>
            </a:r>
            <a:endParaRPr lang="en-GB" altLang="en-US" sz="2000"/>
          </a:p>
        </p:txBody>
      </p:sp>
      <p:sp>
        <p:nvSpPr>
          <p:cNvPr id="3379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752600" y="1752600"/>
            <a:ext cx="5029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sz="2800"/>
              <a:t>&gt;&gt;A(3,2:3)</a:t>
            </a:r>
          </a:p>
          <a:p>
            <a:pPr>
              <a:buFontTx/>
              <a:buNone/>
            </a:pPr>
            <a:r>
              <a:rPr lang="en-GB" altLang="en-US" sz="2800"/>
              <a:t>ans =</a:t>
            </a:r>
          </a:p>
          <a:p>
            <a:pPr>
              <a:buFontTx/>
              <a:buNone/>
            </a:pPr>
            <a:r>
              <a:rPr lang="en-GB" altLang="en-US" sz="2800"/>
              <a:t>     1     7</a:t>
            </a:r>
          </a:p>
          <a:p>
            <a:pPr>
              <a:buFontTx/>
              <a:buNone/>
            </a:pPr>
            <a:r>
              <a:rPr lang="en-GB" altLang="en-US" sz="2800"/>
              <a:t>&gt;&gt;A(:,2)</a:t>
            </a:r>
          </a:p>
          <a:p>
            <a:pPr>
              <a:buFontTx/>
              <a:buNone/>
            </a:pPr>
            <a:r>
              <a:rPr lang="en-GB" altLang="en-US" sz="2800"/>
              <a:t>ans =</a:t>
            </a:r>
          </a:p>
          <a:p>
            <a:pPr>
              <a:buFontTx/>
              <a:buNone/>
            </a:pPr>
            <a:r>
              <a:rPr lang="en-GB" altLang="en-US" sz="2800"/>
              <a:t>     2</a:t>
            </a:r>
          </a:p>
          <a:p>
            <a:pPr>
              <a:buFontTx/>
              <a:buNone/>
            </a:pPr>
            <a:r>
              <a:rPr lang="en-GB" altLang="en-US" sz="2800"/>
              <a:t>     1</a:t>
            </a:r>
          </a:p>
          <a:p>
            <a:pPr>
              <a:buFontTx/>
              <a:buNone/>
            </a:pPr>
            <a:r>
              <a:rPr lang="en-GB" altLang="en-US" sz="2800"/>
              <a:t>     1</a:t>
            </a:r>
          </a:p>
          <a:p>
            <a:pPr>
              <a:buFontTx/>
              <a:buNone/>
            </a:pPr>
            <a:endParaRPr lang="en-GB" altLang="en-US" sz="2800"/>
          </a:p>
        </p:txBody>
      </p:sp>
      <p:sp>
        <p:nvSpPr>
          <p:cNvPr id="33797" name="Text Box 2053"/>
          <p:cNvSpPr txBox="1">
            <a:spLocks noChangeArrowheads="1"/>
          </p:cNvSpPr>
          <p:nvPr/>
        </p:nvSpPr>
        <p:spPr bwMode="auto">
          <a:xfrm>
            <a:off x="7315200" y="1752600"/>
            <a:ext cx="152400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GB" altLang="en-US" sz="1600"/>
              <a:t>A =</a:t>
            </a:r>
          </a:p>
          <a:p>
            <a:pPr>
              <a:spcBef>
                <a:spcPct val="20000"/>
              </a:spcBef>
            </a:pPr>
            <a:r>
              <a:rPr lang="en-GB" altLang="en-US" sz="1600"/>
              <a:t>     3     2     1</a:t>
            </a:r>
          </a:p>
          <a:p>
            <a:pPr>
              <a:spcBef>
                <a:spcPct val="20000"/>
              </a:spcBef>
            </a:pPr>
            <a:r>
              <a:rPr lang="en-GB" altLang="en-US" sz="1600"/>
              <a:t>     5     1     0</a:t>
            </a:r>
          </a:p>
          <a:p>
            <a:pPr>
              <a:spcBef>
                <a:spcPct val="20000"/>
              </a:spcBef>
            </a:pPr>
            <a:r>
              <a:rPr lang="en-GB" altLang="en-US" sz="1600"/>
              <a:t>     2     1     7</a:t>
            </a:r>
          </a:p>
          <a:p>
            <a:pPr>
              <a:spcBef>
                <a:spcPct val="50000"/>
              </a:spcBef>
            </a:pPr>
            <a:endParaRPr lang="en-GB" altLang="en-US" sz="1600"/>
          </a:p>
        </p:txBody>
      </p:sp>
      <p:sp>
        <p:nvSpPr>
          <p:cNvPr id="33798" name="Text Box 2054"/>
          <p:cNvSpPr txBox="1">
            <a:spLocks noChangeArrowheads="1"/>
          </p:cNvSpPr>
          <p:nvPr/>
        </p:nvSpPr>
        <p:spPr bwMode="auto">
          <a:xfrm>
            <a:off x="4038600" y="5181600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What’ll happen if you type A(:,:) ?</a:t>
            </a:r>
          </a:p>
        </p:txBody>
      </p:sp>
      <p:pic>
        <p:nvPicPr>
          <p:cNvPr id="33799" name="Picture 2055" descr="W:\CURRENT WORK\Matlab Tutorial\magnifying glas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2578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638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106055-7E03-4BB7-8664-F9320776221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Manipulating Matrices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153400" cy="3429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 sz="2800"/>
              <a:t>&gt;&gt; A </a:t>
            </a:r>
            <a:r>
              <a:rPr lang="en-GB" altLang="en-US" sz="2800">
                <a:cs typeface="Times New Roman" charset="0"/>
              </a:rPr>
              <a:t>'		% transpose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800"/>
              <a:t>&gt;&gt; B*A	% matrix multiplication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800"/>
              <a:t>&gt;&gt; B.*A	% element by element multiplication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800"/>
              <a:t>&gt;&gt; B/A	% matrix division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800"/>
              <a:t>&gt;&gt; B./A	% element by element division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800"/>
              <a:t>&gt;&gt; [B A]	% Join matrices (horizontally)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800"/>
              <a:t>&gt;&gt; [B; A]	% Join matrices (vertically)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z="280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7467600" y="457200"/>
            <a:ext cx="152400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GB" altLang="en-US" sz="1600"/>
              <a:t>A =</a:t>
            </a:r>
          </a:p>
          <a:p>
            <a:pPr>
              <a:spcBef>
                <a:spcPct val="20000"/>
              </a:spcBef>
            </a:pPr>
            <a:r>
              <a:rPr lang="en-GB" altLang="en-US" sz="1600"/>
              <a:t>     3     2     1</a:t>
            </a:r>
          </a:p>
          <a:p>
            <a:pPr>
              <a:spcBef>
                <a:spcPct val="20000"/>
              </a:spcBef>
            </a:pPr>
            <a:r>
              <a:rPr lang="en-GB" altLang="en-US" sz="1600"/>
              <a:t>     5     1     0</a:t>
            </a:r>
          </a:p>
          <a:p>
            <a:pPr>
              <a:spcBef>
                <a:spcPct val="20000"/>
              </a:spcBef>
            </a:pPr>
            <a:r>
              <a:rPr lang="en-GB" altLang="en-US" sz="1600"/>
              <a:t>     2     1     7</a:t>
            </a:r>
          </a:p>
          <a:p>
            <a:pPr>
              <a:spcBef>
                <a:spcPct val="50000"/>
              </a:spcBef>
            </a:pPr>
            <a:endParaRPr lang="en-GB" altLang="en-US" sz="1600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7467600" y="2057400"/>
            <a:ext cx="152400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GB" altLang="en-US" sz="1600"/>
              <a:t> B =</a:t>
            </a:r>
          </a:p>
          <a:p>
            <a:pPr>
              <a:spcBef>
                <a:spcPct val="20000"/>
              </a:spcBef>
            </a:pPr>
            <a:r>
              <a:rPr lang="en-GB" altLang="en-US" sz="1600"/>
              <a:t>     1     3     1</a:t>
            </a:r>
          </a:p>
          <a:p>
            <a:pPr>
              <a:spcBef>
                <a:spcPct val="20000"/>
              </a:spcBef>
            </a:pPr>
            <a:r>
              <a:rPr lang="en-GB" altLang="en-US" sz="1600"/>
              <a:t>     4     9     5</a:t>
            </a:r>
          </a:p>
          <a:p>
            <a:pPr>
              <a:spcBef>
                <a:spcPct val="20000"/>
              </a:spcBef>
            </a:pPr>
            <a:r>
              <a:rPr lang="en-GB" altLang="en-US" sz="1600"/>
              <a:t>     2     7     2</a:t>
            </a:r>
          </a:p>
          <a:p>
            <a:pPr>
              <a:spcBef>
                <a:spcPct val="50000"/>
              </a:spcBef>
            </a:pPr>
            <a:endParaRPr lang="en-GB" altLang="en-US" sz="1600"/>
          </a:p>
        </p:txBody>
      </p:sp>
      <p:pic>
        <p:nvPicPr>
          <p:cNvPr id="13318" name="Picture 6" descr="W:\CURRENT WORK\Matlab Tutorial\magnifying glas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7912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752600" y="5791200"/>
            <a:ext cx="7086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800"/>
              <a:t>Create matrices A and B and try out the the matrix operators in this slide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7543800" y="3733800"/>
            <a:ext cx="1447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600"/>
              <a:t>Enter matrix B into the Matlab workspace</a:t>
            </a:r>
          </a:p>
        </p:txBody>
      </p:sp>
      <p:pic>
        <p:nvPicPr>
          <p:cNvPr id="13321" name="Picture 9" descr="W:\CURRENT WORK\Matlab Tutorial\magnifying glas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9624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34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cs typeface="Arial" charset="0"/>
              </a:rPr>
              <a:t>Flow Control: If…Else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663700"/>
            <a:ext cx="7886700" cy="47752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/>
              <a:t>Example: (</a:t>
            </a:r>
            <a:r>
              <a:rPr lang="en-US" altLang="zh-CN" sz="2400" b="1" dirty="0"/>
              <a:t>if</a:t>
            </a:r>
            <a:r>
              <a:rPr lang="en-US" altLang="zh-CN" sz="2400" dirty="0">
                <a:latin typeface="Tahoma"/>
              </a:rPr>
              <a:t>…</a:t>
            </a:r>
            <a:r>
              <a:rPr lang="en-US" altLang="zh-CN" sz="2400" b="1" dirty="0"/>
              <a:t>else</a:t>
            </a:r>
            <a:r>
              <a:rPr lang="en-US" altLang="zh-CN" sz="2400" dirty="0"/>
              <a:t> and </a:t>
            </a:r>
            <a:r>
              <a:rPr lang="en-US" altLang="zh-CN" sz="2400" b="1" dirty="0" err="1"/>
              <a:t>elseif</a:t>
            </a:r>
            <a:r>
              <a:rPr lang="en-US" altLang="zh-CN" sz="2400" dirty="0"/>
              <a:t> clauses)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zh-CN" dirty="0"/>
              <a:t>if temperature &gt; 100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zh-CN" sz="2400" dirty="0" err="1"/>
              <a:t>disp</a:t>
            </a:r>
            <a:r>
              <a:rPr lang="en-US" altLang="zh-CN" sz="2400" dirty="0"/>
              <a:t> (</a:t>
            </a:r>
            <a:r>
              <a:rPr lang="en-US" altLang="zh-CN" sz="2400" dirty="0">
                <a:latin typeface="Tahoma"/>
              </a:rPr>
              <a:t>‘</a:t>
            </a:r>
            <a:r>
              <a:rPr lang="en-US" altLang="zh-CN" sz="2400" dirty="0"/>
              <a:t>Too hot </a:t>
            </a:r>
            <a:r>
              <a:rPr lang="en-US" altLang="zh-CN" sz="2400" dirty="0">
                <a:latin typeface="Tahoma"/>
              </a:rPr>
              <a:t>–</a:t>
            </a:r>
            <a:r>
              <a:rPr lang="en-US" altLang="zh-CN" sz="2400" dirty="0"/>
              <a:t> equipment malfunctioning.</a:t>
            </a:r>
            <a:r>
              <a:rPr lang="en-US" altLang="zh-CN" sz="2400" dirty="0">
                <a:latin typeface="Tahoma"/>
              </a:rPr>
              <a:t>’</a:t>
            </a:r>
            <a:r>
              <a:rPr lang="en-US" altLang="zh-CN" sz="2400" dirty="0"/>
              <a:t>)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zh-CN" dirty="0" err="1"/>
              <a:t>elseif</a:t>
            </a:r>
            <a:r>
              <a:rPr lang="en-US" altLang="zh-CN" dirty="0"/>
              <a:t> temperature &gt; 90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zh-CN" sz="2400" dirty="0" err="1"/>
              <a:t>disp</a:t>
            </a:r>
            <a:r>
              <a:rPr lang="en-US" altLang="zh-CN" sz="2400" dirty="0"/>
              <a:t> (</a:t>
            </a:r>
            <a:r>
              <a:rPr lang="en-US" altLang="zh-CN" sz="2400" dirty="0">
                <a:latin typeface="Tahoma"/>
              </a:rPr>
              <a:t>‘</a:t>
            </a:r>
            <a:r>
              <a:rPr lang="en-US" altLang="zh-CN" sz="2400" dirty="0"/>
              <a:t>Normal operating range.</a:t>
            </a:r>
            <a:r>
              <a:rPr lang="en-US" altLang="zh-CN" sz="2400" dirty="0">
                <a:latin typeface="Tahoma"/>
              </a:rPr>
              <a:t>’</a:t>
            </a:r>
            <a:r>
              <a:rPr lang="en-US" altLang="zh-CN" sz="2400" dirty="0"/>
              <a:t>);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zh-CN" dirty="0"/>
              <a:t>else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zh-CN" sz="2400" dirty="0" err="1"/>
              <a:t>disp</a:t>
            </a:r>
            <a:r>
              <a:rPr lang="en-US" altLang="zh-CN" sz="2400" dirty="0"/>
              <a:t> (</a:t>
            </a:r>
            <a:r>
              <a:rPr lang="en-US" altLang="zh-CN" sz="2400" dirty="0">
                <a:latin typeface="Tahoma"/>
              </a:rPr>
              <a:t>‘</a:t>
            </a:r>
            <a:r>
              <a:rPr lang="en-US" altLang="zh-CN" sz="2400" dirty="0"/>
              <a:t>Too cold </a:t>
            </a:r>
            <a:r>
              <a:rPr lang="en-US" altLang="zh-CN" sz="2400" dirty="0">
                <a:latin typeface="Tahoma"/>
              </a:rPr>
              <a:t>–</a:t>
            </a:r>
            <a:r>
              <a:rPr lang="en-US" altLang="zh-CN" sz="2400" dirty="0"/>
              <a:t> turn off equipment.</a:t>
            </a:r>
            <a:r>
              <a:rPr lang="en-US" altLang="zh-CN" sz="2400" dirty="0">
                <a:latin typeface="Tahoma"/>
              </a:rPr>
              <a:t>’</a:t>
            </a:r>
            <a:r>
              <a:rPr lang="en-US" altLang="zh-CN" sz="2400" dirty="0"/>
              <a:t>)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zh-CN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4831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Request user </a:t>
            </a:r>
            <a:r>
              <a:rPr lang="en-US" dirty="0" smtClean="0"/>
              <a:t>input: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prompt = 'What is the original value? '; </a:t>
            </a:r>
          </a:p>
          <a:p>
            <a:pPr marL="0" indent="0">
              <a:buNone/>
            </a:pP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	x = input(prompt) </a:t>
            </a:r>
          </a:p>
          <a:p>
            <a:pPr marL="0" indent="0">
              <a:buNone/>
            </a:pP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	y = x*10</a:t>
            </a:r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04656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5867400" cy="52578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GB" altLang="en-US" sz="1400" dirty="0"/>
          </a:p>
          <a:p>
            <a:pPr>
              <a:buFontTx/>
              <a:buNone/>
            </a:pPr>
            <a:r>
              <a:rPr lang="en-US" sz="2600" dirty="0" smtClean="0"/>
              <a:t>while </a:t>
            </a:r>
            <a:r>
              <a:rPr lang="en-US" sz="2600" i="1" dirty="0" smtClean="0">
                <a:effectLst/>
              </a:rPr>
              <a:t>expression</a:t>
            </a:r>
            <a:r>
              <a:rPr lang="en-US" sz="2600" dirty="0" smtClean="0"/>
              <a:t> </a:t>
            </a:r>
          </a:p>
          <a:p>
            <a:pPr>
              <a:buFontTx/>
              <a:buNone/>
            </a:pPr>
            <a:r>
              <a:rPr lang="en-US" sz="2600" i="1" dirty="0" smtClean="0">
                <a:effectLst/>
              </a:rPr>
              <a:t>statements</a:t>
            </a:r>
            <a:r>
              <a:rPr lang="en-US" sz="2600" dirty="0" smtClean="0"/>
              <a:t> </a:t>
            </a:r>
          </a:p>
          <a:p>
            <a:pPr>
              <a:buFontTx/>
              <a:buNone/>
            </a:pPr>
            <a:r>
              <a:rPr lang="en-US" sz="2600" dirty="0" smtClean="0"/>
              <a:t>End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err="1" smtClean="0"/>
              <a:t>Eg:i</a:t>
            </a:r>
            <a:r>
              <a:rPr lang="en-US" sz="2600" dirty="0" smtClean="0"/>
              <a:t>=2</a:t>
            </a:r>
            <a:r>
              <a:rPr lang="en-US" sz="2600" dirty="0"/>
              <a:t>;</a:t>
            </a:r>
          </a:p>
          <a:p>
            <a:pPr marL="0" indent="0">
              <a:buNone/>
            </a:pPr>
            <a:r>
              <a:rPr lang="en-US" sz="2600" dirty="0"/>
              <a:t>while </a:t>
            </a:r>
            <a:r>
              <a:rPr lang="en-US" sz="2600" dirty="0" err="1"/>
              <a:t>i</a:t>
            </a:r>
            <a:r>
              <a:rPr lang="en-US" sz="2600" dirty="0"/>
              <a:t>&lt;100</a:t>
            </a:r>
          </a:p>
          <a:p>
            <a:pPr marL="0" indent="0">
              <a:buNone/>
            </a:pPr>
            <a:r>
              <a:rPr lang="en-US" sz="2600" dirty="0"/>
              <a:t>    </a:t>
            </a:r>
            <a:r>
              <a:rPr lang="en-US" sz="2600" dirty="0" err="1"/>
              <a:t>i</a:t>
            </a:r>
            <a:r>
              <a:rPr lang="en-US" sz="2600" dirty="0"/>
              <a:t>=</a:t>
            </a:r>
            <a:r>
              <a:rPr lang="en-US" sz="2600" dirty="0" err="1"/>
              <a:t>i</a:t>
            </a:r>
            <a:r>
              <a:rPr lang="en-US" sz="2600" dirty="0"/>
              <a:t>*</a:t>
            </a:r>
            <a:r>
              <a:rPr lang="en-US" sz="2600" dirty="0" err="1"/>
              <a:t>i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end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GB" altLang="en-US" b="1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  <a:noFill/>
          <a:ln/>
        </p:spPr>
        <p:txBody>
          <a:bodyPr/>
          <a:lstStyle/>
          <a:p>
            <a:r>
              <a:rPr lang="en-GB" altLang="en-US"/>
              <a:t>More flow control</a:t>
            </a:r>
            <a:endParaRPr lang="en-GB" altLang="en-US" sz="2000"/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5105400" y="2057400"/>
            <a:ext cx="2209800" cy="192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400" dirty="0" err="1"/>
              <a:t>i</a:t>
            </a:r>
            <a:r>
              <a:rPr lang="en-GB" altLang="en-US" sz="1400" dirty="0"/>
              <a:t> =</a:t>
            </a:r>
          </a:p>
          <a:p>
            <a:pPr>
              <a:spcBef>
                <a:spcPct val="50000"/>
              </a:spcBef>
            </a:pPr>
            <a:r>
              <a:rPr lang="en-GB" altLang="en-US" sz="1400" dirty="0"/>
              <a:t>     4</a:t>
            </a:r>
          </a:p>
          <a:p>
            <a:pPr>
              <a:spcBef>
                <a:spcPct val="50000"/>
              </a:spcBef>
            </a:pPr>
            <a:r>
              <a:rPr lang="en-GB" altLang="en-US" sz="1400" dirty="0" err="1"/>
              <a:t>i</a:t>
            </a:r>
            <a:r>
              <a:rPr lang="en-GB" altLang="en-US" sz="1400" dirty="0"/>
              <a:t> =</a:t>
            </a:r>
          </a:p>
          <a:p>
            <a:pPr>
              <a:spcBef>
                <a:spcPct val="50000"/>
              </a:spcBef>
            </a:pPr>
            <a:r>
              <a:rPr lang="en-GB" altLang="en-US" sz="1400" dirty="0"/>
              <a:t>    16</a:t>
            </a:r>
          </a:p>
          <a:p>
            <a:pPr>
              <a:spcBef>
                <a:spcPct val="50000"/>
              </a:spcBef>
            </a:pPr>
            <a:r>
              <a:rPr lang="en-GB" altLang="en-US" sz="1400" dirty="0" err="1"/>
              <a:t>i</a:t>
            </a:r>
            <a:r>
              <a:rPr lang="en-GB" altLang="en-US" sz="1400" dirty="0"/>
              <a:t> =</a:t>
            </a:r>
          </a:p>
          <a:p>
            <a:pPr>
              <a:spcBef>
                <a:spcPct val="50000"/>
              </a:spcBef>
            </a:pPr>
            <a:r>
              <a:rPr lang="en-GB" altLang="en-US" sz="1400" dirty="0"/>
              <a:t>   256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838200" y="914400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400" dirty="0">
                <a:solidFill>
                  <a:schemeClr val="accent2"/>
                </a:solidFill>
              </a:rPr>
              <a:t>While</a:t>
            </a:r>
            <a:r>
              <a:rPr lang="en-GB" altLang="en-US" sz="2400" dirty="0"/>
              <a:t> statement block</a:t>
            </a:r>
          </a:p>
        </p:txBody>
      </p:sp>
    </p:spTree>
    <p:extLst>
      <p:ext uri="{BB962C8B-B14F-4D97-AF65-F5344CB8AC3E}">
        <p14:creationId xmlns:p14="http://schemas.microsoft.com/office/powerpoint/2010/main" val="1739851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loop:</a:t>
            </a:r>
          </a:p>
          <a:p>
            <a:pPr marL="0" indent="0">
              <a:buNone/>
            </a:pP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	for </a:t>
            </a:r>
            <a:r>
              <a:rPr lang="en-US" dirty="0" smtClean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index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= </a:t>
            </a:r>
            <a:r>
              <a:rPr lang="en-US" dirty="0" smtClean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values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		statements</a:t>
            </a: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	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for a = 10:20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fprintf</a:t>
            </a:r>
            <a:r>
              <a:rPr lang="en-US" dirty="0" smtClean="0"/>
              <a:t>('value of a: %d\n', a);</a:t>
            </a:r>
          </a:p>
          <a:p>
            <a:pPr marL="0" indent="0">
              <a:buNone/>
            </a:pP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55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I=</a:t>
            </a:r>
            <a:r>
              <a:rPr lang="en-US" dirty="0" err="1" smtClean="0"/>
              <a:t>imread</a:t>
            </a:r>
            <a:r>
              <a:rPr lang="en-US" dirty="0" smtClean="0"/>
              <a:t>(‘</a:t>
            </a:r>
            <a:r>
              <a:rPr lang="en-US" dirty="0" err="1" smtClean="0"/>
              <a:t>pout.tif</a:t>
            </a:r>
            <a:r>
              <a:rPr lang="en-US" dirty="0" smtClean="0"/>
              <a:t>’);</a:t>
            </a:r>
          </a:p>
          <a:p>
            <a:r>
              <a:rPr lang="en-US" dirty="0" err="1" smtClean="0"/>
              <a:t>Imshow</a:t>
            </a:r>
            <a:r>
              <a:rPr lang="en-US" dirty="0" smtClean="0"/>
              <a:t>(I);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7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A38D88-DC78-4373-8C4D-7CB9B8BBAB9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GB" altLang="en-US"/>
              <a:t>Matlab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05000"/>
            <a:ext cx="7467600" cy="4114800"/>
          </a:xfrm>
        </p:spPr>
        <p:txBody>
          <a:bodyPr/>
          <a:lstStyle/>
          <a:p>
            <a:r>
              <a:rPr lang="en-GB" altLang="en-US" sz="2800"/>
              <a:t>Stands for MATrix LABoratory</a:t>
            </a:r>
          </a:p>
          <a:p>
            <a:r>
              <a:rPr lang="en-GB" altLang="en-US" sz="2800"/>
              <a:t>Interpreted language</a:t>
            </a:r>
          </a:p>
          <a:p>
            <a:r>
              <a:rPr lang="en-GB" altLang="en-US" sz="2800"/>
              <a:t>Scientific programming environment</a:t>
            </a:r>
          </a:p>
          <a:p>
            <a:r>
              <a:rPr lang="en-GB" altLang="en-US" sz="2800"/>
              <a:t>Very good tool for the manipulation of matrices</a:t>
            </a:r>
          </a:p>
          <a:p>
            <a:r>
              <a:rPr lang="en-GB" altLang="en-US" sz="2800"/>
              <a:t>Great visualisation capabilities</a:t>
            </a:r>
          </a:p>
          <a:p>
            <a:r>
              <a:rPr lang="en-GB" altLang="en-US" sz="2800"/>
              <a:t>Loads of built-in functions</a:t>
            </a:r>
          </a:p>
          <a:p>
            <a:r>
              <a:rPr lang="en-GB" altLang="en-US" sz="2800"/>
              <a:t>Easy to learn and simple to use</a:t>
            </a:r>
          </a:p>
          <a:p>
            <a:endParaRPr lang="en-GB" altLang="en-US" sz="2800"/>
          </a:p>
        </p:txBody>
      </p:sp>
    </p:spTree>
    <p:extLst>
      <p:ext uri="{BB962C8B-B14F-4D97-AF65-F5344CB8AC3E}">
        <p14:creationId xmlns:p14="http://schemas.microsoft.com/office/powerpoint/2010/main" val="185357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B3EBB4-24AA-436B-82D5-EF17CF3C094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GB" altLang="en-US"/>
              <a:t>Matlab Desktop</a:t>
            </a:r>
          </a:p>
        </p:txBody>
      </p:sp>
      <p:pic>
        <p:nvPicPr>
          <p:cNvPr id="10244" name="Picture 4" descr="W:\CURRENT WORK\Matlab Tutorial\matlab deskto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66800"/>
            <a:ext cx="5334000" cy="449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6553200" y="2743200"/>
            <a:ext cx="1981200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Command Window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457200" y="2362200"/>
            <a:ext cx="1752600" cy="590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600"/>
              <a:t>Workspace /  Current Directory 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62000" y="4267200"/>
            <a:ext cx="1524000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Command History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4953000" y="5791200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/>
              <a:t>Explore the Matlab Desktop</a:t>
            </a:r>
          </a:p>
        </p:txBody>
      </p:sp>
      <p:pic>
        <p:nvPicPr>
          <p:cNvPr id="10252" name="Picture 12" descr="W:\CURRENT WORK\Matlab Tutorial\magnifying glass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7912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34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69BA52-75E9-43BE-86EF-FAF811DF60F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GB" altLang="en-US"/>
              <a:t>Variables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772400" cy="4114800"/>
          </a:xfrm>
        </p:spPr>
        <p:txBody>
          <a:bodyPr/>
          <a:lstStyle/>
          <a:p>
            <a:r>
              <a:rPr lang="en-GB" altLang="en-US"/>
              <a:t>Don’t have to declare type</a:t>
            </a:r>
          </a:p>
          <a:p>
            <a:r>
              <a:rPr lang="en-GB" altLang="en-US"/>
              <a:t>Don’t even have to initialise</a:t>
            </a:r>
          </a:p>
          <a:p>
            <a:r>
              <a:rPr lang="en-GB" altLang="en-US"/>
              <a:t>Just assign in command window</a:t>
            </a:r>
          </a:p>
          <a:p>
            <a:pPr>
              <a:buFontTx/>
              <a:buNone/>
            </a:pPr>
            <a:r>
              <a:rPr lang="en-GB" altLang="en-US"/>
              <a:t>		&gt;&gt;</a:t>
            </a:r>
          </a:p>
          <a:p>
            <a:pPr>
              <a:buFontTx/>
              <a:buNone/>
            </a:pPr>
            <a:r>
              <a:rPr lang="en-GB" altLang="en-US"/>
              <a:t>		&gt;&gt; a=12; % variable a is assigned 12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791200" y="16764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altLang="en-US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57200" y="4495800"/>
            <a:ext cx="1143000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Matlab prompt</a:t>
            </a: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 flipV="1">
            <a:off x="1143000" y="4038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981200" y="5105400"/>
            <a:ext cx="1219200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assign operator</a:t>
            </a:r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V="1">
            <a:off x="2667000" y="40386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3429000" y="4953000"/>
            <a:ext cx="1524000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suppress command output</a:t>
            </a:r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 flipH="1" flipV="1">
            <a:off x="3352800" y="40386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334000" y="4495800"/>
            <a:ext cx="1524000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comment operator</a:t>
            </a:r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H="1" flipV="1">
            <a:off x="3886200" y="3962400"/>
            <a:ext cx="1447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2301" name="Picture 13" descr="W:\CURRENT WORK\Matlab Tutorial\magnifying glas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7912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6553200" y="54864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altLang="en-US"/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6400800" y="5715000"/>
            <a:ext cx="2590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600"/>
              <a:t>Try the same line without the semicolon and comments</a:t>
            </a:r>
          </a:p>
        </p:txBody>
      </p:sp>
    </p:spTree>
    <p:extLst>
      <p:ext uri="{BB962C8B-B14F-4D97-AF65-F5344CB8AC3E}">
        <p14:creationId xmlns:p14="http://schemas.microsoft.com/office/powerpoint/2010/main" val="44050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A40D1B-DAFD-4042-A1C5-3940EA61FD4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GB" altLang="en-US"/>
              <a:t>Variables </a:t>
            </a:r>
            <a:r>
              <a:rPr lang="en-GB" altLang="en-US" sz="2000"/>
              <a:t>(continued …)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772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800"/>
              <a:t>View variable contents by simply typing the variable name at the command prompt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800"/>
              <a:t>		&gt;&gt; 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800"/>
              <a:t>		a =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800"/>
              <a:t>    		12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800"/>
              <a:t>		&gt;&gt;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800"/>
              <a:t>	     	&gt;&gt; a*2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800"/>
              <a:t>		a =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800"/>
              <a:t>    		24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800"/>
              <a:t>		&gt;&gt;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z="2800"/>
          </a:p>
        </p:txBody>
      </p:sp>
    </p:spTree>
    <p:extLst>
      <p:ext uri="{BB962C8B-B14F-4D97-AF65-F5344CB8AC3E}">
        <p14:creationId xmlns:p14="http://schemas.microsoft.com/office/powerpoint/2010/main" val="191819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5D1F15-DD2A-4695-89BA-53E17FD2B27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Workspace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GB" altLang="en-US" sz="2800"/>
              <a:t>The workspace is Matlab’s memory</a:t>
            </a:r>
          </a:p>
          <a:p>
            <a:r>
              <a:rPr lang="en-GB" altLang="en-US" sz="2800"/>
              <a:t>Can manipulate variables stored in the workspace</a:t>
            </a:r>
          </a:p>
          <a:p>
            <a:pPr>
              <a:buFontTx/>
              <a:buNone/>
            </a:pPr>
            <a:r>
              <a:rPr lang="en-GB" altLang="en-US" sz="2800"/>
              <a:t>&gt;&gt; b=10;</a:t>
            </a:r>
          </a:p>
          <a:p>
            <a:pPr>
              <a:buFontTx/>
              <a:buNone/>
            </a:pPr>
            <a:r>
              <a:rPr lang="en-GB" altLang="en-US" sz="2800"/>
              <a:t>&gt;&gt; c=a+b</a:t>
            </a:r>
          </a:p>
          <a:p>
            <a:pPr>
              <a:buFontTx/>
              <a:buNone/>
            </a:pPr>
            <a:r>
              <a:rPr lang="en-GB" altLang="en-US" sz="2800"/>
              <a:t>c =</a:t>
            </a:r>
          </a:p>
          <a:p>
            <a:pPr>
              <a:buFontTx/>
              <a:buNone/>
            </a:pPr>
            <a:r>
              <a:rPr lang="en-GB" altLang="en-US" sz="2800"/>
              <a:t>    22</a:t>
            </a:r>
          </a:p>
          <a:p>
            <a:pPr>
              <a:buFontTx/>
              <a:buNone/>
            </a:pPr>
            <a:r>
              <a:rPr lang="en-GB" altLang="en-US" sz="2800"/>
              <a:t>&gt;&gt;</a:t>
            </a:r>
          </a:p>
          <a:p>
            <a:pPr>
              <a:buFontTx/>
              <a:buNone/>
            </a:pPr>
            <a:endParaRPr lang="en-GB" altLang="en-US" sz="2800"/>
          </a:p>
        </p:txBody>
      </p:sp>
    </p:spTree>
    <p:extLst>
      <p:ext uri="{BB962C8B-B14F-4D97-AF65-F5344CB8AC3E}">
        <p14:creationId xmlns:p14="http://schemas.microsoft.com/office/powerpoint/2010/main" val="5675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865BE3-44CF-4DAF-94BF-16D7D731737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altLang="en-US"/>
              <a:t>Workspace </a:t>
            </a:r>
            <a:r>
              <a:rPr lang="en-GB" altLang="en-US" sz="2000"/>
              <a:t>(continued …)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6962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sz="2000"/>
              <a:t>Display contents of workspace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/>
              <a:t>&gt;&gt; whos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/>
              <a:t> Name      Size                   Bytes  Class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/>
              <a:t>  a         1x1                        8  double array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/>
              <a:t>  b         1x1                        8  double array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/>
              <a:t>  c         1x1                        8  double array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/>
              <a:t>Grand total is 3 elements using 24 bytes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/>
              <a:t>&gt;&gt;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z="2000"/>
          </a:p>
          <a:p>
            <a:pPr>
              <a:lnSpc>
                <a:spcPct val="90000"/>
              </a:lnSpc>
            </a:pPr>
            <a:r>
              <a:rPr lang="en-GB" altLang="en-US" sz="2000"/>
              <a:t>Delete variable(s) from workspace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/>
              <a:t>&gt;&gt; clear a b; % delete a and b from workspace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/>
              <a:t>&gt;&gt; whos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/>
              <a:t>&gt;&gt; clear all; % delete all variables from workspace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/>
              <a:t>&gt;&gt; whos</a:t>
            </a:r>
          </a:p>
          <a:p>
            <a:pPr>
              <a:lnSpc>
                <a:spcPct val="90000"/>
              </a:lnSpc>
            </a:pPr>
            <a:endParaRPr lang="en-GB" altLang="en-US" sz="2000"/>
          </a:p>
          <a:p>
            <a:pPr>
              <a:lnSpc>
                <a:spcPct val="90000"/>
              </a:lnSpc>
            </a:pPr>
            <a:endParaRPr lang="en-GB" altLang="en-US" sz="2800"/>
          </a:p>
        </p:txBody>
      </p:sp>
    </p:spTree>
    <p:extLst>
      <p:ext uri="{BB962C8B-B14F-4D97-AF65-F5344CB8AC3E}">
        <p14:creationId xmlns:p14="http://schemas.microsoft.com/office/powerpoint/2010/main" val="3276109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5D783-CFCC-46BD-AD8A-30B21E354D3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Matlab help commands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610600" cy="4114800"/>
          </a:xfrm>
        </p:spPr>
        <p:txBody>
          <a:bodyPr/>
          <a:lstStyle/>
          <a:p>
            <a:r>
              <a:rPr lang="en-GB" altLang="en-US" sz="2400"/>
              <a:t> help </a:t>
            </a:r>
          </a:p>
          <a:p>
            <a:pPr>
              <a:buFontTx/>
              <a:buNone/>
            </a:pPr>
            <a:r>
              <a:rPr lang="en-GB" altLang="en-US" sz="2400"/>
              <a:t>&gt;&gt; help whos    % displays documentation for the function whos</a:t>
            </a:r>
          </a:p>
          <a:p>
            <a:pPr>
              <a:buFontTx/>
              <a:buNone/>
            </a:pPr>
            <a:r>
              <a:rPr lang="en-GB" altLang="en-US" sz="2400"/>
              <a:t>&gt;&gt; lookfor convert   </a:t>
            </a:r>
            <a:r>
              <a:rPr lang="en-GB" altLang="en-US" sz="2000"/>
              <a:t>% displays functions with convert in the first help line</a:t>
            </a:r>
          </a:p>
          <a:p>
            <a:pPr>
              <a:buFontTx/>
              <a:buNone/>
            </a:pPr>
            <a:endParaRPr lang="en-GB" altLang="en-US" sz="2000"/>
          </a:p>
          <a:p>
            <a:r>
              <a:rPr lang="en-GB" altLang="en-US" sz="2400"/>
              <a:t>Start Matlab help documentation</a:t>
            </a:r>
          </a:p>
          <a:p>
            <a:pPr>
              <a:buFontTx/>
              <a:buNone/>
            </a:pPr>
            <a:r>
              <a:rPr lang="en-GB" altLang="en-US" sz="2400"/>
              <a:t>&gt;&gt; helpdesk</a:t>
            </a:r>
          </a:p>
          <a:p>
            <a:pPr>
              <a:buFontTx/>
              <a:buNone/>
            </a:pPr>
            <a:endParaRPr lang="en-GB" altLang="en-US" sz="2400"/>
          </a:p>
          <a:p>
            <a:pPr>
              <a:buFontTx/>
              <a:buNone/>
            </a:pPr>
            <a:endParaRPr lang="en-GB" altLang="en-US" sz="2400"/>
          </a:p>
        </p:txBody>
      </p:sp>
    </p:spTree>
    <p:extLst>
      <p:ext uri="{BB962C8B-B14F-4D97-AF65-F5344CB8AC3E}">
        <p14:creationId xmlns:p14="http://schemas.microsoft.com/office/powerpoint/2010/main" val="2140348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09186F-3C89-4368-8A23-4FF7DB7E522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Matrices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Don’t need to initialise type, or dimensions</a:t>
            </a:r>
          </a:p>
          <a:p>
            <a:pPr>
              <a:buFontTx/>
              <a:buNone/>
            </a:pPr>
            <a:r>
              <a:rPr lang="en-GB" altLang="en-US"/>
              <a:t>&gt;&gt;A = [3 2 1; 5 1 0; 2 1 7]</a:t>
            </a:r>
          </a:p>
          <a:p>
            <a:pPr>
              <a:buFontTx/>
              <a:buNone/>
            </a:pPr>
            <a:r>
              <a:rPr lang="en-GB" altLang="en-US"/>
              <a:t>A =</a:t>
            </a:r>
          </a:p>
          <a:p>
            <a:pPr>
              <a:buFontTx/>
              <a:buNone/>
            </a:pPr>
            <a:r>
              <a:rPr lang="en-GB" altLang="en-US"/>
              <a:t>     3     2     1</a:t>
            </a:r>
          </a:p>
          <a:p>
            <a:pPr>
              <a:buFontTx/>
              <a:buNone/>
            </a:pPr>
            <a:r>
              <a:rPr lang="en-GB" altLang="en-US"/>
              <a:t>     5     1     0</a:t>
            </a:r>
          </a:p>
          <a:p>
            <a:pPr>
              <a:buFontTx/>
              <a:buNone/>
            </a:pPr>
            <a:r>
              <a:rPr lang="en-GB" altLang="en-US"/>
              <a:t>     2     1     7</a:t>
            </a:r>
          </a:p>
          <a:p>
            <a:pPr>
              <a:buFontTx/>
              <a:buNone/>
            </a:pPr>
            <a:r>
              <a:rPr lang="en-GB" altLang="en-US"/>
              <a:t>&gt;&gt;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4572000" y="3505200"/>
            <a:ext cx="43434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square brackets to define matrices</a:t>
            </a: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H="1" flipV="1">
            <a:off x="5181600" y="29718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3276600" y="4267200"/>
            <a:ext cx="42672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semicolon for next row in matrix</a:t>
            </a: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H="1" flipV="1">
            <a:off x="3048000" y="3124200"/>
            <a:ext cx="1219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535</Words>
  <Application>Microsoft Office PowerPoint</Application>
  <PresentationFormat>On-screen Show (4:3)</PresentationFormat>
  <Paragraphs>171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MATLAB</vt:lpstr>
      <vt:lpstr>Matlab</vt:lpstr>
      <vt:lpstr>Matlab Desktop</vt:lpstr>
      <vt:lpstr>Variables</vt:lpstr>
      <vt:lpstr>Variables (continued …)</vt:lpstr>
      <vt:lpstr>Workspace</vt:lpstr>
      <vt:lpstr>Workspace (continued …)</vt:lpstr>
      <vt:lpstr>Matlab help commands</vt:lpstr>
      <vt:lpstr>Matrices</vt:lpstr>
      <vt:lpstr>Manipulating Matrices</vt:lpstr>
      <vt:lpstr>The : operator and matrices</vt:lpstr>
      <vt:lpstr>Manipulating Matrices</vt:lpstr>
      <vt:lpstr>Flow Control: If…Else</vt:lpstr>
      <vt:lpstr>PowerPoint Presentation</vt:lpstr>
      <vt:lpstr>More flow control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</dc:title>
  <dc:creator>R.MANJUSHA</dc:creator>
  <cp:lastModifiedBy>R.MANJUSHA</cp:lastModifiedBy>
  <cp:revision>7</cp:revision>
  <dcterms:created xsi:type="dcterms:W3CDTF">2019-06-06T04:15:02Z</dcterms:created>
  <dcterms:modified xsi:type="dcterms:W3CDTF">2019-06-06T05:10:43Z</dcterms:modified>
</cp:coreProperties>
</file>