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88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ED6A-8E32-467B-90F1-53652A2E70F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784-F1BF-43E6-B11E-D9498CB0B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ED6A-8E32-467B-90F1-53652A2E70F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784-F1BF-43E6-B11E-D9498CB0B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ED6A-8E32-467B-90F1-53652A2E70F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784-F1BF-43E6-B11E-D9498CB0B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ED6A-8E32-467B-90F1-53652A2E70F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784-F1BF-43E6-B11E-D9498CB0B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ED6A-8E32-467B-90F1-53652A2E70F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784-F1BF-43E6-B11E-D9498CB0B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ED6A-8E32-467B-90F1-53652A2E70F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784-F1BF-43E6-B11E-D9498CB0B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ED6A-8E32-467B-90F1-53652A2E70F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784-F1BF-43E6-B11E-D9498CB0B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ED6A-8E32-467B-90F1-53652A2E70F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784-F1BF-43E6-B11E-D9498CB0B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ED6A-8E32-467B-90F1-53652A2E70F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784-F1BF-43E6-B11E-D9498CB0B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ED6A-8E32-467B-90F1-53652A2E70F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784-F1BF-43E6-B11E-D9498CB0B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ED6A-8E32-467B-90F1-53652A2E70F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9784-F1BF-43E6-B11E-D9498CB0B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1ED6A-8E32-467B-90F1-53652A2E70F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9784-F1BF-43E6-B11E-D9498CB0B8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C192-5A15-46DE-81B5-0CEBE07AE917}" type="slidenum">
              <a:rPr lang="en-US"/>
              <a:pPr/>
              <a:t>1</a:t>
            </a:fld>
            <a:endParaRPr lang="en-US"/>
          </a:p>
        </p:txBody>
      </p:sp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Basic Relationships Between Pixels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53604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658813" y="1600200"/>
            <a:ext cx="8540750" cy="4498975"/>
          </a:xfrm>
          <a:noFill/>
          <a:ln/>
        </p:spPr>
        <p:txBody>
          <a:bodyPr/>
          <a:lstStyle/>
          <a:p>
            <a:r>
              <a:rPr lang="en-US" sz="2400">
                <a:effectLst/>
              </a:rPr>
              <a:t>Neighborhood</a:t>
            </a:r>
          </a:p>
          <a:p>
            <a:endParaRPr lang="en-US" sz="2400">
              <a:effectLst/>
            </a:endParaRPr>
          </a:p>
          <a:p>
            <a:r>
              <a:rPr lang="en-US" sz="2400">
                <a:effectLst/>
              </a:rPr>
              <a:t>Adjacency</a:t>
            </a:r>
          </a:p>
          <a:p>
            <a:endParaRPr lang="en-US" sz="2400">
              <a:effectLst/>
            </a:endParaRPr>
          </a:p>
          <a:p>
            <a:r>
              <a:rPr lang="en-US" sz="2400">
                <a:effectLst/>
              </a:rPr>
              <a:t>Connectivity</a:t>
            </a:r>
          </a:p>
          <a:p>
            <a:endParaRPr lang="en-US" sz="2400">
              <a:effectLst/>
            </a:endParaRPr>
          </a:p>
          <a:p>
            <a:r>
              <a:rPr lang="en-US" sz="2400">
                <a:effectLst/>
              </a:rPr>
              <a:t>Paths</a:t>
            </a:r>
          </a:p>
          <a:p>
            <a:endParaRPr lang="en-US" sz="2400">
              <a:effectLst/>
            </a:endParaRPr>
          </a:p>
          <a:p>
            <a:r>
              <a:rPr lang="en-US" sz="2400">
                <a:effectLst/>
              </a:rPr>
              <a:t>Regions and boundaries</a:t>
            </a:r>
          </a:p>
          <a:p>
            <a:endParaRPr lang="en-US" sz="2400" i="1">
              <a:effectLst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534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58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382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458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848599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1"/>
            <a:ext cx="876299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1"/>
            <a:ext cx="899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6105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33E95-E97E-4169-94D5-16701DBE2270}" type="slidenum">
              <a:rPr lang="en-US"/>
              <a:pPr/>
              <a:t>2</a:t>
            </a:fld>
            <a:endParaRPr lang="en-US"/>
          </a:p>
        </p:txBody>
      </p:sp>
      <p:sp>
        <p:nvSpPr>
          <p:cNvPr id="152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Basic Relationships Between Pixels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52582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>
                <a:effectLst/>
              </a:rPr>
              <a:t>Neighbors </a:t>
            </a:r>
            <a:r>
              <a:rPr lang="en-US" sz="2800">
                <a:effectLst/>
              </a:rPr>
              <a:t>of a pixel p at coordinates (x,y)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80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>
                <a:effectLst/>
              </a:rPr>
              <a:t> </a:t>
            </a:r>
            <a:r>
              <a:rPr lang="en-US" sz="2800" b="1">
                <a:effectLst/>
              </a:rPr>
              <a:t>4-neighbors of p</a:t>
            </a:r>
            <a:r>
              <a:rPr lang="en-US" sz="2800">
                <a:effectLst/>
              </a:rPr>
              <a:t>, denoted by </a:t>
            </a:r>
            <a:r>
              <a:rPr lang="en-US" sz="2800" b="1">
                <a:effectLst/>
              </a:rPr>
              <a:t>N</a:t>
            </a:r>
            <a:r>
              <a:rPr lang="en-US" sz="2800" b="1" baseline="-25000">
                <a:effectLst/>
              </a:rPr>
              <a:t>4</a:t>
            </a:r>
            <a:r>
              <a:rPr lang="en-US" sz="2800" b="1">
                <a:effectLst/>
              </a:rPr>
              <a:t>(p)</a:t>
            </a:r>
            <a:r>
              <a:rPr lang="en-US" sz="2800">
                <a:effectLst/>
              </a:rPr>
              <a:t>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>
                <a:effectLst/>
              </a:rPr>
              <a:t>    (x-1, y), (x+1, y), (x,y-1), and (x, y+1).</a:t>
            </a:r>
          </a:p>
          <a:p>
            <a:pPr>
              <a:lnSpc>
                <a:spcPct val="80000"/>
              </a:lnSpc>
            </a:pPr>
            <a:endParaRPr lang="en-US" sz="2800" i="1">
              <a:effectLst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>
                <a:effectLst/>
              </a:rPr>
              <a:t> 4 diagonal neighbors of p</a:t>
            </a:r>
            <a:r>
              <a:rPr lang="en-US" sz="2800">
                <a:effectLst/>
              </a:rPr>
              <a:t>, denoted by </a:t>
            </a:r>
            <a:r>
              <a:rPr lang="en-US" sz="2800" b="1">
                <a:effectLst/>
              </a:rPr>
              <a:t>N</a:t>
            </a:r>
            <a:r>
              <a:rPr lang="en-US" sz="2800" b="1" baseline="-25000">
                <a:effectLst/>
              </a:rPr>
              <a:t>D</a:t>
            </a:r>
            <a:r>
              <a:rPr lang="en-US" sz="2800" b="1">
                <a:effectLst/>
              </a:rPr>
              <a:t>(p)</a:t>
            </a:r>
            <a:r>
              <a:rPr lang="en-US" sz="2800">
                <a:effectLst/>
              </a:rPr>
              <a:t>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>
                <a:effectLst/>
              </a:rPr>
              <a:t>    (x-1, y-1), (x+1, y+1), (x+1,y-1), and (x-1, y+1).</a:t>
            </a:r>
          </a:p>
          <a:p>
            <a:pPr>
              <a:lnSpc>
                <a:spcPct val="80000"/>
              </a:lnSpc>
            </a:pPr>
            <a:endParaRPr lang="en-US" sz="2800" i="1">
              <a:effectLst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>
                <a:effectLst/>
                <a:cs typeface="Tahoma" pitchFamily="34" charset="0"/>
              </a:rPr>
              <a:t> 8 neighbors of p</a:t>
            </a:r>
            <a:r>
              <a:rPr lang="en-US" sz="2800">
                <a:effectLst/>
                <a:cs typeface="Tahoma" pitchFamily="34" charset="0"/>
              </a:rPr>
              <a:t>, denoted </a:t>
            </a:r>
            <a:r>
              <a:rPr lang="en-US" sz="2800" b="1">
                <a:effectLst/>
                <a:cs typeface="Tahoma" pitchFamily="34" charset="0"/>
              </a:rPr>
              <a:t>N</a:t>
            </a:r>
            <a:r>
              <a:rPr lang="en-US" sz="2800" b="1" baseline="-25000">
                <a:effectLst/>
                <a:cs typeface="Tahoma" pitchFamily="34" charset="0"/>
              </a:rPr>
              <a:t>8</a:t>
            </a:r>
            <a:r>
              <a:rPr lang="en-US" sz="2800" b="1">
                <a:effectLst/>
                <a:cs typeface="Tahoma" pitchFamily="34" charset="0"/>
              </a:rPr>
              <a:t>(p)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effectLst/>
                <a:cs typeface="Tahoma" pitchFamily="34" charset="0"/>
              </a:rPr>
              <a:t>     N</a:t>
            </a:r>
            <a:r>
              <a:rPr lang="en-US" sz="2800" baseline="-25000">
                <a:effectLst/>
                <a:cs typeface="Tahoma" pitchFamily="34" charset="0"/>
              </a:rPr>
              <a:t>8</a:t>
            </a:r>
            <a:r>
              <a:rPr lang="en-US" sz="2800">
                <a:effectLst/>
                <a:cs typeface="Tahoma" pitchFamily="34" charset="0"/>
              </a:rPr>
              <a:t>(p) = </a:t>
            </a:r>
            <a:r>
              <a:rPr lang="en-US" sz="2800">
                <a:effectLst/>
              </a:rPr>
              <a:t>N</a:t>
            </a:r>
            <a:r>
              <a:rPr lang="en-US" sz="2800" baseline="-25000">
                <a:effectLst/>
              </a:rPr>
              <a:t>4</a:t>
            </a:r>
            <a:r>
              <a:rPr lang="en-US" sz="2800">
                <a:effectLst/>
              </a:rPr>
              <a:t>(p) </a:t>
            </a:r>
            <a:r>
              <a:rPr lang="en-US" sz="2800">
                <a:effectLst/>
                <a:cs typeface="Tahoma" pitchFamily="34" charset="0"/>
              </a:rPr>
              <a:t>U </a:t>
            </a:r>
            <a:r>
              <a:rPr lang="en-US" sz="2800">
                <a:effectLst/>
              </a:rPr>
              <a:t>N</a:t>
            </a:r>
            <a:r>
              <a:rPr lang="en-US" sz="2800" baseline="-25000">
                <a:effectLst/>
              </a:rPr>
              <a:t>D</a:t>
            </a:r>
            <a:r>
              <a:rPr lang="en-US" sz="2800">
                <a:effectLst/>
              </a:rPr>
              <a:t>(p)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534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86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610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610599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38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1"/>
            <a:ext cx="8610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"/>
            <a:ext cx="8381999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1"/>
            <a:ext cx="8686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229599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467600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1"/>
            <a:ext cx="8610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458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0EC9-D021-4344-9AC7-2B8C6E71E7EF}" type="slidenum">
              <a:rPr lang="en-US"/>
              <a:pPr/>
              <a:t>32</a:t>
            </a:fld>
            <a:endParaRPr lang="en-US"/>
          </a:p>
        </p:txBody>
      </p:sp>
      <p:sp>
        <p:nvSpPr>
          <p:cNvPr id="175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Distance Measures</a:t>
            </a:r>
            <a:endParaRPr lang="en-US" sz="3200"/>
          </a:p>
        </p:txBody>
      </p:sp>
      <p:sp>
        <p:nvSpPr>
          <p:cNvPr id="175108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1500188"/>
            <a:ext cx="8177212" cy="4498975"/>
          </a:xfrm>
          <a:noFill/>
          <a:ln/>
        </p:spPr>
        <p:txBody>
          <a:bodyPr/>
          <a:lstStyle/>
          <a:p>
            <a:pPr marL="609600" indent="-609600">
              <a:buNone/>
            </a:pPr>
            <a:r>
              <a:rPr lang="en-US" sz="2400" dirty="0" smtClean="0">
                <a:effectLst/>
              </a:rPr>
              <a:t>	Given </a:t>
            </a:r>
            <a:r>
              <a:rPr lang="en-US" sz="2400" dirty="0">
                <a:effectLst/>
              </a:rPr>
              <a:t>pixels </a:t>
            </a:r>
            <a:r>
              <a:rPr lang="en-US" sz="2400" i="1" dirty="0">
                <a:effectLst/>
              </a:rPr>
              <a:t>p, q </a:t>
            </a:r>
            <a:r>
              <a:rPr lang="en-US" sz="2400" dirty="0">
                <a:effectLst/>
              </a:rPr>
              <a:t>and </a:t>
            </a:r>
            <a:r>
              <a:rPr lang="en-US" sz="2400" i="1" dirty="0">
                <a:effectLst/>
              </a:rPr>
              <a:t>z </a:t>
            </a:r>
            <a:r>
              <a:rPr lang="en-US" sz="2400" dirty="0">
                <a:effectLst/>
              </a:rPr>
              <a:t>with coordinates (x, y), (s, t), (u, v) respectively, the distance function D has following properties:</a:t>
            </a:r>
          </a:p>
          <a:p>
            <a:pPr marL="609600" indent="-609600"/>
            <a:endParaRPr lang="en-US" sz="2400" dirty="0">
              <a:effectLst/>
            </a:endParaRPr>
          </a:p>
          <a:p>
            <a:pPr marL="609600" indent="-609600">
              <a:buFont typeface="Arial" charset="0"/>
              <a:buAutoNum type="alphaLcPeriod"/>
            </a:pPr>
            <a:r>
              <a:rPr lang="en-US" sz="2400" dirty="0">
                <a:effectLst/>
              </a:rPr>
              <a:t>D(p, q) </a:t>
            </a:r>
            <a:r>
              <a:rPr lang="en-US" sz="2400" dirty="0">
                <a:effectLst/>
                <a:cs typeface="Tahoma" pitchFamily="34" charset="0"/>
              </a:rPr>
              <a:t>≥ </a:t>
            </a:r>
            <a:r>
              <a:rPr lang="en-US" sz="2400" dirty="0">
                <a:effectLst/>
              </a:rPr>
              <a:t>0      [D(p, q) = 0, </a:t>
            </a:r>
            <a:r>
              <a:rPr lang="en-US" sz="2400" dirty="0" err="1">
                <a:effectLst/>
              </a:rPr>
              <a:t>iff</a:t>
            </a:r>
            <a:r>
              <a:rPr lang="en-US" sz="2400" dirty="0">
                <a:effectLst/>
              </a:rPr>
              <a:t> p = q]</a:t>
            </a:r>
          </a:p>
          <a:p>
            <a:pPr marL="609600" indent="-609600">
              <a:buFont typeface="Arial" charset="0"/>
              <a:buAutoNum type="alphaLcPeriod"/>
            </a:pPr>
            <a:endParaRPr lang="en-US" sz="2400" dirty="0">
              <a:effectLst/>
            </a:endParaRPr>
          </a:p>
          <a:p>
            <a:pPr marL="609600" indent="-609600">
              <a:buFont typeface="Arial" charset="0"/>
              <a:buAutoNum type="alphaLcPeriod"/>
            </a:pPr>
            <a:r>
              <a:rPr lang="en-US" sz="2400" dirty="0">
                <a:effectLst/>
              </a:rPr>
              <a:t>D(p, q) = D(q, p)</a:t>
            </a:r>
          </a:p>
          <a:p>
            <a:pPr marL="609600" indent="-609600">
              <a:buFont typeface="Arial" charset="0"/>
              <a:buAutoNum type="alphaLcPeriod"/>
            </a:pPr>
            <a:endParaRPr lang="en-US" sz="2400" dirty="0">
              <a:effectLst/>
            </a:endParaRPr>
          </a:p>
          <a:p>
            <a:pPr marL="609600" indent="-609600">
              <a:buFont typeface="Arial" charset="0"/>
              <a:buAutoNum type="alphaLcPeriod"/>
            </a:pPr>
            <a:r>
              <a:rPr lang="en-US" sz="2400" dirty="0">
                <a:effectLst/>
              </a:rPr>
              <a:t>D(p, z) </a:t>
            </a:r>
            <a:r>
              <a:rPr lang="en-US" sz="2400" dirty="0">
                <a:effectLst/>
                <a:cs typeface="Tahoma" pitchFamily="34" charset="0"/>
              </a:rPr>
              <a:t>≤ </a:t>
            </a:r>
            <a:r>
              <a:rPr lang="en-US" sz="2400" dirty="0">
                <a:effectLst/>
              </a:rPr>
              <a:t>D(p, q) + D(q, z)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BB0A-5C70-4F6B-8B6B-7DF46B4EACE7}" type="slidenum">
              <a:rPr lang="en-US"/>
              <a:pPr/>
              <a:t>33</a:t>
            </a:fld>
            <a:endParaRPr lang="en-US"/>
          </a:p>
        </p:txBody>
      </p:sp>
      <p:sp>
        <p:nvSpPr>
          <p:cNvPr id="176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Distance Measures</a:t>
            </a:r>
            <a:endParaRPr lang="en-US" sz="3200"/>
          </a:p>
        </p:txBody>
      </p:sp>
      <p:sp>
        <p:nvSpPr>
          <p:cNvPr id="176132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1500188"/>
            <a:ext cx="8177212" cy="4498975"/>
          </a:xfrm>
          <a:noFill/>
          <a:ln/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sz="2400">
                <a:effectLst/>
              </a:rPr>
              <a:t>The following are the different Distance measures: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endParaRPr lang="en-US" sz="2400">
              <a:effectLst/>
            </a:endParaRP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sz="2400">
                <a:effectLst/>
              </a:rPr>
              <a:t>    a. Euclidean Distance :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sz="2400">
                <a:effectLst/>
              </a:rPr>
              <a:t>     D</a:t>
            </a:r>
            <a:r>
              <a:rPr lang="en-US" sz="2400" baseline="-25000">
                <a:effectLst/>
              </a:rPr>
              <a:t>e</a:t>
            </a:r>
            <a:r>
              <a:rPr lang="en-US" sz="2400">
                <a:effectLst/>
              </a:rPr>
              <a:t>(p, q) = [(x-s)</a:t>
            </a:r>
            <a:r>
              <a:rPr lang="en-US" sz="2400" baseline="30000">
                <a:effectLst/>
              </a:rPr>
              <a:t>2</a:t>
            </a:r>
            <a:r>
              <a:rPr lang="en-US" sz="2400">
                <a:effectLst/>
              </a:rPr>
              <a:t> + (y-t)</a:t>
            </a:r>
            <a:r>
              <a:rPr lang="en-US" sz="2400" baseline="30000">
                <a:effectLst/>
              </a:rPr>
              <a:t>2</a:t>
            </a:r>
            <a:r>
              <a:rPr lang="en-US" sz="2400">
                <a:effectLst/>
              </a:rPr>
              <a:t>]</a:t>
            </a:r>
            <a:r>
              <a:rPr lang="en-US" sz="2400" baseline="30000">
                <a:effectLst/>
              </a:rPr>
              <a:t>1/2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endParaRPr lang="en-US" sz="2400">
              <a:effectLst/>
            </a:endParaRP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sz="2400">
                <a:effectLst/>
              </a:rPr>
              <a:t>    b. City Block Distance: 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sz="2400">
                <a:effectLst/>
              </a:rPr>
              <a:t>     D</a:t>
            </a:r>
            <a:r>
              <a:rPr lang="en-US" sz="2400" baseline="-25000">
                <a:effectLst/>
              </a:rPr>
              <a:t>4</a:t>
            </a:r>
            <a:r>
              <a:rPr lang="en-US" sz="2400">
                <a:effectLst/>
              </a:rPr>
              <a:t>(p, q) = |x-s| + |y-t|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endParaRPr lang="en-US" sz="2400">
              <a:effectLst/>
            </a:endParaRP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sz="2400">
                <a:effectLst/>
              </a:rPr>
              <a:t>    c. Chess Board Distance: 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sz="2400">
                <a:effectLst/>
              </a:rPr>
              <a:t>     D</a:t>
            </a:r>
            <a:r>
              <a:rPr lang="en-US" sz="2400" baseline="-25000">
                <a:effectLst/>
              </a:rPr>
              <a:t>8</a:t>
            </a:r>
            <a:r>
              <a:rPr lang="en-US" sz="2400">
                <a:effectLst/>
              </a:rPr>
              <a:t>(p, q) = max(|x-s|, |y-t|)</a:t>
            </a:r>
          </a:p>
          <a:p>
            <a:pPr marL="609600" indent="-609600">
              <a:lnSpc>
                <a:spcPct val="90000"/>
              </a:lnSpc>
            </a:pPr>
            <a:endParaRPr lang="en-US" sz="24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6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2A9D-9951-43EC-A3AC-C0759964DB7C}" type="slidenum">
              <a:rPr lang="en-US"/>
              <a:pPr/>
              <a:t>34</a:t>
            </a:fld>
            <a:endParaRPr lang="en-US"/>
          </a:p>
        </p:txBody>
      </p:sp>
      <p:sp>
        <p:nvSpPr>
          <p:cNvPr id="177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ffectLst/>
              </a:rPr>
              <a:t/>
            </a:r>
            <a:br>
              <a:rPr lang="en-US" sz="3200" dirty="0">
                <a:solidFill>
                  <a:schemeClr val="tx1"/>
                </a:solidFill>
                <a:effectLst/>
              </a:rPr>
            </a:br>
            <a:endParaRPr lang="en-US" sz="3200" dirty="0"/>
          </a:p>
        </p:txBody>
      </p:sp>
      <p:sp>
        <p:nvSpPr>
          <p:cNvPr id="177156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381000"/>
            <a:ext cx="8266112" cy="5618163"/>
          </a:xfrm>
          <a:noFill/>
          <a:ln/>
        </p:spPr>
        <p:txBody>
          <a:bodyPr/>
          <a:lstStyle/>
          <a:p>
            <a:r>
              <a:rPr lang="en-US" sz="2400" b="1" dirty="0">
                <a:effectLst/>
              </a:rPr>
              <a:t>In the following arrangement of pixels, what’s the value of the chessboard </a:t>
            </a:r>
            <a:r>
              <a:rPr lang="en-US" sz="2400" b="1" dirty="0" err="1" smtClean="0">
                <a:effectLst/>
              </a:rPr>
              <a:t>distance,City</a:t>
            </a:r>
            <a:r>
              <a:rPr lang="en-US" sz="2400" b="1" dirty="0" smtClean="0">
                <a:effectLst/>
              </a:rPr>
              <a:t> block and </a:t>
            </a:r>
            <a:r>
              <a:rPr lang="en-US" sz="2400" b="1" dirty="0" err="1" smtClean="0">
                <a:effectLst/>
              </a:rPr>
              <a:t>euclidean</a:t>
            </a:r>
            <a:r>
              <a:rPr lang="en-US" sz="2400" b="1" dirty="0" smtClean="0">
                <a:effectLst/>
              </a:rPr>
              <a:t> distance </a:t>
            </a:r>
            <a:r>
              <a:rPr lang="en-US" sz="2400" b="1" dirty="0">
                <a:effectLst/>
              </a:rPr>
              <a:t>between the circled two points?</a:t>
            </a:r>
          </a:p>
          <a:p>
            <a:pPr>
              <a:buFont typeface="Arial" charset="0"/>
              <a:buNone/>
            </a:pPr>
            <a:endParaRPr lang="en-US" sz="2400" b="1" dirty="0">
              <a:effectLst/>
            </a:endParaRP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0      0      1      1      0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0      1      1      0      0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0      1      0      0      0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0      0      0      0      0</a:t>
            </a:r>
          </a:p>
        </p:txBody>
      </p:sp>
      <p:sp>
        <p:nvSpPr>
          <p:cNvPr id="177157" name="Oval 5"/>
          <p:cNvSpPr>
            <a:spLocks noChangeArrowheads="1"/>
          </p:cNvSpPr>
          <p:nvPr/>
        </p:nvSpPr>
        <p:spPr bwMode="auto">
          <a:xfrm>
            <a:off x="1295400" y="3352800"/>
            <a:ext cx="479425" cy="436563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8" name="Oval 6"/>
          <p:cNvSpPr>
            <a:spLocks noChangeArrowheads="1"/>
          </p:cNvSpPr>
          <p:nvPr/>
        </p:nvSpPr>
        <p:spPr bwMode="auto">
          <a:xfrm>
            <a:off x="2514600" y="2438400"/>
            <a:ext cx="479425" cy="436562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sz="4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US" sz="4800" dirty="0" smtClean="0">
                <a:latin typeface="Algerian" pitchFamily="82" charset="0"/>
              </a:rPr>
              <a:t>THANK YOU</a:t>
            </a:r>
            <a:endParaRPr lang="en-US" sz="4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305800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1"/>
            <a:ext cx="8382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1"/>
            <a:ext cx="838199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305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534400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1"/>
            <a:ext cx="861059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239</Words>
  <Application>Microsoft Office PowerPoint</Application>
  <PresentationFormat>On-screen Show (4:3)</PresentationFormat>
  <Paragraphs>57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Basic Relationships Between Pixels </vt:lpstr>
      <vt:lpstr>Basic Relationships Between Pixels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Distance Measures</vt:lpstr>
      <vt:lpstr>Distance Measures</vt:lpstr>
      <vt:lpstr> 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Relationships Between Pixels </dc:title>
  <dc:creator>User</dc:creator>
  <cp:lastModifiedBy>User</cp:lastModifiedBy>
  <cp:revision>4</cp:revision>
  <dcterms:created xsi:type="dcterms:W3CDTF">2019-06-25T05:20:11Z</dcterms:created>
  <dcterms:modified xsi:type="dcterms:W3CDTF">2019-06-25T06:23:10Z</dcterms:modified>
</cp:coreProperties>
</file>