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6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653977-0D8F-4F7E-BF6A-37CB08DEA5A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779EF7-B9FA-4024-877D-8D4831A8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3124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INTENSITY TRANFORMATIONS USING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Gamma/Power </a:t>
            </a:r>
            <a:r>
              <a:rPr lang="en-US" sz="4000" dirty="0" smtClean="0"/>
              <a:t>Law     </a:t>
            </a:r>
            <a:br>
              <a:rPr lang="en-US" sz="4000" dirty="0" smtClean="0"/>
            </a:br>
            <a:r>
              <a:rPr lang="en-US" sz="4000" dirty="0" smtClean="0"/>
              <a:t>         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/>
          <a:lstStyle/>
          <a:p>
            <a:r>
              <a:rPr lang="en-US" dirty="0" smtClean="0"/>
              <a:t>For darker images </a:t>
            </a:r>
            <a:r>
              <a:rPr lang="el-GR" dirty="0" smtClean="0"/>
              <a:t>ϒ</a:t>
            </a:r>
            <a:r>
              <a:rPr lang="en-US" dirty="0" smtClean="0"/>
              <a:t>&lt;1 makes it more visible but very less </a:t>
            </a:r>
            <a:r>
              <a:rPr lang="el-GR" dirty="0" smtClean="0"/>
              <a:t>ϒ</a:t>
            </a:r>
            <a:r>
              <a:rPr lang="en-US" dirty="0" smtClean="0"/>
              <a:t> value will give a washed out effect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r="61006" b="50418"/>
          <a:stretch>
            <a:fillRect/>
          </a:stretch>
        </p:blipFill>
        <p:spPr bwMode="auto">
          <a:xfrm>
            <a:off x="1905000" y="1981200"/>
            <a:ext cx="16287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 l="40524" r="20435" b="50742"/>
          <a:stretch>
            <a:fillRect/>
          </a:stretch>
        </p:blipFill>
        <p:spPr bwMode="auto">
          <a:xfrm>
            <a:off x="4343400" y="1981200"/>
            <a:ext cx="16414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 t="50105" r="60643"/>
          <a:stretch>
            <a:fillRect/>
          </a:stretch>
        </p:blipFill>
        <p:spPr bwMode="auto">
          <a:xfrm>
            <a:off x="1981200" y="4699000"/>
            <a:ext cx="163353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 l="40240" t="50105" r="20435"/>
          <a:stretch>
            <a:fillRect/>
          </a:stretch>
        </p:blipFill>
        <p:spPr bwMode="auto">
          <a:xfrm>
            <a:off x="4419600" y="4699000"/>
            <a:ext cx="16319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505201" y="2514600"/>
            <a:ext cx="838200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 dirty="0">
                <a:solidFill>
                  <a:srgbClr val="0033CC"/>
                </a:solidFill>
                <a:latin typeface="Times New Roman" pitchFamily="-110" charset="0"/>
              </a:rPr>
              <a:t>0.6</a:t>
            </a:r>
            <a:endParaRPr lang="en-US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 rot="2427734">
            <a:off x="3414525" y="4005744"/>
            <a:ext cx="115111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 dirty="0">
                <a:solidFill>
                  <a:srgbClr val="0033CC"/>
                </a:solidFill>
                <a:latin typeface="Times New Roman" pitchFamily="-110" charset="0"/>
              </a:rPr>
              <a:t>0.3</a:t>
            </a:r>
            <a:endParaRPr lang="en-US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 rot="5400000">
            <a:off x="2477293" y="3999706"/>
            <a:ext cx="7715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 dirty="0">
                <a:solidFill>
                  <a:srgbClr val="0033CC"/>
                </a:solidFill>
                <a:latin typeface="Times New Roman" pitchFamily="-110" charset="0"/>
              </a:rPr>
              <a:t>0.4</a:t>
            </a:r>
            <a:endParaRPr lang="en-US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Gamma/Power </a:t>
            </a:r>
            <a:r>
              <a:rPr lang="en-US" sz="3600" dirty="0" smtClean="0"/>
              <a:t>Law     </a:t>
            </a:r>
            <a:br>
              <a:rPr lang="en-US" sz="3600" dirty="0" smtClean="0"/>
            </a:br>
            <a:r>
              <a:rPr lang="en-US" sz="3600" dirty="0" smtClean="0"/>
              <a:t>         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/>
          <a:lstStyle/>
          <a:p>
            <a:r>
              <a:rPr lang="en-US" dirty="0" smtClean="0"/>
              <a:t>To make </a:t>
            </a:r>
          </a:p>
          <a:p>
            <a:pPr>
              <a:buNone/>
            </a:pPr>
            <a:r>
              <a:rPr lang="en-US" dirty="0" smtClean="0"/>
              <a:t>The images </a:t>
            </a:r>
          </a:p>
          <a:p>
            <a:pPr>
              <a:buNone/>
            </a:pPr>
            <a:r>
              <a:rPr lang="en-US" dirty="0" smtClean="0"/>
              <a:t>Darker </a:t>
            </a:r>
            <a:r>
              <a:rPr lang="el-GR" dirty="0" smtClean="0"/>
              <a:t>ϒ</a:t>
            </a:r>
            <a:r>
              <a:rPr lang="en-US" dirty="0" smtClean="0"/>
              <a:t>&gt;1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 l="20355" r="40186" b="50438"/>
          <a:stretch>
            <a:fillRect/>
          </a:stretch>
        </p:blipFill>
        <p:spPr bwMode="auto">
          <a:xfrm>
            <a:off x="2362200" y="1247775"/>
            <a:ext cx="25019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 l="60014" b="50095"/>
          <a:stretch>
            <a:fillRect/>
          </a:stretch>
        </p:blipFill>
        <p:spPr bwMode="auto">
          <a:xfrm>
            <a:off x="5495925" y="1287463"/>
            <a:ext cx="253523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/>
          <a:srcRect l="20355" t="49782" r="39909"/>
          <a:stretch>
            <a:fillRect/>
          </a:stretch>
        </p:blipFill>
        <p:spPr bwMode="auto">
          <a:xfrm>
            <a:off x="2325688" y="4352925"/>
            <a:ext cx="2519362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/>
          <a:srcRect l="59764" t="49782"/>
          <a:stretch>
            <a:fillRect/>
          </a:stretch>
        </p:blipFill>
        <p:spPr bwMode="auto">
          <a:xfrm>
            <a:off x="5392738" y="4289425"/>
            <a:ext cx="2551112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649788" y="2176463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3.0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 rot="2418888">
            <a:off x="4618038" y="3670300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5.0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 rot="5400000">
            <a:off x="3167855" y="3690144"/>
            <a:ext cx="914401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 dirty="0">
                <a:solidFill>
                  <a:srgbClr val="0033CC"/>
                </a:solidFill>
                <a:latin typeface="Times New Roman" pitchFamily="-110" charset="0"/>
              </a:rPr>
              <a:t>4.0</a:t>
            </a:r>
            <a:endParaRPr lang="en-US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of an image represents the relative frequency of </a:t>
            </a:r>
            <a:r>
              <a:rPr lang="en-US" dirty="0" smtClean="0"/>
              <a:t>occurrence </a:t>
            </a:r>
            <a:r>
              <a:rPr lang="en-US" dirty="0" smtClean="0"/>
              <a:t>of gray level values in an image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imhist</a:t>
            </a:r>
            <a:r>
              <a:rPr lang="en-US" dirty="0" smtClean="0"/>
              <a:t>(I) :   displays a histogram for the image 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BIT PLANE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E" dirty="0" smtClean="0"/>
              <a:t>Often by isolating particular bits of the pixel values in an image we can highlight interesting aspects of that </a:t>
            </a:r>
            <a:r>
              <a:rPr lang="en-IE" dirty="0" smtClean="0"/>
              <a:t>image</a:t>
            </a:r>
          </a:p>
          <a:p>
            <a:pPr marL="0" indent="0"/>
            <a:r>
              <a:rPr lang="en-IE" sz="2600" dirty="0" smtClean="0">
                <a:solidFill>
                  <a:schemeClr val="tx1"/>
                </a:solidFill>
              </a:rPr>
              <a:t>Higher-order </a:t>
            </a:r>
            <a:r>
              <a:rPr lang="en-IE" sz="2600" dirty="0" smtClean="0">
                <a:solidFill>
                  <a:schemeClr val="tx1"/>
                </a:solidFill>
              </a:rPr>
              <a:t>bits usually contain most of the significant visual </a:t>
            </a:r>
            <a:r>
              <a:rPr lang="en-IE" sz="2600" dirty="0" smtClean="0">
                <a:solidFill>
                  <a:schemeClr val="tx1"/>
                </a:solidFill>
              </a:rPr>
              <a:t>information</a:t>
            </a:r>
          </a:p>
          <a:p>
            <a:pPr marL="0" indent="0"/>
            <a:r>
              <a:rPr lang="en-IE" sz="2600" dirty="0" smtClean="0">
                <a:solidFill>
                  <a:schemeClr val="tx1"/>
                </a:solidFill>
              </a:rPr>
              <a:t>Lower-order </a:t>
            </a:r>
            <a:r>
              <a:rPr lang="en-IE" sz="2600" dirty="0" smtClean="0">
                <a:solidFill>
                  <a:schemeClr val="tx1"/>
                </a:solidFill>
              </a:rPr>
              <a:t>bits contain</a:t>
            </a:r>
            <a:br>
              <a:rPr lang="en-IE" sz="2600" dirty="0" smtClean="0">
                <a:solidFill>
                  <a:schemeClr val="tx1"/>
                </a:solidFill>
              </a:rPr>
            </a:br>
            <a:r>
              <a:rPr lang="en-IE" sz="2600" dirty="0" smtClean="0">
                <a:solidFill>
                  <a:schemeClr val="tx1"/>
                </a:solidFill>
              </a:rPr>
              <a:t>subtle </a:t>
            </a:r>
            <a:r>
              <a:rPr lang="en-IE" sz="2600" dirty="0" smtClean="0">
                <a:solidFill>
                  <a:schemeClr val="tx1"/>
                </a:solidFill>
              </a:rPr>
              <a:t>details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r="24947"/>
          <a:stretch>
            <a:fillRect/>
          </a:stretch>
        </p:blipFill>
        <p:spPr bwMode="auto">
          <a:xfrm>
            <a:off x="3048000" y="4191000"/>
            <a:ext cx="480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BIT PLANE SLICING(CONTN..)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239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BIT PLANE SLICING (CONTN..)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66943" b="43085"/>
          <a:stretch>
            <a:fillRect/>
          </a:stretch>
        </p:blipFill>
        <p:spPr bwMode="auto">
          <a:xfrm>
            <a:off x="550863" y="1143001"/>
            <a:ext cx="4178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6309" r="874" b="43085"/>
          <a:stretch>
            <a:fillRect/>
          </a:stretch>
        </p:blipFill>
        <p:spPr bwMode="auto">
          <a:xfrm>
            <a:off x="550863" y="4619919"/>
            <a:ext cx="4148137" cy="213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2693" r="33653" b="43085"/>
          <a:stretch>
            <a:fillRect/>
          </a:stretch>
        </p:blipFill>
        <p:spPr bwMode="auto">
          <a:xfrm>
            <a:off x="457200" y="2895600"/>
            <a:ext cx="4254500" cy="213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3938587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500" dirty="0"/>
              <a:t>Reconstructed image using only bit planes 8 and 7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648201" y="3124200"/>
            <a:ext cx="35814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500" dirty="0"/>
              <a:t>Reconstructed image using only bit planes 8, 7 and 6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724401" y="5257800"/>
            <a:ext cx="320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500" dirty="0"/>
              <a:t>Reconstructed image using only bit planes </a:t>
            </a:r>
            <a:r>
              <a:rPr lang="en-GB" sz="2500" dirty="0" smtClean="0"/>
              <a:t>8,7</a:t>
            </a:r>
            <a:r>
              <a:rPr lang="en-GB" sz="2500" dirty="0"/>
              <a:t>, 6 and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7239000" cy="320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239000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%</a:t>
            </a:r>
            <a:r>
              <a:rPr lang="en-US" sz="1800" dirty="0" smtClean="0"/>
              <a:t>To illustrate that higher bit planes gives more information than lower bit</a:t>
            </a:r>
          </a:p>
          <a:p>
            <a:pPr>
              <a:buNone/>
            </a:pPr>
            <a:r>
              <a:rPr lang="en-US" sz="1800" dirty="0" smtClean="0"/>
              <a:t>%planes of an image</a:t>
            </a:r>
          </a:p>
          <a:p>
            <a:pPr>
              <a:buNone/>
            </a:pPr>
            <a:r>
              <a:rPr lang="en-US" sz="1800" dirty="0" smtClean="0"/>
              <a:t>% 1000 0010(1 pixel value of a grey scale 8  bit image)</a:t>
            </a:r>
          </a:p>
          <a:p>
            <a:pPr>
              <a:buNone/>
            </a:pPr>
            <a:r>
              <a:rPr lang="en-US" sz="1800" dirty="0" smtClean="0"/>
              <a:t>%                 MSB                                                     LSB</a:t>
            </a:r>
          </a:p>
          <a:p>
            <a:pPr>
              <a:buNone/>
            </a:pPr>
            <a:r>
              <a:rPr lang="en-US" sz="1800" dirty="0" smtClean="0"/>
              <a:t>% Bit Position  Bit 7   Bit 6   Bit 5   Bit 4   Bit 3   Bit 2   Bit 1   Bit 0</a:t>
            </a:r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7239000" cy="320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4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4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             THANK YOU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Arithmetic operations on    </a:t>
            </a:r>
            <a:br>
              <a:rPr lang="en-US" dirty="0" smtClean="0"/>
            </a:br>
            <a:r>
              <a:rPr lang="en-US" dirty="0" smtClean="0"/>
              <a:t>                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imadd</a:t>
            </a:r>
            <a:r>
              <a:rPr lang="en-US" b="1" dirty="0" smtClean="0"/>
              <a:t>() </a:t>
            </a:r>
            <a:r>
              <a:rPr lang="en-US" dirty="0" smtClean="0"/>
              <a:t>: Add two images or add constant to image.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imsubtract</a:t>
            </a:r>
            <a:r>
              <a:rPr lang="en-US" b="1" dirty="0" smtClean="0"/>
              <a:t>() </a:t>
            </a:r>
            <a:r>
              <a:rPr lang="en-US" dirty="0" smtClean="0"/>
              <a:t>: Subtract one image from another or subtract constant from image.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immultiply</a:t>
            </a:r>
            <a:r>
              <a:rPr lang="en-US" b="1" dirty="0" smtClean="0"/>
              <a:t>() </a:t>
            </a:r>
            <a:r>
              <a:rPr lang="en-US" dirty="0" smtClean="0"/>
              <a:t>: Multiply two images or multiply image by constant.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imdivide</a:t>
            </a:r>
            <a:r>
              <a:rPr lang="en-US" b="1" dirty="0" smtClean="0"/>
              <a:t>() </a:t>
            </a:r>
            <a:r>
              <a:rPr lang="en-US" dirty="0" smtClean="0"/>
              <a:t>: Divide one image into another or divide image by constant.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IMAGE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is one of the most visually appealing areas of image processing.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Enhancement is the process of manipulating an image so that the result is more suitable than the original for a specific application.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 Oriented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          BASIC  INTENSITY TRANSFORMATION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endParaRPr lang="en-US" dirty="0" smtClean="0"/>
          </a:p>
          <a:p>
            <a:pPr marL="514350" indent="-514350">
              <a:buAutoNum type="alphaLcParenBoth"/>
            </a:pPr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Image Negative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 Log Transformation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Gamma/Power Law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Expression</a:t>
            </a:r>
          </a:p>
          <a:p>
            <a:pPr>
              <a:buNone/>
            </a:pPr>
            <a:r>
              <a:rPr lang="en-US" dirty="0" smtClean="0"/>
              <a:t>			s=T(r) </a:t>
            </a:r>
          </a:p>
          <a:p>
            <a:pPr>
              <a:buNone/>
            </a:pPr>
            <a:r>
              <a:rPr lang="en-US" dirty="0" smtClean="0"/>
              <a:t>		where r </a:t>
            </a:r>
            <a:r>
              <a:rPr lang="en-US" dirty="0" smtClean="0">
                <a:sym typeface="Wingdings" pitchFamily="2" charset="2"/>
              </a:rPr>
              <a:t> pixel before processing.</a:t>
            </a:r>
          </a:p>
          <a:p>
            <a:pPr>
              <a:buNone/>
            </a:pPr>
            <a:r>
              <a:rPr lang="en-US" dirty="0" smtClean="0"/>
              <a:t>			  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pixel after processing.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tx1"/>
                </a:solidFill>
              </a:rPr>
              <a:t>  T </a:t>
            </a:r>
            <a:r>
              <a:rPr lang="en-US" sz="2600" dirty="0" smtClean="0">
                <a:solidFill>
                  <a:schemeClr val="tx1"/>
                </a:solidFill>
                <a:sym typeface="Wingdings" pitchFamily="2" charset="2"/>
              </a:rPr>
              <a:t>  Transformation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Image Negative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/>
          <a:lstStyle/>
          <a:p>
            <a:r>
              <a:rPr lang="en-US" dirty="0" smtClean="0"/>
              <a:t>General Expression :</a:t>
            </a:r>
          </a:p>
          <a:p>
            <a:pPr>
              <a:buNone/>
            </a:pPr>
            <a:r>
              <a:rPr lang="en-US" dirty="0" smtClean="0"/>
              <a:t>			s=L-1-r</a:t>
            </a:r>
          </a:p>
          <a:p>
            <a:r>
              <a:rPr lang="en-US" dirty="0" smtClean="0"/>
              <a:t>Used for enhancing white or gray detail embedded in dark regions of an image.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2000" dirty="0" smtClean="0"/>
              <a:t> Original image	                  Negative Image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r="60518"/>
          <a:stretch>
            <a:fillRect/>
          </a:stretch>
        </p:blipFill>
        <p:spPr bwMode="auto">
          <a:xfrm>
            <a:off x="1371600" y="3733800"/>
            <a:ext cx="1976438" cy="23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33800" y="4495801"/>
            <a:ext cx="1566862" cy="762000"/>
          </a:xfrm>
          <a:prstGeom prst="rightArrow">
            <a:avLst>
              <a:gd name="adj1" fmla="val 50000"/>
              <a:gd name="adj2" fmla="val 4612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chemeClr val="bg1"/>
                </a:solidFill>
                <a:latin typeface="Times New Roman" pitchFamily="18" charset="0"/>
              </a:rPr>
              <a:t>s = </a:t>
            </a:r>
            <a:r>
              <a:rPr lang="en-IE" b="1" i="1" dirty="0" smtClean="0">
                <a:solidFill>
                  <a:schemeClr val="bg1"/>
                </a:solidFill>
                <a:latin typeface="Times New Roman" pitchFamily="18" charset="0"/>
              </a:rPr>
              <a:t>L-1-r</a:t>
            </a:r>
            <a:endParaRPr lang="en-US" b="1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40060" r="20432"/>
          <a:stretch>
            <a:fillRect/>
          </a:stretch>
        </p:blipFill>
        <p:spPr bwMode="auto">
          <a:xfrm>
            <a:off x="5486400" y="3810000"/>
            <a:ext cx="1981200" cy="23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Log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Expression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 = c * log(1+r) </a:t>
            </a:r>
            <a:r>
              <a:rPr lang="en-US" dirty="0" smtClean="0"/>
              <a:t>,where c is a constant and 			                   r&gt;=0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0" indent="0" algn="just"/>
            <a:r>
              <a:rPr lang="en-IE" dirty="0" smtClean="0"/>
              <a:t>   The log transformation maps a narrow </a:t>
            </a:r>
            <a:r>
              <a:rPr lang="en-IE" dirty="0" smtClean="0"/>
              <a:t>range </a:t>
            </a:r>
            <a:r>
              <a:rPr lang="en-IE" dirty="0" smtClean="0"/>
              <a:t>of low intensity values in the input into a wider range of output </a:t>
            </a:r>
            <a:r>
              <a:rPr lang="en-IE" dirty="0" smtClean="0"/>
              <a:t>values(i.e.,)expands the dark pixels in an image while compressing the higher level values.</a:t>
            </a:r>
          </a:p>
          <a:p>
            <a:pPr marL="0" indent="0" algn="just">
              <a:buNone/>
            </a:pPr>
            <a:endParaRPr lang="en-IE" dirty="0" smtClean="0"/>
          </a:p>
          <a:p>
            <a:pPr marL="0" indent="0" algn="just"/>
            <a:r>
              <a:rPr lang="en-IE" dirty="0" smtClean="0"/>
              <a:t>   </a:t>
            </a:r>
            <a:r>
              <a:rPr lang="en-IE" dirty="0" smtClean="0"/>
              <a:t>The </a:t>
            </a:r>
            <a:r>
              <a:rPr lang="en-IE" dirty="0" smtClean="0"/>
              <a:t>inverse log transformation performs the opposite transformation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TRANSFORMATIONS(CONTN…)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52578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IE" dirty="0" smtClean="0"/>
              <a:t>Log functions are particularly useful when the input grey level values may have an extremely large range of </a:t>
            </a:r>
            <a:r>
              <a:rPr lang="en-IE" dirty="0" smtClean="0"/>
              <a:t>values</a:t>
            </a:r>
          </a:p>
          <a:p>
            <a:pPr marL="0" indent="0">
              <a:lnSpc>
                <a:spcPct val="90000"/>
              </a:lnSpc>
            </a:pPr>
            <a:endParaRPr lang="en-IE" dirty="0" smtClean="0"/>
          </a:p>
          <a:p>
            <a:pPr marL="0" indent="0">
              <a:lnSpc>
                <a:spcPct val="90000"/>
              </a:lnSpc>
            </a:pPr>
            <a:r>
              <a:rPr lang="en-IE" dirty="0" smtClean="0"/>
              <a:t> In the following example the Fourier transform of an image is put through a log transform to reveal more detail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930" r="40614"/>
          <a:stretch>
            <a:fillRect/>
          </a:stretch>
        </p:blipFill>
        <p:spPr bwMode="auto">
          <a:xfrm>
            <a:off x="914400" y="44958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276600" y="4876800"/>
            <a:ext cx="1779587" cy="849312"/>
          </a:xfrm>
          <a:prstGeom prst="rightArrow">
            <a:avLst>
              <a:gd name="adj1" fmla="val 50000"/>
              <a:gd name="adj2" fmla="val 5238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 dirty="0">
                <a:solidFill>
                  <a:schemeClr val="bg1"/>
                </a:solidFill>
                <a:latin typeface="Times New Roman" pitchFamily="-110" charset="0"/>
              </a:rPr>
              <a:t>s = log(1 + r)</a:t>
            </a:r>
            <a:endParaRPr lang="en-US" b="1" i="1" dirty="0">
              <a:solidFill>
                <a:schemeClr val="bg1"/>
              </a:solidFill>
              <a:latin typeface="Times New Roman" pitchFamily="-110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59789"/>
          <a:stretch>
            <a:fillRect/>
          </a:stretch>
        </p:blipFill>
        <p:spPr bwMode="auto">
          <a:xfrm>
            <a:off x="5181600" y="4419600"/>
            <a:ext cx="2362199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       Gamma/Power </a:t>
            </a:r>
            <a:r>
              <a:rPr lang="en-US" sz="3600" dirty="0" smtClean="0"/>
              <a:t>Law </a:t>
            </a:r>
            <a:r>
              <a:rPr lang="en-US" sz="3600" dirty="0" smtClean="0"/>
              <a:t>    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Expression:</a:t>
            </a:r>
          </a:p>
          <a:p>
            <a:pPr lvl="5">
              <a:buNone/>
            </a:pPr>
            <a:r>
              <a:rPr lang="en-US" dirty="0" smtClean="0"/>
              <a:t>				          </a:t>
            </a:r>
          </a:p>
          <a:p>
            <a:pPr lvl="5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, </a:t>
            </a:r>
            <a:r>
              <a:rPr lang="en-US" dirty="0" smtClean="0">
                <a:solidFill>
                  <a:schemeClr val="tx1"/>
                </a:solidFill>
              </a:rPr>
              <a:t>Where c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l-GR" dirty="0" smtClean="0">
                <a:solidFill>
                  <a:schemeClr val="tx1"/>
                </a:solidFill>
              </a:rPr>
              <a:t>ϒ</a:t>
            </a:r>
            <a:r>
              <a:rPr lang="en-US" dirty="0" smtClean="0">
                <a:solidFill>
                  <a:schemeClr val="tx1"/>
                </a:solidFill>
              </a:rPr>
              <a:t> are positive 					constant</a:t>
            </a:r>
          </a:p>
          <a:p>
            <a:pPr marL="0" indent="0"/>
            <a:endParaRPr lang="en-IE" dirty="0" smtClean="0">
              <a:cs typeface="Times New Roman" pitchFamily="-110" charset="0"/>
            </a:endParaRPr>
          </a:p>
          <a:p>
            <a:pPr marL="0" indent="0"/>
            <a:r>
              <a:rPr lang="en-IE" dirty="0" smtClean="0">
                <a:cs typeface="Times New Roman" pitchFamily="-110" charset="0"/>
              </a:rPr>
              <a:t>Map a narrow range of dark input values into a wider range of output values or vice versa</a:t>
            </a:r>
            <a:r>
              <a:rPr lang="en-IE" dirty="0" smtClean="0">
                <a:cs typeface="Times New Roman" pitchFamily="-110" charset="0"/>
              </a:rPr>
              <a:t>.</a:t>
            </a:r>
          </a:p>
          <a:p>
            <a:pPr marL="0" indent="0"/>
            <a:endParaRPr lang="en-IE" dirty="0" smtClean="0">
              <a:cs typeface="Times New Roman" pitchFamily="-110" charset="0"/>
            </a:endParaRPr>
          </a:p>
          <a:p>
            <a:pPr marL="0" indent="0"/>
            <a:r>
              <a:rPr lang="en-IE" dirty="0" smtClean="0">
                <a:cs typeface="Times New Roman" pitchFamily="-110" charset="0"/>
              </a:rPr>
              <a:t>Gamma correction</a:t>
            </a:r>
            <a:endParaRPr lang="en-IE" dirty="0" smtClean="0">
              <a:cs typeface="Times New Roman" pitchFamily="-110" charset="0"/>
            </a:endParaRPr>
          </a:p>
          <a:p>
            <a:pPr marL="0" indent="0">
              <a:buNone/>
            </a:pPr>
            <a:endParaRPr lang="en-IE" dirty="0" smtClean="0">
              <a:cs typeface="Times New Roman" pitchFamily="-110" charset="0"/>
            </a:endParaRPr>
          </a:p>
          <a:p>
            <a:pPr marL="0" indent="0"/>
            <a:r>
              <a:rPr lang="en-US" dirty="0" smtClean="0"/>
              <a:t> </a:t>
            </a:r>
            <a:r>
              <a:rPr lang="el-GR" dirty="0" smtClean="0"/>
              <a:t>ϒ</a:t>
            </a:r>
            <a:r>
              <a:rPr lang="en-US" dirty="0" smtClean="0"/>
              <a:t>&gt; 1</a:t>
            </a:r>
          </a:p>
          <a:p>
            <a:pPr marL="0" indent="0"/>
            <a:r>
              <a:rPr lang="el-GR" dirty="0" smtClean="0"/>
              <a:t>ϒ</a:t>
            </a:r>
            <a:r>
              <a:rPr lang="en-US" dirty="0" smtClean="0"/>
              <a:t> &lt; 1</a:t>
            </a:r>
          </a:p>
          <a:p>
            <a:pPr marL="0" indent="0"/>
            <a:r>
              <a:rPr lang="el-GR" dirty="0" smtClean="0"/>
              <a:t>ϒ</a:t>
            </a:r>
            <a:r>
              <a:rPr lang="en-US" dirty="0" smtClean="0"/>
              <a:t> = 1</a:t>
            </a:r>
            <a:endParaRPr 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00200" y="2286000"/>
          <a:ext cx="1371600" cy="609600"/>
        </p:xfrm>
        <a:graphic>
          <a:graphicData uri="http://schemas.openxmlformats.org/presentationml/2006/ole">
            <p:oleObj spid="_x0000_s23555" name="Equation" r:id="rId3" imgW="457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169</TotalTime>
  <Words>410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Opulent</vt:lpstr>
      <vt:lpstr>Equation</vt:lpstr>
      <vt:lpstr>INTENSITY TRANFORMATIONS USING MATLAB</vt:lpstr>
      <vt:lpstr>    Arithmetic operations on                      images</vt:lpstr>
      <vt:lpstr>         IMAGE ENHANCEMENT</vt:lpstr>
      <vt:lpstr>          BASIC  INTENSITY TRANSFORMATION FUNCTIONS</vt:lpstr>
      <vt:lpstr>Intensity transformation</vt:lpstr>
      <vt:lpstr>    Image Negative</vt:lpstr>
      <vt:lpstr>     Log Transformations</vt:lpstr>
      <vt:lpstr>LOG TRANSFORMATIONS(CONTN…)</vt:lpstr>
      <vt:lpstr>        Gamma/Power Law                Transformation</vt:lpstr>
      <vt:lpstr>         Gamma/Power Law                Transformation</vt:lpstr>
      <vt:lpstr>       Gamma/Power Law                Transformation</vt:lpstr>
      <vt:lpstr>          HISTOGRAM</vt:lpstr>
      <vt:lpstr>      BIT PLANE SLICING</vt:lpstr>
      <vt:lpstr>      BIT PLANE SLICING(CONTN..)</vt:lpstr>
      <vt:lpstr>BIT PLANE SLICING (CONTN..)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 TRANFORMATIONS USING MATLAB</dc:title>
  <dc:creator>user</dc:creator>
  <cp:lastModifiedBy>user</cp:lastModifiedBy>
  <cp:revision>31</cp:revision>
  <dcterms:created xsi:type="dcterms:W3CDTF">2013-08-21T20:34:10Z</dcterms:created>
  <dcterms:modified xsi:type="dcterms:W3CDTF">2013-08-22T06:46:14Z</dcterms:modified>
</cp:coreProperties>
</file>