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7" r:id="rId29"/>
    <p:sldId id="288" r:id="rId30"/>
    <p:sldId id="289" r:id="rId31"/>
    <p:sldId id="290" r:id="rId32"/>
    <p:sldId id="286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D1848-9206-4930-BED4-BF8A2F77944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F4180-BF39-4B50-8469-7B35DC2C0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A7DCE-87CD-403A-AECC-8338F618C19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7094DFE-A354-4518-887A-6F2A27C9118F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225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6F89A-207E-4244-84E9-B873D733882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2528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2AFA01C-4587-48C2-8CEB-5877A514E8BF}" type="slidenum">
              <a:rPr lang="en-US" sz="1200">
                <a:solidFill>
                  <a:schemeClr val="tx1"/>
                </a:solidFill>
                <a:ea typeface="ＭＳ Ｐゴシック" pitchFamily="1" charset="-128"/>
              </a:rPr>
              <a:pPr algn="r"/>
              <a:t>28</a:t>
            </a:fld>
            <a:endParaRPr lang="en-US" sz="12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22528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2199AA9-09DF-4D68-AEBC-DDDF9F36E39E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2457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F6090-9107-4314-B65D-04058CD8515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24576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4A5F7A4-81A8-41D1-A271-FE24DA38EBB0}" type="slidenum">
              <a:rPr lang="en-US" sz="1200">
                <a:solidFill>
                  <a:schemeClr val="tx1"/>
                </a:solidFill>
                <a:ea typeface="ＭＳ Ｐゴシック" pitchFamily="1" charset="-128"/>
              </a:rPr>
              <a:pPr algn="r"/>
              <a:t>34</a:t>
            </a:fld>
            <a:endParaRPr lang="en-US" sz="12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24576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E89F150-F455-46BB-A669-A093D27E0EAF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2467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30F77-74E8-4728-95A0-D8B23D3DEA8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4678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654FF2-BD74-445E-89E8-FB22F2A9D71B}" type="slidenum">
              <a:rPr lang="en-US" sz="1200">
                <a:solidFill>
                  <a:schemeClr val="tx1"/>
                </a:solidFill>
                <a:ea typeface="ＭＳ Ｐゴシック" pitchFamily="1" charset="-128"/>
              </a:rPr>
              <a:pPr algn="r"/>
              <a:t>35</a:t>
            </a:fld>
            <a:endParaRPr lang="en-US" sz="12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24678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026DD3-9D20-4138-A883-2176DEEA96FA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2478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FAA52-971C-4E16-B2D8-0BC3492D7D4E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4781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86F59A-9990-4FF9-BDAE-89A4BB6D04C6}" type="slidenum">
              <a:rPr lang="en-US" sz="1200">
                <a:solidFill>
                  <a:schemeClr val="tx1"/>
                </a:solidFill>
                <a:ea typeface="ＭＳ Ｐゴシック" pitchFamily="1" charset="-128"/>
              </a:rPr>
              <a:pPr algn="r"/>
              <a:t>36</a:t>
            </a:fld>
            <a:endParaRPr lang="en-US" sz="12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24781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7338CB5-7F7E-479F-9897-9277A7323F9D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2488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240E6-B782-476B-A13D-16C44F8B43D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4883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4EA67AF-8C6D-4181-BA4B-312C777FBBC7}" type="slidenum">
              <a:rPr lang="en-US" sz="1200">
                <a:solidFill>
                  <a:schemeClr val="tx1"/>
                </a:solidFill>
                <a:ea typeface="ＭＳ Ｐゴシック" pitchFamily="1" charset="-128"/>
              </a:rPr>
              <a:pPr algn="r"/>
              <a:t>37</a:t>
            </a:fld>
            <a:endParaRPr lang="en-US" sz="12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24883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92C8AA-956B-4024-9D3C-D2EDE609D82E}" type="datetimeFigureOut">
              <a:rPr lang="en-US" smtClean="0"/>
              <a:pPr/>
              <a:t>7/25/2019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9B27BB-0AC2-4046-BC0B-817D71EC740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Microsoft_Office_Excel_97-2003_Worksheet2.xls"/><Relationship Id="rId4" Type="http://schemas.openxmlformats.org/officeDocument/2006/relationships/oleObject" Target="../embeddings/Microsoft_Office_Excel_97-2003_Worksheet1.xls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Excel_97-2003_Worksheet4.xls"/><Relationship Id="rId4" Type="http://schemas.openxmlformats.org/officeDocument/2006/relationships/oleObject" Target="../embeddings/Microsoft_Office_Excel_97-2003_Worksheet3.xls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84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mtClean="0"/>
              <a:t>Sharpening - using Spatial Filters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14325" y="1493838"/>
            <a:ext cx="8597900" cy="4632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Used to highlight transitions in intensity</a:t>
            </a:r>
          </a:p>
          <a:p>
            <a:r>
              <a:rPr lang="en-US" smtClean="0"/>
              <a:t>Applications: Electronic printing, medical imaging, industrial inspection, autonomous guidance in military systems</a:t>
            </a:r>
          </a:p>
          <a:p>
            <a:r>
              <a:rPr lang="en-US" smtClean="0"/>
              <a:t>Can be achieved by spatial differentiation </a:t>
            </a:r>
          </a:p>
          <a:p>
            <a:r>
              <a:rPr lang="en-US" smtClean="0"/>
              <a:t>Operators for sharpening by digital differentiation </a:t>
            </a:r>
            <a:r>
              <a:rPr lang="en-US" smtClean="0">
                <a:sym typeface="Wingdings" pitchFamily="2" charset="2"/>
              </a:rPr>
              <a:t> enhances edges and discontinuities due to noise</a:t>
            </a: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Edge Detection using First Order Derivative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Differentiation measures the </a:t>
            </a:r>
            <a:r>
              <a:rPr lang="en-IE" i="1" dirty="0" smtClean="0"/>
              <a:t>rate of change</a:t>
            </a:r>
            <a:r>
              <a:rPr lang="en-IE" dirty="0" smtClean="0"/>
              <a:t> of a function (Gradient)</a:t>
            </a:r>
          </a:p>
          <a:p>
            <a:r>
              <a:rPr lang="en-IE" dirty="0" smtClean="0"/>
              <a:t>Let’s consider a simple 1 dimensional example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 l="19772" r="36916" b="45802"/>
          <a:stretch>
            <a:fillRect/>
          </a:stretch>
        </p:blipFill>
        <p:spPr bwMode="auto">
          <a:xfrm>
            <a:off x="3124200" y="3352800"/>
            <a:ext cx="2717800" cy="272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Edge Detection using First order derivative(1 D Functions)</a:t>
            </a:r>
            <a:endParaRPr lang="en-US" sz="4400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772" r="36916" b="45802"/>
          <a:stretch>
            <a:fillRect/>
          </a:stretch>
        </p:blipFill>
        <p:spPr bwMode="auto">
          <a:xfrm>
            <a:off x="2971800" y="1524000"/>
            <a:ext cx="27191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71800" y="2667000"/>
            <a:ext cx="2971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60000" contrast="82000"/>
          </a:blip>
          <a:srcRect l="22882" t="56818" b="14615"/>
          <a:stretch>
            <a:fillRect/>
          </a:stretch>
        </p:blipFill>
        <p:spPr bwMode="auto">
          <a:xfrm>
            <a:off x="636588" y="4289425"/>
            <a:ext cx="78994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Edge Detection using First order derivative(1 D Functions)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dirty="0" smtClean="0"/>
              <a:t>The first derivative of a function is as follows: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E" dirty="0" smtClean="0"/>
              <a:t>It represents the difference between subsequent values</a:t>
            </a:r>
          </a:p>
          <a:p>
            <a:pPr>
              <a:buNone/>
            </a:pPr>
            <a:r>
              <a:rPr lang="en-IE" dirty="0" smtClean="0"/>
              <a:t>and measures the rate of change of the function</a:t>
            </a:r>
            <a:endParaRPr lang="en-US" dirty="0"/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2133600" y="2667000"/>
          <a:ext cx="4062413" cy="1247775"/>
        </p:xfrm>
        <a:graphic>
          <a:graphicData uri="http://schemas.openxmlformats.org/presentationml/2006/ole">
            <p:oleObj spid="_x0000_s1026" name="Equation" r:id="rId3" imgW="1282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Edge Detection using First order derivative(1 D </a:t>
            </a:r>
            <a:r>
              <a:rPr lang="en-US" sz="4000" dirty="0" smtClean="0">
                <a:hlinkClick r:id="rId3" action="ppaction://hlinksldjump"/>
              </a:rPr>
              <a:t>Functions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idx="1"/>
          </p:nvPr>
        </p:nvGraphicFramePr>
        <p:xfrm>
          <a:off x="1447800" y="1143000"/>
          <a:ext cx="5981700" cy="2552700"/>
        </p:xfrm>
        <a:graphic>
          <a:graphicData uri="http://schemas.openxmlformats.org/presentationml/2006/ole">
            <p:oleObj spid="_x0000_s2050" name="Chart" r:id="rId4" imgW="5981700" imgH="2552700" progId="Excel.Sheet.8">
              <p:embed/>
            </p:oleObj>
          </a:graphicData>
        </a:graphic>
      </p:graphicFrame>
      <p:graphicFrame>
        <p:nvGraphicFramePr>
          <p:cNvPr id="6" name="Group 293"/>
          <p:cNvGraphicFramePr>
            <a:graphicFrameLocks noGrp="1"/>
          </p:cNvGraphicFramePr>
          <p:nvPr/>
        </p:nvGraphicFramePr>
        <p:xfrm>
          <a:off x="1454150" y="3706813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39"/>
          <p:cNvGraphicFramePr>
            <a:graphicFrameLocks noGrp="1"/>
          </p:cNvGraphicFramePr>
          <p:nvPr/>
        </p:nvGraphicFramePr>
        <p:xfrm>
          <a:off x="1458913" y="4132263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076325" y="4414838"/>
          <a:ext cx="6604000" cy="2357437"/>
        </p:xfrm>
        <a:graphic>
          <a:graphicData uri="http://schemas.openxmlformats.org/presentationml/2006/ole">
            <p:oleObj spid="_x0000_s2051" name="Chart" r:id="rId5" imgW="5981700" imgH="25527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20091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Edge detection using first order derivative (Gradient)- 2 D 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first derivative of an image can be computed using the gradient: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400" kern="0" dirty="0" smtClean="0"/>
          </a:p>
          <a:p>
            <a:pPr>
              <a:buNone/>
            </a:pPr>
            <a:endParaRPr lang="en-US" sz="2400" kern="0" dirty="0" smtClean="0"/>
          </a:p>
          <a:p>
            <a:pPr>
              <a:buNone/>
            </a:pPr>
            <a:r>
              <a:rPr lang="en-IE" sz="2400" kern="0" dirty="0" smtClean="0"/>
              <a:t> 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t="5588" b="10594"/>
          <a:stretch>
            <a:fillRect/>
          </a:stretch>
        </p:blipFill>
        <p:spPr bwMode="auto">
          <a:xfrm>
            <a:off x="2819400" y="3962400"/>
            <a:ext cx="2667000" cy="1295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66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 smtClean="0"/>
              <a:t>Gradient Representation 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The gradient is a vector which has </a:t>
            </a:r>
            <a:r>
              <a:rPr lang="en-US" dirty="0" smtClean="0">
                <a:solidFill>
                  <a:srgbClr val="FF0000"/>
                </a:solidFill>
              </a:rPr>
              <a:t>magnitude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direction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4191000" cy="1993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4"/>
          <p:cNvSpPr/>
          <p:nvPr/>
        </p:nvSpPr>
        <p:spPr>
          <a:xfrm>
            <a:off x="990600" y="4724400"/>
            <a:ext cx="52578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Magnitude:</a:t>
            </a:r>
            <a:r>
              <a:rPr lang="en-US" dirty="0" smtClean="0"/>
              <a:t> indicates edge strength.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Direction:</a:t>
            </a:r>
            <a:r>
              <a:rPr lang="en-US" dirty="0" smtClean="0"/>
              <a:t> indicates edge direction.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Order Edge Detection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Prewitt operator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Roberts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First Order Edge Detection Operators: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Consider the arrangement of pixels about the pixel (</a:t>
            </a:r>
            <a:r>
              <a:rPr lang="en-US" sz="2800" dirty="0" err="1" smtClean="0"/>
              <a:t>i,j</a:t>
            </a:r>
            <a:r>
              <a:rPr lang="en-US" sz="2800" dirty="0" smtClean="0"/>
              <a:t>):</a:t>
            </a:r>
          </a:p>
          <a:p>
            <a:pPr>
              <a:buNone/>
            </a:pPr>
            <a:r>
              <a:rPr lang="en-US" sz="2800" dirty="0" smtClean="0"/>
              <a:t>     </a:t>
            </a:r>
          </a:p>
          <a:p>
            <a:pPr>
              <a:buNone/>
            </a:pPr>
            <a:r>
              <a:rPr lang="en-US" sz="2000" dirty="0" smtClean="0"/>
              <a:t>	3 x 3 neighborhood 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400" dirty="0" smtClean="0"/>
              <a:t>The partial derivatives         and         can be computed as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u="sng" dirty="0" smtClean="0"/>
              <a:t>constant </a:t>
            </a:r>
            <a:r>
              <a:rPr lang="en-US" sz="2400" i="1" u="sng" dirty="0" smtClean="0"/>
              <a:t>c</a:t>
            </a:r>
            <a:r>
              <a:rPr lang="en-US" sz="2400" i="1" dirty="0" smtClean="0"/>
              <a:t> </a:t>
            </a:r>
            <a:r>
              <a:rPr lang="en-US" sz="2400" dirty="0" smtClean="0"/>
              <a:t>implies the emphasis given to pixels closer to the center of the mask.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514600"/>
            <a:ext cx="1828800" cy="1223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810000"/>
            <a:ext cx="4365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810000"/>
            <a:ext cx="4159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4648200"/>
            <a:ext cx="5029200" cy="831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Prewitt Operator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Setting </a:t>
            </a:r>
            <a:r>
              <a:rPr lang="en-US" i="1" dirty="0" smtClean="0"/>
              <a:t>c </a:t>
            </a:r>
            <a:r>
              <a:rPr lang="en-US" dirty="0" smtClean="0"/>
              <a:t>= 1, we get the Prewitt operator: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19400"/>
            <a:ext cx="4959350" cy="1223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419600"/>
            <a:ext cx="4191000" cy="393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</a:t>
            </a:r>
            <a:r>
              <a:rPr lang="en-US" i="1" dirty="0" smtClean="0"/>
              <a:t>c </a:t>
            </a:r>
            <a:r>
              <a:rPr lang="en-US" dirty="0" smtClean="0"/>
              <a:t>= 2, we get the </a:t>
            </a:r>
            <a:r>
              <a:rPr lang="en-US" dirty="0" err="1" smtClean="0"/>
              <a:t>Sobel</a:t>
            </a:r>
            <a:r>
              <a:rPr lang="en-US" dirty="0" smtClean="0"/>
              <a:t> operator: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E" dirty="0" smtClean="0"/>
          </a:p>
          <a:p>
            <a:r>
              <a:rPr lang="en-IE" dirty="0" smtClean="0"/>
              <a:t>To filter  an image it is filtered using both operators </a:t>
            </a:r>
            <a:r>
              <a:rPr lang="en-US" dirty="0" smtClean="0"/>
              <a:t>M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IE" dirty="0" smtClean="0"/>
              <a:t>and </a:t>
            </a:r>
            <a:r>
              <a:rPr lang="en-US" dirty="0" smtClean="0"/>
              <a:t>M</a:t>
            </a:r>
            <a:r>
              <a:rPr lang="en-US" baseline="-25000" dirty="0" smtClean="0"/>
              <a:t>Y</a:t>
            </a:r>
            <a:r>
              <a:rPr lang="en-IE" dirty="0" smtClean="0"/>
              <a:t> the results of which are added together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819400"/>
            <a:ext cx="5638800" cy="1412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572000"/>
            <a:ext cx="4648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Edge pixels are pixels at which the intensity of an image function changes abruptly and edges are set of connected edge pixels.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29000"/>
            <a:ext cx="1790700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828800" y="41148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3733800"/>
            <a:ext cx="3264312" cy="144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/>
              <a:t>Roberts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Robert kernels are derivative with respect to diagonal elements.</a:t>
            </a:r>
          </a:p>
          <a:p>
            <a:r>
              <a:rPr lang="en-US" dirty="0" smtClean="0"/>
              <a:t>They are based on cross diagonal differences. They are also called cross gradient operators.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and       can be implemented using the following mask</a:t>
            </a:r>
          </a:p>
          <a:p>
            <a:pPr>
              <a:buNone/>
            </a:pPr>
            <a:r>
              <a:rPr lang="en-US" dirty="0" smtClean="0"/>
              <a:t>                                   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200400"/>
            <a:ext cx="3276600" cy="1285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419600"/>
            <a:ext cx="436563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4419600"/>
            <a:ext cx="4159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2895600" y="5334000"/>
          <a:ext cx="963613" cy="838200"/>
        </p:xfrm>
        <a:graphic>
          <a:graphicData uri="http://schemas.openxmlformats.org/presentationml/2006/ole">
            <p:oleObj spid="_x0000_s3074" name="Equation" r:id="rId6" imgW="545760" imgH="457200" progId="Equation.3">
              <p:embed/>
            </p:oleObj>
          </a:graphicData>
        </a:graphic>
      </p:graphicFrame>
      <p:graphicFrame>
        <p:nvGraphicFramePr>
          <p:cNvPr id="35850" name="Object 8"/>
          <p:cNvGraphicFramePr>
            <a:graphicFrameLocks noChangeAspect="1"/>
          </p:cNvGraphicFramePr>
          <p:nvPr/>
        </p:nvGraphicFramePr>
        <p:xfrm>
          <a:off x="4191000" y="5334000"/>
          <a:ext cx="875110" cy="762000"/>
        </p:xfrm>
        <a:graphic>
          <a:graphicData uri="http://schemas.openxmlformats.org/presentationml/2006/ole">
            <p:oleObj spid="_x0000_s3075" name="Equation" r:id="rId7" imgW="5457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Edge Detection using Second order derivative(1 D Functions)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second derivative of a function is as follows: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IE" dirty="0" smtClean="0"/>
              <a:t>takes into account the values both before and after the current value.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3014" name="Object 4"/>
          <p:cNvGraphicFramePr>
            <a:graphicFrameLocks noChangeAspect="1"/>
          </p:cNvGraphicFramePr>
          <p:nvPr/>
        </p:nvGraphicFramePr>
        <p:xfrm>
          <a:off x="2057400" y="2815745"/>
          <a:ext cx="3962400" cy="994255"/>
        </p:xfrm>
        <a:graphic>
          <a:graphicData uri="http://schemas.openxmlformats.org/presentationml/2006/ole">
            <p:oleObj spid="_x0000_s4098" name="Equation" r:id="rId3" imgW="20574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Edge Detection using Second order derivative(1 D </a:t>
            </a:r>
            <a:r>
              <a:rPr lang="en-US" sz="4000" dirty="0" smtClean="0">
                <a:hlinkClick r:id="rId3" action="ppaction://hlinksldjump"/>
              </a:rPr>
              <a:t>Functions</a:t>
            </a:r>
            <a:r>
              <a:rPr lang="en-US" sz="4000" dirty="0" smtClean="0"/>
              <a:t>)(Contd..)</a:t>
            </a:r>
            <a:endParaRPr lang="en-US" sz="4000" dirty="0"/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>
            <p:ph idx="1"/>
          </p:nvPr>
        </p:nvGraphicFramePr>
        <p:xfrm>
          <a:off x="1219200" y="1219200"/>
          <a:ext cx="5981700" cy="2438400"/>
        </p:xfrm>
        <a:graphic>
          <a:graphicData uri="http://schemas.openxmlformats.org/presentationml/2006/ole">
            <p:oleObj spid="_x0000_s5122" name="Chart" r:id="rId4" imgW="5981700" imgH="2552700" progId="Excel.Sheet.8">
              <p:embed/>
            </p:oleObj>
          </a:graphicData>
        </a:graphic>
      </p:graphicFrame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1219200" y="3657600"/>
          <a:ext cx="6096000" cy="298450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4447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17"/>
          <p:cNvGraphicFramePr>
            <a:graphicFrameLocks noGrp="1"/>
          </p:cNvGraphicFramePr>
          <p:nvPr/>
        </p:nvGraphicFramePr>
        <p:xfrm>
          <a:off x="1219200" y="4038600"/>
          <a:ext cx="6096000" cy="301625"/>
        </p:xfrm>
        <a:graphic>
          <a:graphicData uri="http://schemas.openxmlformats.org/drawingml/2006/table">
            <a:tbl>
              <a:tblPr/>
              <a:tblGrid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  <a:gridCol w="244475"/>
                <a:gridCol w="242887"/>
                <a:gridCol w="244475"/>
                <a:gridCol w="242888"/>
                <a:gridCol w="244475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61" name="Object 58"/>
          <p:cNvGraphicFramePr>
            <a:graphicFrameLocks noChangeAspect="1"/>
          </p:cNvGraphicFramePr>
          <p:nvPr/>
        </p:nvGraphicFramePr>
        <p:xfrm>
          <a:off x="1143000" y="4419600"/>
          <a:ext cx="6513513" cy="2252663"/>
        </p:xfrm>
        <a:graphic>
          <a:graphicData uri="http://schemas.openxmlformats.org/presentationml/2006/ole">
            <p:oleObj spid="_x0000_s5123" name="Chart" r:id="rId5" imgW="5981700" imgH="25527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/>
              <a:t>Edge Detection using second order derivative(2D Functions)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Can’t always find discrete pixels where the second derivative is zero – look for </a:t>
            </a:r>
            <a:r>
              <a:rPr lang="en-US" dirty="0" smtClean="0">
                <a:solidFill>
                  <a:schemeClr val="accent2"/>
                </a:solidFill>
              </a:rPr>
              <a:t>zero-crossing</a:t>
            </a:r>
            <a:r>
              <a:rPr lang="en-US" dirty="0" smtClean="0"/>
              <a:t> instead.</a:t>
            </a:r>
          </a:p>
          <a:p>
            <a:pPr>
              <a:buNone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Four cases of zero-crossings:</a:t>
            </a:r>
          </a:p>
          <a:p>
            <a:pPr algn="ctr">
              <a:buFontTx/>
              <a:buNone/>
              <a:defRPr/>
            </a:pPr>
            <a:r>
              <a:rPr lang="en-US" dirty="0" smtClean="0"/>
              <a:t>{+,-}, {+,0,-},{-,+}, {-,0,+}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Second Order Edge detection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Operator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Laplacian</a:t>
            </a:r>
            <a:r>
              <a:rPr lang="en-US" dirty="0" smtClean="0"/>
              <a:t> Operator</a:t>
            </a:r>
          </a:p>
        </p:txBody>
      </p:sp>
      <p:pic>
        <p:nvPicPr>
          <p:cNvPr id="696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09800"/>
            <a:ext cx="6561138" cy="2057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6963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800600"/>
            <a:ext cx="5992813" cy="1447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Variations of </a:t>
            </a:r>
            <a:r>
              <a:rPr lang="en-US" dirty="0" err="1" smtClean="0"/>
              <a:t>Laplacian</a:t>
            </a:r>
            <a:endParaRPr lang="en-US" dirty="0" smtClean="0"/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86000"/>
            <a:ext cx="6737350" cy="1219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114800"/>
            <a:ext cx="6410325" cy="1295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1744663"/>
            <a:ext cx="53340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1" name="Text Box 5"/>
          <p:cNvSpPr txBox="1">
            <a:spLocks noChangeArrowheads="1"/>
          </p:cNvSpPr>
          <p:nvPr/>
        </p:nvSpPr>
        <p:spPr bwMode="auto">
          <a:xfrm>
            <a:off x="714375" y="381000"/>
            <a:ext cx="70723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Laplace kernels</a:t>
            </a:r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142875" y="857250"/>
            <a:ext cx="8686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Use:</a:t>
            </a:r>
            <a:r>
              <a:rPr lang="en-US" sz="2400" b="1" dirty="0"/>
              <a:t> for highlighting fine detail or enhancing detail that has been blurred.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72D4350-6287-435B-978E-649A31696C58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8E5E1E-F9CA-400B-97DC-1843C7CCD9DB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mtClean="0"/>
              <a:t>Variants On The Simple Laplacian</a:t>
            </a:r>
            <a:endParaRPr lang="en-US" smtClean="0"/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There are lots of slightly different versions of the Laplacian that can be used:</a:t>
            </a: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95400" y="2819400"/>
            <a:ext cx="1630362" cy="1622425"/>
            <a:chOff x="3689" y="895"/>
            <a:chExt cx="988" cy="983"/>
          </a:xfrm>
        </p:grpSpPr>
        <p:sp>
          <p:nvSpPr>
            <p:cNvPr id="118816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0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7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8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0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9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20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-4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21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22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0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23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24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0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76800" y="2819400"/>
            <a:ext cx="1630362" cy="1622425"/>
            <a:chOff x="3689" y="895"/>
            <a:chExt cx="988" cy="983"/>
          </a:xfrm>
        </p:grpSpPr>
        <p:sp>
          <p:nvSpPr>
            <p:cNvPr id="118807" name="Rectangle 1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8" name="Rectangle 1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9" name="Rectangle 1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0" name="Rectangle 1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1" name="Rectangle 1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-8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2" name="Rectangle 2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3" name="Rectangle 2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4" name="Rectangle 2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15" name="Rectangle 2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</p:grpSp>
      <p:pic>
        <p:nvPicPr>
          <p:cNvPr id="118792" name="Picture 35"/>
          <p:cNvPicPr>
            <a:picLocks noChangeAspect="1" noChangeArrowheads="1"/>
          </p:cNvPicPr>
          <p:nvPr/>
        </p:nvPicPr>
        <p:blipFill>
          <a:blip r:embed="rId3"/>
          <a:srcRect l="55252" t="42946" b="13765"/>
          <a:stretch>
            <a:fillRect/>
          </a:stretch>
        </p:blipFill>
        <p:spPr bwMode="auto">
          <a:xfrm>
            <a:off x="6016625" y="4540250"/>
            <a:ext cx="2366963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3" name="AutoShape 36"/>
          <p:cNvSpPr>
            <a:spLocks noChangeArrowheads="1"/>
          </p:cNvSpPr>
          <p:nvPr/>
        </p:nvSpPr>
        <p:spPr bwMode="auto">
          <a:xfrm>
            <a:off x="3084513" y="5203825"/>
            <a:ext cx="2938462" cy="896938"/>
          </a:xfrm>
          <a:prstGeom prst="rightArrow">
            <a:avLst>
              <a:gd name="adj1" fmla="val 50093"/>
              <a:gd name="adj2" fmla="val 463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429000" y="4973638"/>
            <a:ext cx="1893888" cy="1884362"/>
            <a:chOff x="3689" y="895"/>
            <a:chExt cx="988" cy="983"/>
          </a:xfrm>
        </p:grpSpPr>
        <p:sp>
          <p:nvSpPr>
            <p:cNvPr id="118798" name="Rectangle 38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799" name="Rectangle 39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0" name="Rectangle 40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1" name="Rectangle 41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2" name="Rectangle 42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8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3" name="Rectangle 43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4" name="Rectangle 44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5" name="Rectangle 45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  <p:sp>
          <p:nvSpPr>
            <p:cNvPr id="118806" name="Rectangle 46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IE" sz="2400">
                  <a:solidFill>
                    <a:schemeClr val="tx1"/>
                  </a:solidFill>
                  <a:ea typeface="ＭＳ Ｐゴシック" pitchFamily="1" charset="-128"/>
                </a:rPr>
                <a:t>-1</a:t>
              </a:r>
              <a:endParaRPr lang="en-US" sz="2400">
                <a:solidFill>
                  <a:schemeClr val="tx1"/>
                </a:solidFill>
                <a:ea typeface="ＭＳ Ｐゴシック" pitchFamily="1" charset="-128"/>
              </a:endParaRPr>
            </a:p>
          </p:txBody>
        </p:sp>
      </p:grpSp>
      <p:pic>
        <p:nvPicPr>
          <p:cNvPr id="118795" name="Picture 47"/>
          <p:cNvPicPr>
            <a:picLocks noChangeAspect="1" noChangeArrowheads="1"/>
          </p:cNvPicPr>
          <p:nvPr/>
        </p:nvPicPr>
        <p:blipFill>
          <a:blip r:embed="rId3"/>
          <a:srcRect l="54951" b="57022"/>
          <a:stretch>
            <a:fillRect/>
          </a:stretch>
        </p:blipFill>
        <p:spPr bwMode="auto">
          <a:xfrm>
            <a:off x="692150" y="4562475"/>
            <a:ext cx="2382838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6" name="Text Box 48"/>
          <p:cNvSpPr txBox="1">
            <a:spLocks noChangeArrowheads="1"/>
          </p:cNvSpPr>
          <p:nvPr/>
        </p:nvSpPr>
        <p:spPr bwMode="auto">
          <a:xfrm>
            <a:off x="2884488" y="2860675"/>
            <a:ext cx="171132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2800">
                <a:solidFill>
                  <a:schemeClr val="tx1"/>
                </a:solidFill>
                <a:ea typeface="ＭＳ Ｐゴシック" pitchFamily="1" charset="-128"/>
              </a:rPr>
              <a:t>Simple</a:t>
            </a:r>
            <a:br>
              <a:rPr lang="en-IE" sz="2800">
                <a:solidFill>
                  <a:schemeClr val="tx1"/>
                </a:solidFill>
                <a:ea typeface="ＭＳ Ｐゴシック" pitchFamily="1" charset="-128"/>
              </a:rPr>
            </a:br>
            <a:r>
              <a:rPr lang="en-IE" sz="2800">
                <a:solidFill>
                  <a:schemeClr val="tx1"/>
                </a:solidFill>
                <a:ea typeface="ＭＳ Ｐゴシック" pitchFamily="1" charset="-128"/>
              </a:rPr>
              <a:t>Laplacian</a:t>
            </a:r>
            <a:endParaRPr lang="en-US" sz="2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118797" name="Text Box 49"/>
          <p:cNvSpPr txBox="1">
            <a:spLocks noChangeArrowheads="1"/>
          </p:cNvSpPr>
          <p:nvPr/>
        </p:nvSpPr>
        <p:spPr bwMode="auto">
          <a:xfrm>
            <a:off x="6478588" y="2860675"/>
            <a:ext cx="1711325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2800">
                <a:solidFill>
                  <a:schemeClr val="tx1"/>
                </a:solidFill>
                <a:ea typeface="ＭＳ Ｐゴシック" pitchFamily="1" charset="-128"/>
              </a:rPr>
              <a:t>Variant of</a:t>
            </a:r>
            <a:br>
              <a:rPr lang="en-IE" sz="2800">
                <a:solidFill>
                  <a:schemeClr val="tx1"/>
                </a:solidFill>
                <a:ea typeface="ＭＳ Ｐゴシック" pitchFamily="1" charset="-128"/>
              </a:rPr>
            </a:br>
            <a:r>
              <a:rPr lang="en-IE" sz="2800">
                <a:solidFill>
                  <a:schemeClr val="tx1"/>
                </a:solidFill>
                <a:ea typeface="ＭＳ Ｐゴシック" pitchFamily="1" charset="-128"/>
              </a:rPr>
              <a:t>Laplacian</a:t>
            </a:r>
            <a:endParaRPr lang="en-US" sz="2800">
              <a:solidFill>
                <a:schemeClr val="tx1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4000" dirty="0" smtClean="0"/>
              <a:t>Un sharp Masking and </a:t>
            </a:r>
            <a:r>
              <a:rPr lang="en-US" sz="4000" dirty="0" err="1" smtClean="0"/>
              <a:t>Highboost</a:t>
            </a:r>
            <a:r>
              <a:rPr lang="en-US" sz="4000" dirty="0" smtClean="0"/>
              <a:t> Filtering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488363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Method used by publishers </a:t>
            </a:r>
          </a:p>
          <a:p>
            <a:pPr>
              <a:lnSpc>
                <a:spcPct val="90000"/>
              </a:lnSpc>
            </a:pPr>
            <a:r>
              <a:rPr lang="en-US" smtClean="0"/>
              <a:t>To sharpen images by subtracting unsharp version of image from its original</a:t>
            </a:r>
          </a:p>
          <a:p>
            <a:pPr>
              <a:lnSpc>
                <a:spcPct val="90000"/>
              </a:lnSpc>
            </a:pPr>
            <a:r>
              <a:rPr lang="en-US" smtClean="0"/>
              <a:t>Called Unsharp masking: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Blur the original image: </a:t>
            </a:r>
            <a:r>
              <a:rPr lang="en-US" i="1" smtClean="0"/>
              <a:t>f’(x,y)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Subtract blurred from the original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i="1" smtClean="0">
                <a:sym typeface="Wingdings" pitchFamily="2" charset="2"/>
              </a:rPr>
              <a:t>mask</a:t>
            </a:r>
            <a:r>
              <a:rPr lang="en-US" smtClean="0">
                <a:sym typeface="Wingdings" pitchFamily="2" charset="2"/>
              </a:rPr>
              <a:t>: </a:t>
            </a:r>
            <a:r>
              <a:rPr lang="en-US" i="1" smtClean="0">
                <a:sym typeface="Wingdings" pitchFamily="2" charset="2"/>
              </a:rPr>
              <a:t>gm(x,y)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Wingdings" pitchFamily="2" charset="2"/>
              </a:rPr>
              <a:t>Add </a:t>
            </a:r>
            <a:r>
              <a:rPr lang="en-US" i="1" smtClean="0">
                <a:sym typeface="Wingdings" pitchFamily="2" charset="2"/>
              </a:rPr>
              <a:t>mask</a:t>
            </a:r>
            <a:r>
              <a:rPr lang="en-US" smtClean="0">
                <a:sym typeface="Wingdings" pitchFamily="2" charset="2"/>
              </a:rPr>
              <a:t> to original: </a:t>
            </a:r>
            <a:r>
              <a:rPr lang="en-US" i="1" smtClean="0">
                <a:sym typeface="Wingdings" pitchFamily="2" charset="2"/>
              </a:rPr>
              <a:t>g(x,y) = f(x,y) +k * gm(x,y) </a:t>
            </a:r>
          </a:p>
          <a:p>
            <a:pPr lvl="2">
              <a:lnSpc>
                <a:spcPct val="90000"/>
              </a:lnSpc>
            </a:pPr>
            <a:r>
              <a:rPr lang="en-US" i="1" smtClean="0">
                <a:sym typeface="Wingdings" pitchFamily="2" charset="2"/>
              </a:rPr>
              <a:t>k </a:t>
            </a:r>
            <a:r>
              <a:rPr lang="en-US" smtClean="0">
                <a:sym typeface="Wingdings" pitchFamily="2" charset="2"/>
              </a:rPr>
              <a:t>is a weight; </a:t>
            </a:r>
            <a:r>
              <a:rPr lang="en-US" i="1" smtClean="0">
                <a:sym typeface="Wingdings" pitchFamily="2" charset="2"/>
              </a:rPr>
              <a:t>k=1</a:t>
            </a:r>
            <a:r>
              <a:rPr lang="en-US" smtClean="0">
                <a:sym typeface="Wingdings" pitchFamily="2" charset="2"/>
              </a:rPr>
              <a:t>  unsharp masking</a:t>
            </a:r>
          </a:p>
          <a:p>
            <a:pPr lvl="2">
              <a:lnSpc>
                <a:spcPct val="90000"/>
              </a:lnSpc>
            </a:pPr>
            <a:r>
              <a:rPr lang="en-US" i="1" smtClean="0">
                <a:sym typeface="Wingdings" pitchFamily="2" charset="2"/>
              </a:rPr>
              <a:t>k &gt; 1 </a:t>
            </a:r>
            <a:r>
              <a:rPr lang="en-US" smtClean="0">
                <a:sym typeface="Wingdings" pitchFamily="2" charset="2"/>
              </a:rPr>
              <a:t> highboost filtering</a:t>
            </a:r>
            <a:endParaRPr lang="en-US" i="1" smtClean="0">
              <a:sym typeface="Wingdings" pitchFamily="2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Modeling Intensity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edge:</a:t>
            </a:r>
            <a:r>
              <a:rPr lang="en-US" dirty="0" smtClean="0"/>
              <a:t> The image intensity abruptly changes from one value on one side of the discontinuity to a different value on the opposite side.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352800"/>
            <a:ext cx="4572000" cy="2133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t="3514" r="8925" b="1610"/>
          <a:stretch>
            <a:fillRect/>
          </a:stretch>
        </p:blipFill>
        <p:spPr bwMode="auto">
          <a:xfrm>
            <a:off x="5791200" y="3505200"/>
            <a:ext cx="2057400" cy="2057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913" y="1147763"/>
            <a:ext cx="43434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0575" y="1489075"/>
            <a:ext cx="2749550" cy="301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Example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325" y="4660900"/>
            <a:ext cx="8229600" cy="14335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Fig ( c) is the unsharp mask obtained by subtracting blurred from original </a:t>
            </a:r>
            <a:r>
              <a:rPr lang="en-US" sz="2400" smtClean="0">
                <a:sym typeface="Wingdings" pitchFamily="2" charset="2"/>
              </a:rPr>
              <a:t> similar to 2</a:t>
            </a:r>
            <a:r>
              <a:rPr lang="en-US" sz="2400" baseline="30000" smtClean="0">
                <a:sym typeface="Wingdings" pitchFamily="2" charset="2"/>
              </a:rPr>
              <a:t>nd</a:t>
            </a:r>
            <a:r>
              <a:rPr lang="en-US" sz="2400" smtClean="0">
                <a:sym typeface="Wingdings" pitchFamily="2" charset="2"/>
              </a:rPr>
              <a:t> order derivative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Fig (d) is final sharpened result  adding mask to the original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150" y="1108075"/>
            <a:ext cx="257333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7413" y="1212850"/>
            <a:ext cx="2373312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Example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31838" y="4144963"/>
            <a:ext cx="7558087" cy="2424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2800" smtClean="0"/>
              <a:t>Blurred image of white text on a dark gray b/g</a:t>
            </a:r>
          </a:p>
          <a:p>
            <a:r>
              <a:rPr lang="en-US" sz="2800" smtClean="0"/>
              <a:t>Gaussian smoothing filter with size 5x5 and </a:t>
            </a:r>
            <a:r>
              <a:rPr lang="el-GR" sz="2800" smtClean="0">
                <a:cs typeface="Times New Roman" pitchFamily="18" charset="0"/>
              </a:rPr>
              <a:t>σ</a:t>
            </a:r>
            <a:r>
              <a:rPr lang="en-US" sz="2800" smtClean="0"/>
              <a:t>=3.</a:t>
            </a:r>
          </a:p>
          <a:p>
            <a:pPr lvl="1"/>
            <a:r>
              <a:rPr lang="en-US" sz="2400" smtClean="0"/>
              <a:t>Function </a:t>
            </a:r>
          </a:p>
          <a:p>
            <a:pPr lvl="1"/>
            <a:endParaRPr lang="en-US" sz="2400" smtClean="0"/>
          </a:p>
          <a:p>
            <a:pPr lvl="1"/>
            <a:r>
              <a:rPr lang="en-US" sz="2400" smtClean="0"/>
              <a:t>Bell shaped </a:t>
            </a:r>
            <a:r>
              <a:rPr lang="en-US" sz="2400" smtClean="0">
                <a:sym typeface="Wingdings" pitchFamily="2" charset="2"/>
              </a:rPr>
              <a:t> controlled by standard deviation</a:t>
            </a:r>
            <a:endParaRPr lang="en-US" sz="2400" smtClean="0"/>
          </a:p>
        </p:txBody>
      </p:sp>
      <p:graphicFrame>
        <p:nvGraphicFramePr>
          <p:cNvPr id="614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930525" y="5137150"/>
          <a:ext cx="2598738" cy="755650"/>
        </p:xfrm>
        <a:graphic>
          <a:graphicData uri="http://schemas.openxmlformats.org/presentationml/2006/ole">
            <p:oleObj spid="_x0000_s6146" name="Equation" r:id="rId5" imgW="1002960" imgH="36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318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Discussions - Derivatives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89038"/>
            <a:ext cx="8488363" cy="52736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400" smtClean="0"/>
              <a:t>Areas of constant intensity </a:t>
            </a:r>
            <a:r>
              <a:rPr lang="en-US" sz="2400" smtClean="0">
                <a:sym typeface="Wingdings" pitchFamily="2" charset="2"/>
              </a:rPr>
              <a:t> both derivatives are zero  condition (1) is satisfied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Intensity ramp and Step </a:t>
            </a:r>
            <a:r>
              <a:rPr lang="en-US" sz="2400" smtClean="0">
                <a:sym typeface="Wingdings" pitchFamily="2" charset="2"/>
              </a:rPr>
              <a:t> first order derivative is non-zero at the onset of the ramp and step, second order derivative is non-zero at the onset and end-of-ramp and step  condition (2) is satisfied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First derivative is non-zero and second derivative is zero along the ramp  condition (3) is satisfied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Sign of second derivative changes at the onset, end of a step or ramp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In a step transition a line joining these two values crosses horizontal axis between two extremes  </a:t>
            </a:r>
            <a:r>
              <a:rPr lang="en-US" sz="2400" b="1" i="1" smtClean="0">
                <a:sym typeface="Wingdings" pitchFamily="2" charset="2"/>
              </a:rPr>
              <a:t>zero crossing</a:t>
            </a:r>
            <a:r>
              <a:rPr lang="en-US" sz="2400" i="1" smtClean="0">
                <a:sym typeface="Wingdings" pitchFamily="2" charset="2"/>
              </a:rPr>
              <a:t> </a:t>
            </a:r>
            <a:r>
              <a:rPr lang="en-US" sz="2400" smtClean="0">
                <a:sym typeface="Wingdings" pitchFamily="2" charset="2"/>
              </a:rPr>
              <a:t> useful in locating edges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4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smtClean="0"/>
              <a:t>Discussions - Derivatives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7638"/>
            <a:ext cx="8229600" cy="47085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Edges are ramp-like transitions in intensity</a:t>
            </a:r>
          </a:p>
          <a:p>
            <a:r>
              <a:rPr lang="en-US" smtClean="0"/>
              <a:t>First derivative of the image results in thick edges because derivative is non-zero along a ramp</a:t>
            </a:r>
          </a:p>
          <a:p>
            <a:r>
              <a:rPr lang="en-US" smtClean="0"/>
              <a:t>Second derivative produces a double edge one pixel thick, separated by zeros </a:t>
            </a:r>
            <a:r>
              <a:rPr lang="en-US" smtClean="0">
                <a:sym typeface="Wingdings" pitchFamily="2" charset="2"/>
              </a:rPr>
              <a:t> second derivative enhances fine details much better than first derivative  ideally suited for image sharpening</a:t>
            </a: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E032BC-6330-4179-A096-9B712D0FC01D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145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A6469-DEF1-4482-8984-83B1C27D9D6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45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 dirty="0" smtClean="0"/>
              <a:t>Combining Spatial Enhancement Methods</a:t>
            </a:r>
            <a:endParaRPr lang="en-US" sz="4000" dirty="0" smtClean="0"/>
          </a:p>
        </p:txBody>
      </p:sp>
      <p:sp>
        <p:nvSpPr>
          <p:cNvPr id="145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5291138" cy="452596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z="3000" dirty="0" smtClean="0"/>
              <a:t>Successful image enhancement is typically not achieved using a single operation</a:t>
            </a:r>
          </a:p>
          <a:p>
            <a:pPr marL="0" indent="0" eaLnBrk="1" hangingPunct="1">
              <a:buFontTx/>
              <a:buNone/>
            </a:pPr>
            <a:r>
              <a:rPr lang="en-IE" sz="3000" dirty="0" smtClean="0"/>
              <a:t>Rather we combine a range of techniques in order to achieve a final result</a:t>
            </a:r>
          </a:p>
          <a:p>
            <a:pPr marL="0" indent="0" eaLnBrk="1" hangingPunct="1">
              <a:buFontTx/>
              <a:buNone/>
            </a:pPr>
            <a:r>
              <a:rPr lang="en-IE" sz="3000" dirty="0" smtClean="0"/>
              <a:t>This example will focus on enhancing the bone scan to the right</a:t>
            </a:r>
            <a:endParaRPr lang="en-US" sz="3000" dirty="0" smtClean="0"/>
          </a:p>
        </p:txBody>
      </p:sp>
      <p:pic>
        <p:nvPicPr>
          <p:cNvPr id="145414" name="Picture 9"/>
          <p:cNvPicPr>
            <a:picLocks noChangeAspect="1" noChangeArrowheads="1"/>
          </p:cNvPicPr>
          <p:nvPr/>
        </p:nvPicPr>
        <p:blipFill>
          <a:blip r:embed="rId3"/>
          <a:srcRect r="50311" b="50046"/>
          <a:stretch>
            <a:fillRect/>
          </a:stretch>
        </p:blipFill>
        <p:spPr bwMode="auto">
          <a:xfrm>
            <a:off x="5808663" y="1500188"/>
            <a:ext cx="3090862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EDBC2BA-1A0F-46C5-B59B-CDBC4F414489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146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58DB19-1BFD-4600-BEFF-143D34D2A5FA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46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4000" smtClean="0"/>
              <a:t>Combining Spatial Enhancement Methods (cont…)</a:t>
            </a:r>
            <a:endParaRPr lang="en-US" sz="4000" smtClean="0"/>
          </a:p>
        </p:txBody>
      </p:sp>
      <p:pic>
        <p:nvPicPr>
          <p:cNvPr id="146437" name="Picture 4"/>
          <p:cNvPicPr>
            <a:picLocks noChangeAspect="1" noChangeArrowheads="1"/>
          </p:cNvPicPr>
          <p:nvPr/>
        </p:nvPicPr>
        <p:blipFill>
          <a:blip r:embed="rId3"/>
          <a:srcRect r="49304" b="50348"/>
          <a:stretch>
            <a:fillRect/>
          </a:stretch>
        </p:blipFill>
        <p:spPr bwMode="auto">
          <a:xfrm>
            <a:off x="468313" y="1296988"/>
            <a:ext cx="1677987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28" name="Picture 8"/>
          <p:cNvPicPr>
            <a:picLocks noChangeAspect="1" noChangeArrowheads="1"/>
          </p:cNvPicPr>
          <p:nvPr/>
        </p:nvPicPr>
        <p:blipFill>
          <a:blip r:embed="rId3"/>
          <a:srcRect l="49832" b="50348"/>
          <a:stretch>
            <a:fillRect/>
          </a:stretch>
        </p:blipFill>
        <p:spPr bwMode="auto">
          <a:xfrm>
            <a:off x="2676525" y="2163763"/>
            <a:ext cx="1660525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29" name="Picture 9"/>
          <p:cNvPicPr>
            <a:picLocks noChangeAspect="1" noChangeArrowheads="1"/>
          </p:cNvPicPr>
          <p:nvPr/>
        </p:nvPicPr>
        <p:blipFill>
          <a:blip r:embed="rId3"/>
          <a:srcRect t="49713" r="49832"/>
          <a:stretch>
            <a:fillRect/>
          </a:stretch>
        </p:blipFill>
        <p:spPr bwMode="auto">
          <a:xfrm>
            <a:off x="4867275" y="2971800"/>
            <a:ext cx="1660525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30" name="Picture 10"/>
          <p:cNvPicPr>
            <a:picLocks noChangeAspect="1" noChangeArrowheads="1"/>
          </p:cNvPicPr>
          <p:nvPr/>
        </p:nvPicPr>
        <p:blipFill>
          <a:blip r:embed="rId3"/>
          <a:srcRect l="49832" t="49744"/>
          <a:stretch>
            <a:fillRect/>
          </a:stretch>
        </p:blipFill>
        <p:spPr bwMode="auto">
          <a:xfrm>
            <a:off x="7059613" y="3787775"/>
            <a:ext cx="1660525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31" name="AutoShape 11"/>
          <p:cNvSpPr>
            <a:spLocks noChangeArrowheads="1"/>
          </p:cNvSpPr>
          <p:nvPr/>
        </p:nvSpPr>
        <p:spPr bwMode="auto">
          <a:xfrm>
            <a:off x="1446213" y="3827463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32" name="Text Box 12"/>
          <p:cNvSpPr txBox="1">
            <a:spLocks noChangeArrowheads="1"/>
          </p:cNvSpPr>
          <p:nvPr/>
        </p:nvSpPr>
        <p:spPr bwMode="auto">
          <a:xfrm>
            <a:off x="430213" y="4289425"/>
            <a:ext cx="225266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Laplacian filter of bone scan (a)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33" name="AutoShape 13"/>
          <p:cNvSpPr>
            <a:spLocks noChangeArrowheads="1"/>
          </p:cNvSpPr>
          <p:nvPr/>
        </p:nvSpPr>
        <p:spPr bwMode="auto">
          <a:xfrm>
            <a:off x="3671888" y="4687888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34" name="Text Box 14"/>
          <p:cNvSpPr txBox="1">
            <a:spLocks noChangeArrowheads="1"/>
          </p:cNvSpPr>
          <p:nvPr/>
        </p:nvSpPr>
        <p:spPr bwMode="auto">
          <a:xfrm>
            <a:off x="2268538" y="5157788"/>
            <a:ext cx="2584450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Sharpened version of bone scan achieved by subtracting (a) and (b)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36" name="Text Box 16"/>
          <p:cNvSpPr txBox="1">
            <a:spLocks noChangeArrowheads="1"/>
          </p:cNvSpPr>
          <p:nvPr/>
        </p:nvSpPr>
        <p:spPr bwMode="auto">
          <a:xfrm>
            <a:off x="4776788" y="5962650"/>
            <a:ext cx="233521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Sobel filter of bone scan (a)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146446" name="Text Box 17"/>
          <p:cNvSpPr txBox="1">
            <a:spLocks noChangeArrowheads="1"/>
          </p:cNvSpPr>
          <p:nvPr/>
        </p:nvSpPr>
        <p:spPr bwMode="auto">
          <a:xfrm>
            <a:off x="1030288" y="3836988"/>
            <a:ext cx="463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(a)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3233738" y="4703763"/>
            <a:ext cx="476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(b)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39" name="Text Box 19"/>
          <p:cNvSpPr txBox="1">
            <a:spLocks noChangeArrowheads="1"/>
          </p:cNvSpPr>
          <p:nvPr/>
        </p:nvSpPr>
        <p:spPr bwMode="auto">
          <a:xfrm>
            <a:off x="5449888" y="5511800"/>
            <a:ext cx="463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(c)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7654925" y="6327775"/>
            <a:ext cx="476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(d)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42" name="AutoShape 22"/>
          <p:cNvSpPr>
            <a:spLocks noChangeArrowheads="1"/>
          </p:cNvSpPr>
          <p:nvPr/>
        </p:nvSpPr>
        <p:spPr bwMode="auto">
          <a:xfrm>
            <a:off x="8062913" y="6321425"/>
            <a:ext cx="1684337" cy="441325"/>
          </a:xfrm>
          <a:prstGeom prst="rightArrow">
            <a:avLst>
              <a:gd name="adj1" fmla="val 50000"/>
              <a:gd name="adj2" fmla="val 954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37943" name="AutoShape 23"/>
          <p:cNvSpPr>
            <a:spLocks noChangeArrowheads="1"/>
          </p:cNvSpPr>
          <p:nvPr/>
        </p:nvSpPr>
        <p:spPr bwMode="auto">
          <a:xfrm>
            <a:off x="5859463" y="5519738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1" grpId="0" animBg="1"/>
      <p:bldP spid="337932" grpId="0"/>
      <p:bldP spid="337933" grpId="0" animBg="1"/>
      <p:bldP spid="337934" grpId="0"/>
      <p:bldP spid="337936" grpId="0"/>
      <p:bldP spid="337938" grpId="0"/>
      <p:bldP spid="337939" grpId="0"/>
      <p:bldP spid="337940" grpId="0"/>
      <p:bldP spid="337942" grpId="0" animBg="1"/>
      <p:bldP spid="3379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3EB229B-83AC-402B-94D5-DA577F4705E8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147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4EDB0-689F-4E0B-A2ED-4844698E06D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47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4000" smtClean="0"/>
              <a:t>Combining Spatial Enhancement Methods (cont…)</a:t>
            </a:r>
            <a:endParaRPr lang="en-US" sz="4000" smtClean="0"/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3"/>
          <a:srcRect l="49542" t="49515"/>
          <a:stretch>
            <a:fillRect/>
          </a:stretch>
        </p:blipFill>
        <p:spPr bwMode="auto">
          <a:xfrm>
            <a:off x="7053263" y="1550988"/>
            <a:ext cx="1662112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41" name="Picture 9"/>
          <p:cNvPicPr>
            <a:picLocks noChangeAspect="1" noChangeArrowheads="1"/>
          </p:cNvPicPr>
          <p:nvPr/>
        </p:nvPicPr>
        <p:blipFill>
          <a:blip r:embed="rId3"/>
          <a:srcRect t="49545" r="50603"/>
          <a:stretch>
            <a:fillRect/>
          </a:stretch>
        </p:blipFill>
        <p:spPr bwMode="auto">
          <a:xfrm>
            <a:off x="4870450" y="2559050"/>
            <a:ext cx="1627188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42" name="Picture 10"/>
          <p:cNvPicPr>
            <a:picLocks noChangeAspect="1" noChangeArrowheads="1"/>
          </p:cNvPicPr>
          <p:nvPr/>
        </p:nvPicPr>
        <p:blipFill>
          <a:blip r:embed="rId3"/>
          <a:srcRect l="49542" b="50151"/>
          <a:stretch>
            <a:fillRect/>
          </a:stretch>
        </p:blipFill>
        <p:spPr bwMode="auto">
          <a:xfrm>
            <a:off x="2654300" y="3016250"/>
            <a:ext cx="1662113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464" name="Picture 11"/>
          <p:cNvPicPr>
            <a:picLocks noChangeAspect="1" noChangeArrowheads="1"/>
          </p:cNvPicPr>
          <p:nvPr/>
        </p:nvPicPr>
        <p:blipFill>
          <a:blip r:embed="rId3"/>
          <a:srcRect r="49591" b="49879"/>
          <a:stretch>
            <a:fillRect/>
          </a:stretch>
        </p:blipFill>
        <p:spPr bwMode="auto">
          <a:xfrm>
            <a:off x="439738" y="3714750"/>
            <a:ext cx="1660525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5644" name="AutoShape 12"/>
          <p:cNvSpPr>
            <a:spLocks noChangeArrowheads="1"/>
          </p:cNvSpPr>
          <p:nvPr/>
        </p:nvSpPr>
        <p:spPr bwMode="auto">
          <a:xfrm>
            <a:off x="1447800" y="3343275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366713" y="2495550"/>
            <a:ext cx="2363787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The product of (c) and (e) which will be used as a mask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46" name="AutoShape 14"/>
          <p:cNvSpPr>
            <a:spLocks noChangeArrowheads="1"/>
          </p:cNvSpPr>
          <p:nvPr/>
        </p:nvSpPr>
        <p:spPr bwMode="auto">
          <a:xfrm>
            <a:off x="3608388" y="2641600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2670175" y="1776413"/>
            <a:ext cx="225425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Sharpened image which is sum of (a) and (f)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49" name="Text Box 17"/>
          <p:cNvSpPr txBox="1">
            <a:spLocks noChangeArrowheads="1"/>
          </p:cNvSpPr>
          <p:nvPr/>
        </p:nvSpPr>
        <p:spPr bwMode="auto">
          <a:xfrm>
            <a:off x="4878388" y="1255713"/>
            <a:ext cx="224790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Result of applying a power-law trans. to (g)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147470" name="Text Box 18"/>
          <p:cNvSpPr txBox="1">
            <a:spLocks noChangeArrowheads="1"/>
          </p:cNvSpPr>
          <p:nvPr/>
        </p:nvSpPr>
        <p:spPr bwMode="auto">
          <a:xfrm>
            <a:off x="1030288" y="3352800"/>
            <a:ext cx="463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(e)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51" name="Text Box 19"/>
          <p:cNvSpPr txBox="1">
            <a:spLocks noChangeArrowheads="1"/>
          </p:cNvSpPr>
          <p:nvPr/>
        </p:nvSpPr>
        <p:spPr bwMode="auto">
          <a:xfrm>
            <a:off x="3233738" y="2670175"/>
            <a:ext cx="412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(f)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52" name="Text Box 20"/>
          <p:cNvSpPr txBox="1">
            <a:spLocks noChangeArrowheads="1"/>
          </p:cNvSpPr>
          <p:nvPr/>
        </p:nvSpPr>
        <p:spPr bwMode="auto">
          <a:xfrm>
            <a:off x="5449888" y="2212975"/>
            <a:ext cx="476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(g)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53" name="Text Box 21"/>
          <p:cNvSpPr txBox="1">
            <a:spLocks noChangeArrowheads="1"/>
          </p:cNvSpPr>
          <p:nvPr/>
        </p:nvSpPr>
        <p:spPr bwMode="auto">
          <a:xfrm>
            <a:off x="7654925" y="1250950"/>
            <a:ext cx="476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IE" sz="1800" b="1">
                <a:solidFill>
                  <a:schemeClr val="tx1"/>
                </a:solidFill>
                <a:ea typeface="ＭＳ Ｐゴシック" pitchFamily="1" charset="-128"/>
              </a:rPr>
              <a:t>(h)</a:t>
            </a:r>
            <a:endParaRPr lang="en-US" sz="1800" b="1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147474" name="AutoShape 22"/>
          <p:cNvSpPr>
            <a:spLocks noChangeArrowheads="1"/>
          </p:cNvSpPr>
          <p:nvPr/>
        </p:nvSpPr>
        <p:spPr bwMode="auto">
          <a:xfrm>
            <a:off x="-908050" y="5848350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147475" name="Text Box 23"/>
          <p:cNvSpPr txBox="1">
            <a:spLocks noChangeArrowheads="1"/>
          </p:cNvSpPr>
          <p:nvPr/>
        </p:nvSpPr>
        <p:spPr bwMode="auto">
          <a:xfrm>
            <a:off x="381000" y="6248400"/>
            <a:ext cx="274478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IE" sz="1800">
                <a:solidFill>
                  <a:schemeClr val="tx1"/>
                </a:solidFill>
                <a:ea typeface="ＭＳ Ｐゴシック" pitchFamily="1" charset="-128"/>
              </a:rPr>
              <a:t>Image (d) smoothed with a 5*5 averaging filter</a:t>
            </a:r>
            <a:endParaRPr lang="en-US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  <p:sp>
        <p:nvSpPr>
          <p:cNvPr id="325657" name="AutoShape 25"/>
          <p:cNvSpPr>
            <a:spLocks noChangeArrowheads="1"/>
          </p:cNvSpPr>
          <p:nvPr/>
        </p:nvSpPr>
        <p:spPr bwMode="auto">
          <a:xfrm>
            <a:off x="5873750" y="2179638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4" grpId="0" animBg="1"/>
      <p:bldP spid="325645" grpId="0"/>
      <p:bldP spid="325646" grpId="0" animBg="1"/>
      <p:bldP spid="325647" grpId="0"/>
      <p:bldP spid="325649" grpId="0"/>
      <p:bldP spid="325651" grpId="0"/>
      <p:bldP spid="325652" grpId="0"/>
      <p:bldP spid="325653" grpId="0"/>
      <p:bldP spid="3256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59DE1D-CF14-4CB3-A45F-25780B898869}" type="datetime1">
              <a:rPr lang="en-US" smtClean="0"/>
              <a:pPr/>
              <a:t>7/25/2019</a:t>
            </a:fld>
            <a:endParaRPr lang="en-US" smtClean="0"/>
          </a:p>
        </p:txBody>
      </p:sp>
      <p:sp>
        <p:nvSpPr>
          <p:cNvPr id="148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6343A-CE37-4AA0-B96B-F72825A9D08F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IE" sz="4000" smtClean="0"/>
              <a:t>Combining Spatial Enhancement Methods (cont…)</a:t>
            </a:r>
            <a:endParaRPr lang="en-US" sz="4000" smtClean="0"/>
          </a:p>
        </p:txBody>
      </p:sp>
      <p:sp>
        <p:nvSpPr>
          <p:cNvPr id="14848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/>
              <a:t>Compare the original and final images</a:t>
            </a:r>
            <a:endParaRPr lang="en-US" smtClean="0"/>
          </a:p>
        </p:txBody>
      </p:sp>
      <p:pic>
        <p:nvPicPr>
          <p:cNvPr id="148486" name="Picture 4"/>
          <p:cNvPicPr>
            <a:picLocks noChangeAspect="1" noChangeArrowheads="1"/>
          </p:cNvPicPr>
          <p:nvPr/>
        </p:nvPicPr>
        <p:blipFill>
          <a:blip r:embed="rId3"/>
          <a:srcRect l="50072" t="49881"/>
          <a:stretch>
            <a:fillRect/>
          </a:stretch>
        </p:blipFill>
        <p:spPr bwMode="auto">
          <a:xfrm>
            <a:off x="5064125" y="2514600"/>
            <a:ext cx="2862263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487" name="Picture 8"/>
          <p:cNvPicPr>
            <a:picLocks noChangeAspect="1" noChangeArrowheads="1"/>
          </p:cNvPicPr>
          <p:nvPr/>
        </p:nvPicPr>
        <p:blipFill>
          <a:blip r:embed="rId4"/>
          <a:srcRect r="50311" b="50046"/>
          <a:stretch>
            <a:fillRect/>
          </a:stretch>
        </p:blipFill>
        <p:spPr bwMode="auto">
          <a:xfrm>
            <a:off x="776288" y="2438400"/>
            <a:ext cx="2862262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8" name="AutoShape 9"/>
          <p:cNvSpPr>
            <a:spLocks noChangeArrowheads="1"/>
          </p:cNvSpPr>
          <p:nvPr/>
        </p:nvSpPr>
        <p:spPr bwMode="auto">
          <a:xfrm>
            <a:off x="3722688" y="4164013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800">
              <a:solidFill>
                <a:schemeClr val="tx1"/>
              </a:solidFill>
              <a:ea typeface="ＭＳ Ｐゴシック" pitchFamily="1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Modeling Intensity Changes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Ramp edge:</a:t>
            </a:r>
            <a:r>
              <a:rPr lang="en-US" dirty="0" smtClean="0"/>
              <a:t> A step edge where the intensity change is not instantaneous but occur over a finite distance.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3698875" cy="18367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t="3780"/>
          <a:stretch>
            <a:fillRect/>
          </a:stretch>
        </p:blipFill>
        <p:spPr bwMode="auto">
          <a:xfrm>
            <a:off x="5562600" y="3657600"/>
            <a:ext cx="2000250" cy="1939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1600200" y="36576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IDEAL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657600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NOISY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Modeling Intensity Changes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Ridge edge:</a:t>
            </a:r>
            <a:r>
              <a:rPr lang="en-US" dirty="0" smtClean="0"/>
              <a:t> The image intensity abruptly changes value but then returns to the starting value within some short distance (i.e., usually generated by lines).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00400"/>
            <a:ext cx="5486400" cy="3200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Modeling Intensity Changes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Roof edge: </a:t>
            </a:r>
            <a:r>
              <a:rPr lang="en-US" dirty="0" smtClean="0"/>
              <a:t>A ridge edge where the intensity change is not instantaneous but occur over a finite distance (i.e., usually generated by the intersection of two surfaces).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200400"/>
            <a:ext cx="4783138" cy="3200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TextBox 4"/>
          <p:cNvSpPr txBox="1"/>
          <p:nvPr/>
        </p:nvSpPr>
        <p:spPr>
          <a:xfrm>
            <a:off x="2209800" y="327660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IDEAL</a:t>
            </a:r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34290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NOISY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is normally extracted by computing the derivative of the image function where derivative are defined in terms of differences.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Magnitude of the derivative indicates the strength/contrast of the edge</a:t>
            </a:r>
          </a:p>
          <a:p>
            <a:endParaRPr lang="en-US" dirty="0" smtClean="0"/>
          </a:p>
          <a:p>
            <a:r>
              <a:rPr lang="en-US" dirty="0" smtClean="0"/>
              <a:t>Direction of the derivative vector is the measure of edge orientation.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Edge Detection(Contd..)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First derivative should have the following properties: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Must be zero in areas of constant intensities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Must be non-zero at the onset of an intensity step or ramp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Must be nonzero along ramps</a:t>
            </a:r>
          </a:p>
          <a:p>
            <a:pPr lvl="1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Second derivative should have the following properties: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Must be zero in constant areas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Must be nonzero at the onset and end of intensity  step or ramp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Must be zero along the ramps of constant slope</a:t>
            </a:r>
          </a:p>
          <a:p>
            <a:pPr lvl="1">
              <a:lnSpc>
                <a:spcPct val="80000"/>
              </a:lnSpc>
              <a:buNone/>
            </a:pPr>
            <a:r>
              <a:rPr lang="en-US" dirty="0" smtClean="0"/>
              <a:t>									</a:t>
            </a:r>
            <a:r>
              <a:rPr lang="en-US" sz="1200" dirty="0" smtClean="0">
                <a:hlinkClick r:id="rId2" action="ppaction://hlinksldjump"/>
              </a:rPr>
              <a:t>back</a:t>
            </a:r>
            <a:endParaRPr lang="en-US" sz="12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200" dirty="0" smtClean="0"/>
              <a:t>									</a:t>
            </a:r>
            <a:r>
              <a:rPr lang="en-US" sz="1200" dirty="0" smtClean="0">
                <a:hlinkClick r:id="" action="ppaction://noaction"/>
              </a:rPr>
              <a:t>back1</a:t>
            </a:r>
            <a:endParaRPr lang="en-US" sz="12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Edge Detection Using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Often, points that lie on an edge </a:t>
            </a:r>
          </a:p>
          <a:p>
            <a:pPr>
              <a:buFontTx/>
              <a:buNone/>
            </a:pPr>
            <a:r>
              <a:rPr lang="en-US" sz="2400" dirty="0" smtClean="0"/>
              <a:t>	are detected by: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(1)</a:t>
            </a:r>
            <a:r>
              <a:rPr lang="en-US" sz="2400" dirty="0" smtClean="0"/>
              <a:t> Detecting the local </a:t>
            </a:r>
            <a:r>
              <a:rPr lang="en-US" sz="2400" b="1" u="sng" dirty="0" smtClean="0"/>
              <a:t>maxima</a:t>
            </a:r>
            <a:r>
              <a:rPr lang="en-US" sz="2400" dirty="0" smtClean="0"/>
              <a:t> or </a:t>
            </a:r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b="1" u="sng" dirty="0" smtClean="0"/>
              <a:t>minima</a:t>
            </a:r>
            <a:r>
              <a:rPr lang="en-US" sz="2400" dirty="0" smtClean="0"/>
              <a:t> of the first derivative.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(2)</a:t>
            </a:r>
            <a:r>
              <a:rPr lang="en-US" sz="2400" dirty="0" smtClean="0"/>
              <a:t> Detecting the </a:t>
            </a:r>
            <a:r>
              <a:rPr lang="en-US" sz="2400" b="1" u="sng" dirty="0" smtClean="0"/>
              <a:t>zero-crossings</a:t>
            </a:r>
            <a:r>
              <a:rPr lang="en-US" sz="2400" dirty="0" smtClean="0"/>
              <a:t> </a:t>
            </a:r>
          </a:p>
          <a:p>
            <a:pPr>
              <a:buFontTx/>
              <a:buNone/>
            </a:pPr>
            <a:r>
              <a:rPr lang="en-US" sz="2400" dirty="0" smtClean="0"/>
              <a:t>	of the second derivative.</a:t>
            </a:r>
            <a:endParaRPr lang="en-US" sz="2400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715000" y="2286000"/>
            <a:ext cx="2674938" cy="4068763"/>
            <a:chOff x="3504" y="1200"/>
            <a:chExt cx="1961" cy="2983"/>
          </a:xfrm>
        </p:grpSpPr>
        <p:pic>
          <p:nvPicPr>
            <p:cNvPr id="5" name="Picture 5" descr="gonzalez_p4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04" y="1200"/>
              <a:ext cx="1961" cy="2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176" y="3456"/>
              <a:ext cx="8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2</a:t>
              </a:r>
              <a:r>
                <a:rPr lang="en-US" sz="1600" baseline="30000">
                  <a:solidFill>
                    <a:schemeClr val="bg2"/>
                  </a:solidFill>
                </a:rPr>
                <a:t>nd</a:t>
              </a:r>
              <a:r>
                <a:rPr lang="en-US" sz="1600">
                  <a:solidFill>
                    <a:schemeClr val="bg2"/>
                  </a:solidFill>
                </a:rPr>
                <a:t> derivative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128" y="2784"/>
              <a:ext cx="82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1</a:t>
              </a:r>
              <a:r>
                <a:rPr lang="en-US" sz="1600" baseline="30000">
                  <a:solidFill>
                    <a:schemeClr val="bg2"/>
                  </a:solidFill>
                </a:rPr>
                <a:t>st</a:t>
              </a:r>
              <a:r>
                <a:rPr lang="en-US" sz="1600">
                  <a:solidFill>
                    <a:schemeClr val="bg2"/>
                  </a:solidFill>
                </a:rPr>
                <a:t> derivative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1361</Words>
  <Application>Microsoft Office PowerPoint</Application>
  <PresentationFormat>On-screen Show (4:3)</PresentationFormat>
  <Paragraphs>344</Paragraphs>
  <Slides>37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Flow</vt:lpstr>
      <vt:lpstr>Equation</vt:lpstr>
      <vt:lpstr>Chart</vt:lpstr>
      <vt:lpstr>Sharpening - using Spatial Filters</vt:lpstr>
      <vt:lpstr>Edge Detection</vt:lpstr>
      <vt:lpstr>Modeling Intensity Changes</vt:lpstr>
      <vt:lpstr>Modeling Intensity Changes (cont’d)</vt:lpstr>
      <vt:lpstr>Modeling Intensity Changes (cont’d)</vt:lpstr>
      <vt:lpstr>Modeling Intensity Changes (cont’d)</vt:lpstr>
      <vt:lpstr>Edge Detection</vt:lpstr>
      <vt:lpstr>Edge Detection(Contd..)</vt:lpstr>
      <vt:lpstr>Edge Detection Using Derivatives</vt:lpstr>
      <vt:lpstr>Edge Detection using First Order Derivative</vt:lpstr>
      <vt:lpstr>Edge Detection using First order derivative(1 D Functions)</vt:lpstr>
      <vt:lpstr>Edge Detection using First order derivative(1 D Functions)</vt:lpstr>
      <vt:lpstr>Edge Detection using First order derivative(1 D Functions)</vt:lpstr>
      <vt:lpstr>Edge detection using first order derivative (Gradient)- 2 D functions</vt:lpstr>
      <vt:lpstr>  Gradient Representation  </vt:lpstr>
      <vt:lpstr>First Order Edge Detection Operators</vt:lpstr>
      <vt:lpstr>First Order Edge Detection Operators:</vt:lpstr>
      <vt:lpstr>Prewitt Operator</vt:lpstr>
      <vt:lpstr>Sobel Operator</vt:lpstr>
      <vt:lpstr>Roberts Operator</vt:lpstr>
      <vt:lpstr>Edge Detection using Second order derivative(1 D Functions)</vt:lpstr>
      <vt:lpstr>Edge Detection using Second order derivative(1 D Functions)(Contd..)</vt:lpstr>
      <vt:lpstr>Edge Detection using second order derivative(2D Functions)</vt:lpstr>
      <vt:lpstr>Second Order Edge detection Operators</vt:lpstr>
      <vt:lpstr>Laplacian Operator</vt:lpstr>
      <vt:lpstr>Variations of Laplacian</vt:lpstr>
      <vt:lpstr>Slide 27</vt:lpstr>
      <vt:lpstr>Variants On The Simple Laplacian</vt:lpstr>
      <vt:lpstr>Un sharp Masking and Highboost Filtering</vt:lpstr>
      <vt:lpstr>Example</vt:lpstr>
      <vt:lpstr>Example</vt:lpstr>
      <vt:lpstr>Discussions - Derivatives</vt:lpstr>
      <vt:lpstr>Discussions - Derivatives</vt:lpstr>
      <vt:lpstr>Combining Spatial Enhancement Methods</vt:lpstr>
      <vt:lpstr>Combining Spatial Enhancement Methods (cont…)</vt:lpstr>
      <vt:lpstr>Combining Spatial Enhancement Methods (cont…)</vt:lpstr>
      <vt:lpstr>Combining Spatial Enhancement Methods (cont…)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Sharpening - using Spatial Filters</dc:title>
  <dc:creator>User</dc:creator>
  <cp:lastModifiedBy>User</cp:lastModifiedBy>
  <cp:revision>4</cp:revision>
  <dcterms:created xsi:type="dcterms:W3CDTF">2019-07-24T10:29:14Z</dcterms:created>
  <dcterms:modified xsi:type="dcterms:W3CDTF">2019-07-25T05:22:45Z</dcterms:modified>
</cp:coreProperties>
</file>