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2549" autoAdjust="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403427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8217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18388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39967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4496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62069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64005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77817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84425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07574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6206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2905149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19</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1392"/>
            <a:ext cx="10515600" cy="4351338"/>
          </a:xfrm>
        </p:spPr>
        <p:txBody>
          <a:bodyPr>
            <a:normAutofit/>
          </a:bodyPr>
          <a:lstStyle/>
          <a:p>
            <a:pPr marL="0" indent="0" algn="just">
              <a:buClr>
                <a:srgbClr val="FF0000"/>
              </a:buClr>
              <a:buNone/>
            </a:pPr>
            <a:r>
              <a:rPr lang="en-US" dirty="0">
                <a:latin typeface="Times New Roman" panose="02020603050405020304" pitchFamily="18" charset="0"/>
                <a:cs typeface="Times New Roman" panose="02020603050405020304" pitchFamily="18" charset="0"/>
              </a:rPr>
              <a:t>USER MANAGEMENT MODULE</a:t>
            </a:r>
          </a:p>
          <a:p>
            <a:pPr marL="0" indent="0" algn="just">
              <a:buClr>
                <a:srgbClr val="FF0000"/>
              </a:buClr>
              <a:buNone/>
            </a:pPr>
            <a:r>
              <a:rPr lang="en-US" dirty="0">
                <a:latin typeface="Times New Roman" panose="02020603050405020304" pitchFamily="18" charset="0"/>
                <a:cs typeface="Times New Roman" panose="02020603050405020304" pitchFamily="18" charset="0"/>
              </a:rPr>
              <a:t>1.It is responsible for handling all user related interaction from</a:t>
            </a:r>
          </a:p>
          <a:p>
            <a:pPr marL="0" indent="0" algn="just">
              <a:buClr>
                <a:srgbClr val="FF0000"/>
              </a:buClr>
              <a:buNone/>
            </a:pPr>
            <a:r>
              <a:rPr lang="en-US" dirty="0">
                <a:latin typeface="Times New Roman" panose="02020603050405020304" pitchFamily="18" charset="0"/>
                <a:cs typeface="Times New Roman" panose="02020603050405020304" pitchFamily="18" charset="0"/>
              </a:rPr>
              <a:t>registration to login to manage the profiles and access control.</a:t>
            </a:r>
          </a:p>
          <a:p>
            <a:pPr marL="0" indent="0" algn="just">
              <a:buClr>
                <a:srgbClr val="FF0000"/>
              </a:buClr>
              <a:buNone/>
            </a:pPr>
            <a:r>
              <a:rPr lang="en-US" dirty="0">
                <a:latin typeface="Times New Roman" panose="02020603050405020304" pitchFamily="18" charset="0"/>
                <a:cs typeface="Times New Roman" panose="02020603050405020304" pitchFamily="18" charset="0"/>
              </a:rPr>
              <a:t>2.It enable the users to manage and update their personal information</a:t>
            </a:r>
          </a:p>
          <a:p>
            <a:pPr marL="0" indent="0" algn="just">
              <a:buClr>
                <a:srgbClr val="FF0000"/>
              </a:buClr>
              <a:buNone/>
            </a:pPr>
            <a:r>
              <a:rPr lang="en-US" dirty="0">
                <a:latin typeface="Times New Roman" panose="02020603050405020304" pitchFamily="18" charset="0"/>
                <a:cs typeface="Times New Roman" panose="02020603050405020304" pitchFamily="18" charset="0"/>
              </a:rPr>
              <a:t>and preferences within the system.</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
        <p:nvSpPr>
          <p:cNvPr id="4" name="Rectangle: Rounded Corners 3">
            <a:extLst>
              <a:ext uri="{FF2B5EF4-FFF2-40B4-BE49-F238E27FC236}">
                <a16:creationId xmlns:a16="http://schemas.microsoft.com/office/drawing/2014/main" id="{3A36DA81-AF7F-D8A1-6D4D-2A490BF9D1CE}"/>
              </a:ext>
            </a:extLst>
          </p:cNvPr>
          <p:cNvSpPr/>
          <p:nvPr/>
        </p:nvSpPr>
        <p:spPr>
          <a:xfrm>
            <a:off x="1424014" y="4114800"/>
            <a:ext cx="103926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en-IN" dirty="0"/>
          </a:p>
        </p:txBody>
      </p:sp>
      <p:sp>
        <p:nvSpPr>
          <p:cNvPr id="6" name="Rectangle: Rounded Corners 5">
            <a:extLst>
              <a:ext uri="{FF2B5EF4-FFF2-40B4-BE49-F238E27FC236}">
                <a16:creationId xmlns:a16="http://schemas.microsoft.com/office/drawing/2014/main" id="{94927011-3F59-D2B7-A920-10A44F9A57FB}"/>
              </a:ext>
            </a:extLst>
          </p:cNvPr>
          <p:cNvSpPr/>
          <p:nvPr/>
        </p:nvSpPr>
        <p:spPr>
          <a:xfrm>
            <a:off x="3355451" y="4124130"/>
            <a:ext cx="1039268" cy="9050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7" name="Rectangle: Rounded Corners 6">
            <a:extLst>
              <a:ext uri="{FF2B5EF4-FFF2-40B4-BE49-F238E27FC236}">
                <a16:creationId xmlns:a16="http://schemas.microsoft.com/office/drawing/2014/main" id="{E1305EC8-6DE8-FDA9-44C2-9C81F13514E3}"/>
              </a:ext>
            </a:extLst>
          </p:cNvPr>
          <p:cNvSpPr/>
          <p:nvPr/>
        </p:nvSpPr>
        <p:spPr>
          <a:xfrm>
            <a:off x="5343878" y="4114800"/>
            <a:ext cx="112848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 control</a:t>
            </a:r>
            <a:endParaRPr lang="en-IN" dirty="0"/>
          </a:p>
        </p:txBody>
      </p:sp>
      <p:sp>
        <p:nvSpPr>
          <p:cNvPr id="8" name="Rectangle: Rounded Corners 7">
            <a:extLst>
              <a:ext uri="{FF2B5EF4-FFF2-40B4-BE49-F238E27FC236}">
                <a16:creationId xmlns:a16="http://schemas.microsoft.com/office/drawing/2014/main" id="{AFFF8CF1-455C-474E-5C6B-A9EA1F8E0D7A}"/>
              </a:ext>
            </a:extLst>
          </p:cNvPr>
          <p:cNvSpPr/>
          <p:nvPr/>
        </p:nvSpPr>
        <p:spPr>
          <a:xfrm>
            <a:off x="7421521" y="4124130"/>
            <a:ext cx="112848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 with booking</a:t>
            </a:r>
            <a:endParaRPr lang="en-IN" dirty="0"/>
          </a:p>
        </p:txBody>
      </p:sp>
      <p:sp>
        <p:nvSpPr>
          <p:cNvPr id="9" name="Arrow: Right 8">
            <a:extLst>
              <a:ext uri="{FF2B5EF4-FFF2-40B4-BE49-F238E27FC236}">
                <a16:creationId xmlns:a16="http://schemas.microsoft.com/office/drawing/2014/main" id="{129D62DF-C1A7-A6B3-39DE-7425019D863E}"/>
              </a:ext>
            </a:extLst>
          </p:cNvPr>
          <p:cNvSpPr/>
          <p:nvPr/>
        </p:nvSpPr>
        <p:spPr>
          <a:xfrm>
            <a:off x="2463282" y="4460682"/>
            <a:ext cx="892169" cy="1669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8B28150B-8FAA-22F1-F0A4-8108B0608AA6}"/>
              </a:ext>
            </a:extLst>
          </p:cNvPr>
          <p:cNvSpPr/>
          <p:nvPr/>
        </p:nvSpPr>
        <p:spPr>
          <a:xfrm>
            <a:off x="4394719" y="4488511"/>
            <a:ext cx="949159" cy="1669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5A3AC13-BCC3-F88F-C809-BC816035669D}"/>
              </a:ext>
            </a:extLst>
          </p:cNvPr>
          <p:cNvSpPr/>
          <p:nvPr/>
        </p:nvSpPr>
        <p:spPr>
          <a:xfrm>
            <a:off x="6472362" y="4488511"/>
            <a:ext cx="978408" cy="1669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883" y="862065"/>
            <a:ext cx="10515600" cy="4351338"/>
          </a:xfrm>
        </p:spPr>
        <p:txBody>
          <a:bodyPr/>
          <a:lstStyle/>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RESORT BOOKING MODULE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1.It allows the customers to search ,filter and book resort in real-time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2.Once the booking is made the module manages the reservation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including booking confirmation , payment processing and modification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cancellation is needed</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
        <p:nvSpPr>
          <p:cNvPr id="4" name="Rectangle: Rounded Corners 3">
            <a:extLst>
              <a:ext uri="{FF2B5EF4-FFF2-40B4-BE49-F238E27FC236}">
                <a16:creationId xmlns:a16="http://schemas.microsoft.com/office/drawing/2014/main" id="{41385977-0578-B631-8B66-8C8BCDC4E578}"/>
              </a:ext>
            </a:extLst>
          </p:cNvPr>
          <p:cNvSpPr/>
          <p:nvPr/>
        </p:nvSpPr>
        <p:spPr>
          <a:xfrm>
            <a:off x="1423282" y="4381169"/>
            <a:ext cx="118474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and filter</a:t>
            </a:r>
            <a:endParaRPr lang="en-IN" dirty="0"/>
          </a:p>
        </p:txBody>
      </p:sp>
      <p:sp>
        <p:nvSpPr>
          <p:cNvPr id="6" name="Rectangle: Rounded Corners 5">
            <a:extLst>
              <a:ext uri="{FF2B5EF4-FFF2-40B4-BE49-F238E27FC236}">
                <a16:creationId xmlns:a16="http://schemas.microsoft.com/office/drawing/2014/main" id="{39CF2A33-F905-50E4-A8C2-60111F32714C}"/>
              </a:ext>
            </a:extLst>
          </p:cNvPr>
          <p:cNvSpPr/>
          <p:nvPr/>
        </p:nvSpPr>
        <p:spPr>
          <a:xfrm>
            <a:off x="3578087" y="4381169"/>
            <a:ext cx="118474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 facilities</a:t>
            </a:r>
            <a:endParaRPr lang="en-IN" dirty="0"/>
          </a:p>
        </p:txBody>
      </p:sp>
      <p:sp>
        <p:nvSpPr>
          <p:cNvPr id="7" name="Rectangle: Rounded Corners 6">
            <a:extLst>
              <a:ext uri="{FF2B5EF4-FFF2-40B4-BE49-F238E27FC236}">
                <a16:creationId xmlns:a16="http://schemas.microsoft.com/office/drawing/2014/main" id="{917F82F2-E3F5-27AF-7768-6B2D9529AB98}"/>
              </a:ext>
            </a:extLst>
          </p:cNvPr>
          <p:cNvSpPr/>
          <p:nvPr/>
        </p:nvSpPr>
        <p:spPr>
          <a:xfrm>
            <a:off x="5557962" y="4397374"/>
            <a:ext cx="124835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 of rooms</a:t>
            </a:r>
            <a:endParaRPr lang="en-IN" dirty="0"/>
          </a:p>
        </p:txBody>
      </p:sp>
      <p:sp>
        <p:nvSpPr>
          <p:cNvPr id="8" name="Rectangle: Rounded Corners 7">
            <a:extLst>
              <a:ext uri="{FF2B5EF4-FFF2-40B4-BE49-F238E27FC236}">
                <a16:creationId xmlns:a16="http://schemas.microsoft.com/office/drawing/2014/main" id="{767755BF-863B-9F9D-3D53-FB8038C7C423}"/>
              </a:ext>
            </a:extLst>
          </p:cNvPr>
          <p:cNvSpPr/>
          <p:nvPr/>
        </p:nvSpPr>
        <p:spPr>
          <a:xfrm>
            <a:off x="7657106" y="4381169"/>
            <a:ext cx="112113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bookings</a:t>
            </a:r>
            <a:endParaRPr lang="en-IN" dirty="0"/>
          </a:p>
        </p:txBody>
      </p:sp>
      <p:sp>
        <p:nvSpPr>
          <p:cNvPr id="9" name="Arrow: Right 8">
            <a:extLst>
              <a:ext uri="{FF2B5EF4-FFF2-40B4-BE49-F238E27FC236}">
                <a16:creationId xmlns:a16="http://schemas.microsoft.com/office/drawing/2014/main" id="{DB83E929-BE35-9190-94A1-31249FF524C8}"/>
              </a:ext>
            </a:extLst>
          </p:cNvPr>
          <p:cNvSpPr/>
          <p:nvPr/>
        </p:nvSpPr>
        <p:spPr>
          <a:xfrm>
            <a:off x="2608027" y="4746294"/>
            <a:ext cx="970060" cy="167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17E91A8-5472-74D3-3707-21465EFF8887}"/>
              </a:ext>
            </a:extLst>
          </p:cNvPr>
          <p:cNvSpPr/>
          <p:nvPr/>
        </p:nvSpPr>
        <p:spPr>
          <a:xfrm>
            <a:off x="4762832" y="4810539"/>
            <a:ext cx="795130" cy="167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A0CD1F76-9CCF-2980-3348-261F6BF0E156}"/>
              </a:ext>
            </a:extLst>
          </p:cNvPr>
          <p:cNvSpPr/>
          <p:nvPr/>
        </p:nvSpPr>
        <p:spPr>
          <a:xfrm>
            <a:off x="6806317" y="4810539"/>
            <a:ext cx="850789" cy="167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739878" y="812903"/>
            <a:ext cx="10515600" cy="4351338"/>
          </a:xfrm>
        </p:spPr>
        <p:txBody>
          <a:bodyPr>
            <a:normAutofit/>
          </a:bodyPr>
          <a:lstStyle/>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TOUR MANAGEMENT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1.Administratiors and service providers can create tour packages that includes details like destination activities and duration.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2.It ensures all services like accommodation, transportation ,meals and rooms are confirmed.</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
        <p:nvSpPr>
          <p:cNvPr id="4" name="Rectangle: Rounded Corners 3">
            <a:extLst>
              <a:ext uri="{FF2B5EF4-FFF2-40B4-BE49-F238E27FC236}">
                <a16:creationId xmlns:a16="http://schemas.microsoft.com/office/drawing/2014/main" id="{F0698BC9-73F7-F9CC-F749-C5CC17A20FD3}"/>
              </a:ext>
            </a:extLst>
          </p:cNvPr>
          <p:cNvSpPr/>
          <p:nvPr/>
        </p:nvSpPr>
        <p:spPr>
          <a:xfrm>
            <a:off x="1693627" y="4015409"/>
            <a:ext cx="1240403"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6" name="Rectangle: Rounded Corners 5">
            <a:extLst>
              <a:ext uri="{FF2B5EF4-FFF2-40B4-BE49-F238E27FC236}">
                <a16:creationId xmlns:a16="http://schemas.microsoft.com/office/drawing/2014/main" id="{BA38CFD8-80A9-0B4A-E78D-013BEE9915EA}"/>
              </a:ext>
            </a:extLst>
          </p:cNvPr>
          <p:cNvSpPr/>
          <p:nvPr/>
        </p:nvSpPr>
        <p:spPr>
          <a:xfrm>
            <a:off x="3983603" y="4015409"/>
            <a:ext cx="124040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customize</a:t>
            </a:r>
            <a:endParaRPr lang="en-IN" dirty="0"/>
          </a:p>
        </p:txBody>
      </p:sp>
      <p:sp>
        <p:nvSpPr>
          <p:cNvPr id="7" name="Rectangle: Rounded Corners 6">
            <a:extLst>
              <a:ext uri="{FF2B5EF4-FFF2-40B4-BE49-F238E27FC236}">
                <a16:creationId xmlns:a16="http://schemas.microsoft.com/office/drawing/2014/main" id="{46057069-8A2C-A738-C4A5-80C9941739EC}"/>
              </a:ext>
            </a:extLst>
          </p:cNvPr>
          <p:cNvSpPr/>
          <p:nvPr/>
        </p:nvSpPr>
        <p:spPr>
          <a:xfrm>
            <a:off x="6233824" y="3959750"/>
            <a:ext cx="117679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a:t>
            </a:r>
            <a:endParaRPr lang="en-IN" dirty="0"/>
          </a:p>
        </p:txBody>
      </p:sp>
      <p:sp>
        <p:nvSpPr>
          <p:cNvPr id="8" name="Rectangle: Rounded Corners 7">
            <a:extLst>
              <a:ext uri="{FF2B5EF4-FFF2-40B4-BE49-F238E27FC236}">
                <a16:creationId xmlns:a16="http://schemas.microsoft.com/office/drawing/2014/main" id="{2AF1E26B-2B00-D972-315F-1414AE7B99E8}"/>
              </a:ext>
            </a:extLst>
          </p:cNvPr>
          <p:cNvSpPr/>
          <p:nvPr/>
        </p:nvSpPr>
        <p:spPr>
          <a:xfrm>
            <a:off x="8476092" y="3959750"/>
            <a:ext cx="117679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confirm</a:t>
            </a:r>
            <a:endParaRPr lang="en-IN" dirty="0"/>
          </a:p>
        </p:txBody>
      </p:sp>
      <p:sp>
        <p:nvSpPr>
          <p:cNvPr id="9" name="Arrow: Right 8">
            <a:extLst>
              <a:ext uri="{FF2B5EF4-FFF2-40B4-BE49-F238E27FC236}">
                <a16:creationId xmlns:a16="http://schemas.microsoft.com/office/drawing/2014/main" id="{01077054-F1CC-544A-7A20-835D0E6BCC5C}"/>
              </a:ext>
            </a:extLst>
          </p:cNvPr>
          <p:cNvSpPr/>
          <p:nvPr/>
        </p:nvSpPr>
        <p:spPr>
          <a:xfrm>
            <a:off x="2934030" y="4444779"/>
            <a:ext cx="1065477" cy="16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226CAFD-BB2B-FD8D-0147-17716039252D}"/>
              </a:ext>
            </a:extLst>
          </p:cNvPr>
          <p:cNvSpPr/>
          <p:nvPr/>
        </p:nvSpPr>
        <p:spPr>
          <a:xfrm>
            <a:off x="5239910" y="4444779"/>
            <a:ext cx="993914" cy="16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3D04B08-9B33-043E-482A-45100A90D909}"/>
              </a:ext>
            </a:extLst>
          </p:cNvPr>
          <p:cNvSpPr/>
          <p:nvPr/>
        </p:nvSpPr>
        <p:spPr>
          <a:xfrm>
            <a:off x="7410615" y="4444779"/>
            <a:ext cx="1065477" cy="16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901393"/>
            <a:ext cx="10515600" cy="4351338"/>
          </a:xfrm>
        </p:spPr>
        <p:txBody>
          <a:bodyPr/>
          <a:lstStyle/>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MODULE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1.It supports various payment method like credit or debit cards bank</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transfer and mobile wallets. It ensures customers can pay through their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preferred method improving user satisfaction.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2.It contains secure transaction processing and detect fraud mechanisms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ensure transparency by generating invoice and sending payment</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confirmation.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
        <p:nvSpPr>
          <p:cNvPr id="4" name="Rectangle: Rounded Corners 3">
            <a:extLst>
              <a:ext uri="{FF2B5EF4-FFF2-40B4-BE49-F238E27FC236}">
                <a16:creationId xmlns:a16="http://schemas.microsoft.com/office/drawing/2014/main" id="{E3D75F6E-7EE8-D890-8CC6-18E37C038A85}"/>
              </a:ext>
            </a:extLst>
          </p:cNvPr>
          <p:cNvSpPr/>
          <p:nvPr/>
        </p:nvSpPr>
        <p:spPr>
          <a:xfrm>
            <a:off x="1773140" y="5088835"/>
            <a:ext cx="126425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and enter</a:t>
            </a:r>
            <a:endParaRPr lang="en-IN" dirty="0"/>
          </a:p>
        </p:txBody>
      </p:sp>
      <p:sp>
        <p:nvSpPr>
          <p:cNvPr id="6" name="Rectangle: Rounded Corners 5">
            <a:extLst>
              <a:ext uri="{FF2B5EF4-FFF2-40B4-BE49-F238E27FC236}">
                <a16:creationId xmlns:a16="http://schemas.microsoft.com/office/drawing/2014/main" id="{CC626834-AC5D-5D48-9982-D8EBD6D63DFE}"/>
              </a:ext>
            </a:extLst>
          </p:cNvPr>
          <p:cNvSpPr/>
          <p:nvPr/>
        </p:nvSpPr>
        <p:spPr>
          <a:xfrm>
            <a:off x="4190337" y="5101656"/>
            <a:ext cx="119269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 and review</a:t>
            </a:r>
            <a:endParaRPr lang="en-IN" dirty="0"/>
          </a:p>
        </p:txBody>
      </p:sp>
      <p:sp>
        <p:nvSpPr>
          <p:cNvPr id="7" name="Rectangle: Rounded Corners 6">
            <a:extLst>
              <a:ext uri="{FF2B5EF4-FFF2-40B4-BE49-F238E27FC236}">
                <a16:creationId xmlns:a16="http://schemas.microsoft.com/office/drawing/2014/main" id="{139EE946-59DD-AE16-EBA9-58AD51F0E26D}"/>
              </a:ext>
            </a:extLst>
          </p:cNvPr>
          <p:cNvSpPr/>
          <p:nvPr/>
        </p:nvSpPr>
        <p:spPr>
          <a:xfrm>
            <a:off x="6535973" y="5101656"/>
            <a:ext cx="119269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endParaRPr lang="en-IN" dirty="0"/>
          </a:p>
        </p:txBody>
      </p:sp>
      <p:sp>
        <p:nvSpPr>
          <p:cNvPr id="8" name="Rectangle: Rounded Corners 7">
            <a:extLst>
              <a:ext uri="{FF2B5EF4-FFF2-40B4-BE49-F238E27FC236}">
                <a16:creationId xmlns:a16="http://schemas.microsoft.com/office/drawing/2014/main" id="{21CC703E-2E74-C457-B630-AD4057625268}"/>
              </a:ext>
            </a:extLst>
          </p:cNvPr>
          <p:cNvSpPr/>
          <p:nvPr/>
        </p:nvSpPr>
        <p:spPr>
          <a:xfrm>
            <a:off x="8881608" y="5101656"/>
            <a:ext cx="115293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maintain</a:t>
            </a:r>
            <a:endParaRPr lang="en-IN" dirty="0"/>
          </a:p>
        </p:txBody>
      </p:sp>
      <p:sp>
        <p:nvSpPr>
          <p:cNvPr id="9" name="Arrow: Right 8">
            <a:extLst>
              <a:ext uri="{FF2B5EF4-FFF2-40B4-BE49-F238E27FC236}">
                <a16:creationId xmlns:a16="http://schemas.microsoft.com/office/drawing/2014/main" id="{537F21CB-BB45-FE98-6E66-B6E2D3E403C0}"/>
              </a:ext>
            </a:extLst>
          </p:cNvPr>
          <p:cNvSpPr/>
          <p:nvPr/>
        </p:nvSpPr>
        <p:spPr>
          <a:xfrm>
            <a:off x="3037397" y="5510254"/>
            <a:ext cx="1152939"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B792009-00C3-FFBA-E661-A812F0C605E2}"/>
              </a:ext>
            </a:extLst>
          </p:cNvPr>
          <p:cNvSpPr/>
          <p:nvPr/>
        </p:nvSpPr>
        <p:spPr>
          <a:xfrm>
            <a:off x="5383033" y="5510254"/>
            <a:ext cx="1097280"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DB0F806-5024-2272-59A7-4ECFC6E7060B}"/>
              </a:ext>
            </a:extLst>
          </p:cNvPr>
          <p:cNvSpPr/>
          <p:nvPr/>
        </p:nvSpPr>
        <p:spPr>
          <a:xfrm>
            <a:off x="7728669" y="5510254"/>
            <a:ext cx="1152939"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907026" y="921057"/>
            <a:ext cx="10515600" cy="4351338"/>
          </a:xfrm>
        </p:spPr>
        <p:txBody>
          <a:bodyPr/>
          <a:lstStyle/>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CURRENCY CONVERTOR</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1.It ensures that the budget is managed effectively and there are no financial discrepancies.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2.It provides up-to-date exchange rates, making it easier to charge and settle payments in different currencies.</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4" name="Rectangle: Rounded Corners 3">
            <a:extLst>
              <a:ext uri="{FF2B5EF4-FFF2-40B4-BE49-F238E27FC236}">
                <a16:creationId xmlns:a16="http://schemas.microsoft.com/office/drawing/2014/main" id="{A248CCDC-C44E-2185-1FCD-285C8A600E80}"/>
              </a:ext>
            </a:extLst>
          </p:cNvPr>
          <p:cNvSpPr/>
          <p:nvPr/>
        </p:nvSpPr>
        <p:spPr>
          <a:xfrm>
            <a:off x="1288110" y="3996550"/>
            <a:ext cx="133581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Enter amount</a:t>
            </a:r>
            <a:endParaRPr lang="en-IN" dirty="0"/>
          </a:p>
        </p:txBody>
      </p:sp>
      <p:sp>
        <p:nvSpPr>
          <p:cNvPr id="6" name="Rectangle: Rounded Corners 5">
            <a:extLst>
              <a:ext uri="{FF2B5EF4-FFF2-40B4-BE49-F238E27FC236}">
                <a16:creationId xmlns:a16="http://schemas.microsoft.com/office/drawing/2014/main" id="{120F3068-8AFF-C846-B443-069278BB459A}"/>
              </a:ext>
            </a:extLst>
          </p:cNvPr>
          <p:cNvSpPr/>
          <p:nvPr/>
        </p:nvSpPr>
        <p:spPr>
          <a:xfrm>
            <a:off x="3673628" y="3996549"/>
            <a:ext cx="1335818" cy="881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a:t>
            </a:r>
          </a:p>
          <a:p>
            <a:pPr algn="ctr"/>
            <a:r>
              <a:rPr lang="en-US" dirty="0"/>
              <a:t>conversion</a:t>
            </a:r>
            <a:endParaRPr lang="en-IN" dirty="0"/>
          </a:p>
        </p:txBody>
      </p:sp>
      <p:sp>
        <p:nvSpPr>
          <p:cNvPr id="7" name="Rectangle: Rounded Corners 6">
            <a:extLst>
              <a:ext uri="{FF2B5EF4-FFF2-40B4-BE49-F238E27FC236}">
                <a16:creationId xmlns:a16="http://schemas.microsoft.com/office/drawing/2014/main" id="{CC18892E-E68F-973D-C15D-970F8D805663}"/>
              </a:ext>
            </a:extLst>
          </p:cNvPr>
          <p:cNvSpPr/>
          <p:nvPr/>
        </p:nvSpPr>
        <p:spPr>
          <a:xfrm>
            <a:off x="6175429" y="3996550"/>
            <a:ext cx="1335818" cy="881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a:t>
            </a:r>
          </a:p>
          <a:p>
            <a:pPr algn="ctr"/>
            <a:r>
              <a:rPr lang="en-US" dirty="0"/>
              <a:t>conversion</a:t>
            </a:r>
            <a:endParaRPr lang="en-IN" dirty="0"/>
          </a:p>
        </p:txBody>
      </p:sp>
      <p:sp>
        <p:nvSpPr>
          <p:cNvPr id="8" name="Rectangle: Rounded Corners 7">
            <a:extLst>
              <a:ext uri="{FF2B5EF4-FFF2-40B4-BE49-F238E27FC236}">
                <a16:creationId xmlns:a16="http://schemas.microsoft.com/office/drawing/2014/main" id="{8BEBBFEA-11ED-07CA-B10A-4D358622C2EA}"/>
              </a:ext>
            </a:extLst>
          </p:cNvPr>
          <p:cNvSpPr/>
          <p:nvPr/>
        </p:nvSpPr>
        <p:spPr>
          <a:xfrm>
            <a:off x="8655903" y="3996551"/>
            <a:ext cx="1450205" cy="928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Successfully</a:t>
            </a:r>
          </a:p>
          <a:p>
            <a:pPr algn="ctr"/>
            <a:r>
              <a:rPr lang="en-US" dirty="0"/>
              <a:t>converted</a:t>
            </a:r>
            <a:endParaRPr lang="en-IN" dirty="0"/>
          </a:p>
        </p:txBody>
      </p:sp>
      <p:sp>
        <p:nvSpPr>
          <p:cNvPr id="9" name="Arrow: Right 8">
            <a:extLst>
              <a:ext uri="{FF2B5EF4-FFF2-40B4-BE49-F238E27FC236}">
                <a16:creationId xmlns:a16="http://schemas.microsoft.com/office/drawing/2014/main" id="{7F18BD58-705F-DB87-246D-D6E09046C22D}"/>
              </a:ext>
            </a:extLst>
          </p:cNvPr>
          <p:cNvSpPr/>
          <p:nvPr/>
        </p:nvSpPr>
        <p:spPr>
          <a:xfrm>
            <a:off x="2623929" y="4365266"/>
            <a:ext cx="1028371"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6B08D89-FECF-C55C-E53D-A6C55C0760C6}"/>
              </a:ext>
            </a:extLst>
          </p:cNvPr>
          <p:cNvSpPr/>
          <p:nvPr/>
        </p:nvSpPr>
        <p:spPr>
          <a:xfrm>
            <a:off x="5009446" y="4365266"/>
            <a:ext cx="1144656"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4A3C19D-F0E7-D36B-1D82-04241425A708}"/>
              </a:ext>
            </a:extLst>
          </p:cNvPr>
          <p:cNvSpPr/>
          <p:nvPr/>
        </p:nvSpPr>
        <p:spPr>
          <a:xfrm>
            <a:off x="7511247" y="4365266"/>
            <a:ext cx="1144656"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4" name="Picture 3">
            <a:extLst>
              <a:ext uri="{FF2B5EF4-FFF2-40B4-BE49-F238E27FC236}">
                <a16:creationId xmlns:a16="http://schemas.microsoft.com/office/drawing/2014/main" id="{DBDBBF7B-868E-7071-357C-B245C8CE8562}"/>
              </a:ext>
            </a:extLst>
          </p:cNvPr>
          <p:cNvPicPr>
            <a:picLocks noChangeAspect="1"/>
          </p:cNvPicPr>
          <p:nvPr/>
        </p:nvPicPr>
        <p:blipFill>
          <a:blip r:embed="rId2"/>
          <a:stretch>
            <a:fillRect/>
          </a:stretch>
        </p:blipFill>
        <p:spPr>
          <a:xfrm>
            <a:off x="446265" y="1184468"/>
            <a:ext cx="3656046" cy="2079841"/>
          </a:xfrm>
          <a:prstGeom prst="rect">
            <a:avLst/>
          </a:prstGeom>
        </p:spPr>
      </p:pic>
      <p:pic>
        <p:nvPicPr>
          <p:cNvPr id="7" name="Picture 6">
            <a:extLst>
              <a:ext uri="{FF2B5EF4-FFF2-40B4-BE49-F238E27FC236}">
                <a16:creationId xmlns:a16="http://schemas.microsoft.com/office/drawing/2014/main" id="{FB377993-558F-B745-6991-4706DEA107E0}"/>
              </a:ext>
            </a:extLst>
          </p:cNvPr>
          <p:cNvPicPr>
            <a:picLocks noChangeAspect="1"/>
          </p:cNvPicPr>
          <p:nvPr/>
        </p:nvPicPr>
        <p:blipFill>
          <a:blip r:embed="rId3"/>
          <a:stretch>
            <a:fillRect/>
          </a:stretch>
        </p:blipFill>
        <p:spPr>
          <a:xfrm>
            <a:off x="4730620" y="1184468"/>
            <a:ext cx="3656045" cy="2079841"/>
          </a:xfrm>
          <a:prstGeom prst="rect">
            <a:avLst/>
          </a:prstGeom>
        </p:spPr>
      </p:pic>
      <p:pic>
        <p:nvPicPr>
          <p:cNvPr id="9" name="Picture 8">
            <a:extLst>
              <a:ext uri="{FF2B5EF4-FFF2-40B4-BE49-F238E27FC236}">
                <a16:creationId xmlns:a16="http://schemas.microsoft.com/office/drawing/2014/main" id="{593CB26C-CA3D-9ABC-6E90-C78B2AAA4A8B}"/>
              </a:ext>
            </a:extLst>
          </p:cNvPr>
          <p:cNvPicPr>
            <a:picLocks noChangeAspect="1"/>
          </p:cNvPicPr>
          <p:nvPr/>
        </p:nvPicPr>
        <p:blipFill>
          <a:blip r:embed="rId4"/>
          <a:stretch>
            <a:fillRect/>
          </a:stretch>
        </p:blipFill>
        <p:spPr>
          <a:xfrm>
            <a:off x="8948058" y="1184467"/>
            <a:ext cx="3172408" cy="2079841"/>
          </a:xfrm>
          <a:prstGeom prst="rect">
            <a:avLst/>
          </a:prstGeom>
        </p:spPr>
      </p:pic>
      <p:pic>
        <p:nvPicPr>
          <p:cNvPr id="11" name="Picture 10">
            <a:extLst>
              <a:ext uri="{FF2B5EF4-FFF2-40B4-BE49-F238E27FC236}">
                <a16:creationId xmlns:a16="http://schemas.microsoft.com/office/drawing/2014/main" id="{CA6DC8B1-60F3-4F99-51E5-62C267250FE9}"/>
              </a:ext>
            </a:extLst>
          </p:cNvPr>
          <p:cNvPicPr>
            <a:picLocks noChangeAspect="1"/>
          </p:cNvPicPr>
          <p:nvPr/>
        </p:nvPicPr>
        <p:blipFill>
          <a:blip r:embed="rId5"/>
          <a:stretch>
            <a:fillRect/>
          </a:stretch>
        </p:blipFill>
        <p:spPr>
          <a:xfrm>
            <a:off x="3657599" y="4086808"/>
            <a:ext cx="5533053" cy="2269542"/>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9097" y="681038"/>
            <a:ext cx="10636045" cy="5675312"/>
          </a:xfrm>
        </p:spPr>
        <p:txBody>
          <a:bodyPr>
            <a:noAutofit/>
          </a:bodyPr>
          <a:lstStyle/>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of resort booking and tour management website offers</a:t>
            </a:r>
          </a:p>
          <a:p>
            <a:pPr marL="0" indent="0" algn="just">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comprehensive solution to streamline the management of resorts and</a:t>
            </a:r>
          </a:p>
          <a:p>
            <a:pPr marL="0" indent="0" algn="just">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tours.</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integrating key module such as user management ,payment processing and admin control the system provides a seamless experience for both customer and administrators.</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platform enhances efficiency , ensuring real-time availiability ,secure transaction and flexible booking option .</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Overall this system contribute to better customer satisfaction, operational efficiency and business growth .</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simplifying the booking ,management process and for both resort and tours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 C. Shyamala M.E.,Ph.D.,                    Dharshini S S(811722104030)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HEAD/IT			                     Dheetshika R(811722104032)</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Gayathri M(811722104042)</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INTEGRATED RESORT BOOKING FOR VOYAGE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lstStyle/>
          <a:p>
            <a:pPr algn="just">
              <a:buClr>
                <a:srgbClr val="FF0000"/>
              </a:buClr>
            </a:pPr>
            <a:r>
              <a:rPr lang="en-IN" dirty="0"/>
              <a:t> To enhance the customer experience by providing an user-friendly interface.</a:t>
            </a:r>
          </a:p>
          <a:p>
            <a:pPr algn="just">
              <a:buClr>
                <a:srgbClr val="FF0000"/>
              </a:buClr>
            </a:pPr>
            <a:r>
              <a:rPr lang="en-IN" dirty="0"/>
              <a:t> To automate operational efficiency for booking ,scheduling and payment processing to reduce the manual errors and save the time.</a:t>
            </a:r>
          </a:p>
          <a:p>
            <a:pPr algn="just">
              <a:buClr>
                <a:srgbClr val="FF0000"/>
              </a:buClr>
            </a:pPr>
            <a:r>
              <a:rPr lang="en-IN" dirty="0"/>
              <a:t> To implement real-time tracking of bookings ,availability and changes to ensure the customers.</a:t>
            </a:r>
          </a:p>
          <a:p>
            <a:pPr algn="just">
              <a:buClr>
                <a:srgbClr val="FF0000"/>
              </a:buClr>
            </a:pPr>
            <a:r>
              <a:rPr lang="en-IN" dirty="0"/>
              <a:t> To allow the customer to easily book resort and manage the tours. </a:t>
            </a:r>
          </a:p>
          <a:p>
            <a:pPr algn="just">
              <a:buClr>
                <a:srgbClr val="FF0000"/>
              </a:buClr>
            </a:pPr>
            <a:r>
              <a:rPr lang="en-IN" dirty="0"/>
              <a:t> To ensure hassle-free and enjoyable experience for travellers.</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a:extLst>
              <a:ext uri="{FF2B5EF4-FFF2-40B4-BE49-F238E27FC236}">
                <a16:creationId xmlns:a16="http://schemas.microsoft.com/office/drawing/2014/main" id="{FAA0EAB0-D060-E587-5C7B-C4D3BC6595C1}"/>
              </a:ext>
            </a:extLst>
          </p:cNvPr>
          <p:cNvSpPr txBox="1"/>
          <p:nvPr/>
        </p:nvSpPr>
        <p:spPr>
          <a:xfrm>
            <a:off x="1042219" y="1219200"/>
            <a:ext cx="10127225"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Project Tour Management System is designed to streamline and enhance the experience of managing and booking tours .This system integrates a variety of essential features aimed at both users and administrators to ensure seamless interaction. This platform begins with a secure login functionality, user registration form, payment processing and currency convertor .This ensures data integrity, efficient retrieval and enhances the overall user experience for managing tours and payments. This project aims to provide an intuitive ,user-friendly platform to facilitate global tour bookings while managing different currencies and travel preferences efficiently.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696814958"/>
              </p:ext>
            </p:extLst>
          </p:nvPr>
        </p:nvGraphicFramePr>
        <p:xfrm>
          <a:off x="0" y="719665"/>
          <a:ext cx="12192000" cy="628548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dirty="0"/>
                        <a:t>Resort booking</a:t>
                      </a:r>
                    </a:p>
                    <a:p>
                      <a:r>
                        <a:rPr lang="en-US" dirty="0"/>
                        <a:t>management system</a:t>
                      </a:r>
                    </a:p>
                  </a:txBody>
                  <a:tcPr/>
                </a:tc>
                <a:tc>
                  <a:txBody>
                    <a:bodyPr/>
                    <a:lstStyle/>
                    <a:p>
                      <a:r>
                        <a:rPr lang="en-US" dirty="0"/>
                        <a:t>John Doe</a:t>
                      </a:r>
                    </a:p>
                  </a:txBody>
                  <a:tcPr/>
                </a:tc>
                <a:tc>
                  <a:txBody>
                    <a:bodyPr/>
                    <a:lstStyle/>
                    <a:p>
                      <a:r>
                        <a:rPr lang="en-US" dirty="0"/>
                        <a:t>Tech press publisher</a:t>
                      </a:r>
                    </a:p>
                  </a:txBody>
                  <a:tcPr/>
                </a:tc>
                <a:tc>
                  <a:txBody>
                    <a:bodyPr/>
                    <a:lstStyle/>
                    <a:p>
                      <a:r>
                        <a:rPr lang="en-US" dirty="0"/>
                        <a:t>Booking modules</a:t>
                      </a:r>
                    </a:p>
                  </a:txBody>
                  <a:tcPr/>
                </a:tc>
                <a:tc>
                  <a:txBody>
                    <a:bodyPr/>
                    <a:lstStyle/>
                    <a:p>
                      <a:r>
                        <a:rPr lang="en-US" dirty="0"/>
                        <a:t>HTML,CSS,PHP,MYSQL</a:t>
                      </a:r>
                    </a:p>
                  </a:txBody>
                  <a:tcPr/>
                </a:tc>
                <a:extLst>
                  <a:ext uri="{0D108BD9-81ED-4DB2-BD59-A6C34878D82A}">
                    <a16:rowId xmlns:a16="http://schemas.microsoft.com/office/drawing/2014/main" val="1168724830"/>
                  </a:ext>
                </a:extLst>
              </a:tr>
              <a:tr h="1019352">
                <a:tc>
                  <a:txBody>
                    <a:bodyPr/>
                    <a:lstStyle/>
                    <a:p>
                      <a:r>
                        <a:rPr lang="en-US" dirty="0"/>
                        <a:t>Efficient tour management</a:t>
                      </a:r>
                    </a:p>
                    <a:p>
                      <a:r>
                        <a:rPr lang="en-US" dirty="0"/>
                        <a:t>solution</a:t>
                      </a:r>
                    </a:p>
                  </a:txBody>
                  <a:tcPr/>
                </a:tc>
                <a:tc>
                  <a:txBody>
                    <a:bodyPr/>
                    <a:lstStyle/>
                    <a:p>
                      <a:r>
                        <a:rPr lang="en-US" dirty="0"/>
                        <a:t>Alice Johnson</a:t>
                      </a:r>
                    </a:p>
                  </a:txBody>
                  <a:tcPr/>
                </a:tc>
                <a:tc>
                  <a:txBody>
                    <a:bodyPr/>
                    <a:lstStyle/>
                    <a:p>
                      <a:r>
                        <a:rPr lang="en-US" dirty="0"/>
                        <a:t>Travel tech books</a:t>
                      </a:r>
                    </a:p>
                  </a:txBody>
                  <a:tcPr/>
                </a:tc>
                <a:tc>
                  <a:txBody>
                    <a:bodyPr/>
                    <a:lstStyle/>
                    <a:p>
                      <a:r>
                        <a:rPr lang="en-US" dirty="0"/>
                        <a:t>Local guides features</a:t>
                      </a:r>
                    </a:p>
                  </a:txBody>
                  <a:tcPr/>
                </a:tc>
                <a:tc>
                  <a:txBody>
                    <a:bodyPr/>
                    <a:lstStyle/>
                    <a:p>
                      <a:r>
                        <a:rPr lang="en-US" dirty="0"/>
                        <a:t>ANGULARNODE.JS,</a:t>
                      </a:r>
                    </a:p>
                    <a:p>
                      <a:r>
                        <a:rPr lang="en-US" dirty="0"/>
                        <a:t>MONGODB</a:t>
                      </a:r>
                    </a:p>
                  </a:txBody>
                  <a:tcPr/>
                </a:tc>
                <a:extLst>
                  <a:ext uri="{0D108BD9-81ED-4DB2-BD59-A6C34878D82A}">
                    <a16:rowId xmlns:a16="http://schemas.microsoft.com/office/drawing/2014/main" val="1660361405"/>
                  </a:ext>
                </a:extLst>
              </a:tr>
              <a:tr h="1019352">
                <a:tc>
                  <a:txBody>
                    <a:bodyPr/>
                    <a:lstStyle/>
                    <a:p>
                      <a:r>
                        <a:rPr lang="en-US" dirty="0"/>
                        <a:t>Modern website</a:t>
                      </a:r>
                    </a:p>
                    <a:p>
                      <a:r>
                        <a:rPr lang="en-US" dirty="0"/>
                        <a:t>development</a:t>
                      </a:r>
                    </a:p>
                  </a:txBody>
                  <a:tcPr/>
                </a:tc>
                <a:tc>
                  <a:txBody>
                    <a:bodyPr/>
                    <a:lstStyle/>
                    <a:p>
                      <a:r>
                        <a:rPr lang="en-US" dirty="0"/>
                        <a:t>David Miller</a:t>
                      </a:r>
                    </a:p>
                  </a:txBody>
                  <a:tcPr/>
                </a:tc>
                <a:tc>
                  <a:txBody>
                    <a:bodyPr/>
                    <a:lstStyle/>
                    <a:p>
                      <a:r>
                        <a:rPr lang="en-US" dirty="0"/>
                        <a:t>Webworks publishing</a:t>
                      </a:r>
                    </a:p>
                  </a:txBody>
                  <a:tcPr/>
                </a:tc>
                <a:tc>
                  <a:txBody>
                    <a:bodyPr/>
                    <a:lstStyle/>
                    <a:p>
                      <a:r>
                        <a:rPr lang="en-US" dirty="0"/>
                        <a:t>Web accessing</a:t>
                      </a:r>
                    </a:p>
                  </a:txBody>
                  <a:tcPr/>
                </a:tc>
                <a:tc>
                  <a:txBody>
                    <a:bodyPr/>
                    <a:lstStyle/>
                    <a:p>
                      <a:r>
                        <a:rPr lang="en-US" dirty="0"/>
                        <a:t>HTML5,CSS3,JS</a:t>
                      </a:r>
                    </a:p>
                  </a:txBody>
                  <a:tcPr/>
                </a:tc>
                <a:extLst>
                  <a:ext uri="{0D108BD9-81ED-4DB2-BD59-A6C34878D82A}">
                    <a16:rowId xmlns:a16="http://schemas.microsoft.com/office/drawing/2014/main" val="2827881711"/>
                  </a:ext>
                </a:extLst>
              </a:tr>
              <a:tr h="1019352">
                <a:tc>
                  <a:txBody>
                    <a:bodyPr/>
                    <a:lstStyle/>
                    <a:p>
                      <a:r>
                        <a:rPr lang="en-US" dirty="0"/>
                        <a:t>Literature review on</a:t>
                      </a:r>
                    </a:p>
                    <a:p>
                      <a:r>
                        <a:rPr lang="en-US" dirty="0"/>
                        <a:t>tourism and resort</a:t>
                      </a:r>
                    </a:p>
                    <a:p>
                      <a:r>
                        <a:rPr lang="en-US" dirty="0"/>
                        <a:t>management</a:t>
                      </a:r>
                    </a:p>
                  </a:txBody>
                  <a:tcPr/>
                </a:tc>
                <a:tc>
                  <a:txBody>
                    <a:bodyPr/>
                    <a:lstStyle/>
                    <a:p>
                      <a:r>
                        <a:rPr lang="en-US" dirty="0"/>
                        <a:t>Sarah Thomson</a:t>
                      </a:r>
                    </a:p>
                  </a:txBody>
                  <a:tcPr/>
                </a:tc>
                <a:tc>
                  <a:txBody>
                    <a:bodyPr/>
                    <a:lstStyle/>
                    <a:p>
                      <a:r>
                        <a:rPr lang="en-US" dirty="0"/>
                        <a:t>Academic press</a:t>
                      </a:r>
                    </a:p>
                  </a:txBody>
                  <a:tcPr/>
                </a:tc>
                <a:tc>
                  <a:txBody>
                    <a:bodyPr/>
                    <a:lstStyle/>
                    <a:p>
                      <a:r>
                        <a:rPr lang="en-US" dirty="0"/>
                        <a:t>Literature reviews and references</a:t>
                      </a:r>
                    </a:p>
                  </a:txBody>
                  <a:tcPr/>
                </a:tc>
                <a:tc>
                  <a:txBody>
                    <a:bodyPr/>
                    <a:lstStyle/>
                    <a:p>
                      <a:r>
                        <a:rPr lang="en-US" dirty="0"/>
                        <a:t>GOOGLESCHOLAR,</a:t>
                      </a:r>
                    </a:p>
                    <a:p>
                      <a:r>
                        <a:rPr lang="en-US" dirty="0"/>
                        <a:t>JSTOR,SCOPUS</a:t>
                      </a:r>
                    </a:p>
                  </a:txBody>
                  <a:tcPr/>
                </a:tc>
                <a:extLst>
                  <a:ext uri="{0D108BD9-81ED-4DB2-BD59-A6C34878D82A}">
                    <a16:rowId xmlns:a16="http://schemas.microsoft.com/office/drawing/2014/main" val="2351027274"/>
                  </a:ext>
                </a:extLst>
              </a:tr>
              <a:tr h="1019352">
                <a:tc>
                  <a:txBody>
                    <a:bodyPr/>
                    <a:lstStyle/>
                    <a:p>
                      <a:r>
                        <a:rPr lang="en-US" dirty="0"/>
                        <a:t>Technology Acceptance models in tourism and hospitality research</a:t>
                      </a:r>
                    </a:p>
                  </a:txBody>
                  <a:tcPr/>
                </a:tc>
                <a:tc>
                  <a:txBody>
                    <a:bodyPr/>
                    <a:lstStyle/>
                    <a:p>
                      <a:r>
                        <a:rPr lang="en-US" dirty="0"/>
                        <a:t>Ivett vargane galicz</a:t>
                      </a:r>
                    </a:p>
                  </a:txBody>
                  <a:tcPr/>
                </a:tc>
                <a:tc>
                  <a:txBody>
                    <a:bodyPr/>
                    <a:lstStyle/>
                    <a:p>
                      <a:r>
                        <a:rPr lang="en-US" dirty="0"/>
                        <a:t>Journal of environmental management and tourism</a:t>
                      </a:r>
                    </a:p>
                  </a:txBody>
                  <a:tcPr/>
                </a:tc>
                <a:tc>
                  <a:txBody>
                    <a:bodyPr/>
                    <a:lstStyle/>
                    <a:p>
                      <a:r>
                        <a:rPr lang="en-US" dirty="0"/>
                        <a:t>Technology Acceptance Model</a:t>
                      </a:r>
                    </a:p>
                  </a:txBody>
                  <a:tcPr/>
                </a:tc>
                <a:tc>
                  <a:txBody>
                    <a:bodyPr/>
                    <a:lstStyle/>
                    <a:p>
                      <a:r>
                        <a:rPr lang="en-US" dirty="0"/>
                        <a:t>TAM, Social media ,mobile applications </a:t>
                      </a: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5EE77912-6698-9938-DC17-BE6D3786000D}"/>
              </a:ext>
            </a:extLst>
          </p:cNvPr>
          <p:cNvSpPr/>
          <p:nvPr/>
        </p:nvSpPr>
        <p:spPr>
          <a:xfrm>
            <a:off x="1407380" y="1733385"/>
            <a:ext cx="181289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Visiting the website</a:t>
            </a:r>
            <a:endParaRPr lang="en-IN" dirty="0"/>
          </a:p>
        </p:txBody>
      </p:sp>
      <p:sp>
        <p:nvSpPr>
          <p:cNvPr id="9" name="Rectangle: Rounded Corners 8">
            <a:extLst>
              <a:ext uri="{FF2B5EF4-FFF2-40B4-BE49-F238E27FC236}">
                <a16:creationId xmlns:a16="http://schemas.microsoft.com/office/drawing/2014/main" id="{86701F50-EA47-E5F5-312F-B8A01A18DB6D}"/>
              </a:ext>
            </a:extLst>
          </p:cNvPr>
          <p:cNvSpPr/>
          <p:nvPr/>
        </p:nvSpPr>
        <p:spPr>
          <a:xfrm>
            <a:off x="4754879" y="818985"/>
            <a:ext cx="194807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Booking the details</a:t>
            </a:r>
            <a:endParaRPr lang="en-IN" dirty="0"/>
          </a:p>
        </p:txBody>
      </p:sp>
      <p:sp>
        <p:nvSpPr>
          <p:cNvPr id="10" name="Rectangle: Rounded Corners 9">
            <a:extLst>
              <a:ext uri="{FF2B5EF4-FFF2-40B4-BE49-F238E27FC236}">
                <a16:creationId xmlns:a16="http://schemas.microsoft.com/office/drawing/2014/main" id="{84A2582F-1FE9-E3E4-E05E-176099EA2C3B}"/>
              </a:ext>
            </a:extLst>
          </p:cNvPr>
          <p:cNvSpPr/>
          <p:nvPr/>
        </p:nvSpPr>
        <p:spPr>
          <a:xfrm>
            <a:off x="1407380" y="3654829"/>
            <a:ext cx="181289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Stored and notify</a:t>
            </a:r>
            <a:endParaRPr lang="en-IN" dirty="0"/>
          </a:p>
        </p:txBody>
      </p:sp>
      <p:sp>
        <p:nvSpPr>
          <p:cNvPr id="11" name="Rectangle: Rounded Corners 10">
            <a:extLst>
              <a:ext uri="{FF2B5EF4-FFF2-40B4-BE49-F238E27FC236}">
                <a16:creationId xmlns:a16="http://schemas.microsoft.com/office/drawing/2014/main" id="{8513E78C-7B45-D113-FFE2-AFB6C0D178FB}"/>
              </a:ext>
            </a:extLst>
          </p:cNvPr>
          <p:cNvSpPr/>
          <p:nvPr/>
        </p:nvSpPr>
        <p:spPr>
          <a:xfrm>
            <a:off x="3593989" y="5152446"/>
            <a:ext cx="194807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Currency convertor</a:t>
            </a:r>
            <a:endParaRPr lang="en-IN" dirty="0"/>
          </a:p>
        </p:txBody>
      </p:sp>
      <p:sp>
        <p:nvSpPr>
          <p:cNvPr id="12" name="Rectangle: Rounded Corners 11">
            <a:extLst>
              <a:ext uri="{FF2B5EF4-FFF2-40B4-BE49-F238E27FC236}">
                <a16:creationId xmlns:a16="http://schemas.microsoft.com/office/drawing/2014/main" id="{C7769788-9756-A128-559B-6DF2DCACC3E4}"/>
              </a:ext>
            </a:extLst>
          </p:cNvPr>
          <p:cNvSpPr/>
          <p:nvPr/>
        </p:nvSpPr>
        <p:spPr>
          <a:xfrm>
            <a:off x="8836550" y="1733385"/>
            <a:ext cx="194807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Choosing the country</a:t>
            </a:r>
            <a:endParaRPr lang="en-IN" dirty="0"/>
          </a:p>
        </p:txBody>
      </p:sp>
      <p:sp>
        <p:nvSpPr>
          <p:cNvPr id="13" name="Rectangle: Rounded Corners 12">
            <a:extLst>
              <a:ext uri="{FF2B5EF4-FFF2-40B4-BE49-F238E27FC236}">
                <a16:creationId xmlns:a16="http://schemas.microsoft.com/office/drawing/2014/main" id="{8D428CDB-2690-F6DE-1C5A-0FE20590EC33}"/>
              </a:ext>
            </a:extLst>
          </p:cNvPr>
          <p:cNvSpPr/>
          <p:nvPr/>
        </p:nvSpPr>
        <p:spPr>
          <a:xfrm>
            <a:off x="8971725" y="3587667"/>
            <a:ext cx="194807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Filling the details</a:t>
            </a:r>
            <a:endParaRPr lang="en-IN" dirty="0"/>
          </a:p>
        </p:txBody>
      </p:sp>
      <p:sp>
        <p:nvSpPr>
          <p:cNvPr id="14" name="Rectangle: Rounded Corners 13">
            <a:extLst>
              <a:ext uri="{FF2B5EF4-FFF2-40B4-BE49-F238E27FC236}">
                <a16:creationId xmlns:a16="http://schemas.microsoft.com/office/drawing/2014/main" id="{5139F250-A73C-5456-9516-AC152C3F1266}"/>
              </a:ext>
            </a:extLst>
          </p:cNvPr>
          <p:cNvSpPr/>
          <p:nvPr/>
        </p:nvSpPr>
        <p:spPr>
          <a:xfrm>
            <a:off x="7028953" y="5152446"/>
            <a:ext cx="200372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Payment process</a:t>
            </a:r>
            <a:endParaRPr lang="en-IN" dirty="0"/>
          </a:p>
        </p:txBody>
      </p:sp>
      <p:sp>
        <p:nvSpPr>
          <p:cNvPr id="15" name="Flowchart: Magnetic Disk 14">
            <a:extLst>
              <a:ext uri="{FF2B5EF4-FFF2-40B4-BE49-F238E27FC236}">
                <a16:creationId xmlns:a16="http://schemas.microsoft.com/office/drawing/2014/main" id="{D39BCF5B-FBFC-D18C-9D7E-CF1826E30D27}"/>
              </a:ext>
            </a:extLst>
          </p:cNvPr>
          <p:cNvSpPr/>
          <p:nvPr/>
        </p:nvSpPr>
        <p:spPr>
          <a:xfrm>
            <a:off x="5300921" y="2838615"/>
            <a:ext cx="1335818" cy="108137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a:p>
            <a:pPr algn="ctr"/>
            <a:r>
              <a:rPr lang="en-US" dirty="0"/>
              <a:t>repository</a:t>
            </a:r>
            <a:endParaRPr lang="en-IN" dirty="0"/>
          </a:p>
        </p:txBody>
      </p:sp>
      <p:sp>
        <p:nvSpPr>
          <p:cNvPr id="24" name="Arrow: Bent 23">
            <a:extLst>
              <a:ext uri="{FF2B5EF4-FFF2-40B4-BE49-F238E27FC236}">
                <a16:creationId xmlns:a16="http://schemas.microsoft.com/office/drawing/2014/main" id="{1B129B44-335E-D717-DC5E-FD3B9E48267E}"/>
              </a:ext>
            </a:extLst>
          </p:cNvPr>
          <p:cNvSpPr/>
          <p:nvPr/>
        </p:nvSpPr>
        <p:spPr>
          <a:xfrm>
            <a:off x="2234315" y="1192696"/>
            <a:ext cx="2520564" cy="54068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Down 24">
            <a:extLst>
              <a:ext uri="{FF2B5EF4-FFF2-40B4-BE49-F238E27FC236}">
                <a16:creationId xmlns:a16="http://schemas.microsoft.com/office/drawing/2014/main" id="{D0196E2A-A91B-FC0D-6DCB-E30D87D8F6BC}"/>
              </a:ext>
            </a:extLst>
          </p:cNvPr>
          <p:cNvSpPr/>
          <p:nvPr/>
        </p:nvSpPr>
        <p:spPr>
          <a:xfrm>
            <a:off x="9803958" y="2647785"/>
            <a:ext cx="206734" cy="9398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Bent 25">
            <a:extLst>
              <a:ext uri="{FF2B5EF4-FFF2-40B4-BE49-F238E27FC236}">
                <a16:creationId xmlns:a16="http://schemas.microsoft.com/office/drawing/2014/main" id="{F7C1F524-2011-A949-0578-1111C396261C}"/>
              </a:ext>
            </a:extLst>
          </p:cNvPr>
          <p:cNvSpPr/>
          <p:nvPr/>
        </p:nvSpPr>
        <p:spPr>
          <a:xfrm flipH="1" flipV="1">
            <a:off x="9032681" y="4527548"/>
            <a:ext cx="922352" cy="1300755"/>
          </a:xfrm>
          <a:prstGeom prst="bentArrow">
            <a:avLst>
              <a:gd name="adj1" fmla="val 12931"/>
              <a:gd name="adj2" fmla="val 21342"/>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7" name="Arrow: Left 26">
            <a:extLst>
              <a:ext uri="{FF2B5EF4-FFF2-40B4-BE49-F238E27FC236}">
                <a16:creationId xmlns:a16="http://schemas.microsoft.com/office/drawing/2014/main" id="{5DD1F12D-A729-7044-5C02-F92BE095A1E4}"/>
              </a:ext>
            </a:extLst>
          </p:cNvPr>
          <p:cNvSpPr/>
          <p:nvPr/>
        </p:nvSpPr>
        <p:spPr>
          <a:xfrm>
            <a:off x="5542059" y="5565913"/>
            <a:ext cx="1486894" cy="26239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Bent 27">
            <a:extLst>
              <a:ext uri="{FF2B5EF4-FFF2-40B4-BE49-F238E27FC236}">
                <a16:creationId xmlns:a16="http://schemas.microsoft.com/office/drawing/2014/main" id="{0121E168-F082-20DB-8B83-3728D2641102}"/>
              </a:ext>
            </a:extLst>
          </p:cNvPr>
          <p:cNvSpPr/>
          <p:nvPr/>
        </p:nvSpPr>
        <p:spPr>
          <a:xfrm rot="16200000" flipH="1" flipV="1">
            <a:off x="8090234" y="-181948"/>
            <a:ext cx="533171" cy="330774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9" name="Arrow: Bent 28">
            <a:extLst>
              <a:ext uri="{FF2B5EF4-FFF2-40B4-BE49-F238E27FC236}">
                <a16:creationId xmlns:a16="http://schemas.microsoft.com/office/drawing/2014/main" id="{7E4A1184-5CA7-329E-DB7C-34E1F920E344}"/>
              </a:ext>
            </a:extLst>
          </p:cNvPr>
          <p:cNvSpPr/>
          <p:nvPr/>
        </p:nvSpPr>
        <p:spPr>
          <a:xfrm>
            <a:off x="2181308" y="3188474"/>
            <a:ext cx="3119613" cy="46635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Bent-Up 29">
            <a:extLst>
              <a:ext uri="{FF2B5EF4-FFF2-40B4-BE49-F238E27FC236}">
                <a16:creationId xmlns:a16="http://schemas.microsoft.com/office/drawing/2014/main" id="{E27015E7-1D6F-5CA3-D072-D26380FFDD7F}"/>
              </a:ext>
            </a:extLst>
          </p:cNvPr>
          <p:cNvSpPr/>
          <p:nvPr/>
        </p:nvSpPr>
        <p:spPr>
          <a:xfrm flipH="1">
            <a:off x="1781088" y="4569229"/>
            <a:ext cx="1812898" cy="1040417"/>
          </a:xfrm>
          <a:prstGeom prst="bentUpArrow">
            <a:avLst>
              <a:gd name="adj1" fmla="val 13536"/>
              <a:gd name="adj2" fmla="val 16498"/>
              <a:gd name="adj3" fmla="val 211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DEEBA6FB-21D3-BFCB-DF62-C13B938D5FA8}"/>
              </a:ext>
            </a:extLst>
          </p:cNvPr>
          <p:cNvSpPr txBox="1"/>
          <p:nvPr/>
        </p:nvSpPr>
        <p:spPr>
          <a:xfrm>
            <a:off x="2345634" y="906853"/>
            <a:ext cx="2297927" cy="369332"/>
          </a:xfrm>
          <a:prstGeom prst="rect">
            <a:avLst/>
          </a:prstGeom>
          <a:noFill/>
        </p:spPr>
        <p:txBody>
          <a:bodyPr wrap="square" rtlCol="0">
            <a:spAutoFit/>
          </a:bodyPr>
          <a:lstStyle/>
          <a:p>
            <a:r>
              <a:rPr lang="en-US" dirty="0"/>
              <a:t>Country, date &amp;book</a:t>
            </a:r>
            <a:endParaRPr lang="en-IN" dirty="0"/>
          </a:p>
        </p:txBody>
      </p:sp>
      <p:sp>
        <p:nvSpPr>
          <p:cNvPr id="32" name="TextBox 31">
            <a:extLst>
              <a:ext uri="{FF2B5EF4-FFF2-40B4-BE49-F238E27FC236}">
                <a16:creationId xmlns:a16="http://schemas.microsoft.com/office/drawing/2014/main" id="{F1EFBFF2-F8D5-E869-60D1-EA61A84881DE}"/>
              </a:ext>
            </a:extLst>
          </p:cNvPr>
          <p:cNvSpPr txBox="1"/>
          <p:nvPr/>
        </p:nvSpPr>
        <p:spPr>
          <a:xfrm flipH="1">
            <a:off x="7164125" y="781845"/>
            <a:ext cx="3981753" cy="369332"/>
          </a:xfrm>
          <a:prstGeom prst="rect">
            <a:avLst/>
          </a:prstGeom>
          <a:noFill/>
        </p:spPr>
        <p:txBody>
          <a:bodyPr wrap="square" rtlCol="0">
            <a:spAutoFit/>
          </a:bodyPr>
          <a:lstStyle/>
          <a:p>
            <a:r>
              <a:rPr lang="en-US" dirty="0"/>
              <a:t>Choose the country </a:t>
            </a:r>
            <a:endParaRPr lang="en-IN" dirty="0"/>
          </a:p>
        </p:txBody>
      </p:sp>
      <p:sp>
        <p:nvSpPr>
          <p:cNvPr id="33" name="TextBox 32">
            <a:extLst>
              <a:ext uri="{FF2B5EF4-FFF2-40B4-BE49-F238E27FC236}">
                <a16:creationId xmlns:a16="http://schemas.microsoft.com/office/drawing/2014/main" id="{FDF0E0C0-98A6-7F8A-6567-8036045DC5D3}"/>
              </a:ext>
            </a:extLst>
          </p:cNvPr>
          <p:cNvSpPr txBox="1"/>
          <p:nvPr/>
        </p:nvSpPr>
        <p:spPr>
          <a:xfrm>
            <a:off x="2048836" y="2674478"/>
            <a:ext cx="3252084" cy="646331"/>
          </a:xfrm>
          <a:prstGeom prst="rect">
            <a:avLst/>
          </a:prstGeom>
          <a:noFill/>
        </p:spPr>
        <p:txBody>
          <a:bodyPr wrap="square" rtlCol="0">
            <a:spAutoFit/>
          </a:bodyPr>
          <a:lstStyle/>
          <a:p>
            <a:r>
              <a:rPr lang="en-US" dirty="0"/>
              <a:t>Stored successfully in the database</a:t>
            </a:r>
            <a:endParaRPr lang="en-IN" dirty="0"/>
          </a:p>
        </p:txBody>
      </p:sp>
      <p:sp>
        <p:nvSpPr>
          <p:cNvPr id="34" name="TextBox 33">
            <a:extLst>
              <a:ext uri="{FF2B5EF4-FFF2-40B4-BE49-F238E27FC236}">
                <a16:creationId xmlns:a16="http://schemas.microsoft.com/office/drawing/2014/main" id="{0FAB1873-A914-3997-DC56-F33DA0E8D470}"/>
              </a:ext>
            </a:extLst>
          </p:cNvPr>
          <p:cNvSpPr txBox="1"/>
          <p:nvPr/>
        </p:nvSpPr>
        <p:spPr>
          <a:xfrm>
            <a:off x="5629523" y="5177925"/>
            <a:ext cx="1264258" cy="369332"/>
          </a:xfrm>
          <a:prstGeom prst="rect">
            <a:avLst/>
          </a:prstGeom>
          <a:noFill/>
        </p:spPr>
        <p:txBody>
          <a:bodyPr wrap="square" rtlCol="0">
            <a:spAutoFit/>
          </a:bodyPr>
          <a:lstStyle/>
          <a:p>
            <a:r>
              <a:rPr lang="en-US" dirty="0"/>
              <a:t>proceed</a:t>
            </a:r>
            <a:endParaRPr lang="en-IN" dirty="0"/>
          </a:p>
        </p:txBody>
      </p:sp>
      <p:sp>
        <p:nvSpPr>
          <p:cNvPr id="35" name="TextBox 34">
            <a:extLst>
              <a:ext uri="{FF2B5EF4-FFF2-40B4-BE49-F238E27FC236}">
                <a16:creationId xmlns:a16="http://schemas.microsoft.com/office/drawing/2014/main" id="{FDBD1AD3-5DF9-C814-4E67-E853D05F3F31}"/>
              </a:ext>
            </a:extLst>
          </p:cNvPr>
          <p:cNvSpPr txBox="1"/>
          <p:nvPr/>
        </p:nvSpPr>
        <p:spPr>
          <a:xfrm>
            <a:off x="1470987" y="5581815"/>
            <a:ext cx="2433099" cy="369332"/>
          </a:xfrm>
          <a:prstGeom prst="rect">
            <a:avLst/>
          </a:prstGeom>
          <a:noFill/>
        </p:spPr>
        <p:txBody>
          <a:bodyPr wrap="square" rtlCol="0">
            <a:spAutoFit/>
          </a:bodyPr>
          <a:lstStyle/>
          <a:p>
            <a:r>
              <a:rPr lang="en-US" dirty="0"/>
              <a:t>Currency exchanges</a:t>
            </a:r>
            <a:endParaRPr lang="en-IN" dirty="0"/>
          </a:p>
        </p:txBody>
      </p:sp>
      <p:sp>
        <p:nvSpPr>
          <p:cNvPr id="36" name="TextBox 35">
            <a:extLst>
              <a:ext uri="{FF2B5EF4-FFF2-40B4-BE49-F238E27FC236}">
                <a16:creationId xmlns:a16="http://schemas.microsoft.com/office/drawing/2014/main" id="{EDD0E746-F28F-467B-FD5D-019AA052FFE0}"/>
              </a:ext>
            </a:extLst>
          </p:cNvPr>
          <p:cNvSpPr txBox="1"/>
          <p:nvPr/>
        </p:nvSpPr>
        <p:spPr>
          <a:xfrm>
            <a:off x="9036657" y="2603213"/>
            <a:ext cx="1948070" cy="923330"/>
          </a:xfrm>
          <a:prstGeom prst="rect">
            <a:avLst/>
          </a:prstGeom>
          <a:noFill/>
        </p:spPr>
        <p:txBody>
          <a:bodyPr wrap="square" rtlCol="0">
            <a:spAutoFit/>
          </a:bodyPr>
          <a:lstStyle/>
          <a:p>
            <a:r>
              <a:rPr lang="en-US" dirty="0"/>
              <a:t>Name, dob, date of travel , no of people</a:t>
            </a:r>
            <a:endParaRPr lang="en-IN" dirty="0"/>
          </a:p>
        </p:txBody>
      </p:sp>
      <p:sp>
        <p:nvSpPr>
          <p:cNvPr id="37" name="TextBox 36">
            <a:extLst>
              <a:ext uri="{FF2B5EF4-FFF2-40B4-BE49-F238E27FC236}">
                <a16:creationId xmlns:a16="http://schemas.microsoft.com/office/drawing/2014/main" id="{C43A07B7-321C-A647-EB9F-5142488A0E38}"/>
              </a:ext>
            </a:extLst>
          </p:cNvPr>
          <p:cNvSpPr txBox="1"/>
          <p:nvPr/>
        </p:nvSpPr>
        <p:spPr>
          <a:xfrm>
            <a:off x="9955033" y="4551265"/>
            <a:ext cx="2097157" cy="923330"/>
          </a:xfrm>
          <a:prstGeom prst="rect">
            <a:avLst/>
          </a:prstGeom>
          <a:noFill/>
        </p:spPr>
        <p:txBody>
          <a:bodyPr wrap="square" rtlCol="0">
            <a:spAutoFit/>
          </a:bodyPr>
          <a:lstStyle/>
          <a:p>
            <a:r>
              <a:rPr lang="en-US" dirty="0"/>
              <a:t>Cash holder name, </a:t>
            </a:r>
            <a:r>
              <a:rPr lang="en-US" dirty="0" err="1"/>
              <a:t>cvv</a:t>
            </a:r>
            <a:r>
              <a:rPr lang="en-US" dirty="0"/>
              <a:t> no, card no, expiry date</a:t>
            </a:r>
            <a:endParaRPr lang="en-IN" dirty="0"/>
          </a:p>
        </p:txBody>
      </p: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3" name="Rectangle: Rounded Corners 2">
            <a:extLst>
              <a:ext uri="{FF2B5EF4-FFF2-40B4-BE49-F238E27FC236}">
                <a16:creationId xmlns:a16="http://schemas.microsoft.com/office/drawing/2014/main" id="{638C20EC-BC20-3164-D697-B43263D9DA25}"/>
              </a:ext>
            </a:extLst>
          </p:cNvPr>
          <p:cNvSpPr/>
          <p:nvPr/>
        </p:nvSpPr>
        <p:spPr>
          <a:xfrm>
            <a:off x="1358089" y="1031393"/>
            <a:ext cx="273895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Visiting the website</a:t>
            </a:r>
            <a:endParaRPr lang="en-IN" dirty="0"/>
          </a:p>
        </p:txBody>
      </p:sp>
      <p:sp>
        <p:nvSpPr>
          <p:cNvPr id="4" name="Rectangle: Rounded Corners 3">
            <a:extLst>
              <a:ext uri="{FF2B5EF4-FFF2-40B4-BE49-F238E27FC236}">
                <a16:creationId xmlns:a16="http://schemas.microsoft.com/office/drawing/2014/main" id="{86207182-3658-7955-F6DA-CB716B96436E}"/>
              </a:ext>
            </a:extLst>
          </p:cNvPr>
          <p:cNvSpPr/>
          <p:nvPr/>
        </p:nvSpPr>
        <p:spPr>
          <a:xfrm>
            <a:off x="6669906" y="1005696"/>
            <a:ext cx="291812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Booking the details </a:t>
            </a:r>
            <a:endParaRPr lang="en-IN" dirty="0"/>
          </a:p>
        </p:txBody>
      </p:sp>
      <p:sp>
        <p:nvSpPr>
          <p:cNvPr id="6" name="Rectangle: Rounded Corners 5">
            <a:extLst>
              <a:ext uri="{FF2B5EF4-FFF2-40B4-BE49-F238E27FC236}">
                <a16:creationId xmlns:a16="http://schemas.microsoft.com/office/drawing/2014/main" id="{1A3934F2-193A-F21D-1F9F-1E6979C1D456}"/>
              </a:ext>
            </a:extLst>
          </p:cNvPr>
          <p:cNvSpPr/>
          <p:nvPr/>
        </p:nvSpPr>
        <p:spPr>
          <a:xfrm>
            <a:off x="1353051" y="2633090"/>
            <a:ext cx="274903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Stored in repository and notify</a:t>
            </a:r>
            <a:endParaRPr lang="en-IN" dirty="0"/>
          </a:p>
        </p:txBody>
      </p:sp>
      <p:sp>
        <p:nvSpPr>
          <p:cNvPr id="8" name="Rectangle: Rounded Corners 7">
            <a:extLst>
              <a:ext uri="{FF2B5EF4-FFF2-40B4-BE49-F238E27FC236}">
                <a16:creationId xmlns:a16="http://schemas.microsoft.com/office/drawing/2014/main" id="{C14C9C3A-113D-82E6-B980-428545DC81A6}"/>
              </a:ext>
            </a:extLst>
          </p:cNvPr>
          <p:cNvSpPr/>
          <p:nvPr/>
        </p:nvSpPr>
        <p:spPr>
          <a:xfrm>
            <a:off x="1358089" y="4076743"/>
            <a:ext cx="281051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Admin panel</a:t>
            </a:r>
            <a:endParaRPr lang="en-IN" dirty="0"/>
          </a:p>
        </p:txBody>
      </p:sp>
      <p:sp>
        <p:nvSpPr>
          <p:cNvPr id="9" name="Rectangle: Rounded Corners 8">
            <a:extLst>
              <a:ext uri="{FF2B5EF4-FFF2-40B4-BE49-F238E27FC236}">
                <a16:creationId xmlns:a16="http://schemas.microsoft.com/office/drawing/2014/main" id="{DA332222-5665-A176-A530-5E505A22C667}"/>
              </a:ext>
            </a:extLst>
          </p:cNvPr>
          <p:cNvSpPr/>
          <p:nvPr/>
        </p:nvSpPr>
        <p:spPr>
          <a:xfrm>
            <a:off x="6632888" y="4076743"/>
            <a:ext cx="299216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Filling the details</a:t>
            </a:r>
            <a:endParaRPr lang="en-IN" dirty="0"/>
          </a:p>
        </p:txBody>
      </p:sp>
      <p:sp>
        <p:nvSpPr>
          <p:cNvPr id="10" name="Rectangle: Rounded Corners 9">
            <a:extLst>
              <a:ext uri="{FF2B5EF4-FFF2-40B4-BE49-F238E27FC236}">
                <a16:creationId xmlns:a16="http://schemas.microsoft.com/office/drawing/2014/main" id="{76BAA578-6335-8100-EEBD-29688CD2CC91}"/>
              </a:ext>
            </a:extLst>
          </p:cNvPr>
          <p:cNvSpPr/>
          <p:nvPr/>
        </p:nvSpPr>
        <p:spPr>
          <a:xfrm>
            <a:off x="1358089" y="5653377"/>
            <a:ext cx="281051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Payment process</a:t>
            </a:r>
            <a:endParaRPr lang="en-IN" dirty="0"/>
          </a:p>
        </p:txBody>
      </p:sp>
      <p:sp>
        <p:nvSpPr>
          <p:cNvPr id="11" name="Rectangle: Rounded Corners 10">
            <a:extLst>
              <a:ext uri="{FF2B5EF4-FFF2-40B4-BE49-F238E27FC236}">
                <a16:creationId xmlns:a16="http://schemas.microsoft.com/office/drawing/2014/main" id="{0056EBF8-B5C9-9B7F-AA38-26638A2C666C}"/>
              </a:ext>
            </a:extLst>
          </p:cNvPr>
          <p:cNvSpPr/>
          <p:nvPr/>
        </p:nvSpPr>
        <p:spPr>
          <a:xfrm>
            <a:off x="6669906" y="5566546"/>
            <a:ext cx="295514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Automative storage in database</a:t>
            </a:r>
            <a:endParaRPr lang="en-IN" dirty="0"/>
          </a:p>
        </p:txBody>
      </p:sp>
      <p:sp>
        <p:nvSpPr>
          <p:cNvPr id="12" name="Flowchart: Magnetic Disk 11">
            <a:extLst>
              <a:ext uri="{FF2B5EF4-FFF2-40B4-BE49-F238E27FC236}">
                <a16:creationId xmlns:a16="http://schemas.microsoft.com/office/drawing/2014/main" id="{AF894E70-B8B0-64DC-3C2E-071920D79766}"/>
              </a:ext>
            </a:extLst>
          </p:cNvPr>
          <p:cNvSpPr/>
          <p:nvPr/>
        </p:nvSpPr>
        <p:spPr>
          <a:xfrm>
            <a:off x="4581762" y="2943973"/>
            <a:ext cx="1653872" cy="158997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a:t>
            </a:r>
          </a:p>
          <a:p>
            <a:pPr algn="ctr"/>
            <a:r>
              <a:rPr lang="en-US" dirty="0"/>
              <a:t>repository</a:t>
            </a:r>
            <a:endParaRPr lang="en-IN" dirty="0"/>
          </a:p>
        </p:txBody>
      </p:sp>
      <p:sp>
        <p:nvSpPr>
          <p:cNvPr id="13" name="Arrow: Right 12">
            <a:extLst>
              <a:ext uri="{FF2B5EF4-FFF2-40B4-BE49-F238E27FC236}">
                <a16:creationId xmlns:a16="http://schemas.microsoft.com/office/drawing/2014/main" id="{2BFB8C1F-8A88-C07E-0DB8-09375358E738}"/>
              </a:ext>
            </a:extLst>
          </p:cNvPr>
          <p:cNvSpPr/>
          <p:nvPr/>
        </p:nvSpPr>
        <p:spPr>
          <a:xfrm>
            <a:off x="4168606" y="1407381"/>
            <a:ext cx="2501300" cy="302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27DD04D-E76F-E717-EBDF-6237A82EF7AE}"/>
              </a:ext>
            </a:extLst>
          </p:cNvPr>
          <p:cNvSpPr/>
          <p:nvPr/>
        </p:nvSpPr>
        <p:spPr>
          <a:xfrm>
            <a:off x="8404529" y="1934299"/>
            <a:ext cx="273988" cy="6526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AAC90D41-ABBB-A5CD-3C79-CBD3D36A53F2}"/>
              </a:ext>
            </a:extLst>
          </p:cNvPr>
          <p:cNvSpPr/>
          <p:nvPr/>
        </p:nvSpPr>
        <p:spPr>
          <a:xfrm>
            <a:off x="8332967" y="3501340"/>
            <a:ext cx="277633" cy="5612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C042FE6C-A3F2-094F-5545-497940DD1199}"/>
              </a:ext>
            </a:extLst>
          </p:cNvPr>
          <p:cNvSpPr/>
          <p:nvPr/>
        </p:nvSpPr>
        <p:spPr>
          <a:xfrm>
            <a:off x="8404529" y="4991143"/>
            <a:ext cx="206071" cy="575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 21">
            <a:extLst>
              <a:ext uri="{FF2B5EF4-FFF2-40B4-BE49-F238E27FC236}">
                <a16:creationId xmlns:a16="http://schemas.microsoft.com/office/drawing/2014/main" id="{F592E8F0-E53A-BE42-788D-EBF23A928501}"/>
              </a:ext>
            </a:extLst>
          </p:cNvPr>
          <p:cNvSpPr/>
          <p:nvPr/>
        </p:nvSpPr>
        <p:spPr>
          <a:xfrm>
            <a:off x="4168606" y="5971430"/>
            <a:ext cx="2501300" cy="30214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Up 22">
            <a:extLst>
              <a:ext uri="{FF2B5EF4-FFF2-40B4-BE49-F238E27FC236}">
                <a16:creationId xmlns:a16="http://schemas.microsoft.com/office/drawing/2014/main" id="{D0B674BD-F61E-1B89-2D22-87F66D86E599}"/>
              </a:ext>
            </a:extLst>
          </p:cNvPr>
          <p:cNvSpPr/>
          <p:nvPr/>
        </p:nvSpPr>
        <p:spPr>
          <a:xfrm>
            <a:off x="2417859" y="4991143"/>
            <a:ext cx="206071" cy="66223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Up 23">
            <a:extLst>
              <a:ext uri="{FF2B5EF4-FFF2-40B4-BE49-F238E27FC236}">
                <a16:creationId xmlns:a16="http://schemas.microsoft.com/office/drawing/2014/main" id="{DD042A67-DEDD-7AB9-6D47-D8459E89B3CE}"/>
              </a:ext>
            </a:extLst>
          </p:cNvPr>
          <p:cNvSpPr/>
          <p:nvPr/>
        </p:nvSpPr>
        <p:spPr>
          <a:xfrm>
            <a:off x="2417859" y="3501340"/>
            <a:ext cx="206071" cy="5612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Bent-Up 24">
            <a:extLst>
              <a:ext uri="{FF2B5EF4-FFF2-40B4-BE49-F238E27FC236}">
                <a16:creationId xmlns:a16="http://schemas.microsoft.com/office/drawing/2014/main" id="{EB3CCBFC-A097-2F38-79E0-B02414152E6A}"/>
              </a:ext>
            </a:extLst>
          </p:cNvPr>
          <p:cNvSpPr/>
          <p:nvPr/>
        </p:nvSpPr>
        <p:spPr>
          <a:xfrm flipV="1">
            <a:off x="4097044" y="2687022"/>
            <a:ext cx="1653871" cy="542879"/>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A01869D9-4DCC-E884-5DE6-41D8BDFBE572}"/>
              </a:ext>
            </a:extLst>
          </p:cNvPr>
          <p:cNvSpPr/>
          <p:nvPr/>
        </p:nvSpPr>
        <p:spPr>
          <a:xfrm>
            <a:off x="6669907" y="2586938"/>
            <a:ext cx="2955144" cy="960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Choosing the country</a:t>
            </a:r>
            <a:endParaRPr lang="en-IN" dirty="0"/>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Windows</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Html,Css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SQLite</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Intel core processor I5</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cloud storage</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high speed internet</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RAM-8GB</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web browser</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776748" y="681038"/>
            <a:ext cx="10577052" cy="5495925"/>
          </a:xfrm>
        </p:spPr>
        <p:txBody>
          <a:bodyPr>
            <a:noAutofit/>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MANAGEMENT - registration and login, access control, user dashboard with booking history.</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RESORT BOOKING - search and filter option for resorts, room          availability and pricing, reservation management with booking     confirmation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TOUR MANAGEMENT - display and filter available tours, tour scheduling and booking, tour confirmation and any changes management.</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 payment gateways, invoice generation and management, refunds and cancellation policies , waiver policy.</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CURRENCY CONVERTOR – convert currency from one to another via rupee, USD ,Pound etc..</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398</TotalTime>
  <Words>977</Words>
  <Application>Microsoft Office PowerPoint</Application>
  <PresentationFormat>Widescreen</PresentationFormat>
  <Paragraphs>185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Dheetshika R</dc:creator>
  <cp:lastModifiedBy>Dheetshika R</cp:lastModifiedBy>
  <cp:revision>8</cp:revision>
  <dcterms:modified xsi:type="dcterms:W3CDTF">2024-12-05T04:04:45Z</dcterms:modified>
</cp:coreProperties>
</file>