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1" r:id="rId3"/>
    <p:sldId id="272" r:id="rId4"/>
    <p:sldId id="273" r:id="rId5"/>
    <p:sldId id="274" r:id="rId6"/>
    <p:sldId id="262" r:id="rId7"/>
    <p:sldId id="267" r:id="rId8"/>
    <p:sldId id="269" r:id="rId9"/>
    <p:sldId id="279" r:id="rId10"/>
    <p:sldId id="280" r:id="rId11"/>
    <p:sldId id="263" r:id="rId12"/>
    <p:sldId id="281" r:id="rId13"/>
    <p:sldId id="27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in Kantharia" initials="SK" lastIdx="1" clrIdx="0">
    <p:extLst>
      <p:ext uri="{19B8F6BF-5375-455C-9EA6-DF929625EA0E}">
        <p15:presenceInfo xmlns:p15="http://schemas.microsoft.com/office/powerpoint/2012/main" userId="1130d9f29eaeb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E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00" autoAdjust="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0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1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0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9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codesuite/codecommit/repositories/AmazonSageMaker-AmazonSagemaker-Geotab-pred-CodeCommitRepo/browse?region=us-east-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480" y="1873584"/>
            <a:ext cx="5652561" cy="2560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BigQuery – Geotab Intersection Congestion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480" y="4572000"/>
            <a:ext cx="2805343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Group 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A3A0AB-8584-433B-AF83-C15CEAA81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30860"/>
              </p:ext>
            </p:extLst>
          </p:nvPr>
        </p:nvGraphicFramePr>
        <p:xfrm>
          <a:off x="763479" y="5026389"/>
          <a:ext cx="2938509" cy="109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38509">
                  <a:extLst>
                    <a:ext uri="{9D8B030D-6E8A-4147-A177-3AD203B41FA5}">
                      <a16:colId xmlns:a16="http://schemas.microsoft.com/office/drawing/2014/main" val="1390395741"/>
                    </a:ext>
                  </a:extLst>
                </a:gridCol>
              </a:tblGrid>
              <a:tr h="32793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Gayathri Chandrasekaran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229896"/>
                  </a:ext>
                </a:extLst>
              </a:tr>
              <a:tr h="32793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Pragya Srivastava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97776"/>
                  </a:ext>
                </a:extLst>
              </a:tr>
              <a:tr h="327931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Sharmin Kantharia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384019"/>
                  </a:ext>
                </a:extLst>
              </a:tr>
            </a:tbl>
          </a:graphicData>
        </a:graphic>
      </p:graphicFrame>
      <p:pic>
        <p:nvPicPr>
          <p:cNvPr id="14" name="Picture Placeholder 13" descr="A picture containing building, outdoor, street, car&#10;&#10;Description automatically generated">
            <a:extLst>
              <a:ext uri="{FF2B5EF4-FFF2-40B4-BE49-F238E27FC236}">
                <a16:creationId xmlns:a16="http://schemas.microsoft.com/office/drawing/2014/main" id="{1065C221-C712-4431-BBD2-A28AB9F7DC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415" r="294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082-4EA8-4CD1-9F0C-51E7C624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Findings &amp;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FC489-D987-4FDD-AE24-F95A893D0B9F}"/>
              </a:ext>
            </a:extLst>
          </p:cNvPr>
          <p:cNvSpPr txBox="1"/>
          <p:nvPr/>
        </p:nvSpPr>
        <p:spPr>
          <a:xfrm>
            <a:off x="214745" y="1784646"/>
            <a:ext cx="11436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Clusters with high average total time stopped also have higher distance from the first stop which implies high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U-Turns and Left Turns have high total time and distance stopped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Modelling: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 best model followed by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is not linearly separable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Intersection Section &amp; Cluster plays vital role in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Goals: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 on other infrastructure aspects – zonal information,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Extend Model to accommodate multiple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terms of AWS services,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GUI for better accessibility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Pipeline - Project Architecture &amp; Data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AA9EC-9045-4AEF-AAD6-4DA269FC15FB}"/>
              </a:ext>
            </a:extLst>
          </p:cNvPr>
          <p:cNvSpPr/>
          <p:nvPr/>
        </p:nvSpPr>
        <p:spPr>
          <a:xfrm>
            <a:off x="1878234" y="1966903"/>
            <a:ext cx="5852602" cy="3475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6DB537-D68A-49AF-A26D-E3D59850D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233" y="1974726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F9AB8D8-D845-4533-BF39-CE22743F0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92" y="3016868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96E7E-5289-4759-A718-21479049DF54}"/>
              </a:ext>
            </a:extLst>
          </p:cNvPr>
          <p:cNvSpPr txBox="1"/>
          <p:nvPr/>
        </p:nvSpPr>
        <p:spPr>
          <a:xfrm>
            <a:off x="105684" y="3561509"/>
            <a:ext cx="1476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Kaggle Dataset – Train.csv &amp; Test.csv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48C31-AA15-4E2D-81B6-27157E2A4E84}"/>
              </a:ext>
            </a:extLst>
          </p:cNvPr>
          <p:cNvSpPr/>
          <p:nvPr/>
        </p:nvSpPr>
        <p:spPr>
          <a:xfrm>
            <a:off x="2069751" y="3002433"/>
            <a:ext cx="1000416" cy="10375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D86613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ECFFD-9E8B-48A4-BE28-7CD837FB6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575" y="3057721"/>
            <a:ext cx="874355" cy="909733"/>
          </a:xfrm>
          <a:prstGeom prst="rect">
            <a:avLst/>
          </a:prstGeom>
        </p:spPr>
      </p:pic>
      <p:pic>
        <p:nvPicPr>
          <p:cNvPr id="12" name="Picture 11" descr="A picture containing box, table, clock, brick&#10;&#10;Description automatically generated">
            <a:extLst>
              <a:ext uri="{FF2B5EF4-FFF2-40B4-BE49-F238E27FC236}">
                <a16:creationId xmlns:a16="http://schemas.microsoft.com/office/drawing/2014/main" id="{43F50623-C38E-4B11-BEF2-E94941CFA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233" y="2799901"/>
            <a:ext cx="396197" cy="483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252A26-122B-4BAD-8A7C-DD438A729014}"/>
              </a:ext>
            </a:extLst>
          </p:cNvPr>
          <p:cNvSpPr/>
          <p:nvPr/>
        </p:nvSpPr>
        <p:spPr>
          <a:xfrm>
            <a:off x="3257160" y="2320584"/>
            <a:ext cx="2453016" cy="268965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E9C19C7-E318-4541-B7FE-88EBD912D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6076" y="2321125"/>
            <a:ext cx="417673" cy="4176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E218A4C-F6E0-4049-8256-762651B69249}"/>
              </a:ext>
            </a:extLst>
          </p:cNvPr>
          <p:cNvSpPr/>
          <p:nvPr/>
        </p:nvSpPr>
        <p:spPr>
          <a:xfrm>
            <a:off x="3214188" y="4733244"/>
            <a:ext cx="2453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Amazon SageMaker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27A410-6B75-4E31-AA19-0212B055E491}"/>
              </a:ext>
            </a:extLst>
          </p:cNvPr>
          <p:cNvSpPr/>
          <p:nvPr/>
        </p:nvSpPr>
        <p:spPr>
          <a:xfrm>
            <a:off x="3370963" y="3202108"/>
            <a:ext cx="2225410" cy="64285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alpha val="9411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006666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11456-DE15-4EE4-8275-AC5EC5D4D25A}"/>
              </a:ext>
            </a:extLst>
          </p:cNvPr>
          <p:cNvSpPr txBox="1"/>
          <p:nvPr/>
        </p:nvSpPr>
        <p:spPr>
          <a:xfrm>
            <a:off x="3407396" y="3290374"/>
            <a:ext cx="196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Model Training on Notebook Instance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A1DDAC-1986-4994-B4A5-3A0AECCC3ECB}"/>
              </a:ext>
            </a:extLst>
          </p:cNvPr>
          <p:cNvSpPr/>
          <p:nvPr/>
        </p:nvSpPr>
        <p:spPr>
          <a:xfrm>
            <a:off x="3370963" y="4002930"/>
            <a:ext cx="2225410" cy="64285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alpha val="9411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 w="0"/>
              <a:solidFill>
                <a:srgbClr val="595959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44A5E-BF5B-443A-AF17-BFBDE1074A66}"/>
              </a:ext>
            </a:extLst>
          </p:cNvPr>
          <p:cNvSpPr txBox="1"/>
          <p:nvPr/>
        </p:nvSpPr>
        <p:spPr>
          <a:xfrm>
            <a:off x="3454912" y="4122407"/>
            <a:ext cx="197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Deployment/Prediction on Notebook Instance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EC9088-846E-41D8-8D05-5A833A5EA1E8}"/>
              </a:ext>
            </a:extLst>
          </p:cNvPr>
          <p:cNvSpPr/>
          <p:nvPr/>
        </p:nvSpPr>
        <p:spPr>
          <a:xfrm>
            <a:off x="6342283" y="3823268"/>
            <a:ext cx="1000416" cy="10375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D86613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6C7BCBC-5893-4383-9F2A-CFC6F38DD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6217" y="3902584"/>
            <a:ext cx="853510" cy="858359"/>
          </a:xfrm>
          <a:prstGeom prst="rect">
            <a:avLst/>
          </a:prstGeom>
        </p:spPr>
      </p:pic>
      <p:pic>
        <p:nvPicPr>
          <p:cNvPr id="29" name="Picture 28" descr="A picture containing box, table, clock, brick&#10;&#10;Description automatically generated">
            <a:extLst>
              <a:ext uri="{FF2B5EF4-FFF2-40B4-BE49-F238E27FC236}">
                <a16:creationId xmlns:a16="http://schemas.microsoft.com/office/drawing/2014/main" id="{D0636A06-05A9-4A94-A391-6884EEBF9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814" y="3621246"/>
            <a:ext cx="396197" cy="4833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B0ECB5-46D4-41CE-ABCD-82FE6555809E}"/>
              </a:ext>
            </a:extLst>
          </p:cNvPr>
          <p:cNvSpPr/>
          <p:nvPr/>
        </p:nvSpPr>
        <p:spPr>
          <a:xfrm>
            <a:off x="6342283" y="2298766"/>
            <a:ext cx="1000416" cy="103754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D86613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FCB276-8F51-47D2-9F1B-5A3D126905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5017" y="2523919"/>
            <a:ext cx="795910" cy="75646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823CB8B2-6F92-4938-9F17-EF1CD35C29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2283" y="2306505"/>
            <a:ext cx="402930" cy="4029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C46335-8B3C-4FE9-8906-6137B15882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35803" y="2419800"/>
            <a:ext cx="635701" cy="59688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D0E8DD-B81F-4056-ACDD-F767985D55D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290785" y="3521208"/>
            <a:ext cx="7789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905E0-BF5F-438A-A663-5362792BE61D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0167" y="3521208"/>
            <a:ext cx="300796" cy="23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6962865-99BE-4ACC-9F6F-86EE52317BF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595442" y="2817541"/>
            <a:ext cx="746841" cy="649988"/>
          </a:xfrm>
          <a:prstGeom prst="bentConnector3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903D905-7429-4681-A884-1570C954296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587042" y="3627747"/>
            <a:ext cx="755241" cy="714296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E8E189-8640-403E-BF61-77166506BBBB}"/>
              </a:ext>
            </a:extLst>
          </p:cNvPr>
          <p:cNvCxnSpPr>
            <a:cxnSpLocks/>
          </p:cNvCxnSpPr>
          <p:nvPr/>
        </p:nvCxnSpPr>
        <p:spPr>
          <a:xfrm>
            <a:off x="5582384" y="4515616"/>
            <a:ext cx="759899" cy="0"/>
          </a:xfrm>
          <a:prstGeom prst="straightConnector1">
            <a:avLst/>
          </a:prstGeom>
          <a:ln w="12700">
            <a:solidFill>
              <a:srgbClr val="545B6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6845AE-434B-4D00-95B5-E95F347B178D}"/>
              </a:ext>
            </a:extLst>
          </p:cNvPr>
          <p:cNvCxnSpPr>
            <a:cxnSpLocks/>
          </p:cNvCxnSpPr>
          <p:nvPr/>
        </p:nvCxnSpPr>
        <p:spPr>
          <a:xfrm>
            <a:off x="5595442" y="4180336"/>
            <a:ext cx="306594" cy="0"/>
          </a:xfrm>
          <a:prstGeom prst="straightConnector1">
            <a:avLst/>
          </a:prstGeom>
          <a:ln w="12700">
            <a:solidFill>
              <a:srgbClr val="545B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3B1B85-F12C-4A81-828C-0B3AB4E8C922}"/>
              </a:ext>
            </a:extLst>
          </p:cNvPr>
          <p:cNvCxnSpPr/>
          <p:nvPr/>
        </p:nvCxnSpPr>
        <p:spPr>
          <a:xfrm flipV="1">
            <a:off x="5902036" y="3142535"/>
            <a:ext cx="0" cy="10378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0FE727-5D55-4AB5-884C-DE04EEF1416C}"/>
              </a:ext>
            </a:extLst>
          </p:cNvPr>
          <p:cNvCxnSpPr/>
          <p:nvPr/>
        </p:nvCxnSpPr>
        <p:spPr>
          <a:xfrm>
            <a:off x="5902036" y="3142535"/>
            <a:ext cx="44024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EEFA8D1-AC5A-44AD-9170-F7861F2E410B}"/>
              </a:ext>
            </a:extLst>
          </p:cNvPr>
          <p:cNvSpPr txBox="1"/>
          <p:nvPr/>
        </p:nvSpPr>
        <p:spPr>
          <a:xfrm>
            <a:off x="8106931" y="1583079"/>
            <a:ext cx="3906982" cy="50430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26F09D-98AB-48A0-A537-BDF3E9B07BE1}"/>
              </a:ext>
            </a:extLst>
          </p:cNvPr>
          <p:cNvSpPr txBox="1"/>
          <p:nvPr/>
        </p:nvSpPr>
        <p:spPr>
          <a:xfrm>
            <a:off x="8124305" y="1600768"/>
            <a:ext cx="39620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Kaggle dataset 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train.csv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test.csv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IAM Role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Role Permission : Access any s3 Buckets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Policy : AmazonSageMakerFullAccess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	S3FullAccess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Amazon S3: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Role: Data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Region : US East (N. Virginia)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Files : train.csv, test.csv,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Trained_Model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Predicted_Results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Amazon SageMaker: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Role: Create, train and deploy ML model in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Assign Full access S3 IAM role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Instances : Notebook Instances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Instance Type: ml.t2.medium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CPU : 2   Mem: 4 GB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Data – cleanup/Processing – Python libraries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Code Commit: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To  securely collaborate and ensure version-control with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Notebooks. 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DCC53A94-9AA3-488E-9081-7597D80BF0B6}"/>
              </a:ext>
            </a:extLst>
          </p:cNvPr>
          <p:cNvSpPr/>
          <p:nvPr/>
        </p:nvSpPr>
        <p:spPr>
          <a:xfrm>
            <a:off x="9526799" y="1996500"/>
            <a:ext cx="221260" cy="4100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CF40D6-7734-4FA8-946A-DA3FF370713A}"/>
              </a:ext>
            </a:extLst>
          </p:cNvPr>
          <p:cNvSpPr txBox="1"/>
          <p:nvPr/>
        </p:nvSpPr>
        <p:spPr>
          <a:xfrm>
            <a:off x="9737418" y="2063047"/>
            <a:ext cx="190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Comma separated files</a:t>
            </a:r>
          </a:p>
        </p:txBody>
      </p:sp>
    </p:spTree>
    <p:extLst>
      <p:ext uri="{BB962C8B-B14F-4D97-AF65-F5344CB8AC3E}">
        <p14:creationId xmlns:p14="http://schemas.microsoft.com/office/powerpoint/2010/main" val="410619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AC36-1DE3-4F76-9F01-DC7C4205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1" y="252744"/>
            <a:ext cx="9601200" cy="1036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B3D37-21C6-4B16-9787-2F5B3CC76803}"/>
              </a:ext>
            </a:extLst>
          </p:cNvPr>
          <p:cNvSpPr txBox="1"/>
          <p:nvPr/>
        </p:nvSpPr>
        <p:spPr>
          <a:xfrm>
            <a:off x="193964" y="1662545"/>
            <a:ext cx="117486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Amazon SageMaker: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Notebook instance: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Instance Type - ml.t2.medium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IAM Role &amp; Policy – S3 Access to associated S3 bucket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            AWS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CodeCommitPower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VPC – default VPC &amp; Subnet 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CodeCommit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repo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AmazonSagemaker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-Geotab-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CodeCommitRepo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 Means Clustering: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&amp; Deploying model: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Instance Type - ml.m4.xlarge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Seconds – 112 seconds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&amp; Deploying model: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Instance Type - ml.m4.xlarge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Seconds – 83 seconds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082-4EA8-4CD1-9F0C-51E7C624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SageMaker Service Pricing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DBD4D-CF37-4758-8812-14072F67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1676882"/>
            <a:ext cx="11187546" cy="2728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B710E-F5A2-4194-9B44-66ABC7916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6" y="4790643"/>
            <a:ext cx="11187545" cy="14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1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AC36-1DE3-4F76-9F01-DC7C4205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6947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E0B6-BE97-4DC1-8683-B3B56C8E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C381-392D-4FB7-95F7-FD81BBFA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dataset is taken from Kaggle Open dataset. It is originally from Geotab – a company that specializes in GPS fleet management and vehicle tracking – telematics industry.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 – target prediction of 2 targets that determine traffic: Distance from first stop to the end of intersection at the 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percentile and Total time stopped at intersection at the 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percentile.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 of the Project include –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City Planners and Government can organize traffic better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Infrastructure planning to handle high traffic areas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Helps applications like Google Maps predict congestion</a:t>
            </a:r>
          </a:p>
        </p:txBody>
      </p:sp>
    </p:spTree>
    <p:extLst>
      <p:ext uri="{BB962C8B-B14F-4D97-AF65-F5344CB8AC3E}">
        <p14:creationId xmlns:p14="http://schemas.microsoft.com/office/powerpoint/2010/main" val="15153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ACE-F4ED-4C40-9F4F-8250676C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and its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B9FA-21A2-49BE-9620-C80BE347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 is generated for the cities of Atlanta, Boston, Chicago and Philadelphia, with 800,000 datapoints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set – 28 columns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Selected city – Philadelphia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features had categorical values – to reduce dimensionality we created clusters based on longitude and latitude. (10 main clusters)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direction function: 1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EntryStreetName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ExitStreetName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0 if not same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Direction function based 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EntryHeading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ExitHeading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give 4 directions: Right, Left, Straight, U-turn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Road type function categorizes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EntryStreetName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ExitStreeName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into 11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different categories.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9D9D8-7628-49BF-B322-29C21CB5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901" y="238125"/>
            <a:ext cx="2964143" cy="561010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7A239-5394-49E8-A26A-5EC95820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94120"/>
            <a:ext cx="11277600" cy="7257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58C9B-F934-4338-8C39-10BEE1A75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42" y="1210547"/>
            <a:ext cx="6531886" cy="407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C5875-ABF8-4E16-A3B7-1DEBE8AFD658}"/>
              </a:ext>
            </a:extLst>
          </p:cNvPr>
          <p:cNvSpPr txBox="1"/>
          <p:nvPr/>
        </p:nvSpPr>
        <p:spPr>
          <a:xfrm>
            <a:off x="914399" y="515917"/>
            <a:ext cx="490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Philadelphia - Clusters</a:t>
            </a:r>
          </a:p>
        </p:txBody>
      </p:sp>
    </p:spTree>
    <p:extLst>
      <p:ext uri="{BB962C8B-B14F-4D97-AF65-F5344CB8AC3E}">
        <p14:creationId xmlns:p14="http://schemas.microsoft.com/office/powerpoint/2010/main" val="256821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1B7C-742B-44D0-8072-53944B08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1B46-883A-4429-A221-2828B2D0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Initially the plan was to predict 15 targets – but upon exploring further – to save computational time and complexity – 2 targets were picked.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SageMaker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Larger Dataset</a:t>
            </a:r>
          </a:p>
        </p:txBody>
      </p:sp>
    </p:spTree>
    <p:extLst>
      <p:ext uri="{BB962C8B-B14F-4D97-AF65-F5344CB8AC3E}">
        <p14:creationId xmlns:p14="http://schemas.microsoft.com/office/powerpoint/2010/main" val="383520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– For Total Time Stopped &amp; Distance to First Stop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D00E9-1408-40EB-8E3A-73D8BC55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75029"/>
            <a:ext cx="3590924" cy="453057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2B310DB-127F-4594-909B-07DFCB0EFAF5}"/>
              </a:ext>
            </a:extLst>
          </p:cNvPr>
          <p:cNvSpPr txBox="1">
            <a:spLocks/>
          </p:cNvSpPr>
          <p:nvPr/>
        </p:nvSpPr>
        <p:spPr>
          <a:xfrm>
            <a:off x="2237910" y="1055604"/>
            <a:ext cx="1765917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91DB3-67F6-4C19-86E1-B014CDA9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01" y="2175029"/>
            <a:ext cx="3420307" cy="45305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046F0-0EE0-4F80-A917-B7C38410C9E3}"/>
              </a:ext>
            </a:extLst>
          </p:cNvPr>
          <p:cNvCxnSpPr/>
          <p:nvPr/>
        </p:nvCxnSpPr>
        <p:spPr>
          <a:xfrm>
            <a:off x="5972312" y="1651247"/>
            <a:ext cx="0" cy="5054351"/>
          </a:xfrm>
          <a:prstGeom prst="line">
            <a:avLst/>
          </a:prstGeom>
          <a:ln w="6350">
            <a:solidFill>
              <a:srgbClr val="88E7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ACE3906-44F1-4E95-A7E1-47FA428AD5DC}"/>
              </a:ext>
            </a:extLst>
          </p:cNvPr>
          <p:cNvSpPr txBox="1">
            <a:spLocks/>
          </p:cNvSpPr>
          <p:nvPr/>
        </p:nvSpPr>
        <p:spPr>
          <a:xfrm>
            <a:off x="6516082" y="1308264"/>
            <a:ext cx="5301665" cy="784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Weekend/day (1= Weekend)</a:t>
            </a:r>
          </a:p>
        </p:txBody>
      </p:sp>
    </p:spTree>
    <p:extLst>
      <p:ext uri="{BB962C8B-B14F-4D97-AF65-F5344CB8AC3E}">
        <p14:creationId xmlns:p14="http://schemas.microsoft.com/office/powerpoint/2010/main" val="313386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B310DB-127F-4594-909B-07DFCB0EFAF5}"/>
              </a:ext>
            </a:extLst>
          </p:cNvPr>
          <p:cNvSpPr txBox="1">
            <a:spLocks/>
          </p:cNvSpPr>
          <p:nvPr/>
        </p:nvSpPr>
        <p:spPr>
          <a:xfrm>
            <a:off x="2237910" y="1055604"/>
            <a:ext cx="2085508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Clusters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046F0-0EE0-4F80-A917-B7C38410C9E3}"/>
              </a:ext>
            </a:extLst>
          </p:cNvPr>
          <p:cNvCxnSpPr/>
          <p:nvPr/>
        </p:nvCxnSpPr>
        <p:spPr>
          <a:xfrm>
            <a:off x="5868140" y="1651247"/>
            <a:ext cx="0" cy="5054351"/>
          </a:xfrm>
          <a:prstGeom prst="line">
            <a:avLst/>
          </a:prstGeom>
          <a:ln w="6350">
            <a:solidFill>
              <a:srgbClr val="88E7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5F2858-ED77-482E-972F-80D2BFA9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48" y="2175029"/>
            <a:ext cx="3334252" cy="45305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F0A2D0-96C3-41A5-AE52-E8D5FC9885A2}"/>
              </a:ext>
            </a:extLst>
          </p:cNvPr>
          <p:cNvSpPr txBox="1">
            <a:spLocks/>
          </p:cNvSpPr>
          <p:nvPr/>
        </p:nvSpPr>
        <p:spPr>
          <a:xfrm>
            <a:off x="1447800" y="4075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Exploratory Data Analysis – For Total Time Stopped &amp; Distance to First Stop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1522B4-DDCC-41D8-96B1-956DE1BD9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01" y="2143027"/>
            <a:ext cx="3159669" cy="462942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D7568DF-6B57-4CC2-8B55-38F6F54A84BD}"/>
              </a:ext>
            </a:extLst>
          </p:cNvPr>
          <p:cNvSpPr txBox="1">
            <a:spLocks/>
          </p:cNvSpPr>
          <p:nvPr/>
        </p:nvSpPr>
        <p:spPr>
          <a:xfrm>
            <a:off x="7610392" y="1039324"/>
            <a:ext cx="3477813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Direction</a:t>
            </a:r>
          </a:p>
        </p:txBody>
      </p:sp>
    </p:spTree>
    <p:extLst>
      <p:ext uri="{BB962C8B-B14F-4D97-AF65-F5344CB8AC3E}">
        <p14:creationId xmlns:p14="http://schemas.microsoft.com/office/powerpoint/2010/main" val="34835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B310DB-127F-4594-909B-07DFCB0EFAF5}"/>
              </a:ext>
            </a:extLst>
          </p:cNvPr>
          <p:cNvSpPr txBox="1">
            <a:spLocks/>
          </p:cNvSpPr>
          <p:nvPr/>
        </p:nvSpPr>
        <p:spPr>
          <a:xfrm>
            <a:off x="1654988" y="1055604"/>
            <a:ext cx="3334252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Exit Road Type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046F0-0EE0-4F80-A917-B7C38410C9E3}"/>
              </a:ext>
            </a:extLst>
          </p:cNvPr>
          <p:cNvCxnSpPr/>
          <p:nvPr/>
        </p:nvCxnSpPr>
        <p:spPr>
          <a:xfrm>
            <a:off x="5868140" y="1651247"/>
            <a:ext cx="0" cy="5054351"/>
          </a:xfrm>
          <a:prstGeom prst="line">
            <a:avLst/>
          </a:prstGeom>
          <a:ln w="6350">
            <a:solidFill>
              <a:srgbClr val="88E7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F0B706-4048-45D3-A307-24CBB90A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08" y="2175028"/>
            <a:ext cx="3213708" cy="45305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EFB3DC-BA5C-491E-A268-32FFE98A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– For Total Time Stopped &amp; Distance to First Stop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DAF352-CB84-438C-A419-4F699D43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36" y="2175028"/>
            <a:ext cx="2930026" cy="453056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8678A9A-8827-4967-BCEF-31FE8E66BC16}"/>
              </a:ext>
            </a:extLst>
          </p:cNvPr>
          <p:cNvSpPr txBox="1">
            <a:spLocks/>
          </p:cNvSpPr>
          <p:nvPr/>
        </p:nvSpPr>
        <p:spPr>
          <a:xfrm>
            <a:off x="6930471" y="422045"/>
            <a:ext cx="3477813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Entry Road Type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30D72D-E76C-4B11-9406-6473C96FA9D9}"/>
              </a:ext>
            </a:extLst>
          </p:cNvPr>
          <p:cNvSpPr txBox="1">
            <a:spLocks/>
          </p:cNvSpPr>
          <p:nvPr/>
        </p:nvSpPr>
        <p:spPr>
          <a:xfrm>
            <a:off x="7139875" y="1039324"/>
            <a:ext cx="3477813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Entry Road Type</a:t>
            </a:r>
          </a:p>
        </p:txBody>
      </p:sp>
    </p:spTree>
    <p:extLst>
      <p:ext uri="{BB962C8B-B14F-4D97-AF65-F5344CB8AC3E}">
        <p14:creationId xmlns:p14="http://schemas.microsoft.com/office/powerpoint/2010/main" val="11032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AC36-1DE3-4F76-9F01-DC7C4205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78810-BA29-4B6C-8985-EDEE632988C4}"/>
              </a:ext>
            </a:extLst>
          </p:cNvPr>
          <p:cNvSpPr txBox="1"/>
          <p:nvPr/>
        </p:nvSpPr>
        <p:spPr>
          <a:xfrm>
            <a:off x="166254" y="1620982"/>
            <a:ext cx="11859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Algorithms: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Lasso &amp; ridge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Elastic Net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 Output Regressor: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Important features: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Traffic Heading Direction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629C2E8-8781-45A2-BCA0-C8EF387CCB4A}"/>
              </a:ext>
            </a:extLst>
          </p:cNvPr>
          <p:cNvSpPr/>
          <p:nvPr/>
        </p:nvSpPr>
        <p:spPr>
          <a:xfrm>
            <a:off x="4274127" y="1995055"/>
            <a:ext cx="339437" cy="845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8324-4FA8-4ECC-B6F2-9B9086AD4ED1}"/>
              </a:ext>
            </a:extLst>
          </p:cNvPr>
          <p:cNvSpPr txBox="1"/>
          <p:nvPr/>
        </p:nvSpPr>
        <p:spPr>
          <a:xfrm>
            <a:off x="4835236" y="2202873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R2 Score – less than 30%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2E6CB9-F622-42D3-805D-F62E0966528F}"/>
              </a:ext>
            </a:extLst>
          </p:cNvPr>
          <p:cNvGraphicFramePr>
            <a:graphicFrameLocks noGrp="1"/>
          </p:cNvGraphicFramePr>
          <p:nvPr/>
        </p:nvGraphicFramePr>
        <p:xfrm>
          <a:off x="300181" y="3768409"/>
          <a:ext cx="11005128" cy="1005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51282">
                  <a:extLst>
                    <a:ext uri="{9D8B030D-6E8A-4147-A177-3AD203B41FA5}">
                      <a16:colId xmlns:a16="http://schemas.microsoft.com/office/drawing/2014/main" val="4292457742"/>
                    </a:ext>
                  </a:extLst>
                </a:gridCol>
                <a:gridCol w="2878282">
                  <a:extLst>
                    <a:ext uri="{9D8B030D-6E8A-4147-A177-3AD203B41FA5}">
                      <a16:colId xmlns:a16="http://schemas.microsoft.com/office/drawing/2014/main" val="2113246612"/>
                    </a:ext>
                  </a:extLst>
                </a:gridCol>
                <a:gridCol w="2777837">
                  <a:extLst>
                    <a:ext uri="{9D8B030D-6E8A-4147-A177-3AD203B41FA5}">
                      <a16:colId xmlns:a16="http://schemas.microsoft.com/office/drawing/2014/main" val="2047131854"/>
                    </a:ext>
                  </a:extLst>
                </a:gridCol>
                <a:gridCol w="2597727">
                  <a:extLst>
                    <a:ext uri="{9D8B030D-6E8A-4147-A177-3AD203B41FA5}">
                      <a16:colId xmlns:a16="http://schemas.microsoft.com/office/drawing/2014/main" val="4197436155"/>
                    </a:ext>
                  </a:extLst>
                </a:gridCol>
              </a:tblGrid>
              <a:tr h="36496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DistanceToFirstStop_p80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TotalTimeStopped_p80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7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min_samples_split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- 20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min_samples_leaf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4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61285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742</Words>
  <Application>Microsoft Office PowerPoint</Application>
  <PresentationFormat>Widescreen</PresentationFormat>
  <Paragraphs>140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Calibri</vt:lpstr>
      <vt:lpstr>Sales Direction 16X9</vt:lpstr>
      <vt:lpstr>BigQuery – Geotab Intersection Congestion Prediction</vt:lpstr>
      <vt:lpstr>Introduction</vt:lpstr>
      <vt:lpstr>Data and its Preparation</vt:lpstr>
      <vt:lpstr>PowerPoint Presentation</vt:lpstr>
      <vt:lpstr>Challenges</vt:lpstr>
      <vt:lpstr>Exploratory Data Analysis – For Total Time Stopped &amp; Distance to First Stop  </vt:lpstr>
      <vt:lpstr>PowerPoint Presentation</vt:lpstr>
      <vt:lpstr>Exploratory Data Analysis – For Total Time Stopped &amp; Distance to First Stop  </vt:lpstr>
      <vt:lpstr>Modelling</vt:lpstr>
      <vt:lpstr>Findings &amp; Results</vt:lpstr>
      <vt:lpstr>AWS Pipeline - Project Architecture &amp; Data Flow</vt:lpstr>
      <vt:lpstr>AWS Services</vt:lpstr>
      <vt:lpstr>SageMaker Service Pricing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BigQuery – Geotab Intersection Congestion Prediction</dc:title>
  <dc:creator>Pragya Srivastava</dc:creator>
  <cp:lastModifiedBy>Sharmin Kantharia</cp:lastModifiedBy>
  <cp:revision>33</cp:revision>
  <dcterms:created xsi:type="dcterms:W3CDTF">2020-04-12T01:03:48Z</dcterms:created>
  <dcterms:modified xsi:type="dcterms:W3CDTF">2020-04-15T21:42:52Z</dcterms:modified>
</cp:coreProperties>
</file>