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3" r:id="rId1"/>
  </p:sldMasterIdLst>
  <p:notesMasterIdLst>
    <p:notesMasterId r:id="rId13"/>
  </p:notesMasterIdLst>
  <p:sldIdLst>
    <p:sldId id="258" r:id="rId2"/>
    <p:sldId id="260" r:id="rId3"/>
    <p:sldId id="272" r:id="rId4"/>
    <p:sldId id="263" r:id="rId5"/>
    <p:sldId id="273" r:id="rId6"/>
    <p:sldId id="274" r:id="rId7"/>
    <p:sldId id="275" r:id="rId8"/>
    <p:sldId id="261" r:id="rId9"/>
    <p:sldId id="276" r:id="rId10"/>
    <p:sldId id="277" r:id="rId11"/>
    <p:sldId id="27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>
      <p:cViewPr varScale="1">
        <p:scale>
          <a:sx n="138" d="100"/>
          <a:sy n="138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77B70-8730-4048-8EF1-413DA3A75960}" type="datetimeFigureOut">
              <a:rPr kumimoji="1" lang="ko-KR" altLang="en-US" smtClean="0"/>
              <a:t>2023. 12. 9.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106BA-F87C-1843-8844-7E838F6AE3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1831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67E9B64-DC09-41C8-9DE3-DA74AF8D2F97}" type="datetime1">
              <a:rPr lang="en-US" smtClean="0"/>
              <a:t>12/9/23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9851754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12/9/23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3681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12/9/23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032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12/9/23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3288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67E9B64-DC09-41C8-9DE3-DA74AF8D2F97}" type="datetime1">
              <a:rPr lang="en-US" smtClean="0"/>
              <a:t>12/9/23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22148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12/9/23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629430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12/9/23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874613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12/9/23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054396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12/9/23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9336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67E9B64-DC09-41C8-9DE3-DA74AF8D2F97}" type="datetime1">
              <a:rPr lang="en-US" smtClean="0"/>
              <a:t>12/9/23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4981134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67E9B64-DC09-41C8-9DE3-DA74AF8D2F97}" type="datetime1">
              <a:rPr lang="en-US" smtClean="0"/>
              <a:t>12/9/23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4964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67E9B64-DC09-41C8-9DE3-DA74AF8D2F97}" type="datetime1">
              <a:rPr lang="en-US" smtClean="0"/>
              <a:t>12/9/23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543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 useBgFill="1">
        <p:nvSpPr>
          <p:cNvPr id="42" name="Rectangle 27">
            <a:extLst>
              <a:ext uri="{FF2B5EF4-FFF2-40B4-BE49-F238E27FC236}">
                <a16:creationId xmlns:a16="http://schemas.microsoft.com/office/drawing/2014/main" id="{1D21332B-FE15-41A6-8919-8563A89EA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947FC9-876C-5215-7435-1238288B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901" y="3741641"/>
            <a:ext cx="10134198" cy="1857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latinLnBrk="0"/>
            <a:r>
              <a:rPr kumimoji="1" lang="en-US" altLang="ko-KR" sz="6100" spc="800" dirty="0">
                <a:latin typeface="BM JUA OTF" panose="02020603020101020101" pitchFamily="18" charset="-127"/>
                <a:ea typeface="BM JUA OTF" panose="02020603020101020101" pitchFamily="18" charset="-127"/>
              </a:rPr>
              <a:t>Section 1 . </a:t>
            </a:r>
            <a:br>
              <a:rPr kumimoji="1" lang="en-US" altLang="ko-KR" sz="6100" spc="8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kumimoji="1" lang="ko-KR" altLang="en-US" sz="6100" spc="800" dirty="0">
                <a:latin typeface="BM JUA OTF" panose="02020603020101020101" pitchFamily="18" charset="-127"/>
                <a:ea typeface="BM JUA OTF" panose="02020603020101020101" pitchFamily="18" charset="-127"/>
              </a:rPr>
              <a:t>인터넷 작동 원리</a:t>
            </a:r>
          </a:p>
        </p:txBody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439F6CA3-780D-4C3A-A889-C705E7E7D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21" name="Graphic 20" descr="컴퓨터">
            <a:extLst>
              <a:ext uri="{FF2B5EF4-FFF2-40B4-BE49-F238E27FC236}">
                <a16:creationId xmlns:a16="http://schemas.microsoft.com/office/drawing/2014/main" id="{30E18E44-89DD-4C72-E5FB-65EA90D22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2271" y="941544"/>
            <a:ext cx="2487458" cy="2487458"/>
          </a:xfrm>
          <a:prstGeom prst="rect">
            <a:avLst/>
          </a:prstGeo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7B9954-C1FA-5F35-65A6-5AF87B1A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56107" y="6375679"/>
            <a:ext cx="2320699" cy="3484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23/12/10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9F731-B162-6A69-A630-A3D4B195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1015" y="6375678"/>
            <a:ext cx="4669971" cy="3668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팀원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김가율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74BF0-93E2-3804-FE5E-F6FAFFD5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 31">
            <a:extLst>
              <a:ext uri="{FF2B5EF4-FFF2-40B4-BE49-F238E27FC236}">
                <a16:creationId xmlns:a16="http://schemas.microsoft.com/office/drawing/2014/main" id="{E6335BA4-3C40-424B-A885-29B1007B8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763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47FC9-876C-5215-7435-1238288B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901" y="476672"/>
            <a:ext cx="10134198" cy="8897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kumimoji="1" lang="en-US" altLang="ko-KR" sz="3200" spc="800" dirty="0">
                <a:latin typeface="BM JUA OTF" panose="02020603020101020101" pitchFamily="18" charset="-127"/>
                <a:ea typeface="BM JUA OTF" panose="02020603020101020101" pitchFamily="18" charset="-127"/>
              </a:rPr>
              <a:t>part 8.TCP/IP 4Layer </a:t>
            </a:r>
            <a:endParaRPr kumimoji="1" lang="ko-KR" altLang="en-US" sz="3200" spc="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7B9954-C1FA-5F35-65A6-5AF87B1A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56107" y="6375679"/>
            <a:ext cx="2320699" cy="3484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23/12/10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9F731-B162-6A69-A630-A3D4B195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1015" y="6375678"/>
            <a:ext cx="4669971" cy="3668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팀원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김가율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74BF0-93E2-3804-FE5E-F6FAFFD5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DED2E2-372F-9AFE-B733-41CADE7814E8}"/>
              </a:ext>
            </a:extLst>
          </p:cNvPr>
          <p:cNvSpPr txBox="1"/>
          <p:nvPr/>
        </p:nvSpPr>
        <p:spPr>
          <a:xfrm>
            <a:off x="1028901" y="1378511"/>
            <a:ext cx="105397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L4 – 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응용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,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 애플리케이션 계층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(HTTP, FTP, SMTP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등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)</a:t>
            </a:r>
          </a:p>
          <a:p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	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웹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HTTP, HTTS, 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이메일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SMTP, 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파일전송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FTP</a:t>
            </a:r>
          </a:p>
          <a:p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L3 - 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전송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,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 트랜스퍼 계층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(TCP) </a:t>
            </a:r>
          </a:p>
          <a:p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	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응용 프로그램을 구분하는 포트 번호를 통해 컴퓨터에서 돌아가는 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	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프로그램들 중 특정 프로그램 하나를 찾아간다  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L2 – 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인터넷 계층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(IP)</a:t>
            </a:r>
          </a:p>
          <a:p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	IP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주소를 통해 수 많은 컴퓨터 중 특정 컴퓨터 하나를 </a:t>
            </a:r>
            <a:r>
              <a:rPr kumimoji="1" lang="ko-KR" altLang="en-US" sz="2000" dirty="0" err="1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찾아감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L1 – 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네트워크 연결 계층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	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전선과 장비들을 통해 물리적 데이터 전송을 위해 디지털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/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아날로그 신호 등 변환한다 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</p:txBody>
      </p:sp>
      <p:sp>
        <p:nvSpPr>
          <p:cNvPr id="7" name="AutoShape 2" descr="인터넷 시각화">
            <a:extLst>
              <a:ext uri="{FF2B5EF4-FFF2-40B4-BE49-F238E27FC236}">
                <a16:creationId xmlns:a16="http://schemas.microsoft.com/office/drawing/2014/main" id="{CB95C722-8E79-FDE0-D794-7474EBBDB3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301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47FC9-876C-5215-7435-1238288B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901" y="3741641"/>
            <a:ext cx="10134198" cy="1857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latinLnBrk="0"/>
            <a:r>
              <a:rPr kumimoji="1" lang="ko-KR" altLang="en-US" sz="6100" spc="800">
                <a:latin typeface="BM JUA OTF" panose="02020603020101020101" pitchFamily="18" charset="-127"/>
                <a:ea typeface="BM JUA OTF" panose="02020603020101020101" pitchFamily="18" charset="-127"/>
              </a:rPr>
              <a:t>감사합니다</a:t>
            </a:r>
            <a:endParaRPr kumimoji="1" lang="ko-KR" altLang="en-US" sz="6100" spc="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21" name="Graphic 20" descr="컴퓨터">
            <a:extLst>
              <a:ext uri="{FF2B5EF4-FFF2-40B4-BE49-F238E27FC236}">
                <a16:creationId xmlns:a16="http://schemas.microsoft.com/office/drawing/2014/main" id="{30E18E44-89DD-4C72-E5FB-65EA90D22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2271" y="941544"/>
            <a:ext cx="2487458" cy="2487458"/>
          </a:xfrm>
          <a:prstGeom prst="rect">
            <a:avLst/>
          </a:prstGeo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7B9954-C1FA-5F35-65A6-5AF87B1A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56107" y="6375679"/>
            <a:ext cx="2320699" cy="3484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23/12/10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9F731-B162-6A69-A630-A3D4B195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1015" y="6375678"/>
            <a:ext cx="4669971" cy="3668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팀원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김가율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74BF0-93E2-3804-FE5E-F6FAFFD5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071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47FC9-876C-5215-7435-1238288B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901" y="476672"/>
            <a:ext cx="10134198" cy="8897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kumimoji="1" lang="en-US" altLang="ko-KR" sz="3200" spc="800" dirty="0">
                <a:latin typeface="BM JUA OTF" panose="02020603020101020101" pitchFamily="18" charset="-127"/>
                <a:ea typeface="BM JUA OTF" panose="02020603020101020101" pitchFamily="18" charset="-127"/>
              </a:rPr>
              <a:t>part 1. </a:t>
            </a:r>
            <a:r>
              <a:rPr kumimoji="1" lang="ko-KR" altLang="en-US" sz="3200" spc="800" dirty="0">
                <a:latin typeface="BM JUA OTF" panose="02020603020101020101" pitchFamily="18" charset="-127"/>
                <a:ea typeface="BM JUA OTF" panose="02020603020101020101" pitchFamily="18" charset="-127"/>
              </a:rPr>
              <a:t>인터넷의 개요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7B9954-C1FA-5F35-65A6-5AF87B1A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56107" y="6375679"/>
            <a:ext cx="2320699" cy="3484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23/12/10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9F731-B162-6A69-A630-A3D4B195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1015" y="6375678"/>
            <a:ext cx="4669971" cy="3668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팀원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김가율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74BF0-93E2-3804-FE5E-F6FAFFD5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DED2E2-372F-9AFE-B733-41CADE7814E8}"/>
              </a:ext>
            </a:extLst>
          </p:cNvPr>
          <p:cNvSpPr txBox="1"/>
          <p:nvPr/>
        </p:nvSpPr>
        <p:spPr>
          <a:xfrm>
            <a:off x="1028901" y="2132856"/>
            <a:ext cx="1053970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ko-KR" altLang="en-US" sz="20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미국 국방부에서 </a:t>
            </a:r>
            <a:r>
              <a:rPr kumimoji="1" lang="en-US" altLang="ko-KR" sz="20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[</a:t>
            </a:r>
            <a:r>
              <a:rPr kumimoji="1" lang="ko-KR" altLang="en-US" sz="2000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아파넷</a:t>
            </a:r>
            <a:r>
              <a:rPr kumimoji="1" lang="en-US" altLang="ko-KR" sz="20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]</a:t>
            </a:r>
            <a:r>
              <a:rPr kumimoji="1" lang="ko-KR" altLang="en-US" sz="20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kumimoji="1" lang="ko-KR" altLang="en-US" sz="2000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으로</a:t>
            </a:r>
            <a:r>
              <a:rPr kumimoji="1" lang="ko-KR" altLang="en-US" sz="20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개발하였으며 군사목적으로 시작되었다</a:t>
            </a:r>
            <a:r>
              <a:rPr kumimoji="1" lang="en-US" altLang="ko-KR" sz="20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.</a:t>
            </a:r>
            <a:r>
              <a:rPr kumimoji="1" lang="ko-KR" altLang="en-US" sz="20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endParaRPr kumimoji="1" lang="en-US" altLang="ko-KR" sz="20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pPr lvl="1"/>
            <a:r>
              <a:rPr kumimoji="1" lang="ko-KR" altLang="en-US" sz="20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그 후 거듭 발전이 되며 인터넷으로 발전이 되었다</a:t>
            </a:r>
            <a:r>
              <a:rPr kumimoji="1" lang="en-US" altLang="ko-KR" sz="20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.</a:t>
            </a:r>
          </a:p>
          <a:p>
            <a:pPr marL="457200" indent="-457200">
              <a:buAutoNum type="arabicPeriod"/>
            </a:pPr>
            <a:endParaRPr kumimoji="1" lang="en-US" altLang="ko-KR" sz="20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pPr marL="457200" indent="-457200">
              <a:buAutoNum type="arabicPeriod"/>
            </a:pPr>
            <a:r>
              <a:rPr kumimoji="1" lang="ko-KR" altLang="en-US" sz="20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작동 방식은 표준화된 프로토콜을 사용하여 </a:t>
            </a:r>
            <a:r>
              <a:rPr kumimoji="1" lang="en-US" altLang="ko-KR" sz="20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pc</a:t>
            </a:r>
            <a:r>
              <a:rPr kumimoji="1" lang="ko-KR" altLang="en-US" sz="20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와 시스템을 함께 연결함으로써 동작하는 것</a:t>
            </a:r>
            <a:endParaRPr kumimoji="1" lang="en-US" altLang="ko-KR" sz="20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pPr marL="457200" indent="-457200">
              <a:buAutoNum type="arabicPeriod"/>
            </a:pPr>
            <a:endParaRPr kumimoji="1" lang="en-US" altLang="ko-KR" sz="20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pPr marL="457200" indent="-457200">
              <a:buAutoNum type="arabicPeriod"/>
            </a:pPr>
            <a:r>
              <a:rPr kumimoji="1" lang="ko-KR" altLang="en-US" sz="20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네트워크들의 네트워크가 인터넷이다</a:t>
            </a:r>
            <a:r>
              <a:rPr kumimoji="1" lang="en-US" altLang="ko-KR" sz="20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.</a:t>
            </a:r>
            <a:r>
              <a:rPr kumimoji="1" lang="ko-KR" altLang="en-US" sz="20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endParaRPr kumimoji="1" lang="en-US" altLang="ko-KR" sz="20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pPr lvl="1"/>
            <a:r>
              <a:rPr kumimoji="1" lang="ko-KR" altLang="en-US" sz="20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네트워크는 컴퓨터나 기타 기기들이 리소스 공유나 데이터 교환을 위해 유무선으로 연결된 통신 체계이다</a:t>
            </a:r>
            <a:endParaRPr kumimoji="1" lang="en-US" altLang="ko-KR" sz="20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pPr marL="457200" indent="-457200">
              <a:buAutoNum type="arabicPeriod"/>
            </a:pPr>
            <a:endParaRPr kumimoji="1" lang="ko-KR" altLang="en-US" sz="20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7" name="AutoShape 2" descr="인터넷 시각화">
            <a:extLst>
              <a:ext uri="{FF2B5EF4-FFF2-40B4-BE49-F238E27FC236}">
                <a16:creationId xmlns:a16="http://schemas.microsoft.com/office/drawing/2014/main" id="{CB95C722-8E79-FDE0-D794-7474EBBDB3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483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47FC9-876C-5215-7435-1238288B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901" y="476672"/>
            <a:ext cx="10134198" cy="8897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kumimoji="1" lang="en-US" altLang="ko-KR" sz="3200" spc="800" dirty="0">
                <a:latin typeface="BM JUA OTF" panose="02020603020101020101" pitchFamily="18" charset="-127"/>
                <a:ea typeface="BM JUA OTF" panose="02020603020101020101" pitchFamily="18" charset="-127"/>
              </a:rPr>
              <a:t>part 2. </a:t>
            </a:r>
            <a:r>
              <a:rPr kumimoji="1" lang="ko-KR" altLang="en-US" sz="3200" spc="800" dirty="0">
                <a:latin typeface="BM JUA OTF" panose="02020603020101020101" pitchFamily="18" charset="-127"/>
                <a:ea typeface="BM JUA OTF" panose="02020603020101020101" pitchFamily="18" charset="-127"/>
              </a:rPr>
              <a:t>개념 용어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7B9954-C1FA-5F35-65A6-5AF87B1A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56107" y="6375679"/>
            <a:ext cx="2320699" cy="3484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23/12/10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9F731-B162-6A69-A630-A3D4B195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1015" y="6375678"/>
            <a:ext cx="4669971" cy="3668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팀원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김가율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74BF0-93E2-3804-FE5E-F6FAFFD5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DED2E2-372F-9AFE-B733-41CADE7814E8}"/>
              </a:ext>
            </a:extLst>
          </p:cNvPr>
          <p:cNvSpPr txBox="1"/>
          <p:nvPr/>
        </p:nvSpPr>
        <p:spPr>
          <a:xfrm>
            <a:off x="1028901" y="1378511"/>
            <a:ext cx="1053970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패킷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: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 인터넷을 통해 전송되는 최소 단위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IP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주소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: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 인터넷상 주소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(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유일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IP -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 공인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IP)</a:t>
            </a:r>
          </a:p>
          <a:p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도메인이름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: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 웹 사이트를 식별하는데 사용되는 주소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(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WWW.NAVER.COM </a:t>
            </a:r>
            <a:r>
              <a:rPr kumimoji="1" lang="ko-KR" altLang="en-US" sz="2000" dirty="0" err="1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처럼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 사람이 인식이 가능한 주소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)</a:t>
            </a:r>
          </a:p>
          <a:p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DNS : 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도메인 네임 서비스는 도메인 이름을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IP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주소로 변환함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HTTP : 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하이퍼텍스트 전송 프로토콜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,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 데이터 전송간 사용하는 프로토콜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HTTPs : HTTP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에서 데이터 </a:t>
            </a:r>
            <a:r>
              <a:rPr kumimoji="1" lang="ko-KR" altLang="en-US" sz="2000" dirty="0" err="1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전송시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 암호화를 시켜 </a:t>
            </a:r>
            <a:r>
              <a:rPr kumimoji="1" lang="ko-KR" altLang="en-US" sz="2000" dirty="0" err="1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평문을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 암호문으로 전환해 전달하는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		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프로토콜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SSL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: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 소켓 계층 보안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,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 웹사이트와 브라우저 사이 전송되는 데이터를 암호화기술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TLS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: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 전송 계층 보안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,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SSL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의 업데이트 버전이라고 생각하면 되며 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		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보통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SSL/TLS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로 </a:t>
            </a:r>
            <a:r>
              <a:rPr kumimoji="1" lang="ko-KR" altLang="en-US" sz="2000" dirty="0" err="1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명칭한다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.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 데이터 암호화 및 복호화가 </a:t>
            </a:r>
            <a:r>
              <a:rPr kumimoji="1" lang="ko-KR" altLang="en-US" sz="2000" dirty="0" err="1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불가능하게한다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		SSL/TLS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는 주로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3Way-Handshake or 4Way-handshake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에서 사용된다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		</a:t>
            </a:r>
          </a:p>
          <a:p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</p:txBody>
      </p:sp>
      <p:sp>
        <p:nvSpPr>
          <p:cNvPr id="7" name="AutoShape 2" descr="인터넷 시각화">
            <a:extLst>
              <a:ext uri="{FF2B5EF4-FFF2-40B4-BE49-F238E27FC236}">
                <a16:creationId xmlns:a16="http://schemas.microsoft.com/office/drawing/2014/main" id="{CB95C722-8E79-FDE0-D794-7474EBBDB3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9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0283B5A-9774-483F-4EA0-993A82D58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466" y="949044"/>
            <a:ext cx="8015067" cy="53949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E947FC9-876C-5215-7435-1238288B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901" y="476672"/>
            <a:ext cx="10134198" cy="8897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kumimoji="1" lang="en-US" altLang="ko-KR" sz="3200" spc="800" dirty="0">
                <a:latin typeface="BM JUA OTF" panose="02020603020101020101" pitchFamily="18" charset="-127"/>
                <a:ea typeface="BM JUA OTF" panose="02020603020101020101" pitchFamily="18" charset="-127"/>
              </a:rPr>
              <a:t>part 3.</a:t>
            </a:r>
            <a:r>
              <a:rPr kumimoji="1" lang="ko-KR" altLang="en-US" sz="3200" spc="800" dirty="0">
                <a:latin typeface="BM JUA OTF" panose="02020603020101020101" pitchFamily="18" charset="-127"/>
                <a:ea typeface="BM JUA OTF" panose="02020603020101020101" pitchFamily="18" charset="-127"/>
              </a:rPr>
              <a:t> 구성도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7B9954-C1FA-5F35-65A6-5AF87B1A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56107" y="6375679"/>
            <a:ext cx="2320699" cy="3484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23/12/10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9F731-B162-6A69-A630-A3D4B195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1015" y="6375678"/>
            <a:ext cx="4669971" cy="3668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팀원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김가율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74BF0-93E2-3804-FE5E-F6FAFFD5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utoShape 2" descr="인터넷 시각화">
            <a:extLst>
              <a:ext uri="{FF2B5EF4-FFF2-40B4-BE49-F238E27FC236}">
                <a16:creationId xmlns:a16="http://schemas.microsoft.com/office/drawing/2014/main" id="{CB95C722-8E79-FDE0-D794-7474EBBDB3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C8AFE5D8-AEEE-0C09-40F7-8FF577424FD9}"/>
              </a:ext>
            </a:extLst>
          </p:cNvPr>
          <p:cNvSpPr/>
          <p:nvPr/>
        </p:nvSpPr>
        <p:spPr>
          <a:xfrm>
            <a:off x="3676806" y="1484784"/>
            <a:ext cx="5155498" cy="3888432"/>
          </a:xfrm>
          <a:prstGeom prst="roundRect">
            <a:avLst/>
          </a:prstGeom>
          <a:noFill/>
          <a:ln w="412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BD4B25D7-F15A-98FB-2B68-61C4B85208CA}"/>
              </a:ext>
            </a:extLst>
          </p:cNvPr>
          <p:cNvSpPr/>
          <p:nvPr/>
        </p:nvSpPr>
        <p:spPr>
          <a:xfrm>
            <a:off x="7654709" y="1628800"/>
            <a:ext cx="889563" cy="432048"/>
          </a:xfrm>
          <a:prstGeom prst="roundRect">
            <a:avLst/>
          </a:prstGeom>
          <a:solidFill>
            <a:schemeClr val="accent1">
              <a:alpha val="18908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WAN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439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47FC9-876C-5215-7435-1238288B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901" y="476672"/>
            <a:ext cx="10134198" cy="8897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kumimoji="1" lang="en-US" altLang="ko-KR" sz="3200" spc="800" dirty="0">
                <a:latin typeface="BM JUA OTF" panose="02020603020101020101" pitchFamily="18" charset="-127"/>
                <a:ea typeface="BM JUA OTF" panose="02020603020101020101" pitchFamily="18" charset="-127"/>
              </a:rPr>
              <a:t>part 4. TCP/IP</a:t>
            </a:r>
            <a:r>
              <a:rPr kumimoji="1" lang="ko-KR" altLang="en-US" sz="3200" spc="800" dirty="0">
                <a:latin typeface="BM JUA OTF" panose="02020603020101020101" pitchFamily="18" charset="-127"/>
                <a:ea typeface="BM JUA OTF" panose="02020603020101020101" pitchFamily="18" charset="-127"/>
              </a:rPr>
              <a:t> 기초 개념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7B9954-C1FA-5F35-65A6-5AF87B1A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56107" y="6375679"/>
            <a:ext cx="2320699" cy="3484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23/12/10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9F731-B162-6A69-A630-A3D4B195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1015" y="6375678"/>
            <a:ext cx="4669971" cy="3668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팀원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김가율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74BF0-93E2-3804-FE5E-F6FAFFD5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DED2E2-372F-9AFE-B733-41CADE7814E8}"/>
              </a:ext>
            </a:extLst>
          </p:cNvPr>
          <p:cNvSpPr txBox="1"/>
          <p:nvPr/>
        </p:nvSpPr>
        <p:spPr>
          <a:xfrm>
            <a:off x="1028901" y="1378511"/>
            <a:ext cx="1053970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TCP/IP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는 대부분 인터넷 기반 애플리케이션과 서비스에 사용되는 기본 통신 프로토콜이다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포트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: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 포트는 장치에서 실행되는 애플리케이션이나 서비스를 식별하는데 사용된다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	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고유한 포트번호가 할당되어 데이터를 올바른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end-point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까지 보낼 수 있다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소켓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: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 통신을 위한 특정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end-point</a:t>
            </a:r>
            <a:r>
              <a:rPr kumimoji="1" lang="ko-KR" altLang="en-US" sz="2000" dirty="0" err="1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를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 나타내는 </a:t>
            </a:r>
            <a:r>
              <a:rPr kumimoji="1" lang="en-US" altLang="ko-KR" sz="2000" dirty="0" err="1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ip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주소와 포트번호의 조합이다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연결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: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 두 장치가 서로 통신하기 원할 때 소켓 사이에 연결이 설정된다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	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연결 설정 과정에서 장치는 연결을 통해 데이터가 전송되는 방법을 결정하는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	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최대 세그먼트 크기 등 전체적인 것을 협상한다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데이터 전송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: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 연결 설정이 완료 되면 각 장치는 애플리케이션 간에 데이터를 전송할 수 있다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	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데이터는 일반적으로 세그먼트로 전송된다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,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 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	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세그먼트는 시퀀스 번호나 메타데이터를 포함한다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TCP/IP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로 </a:t>
            </a:r>
            <a:r>
              <a:rPr kumimoji="1" lang="ko-KR" altLang="en-US" sz="2000" dirty="0" err="1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구축시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 적절한 포트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,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 소켓 연결 등 함께 작동하도록 </a:t>
            </a:r>
            <a:r>
              <a:rPr kumimoji="1" lang="ko-KR" altLang="en-US" sz="2000" dirty="0" err="1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설계해야하며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 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프로토콜에 대해 </a:t>
            </a:r>
            <a:r>
              <a:rPr kumimoji="1" lang="ko-KR" altLang="en-US" sz="2000" dirty="0" err="1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익숙해야한다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</p:txBody>
      </p:sp>
      <p:sp>
        <p:nvSpPr>
          <p:cNvPr id="7" name="AutoShape 2" descr="인터넷 시각화">
            <a:extLst>
              <a:ext uri="{FF2B5EF4-FFF2-40B4-BE49-F238E27FC236}">
                <a16:creationId xmlns:a16="http://schemas.microsoft.com/office/drawing/2014/main" id="{CB95C722-8E79-FDE0-D794-7474EBBDB3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045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47FC9-876C-5215-7435-1238288B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901" y="476672"/>
            <a:ext cx="10134198" cy="8897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kumimoji="1" lang="en-US" altLang="ko-KR" sz="3200" spc="800" dirty="0">
                <a:latin typeface="BM JUA OTF" panose="02020603020101020101" pitchFamily="18" charset="-127"/>
                <a:ea typeface="BM JUA OTF" panose="02020603020101020101" pitchFamily="18" charset="-127"/>
              </a:rPr>
              <a:t>part 5. IP</a:t>
            </a:r>
            <a:r>
              <a:rPr kumimoji="1" lang="ko-KR" altLang="en-US" sz="3200" spc="800" dirty="0">
                <a:latin typeface="BM JUA OTF" panose="02020603020101020101" pitchFamily="18" charset="-127"/>
                <a:ea typeface="BM JUA OTF" panose="02020603020101020101" pitchFamily="18" charset="-127"/>
              </a:rPr>
              <a:t> 기초 개념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7B9954-C1FA-5F35-65A6-5AF87B1A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56107" y="6375679"/>
            <a:ext cx="2320699" cy="3484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23/12/10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9F731-B162-6A69-A630-A3D4B195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1015" y="6375678"/>
            <a:ext cx="4669971" cy="3668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팀원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김가율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74BF0-93E2-3804-FE5E-F6FAFFD5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DED2E2-372F-9AFE-B733-41CADE7814E8}"/>
              </a:ext>
            </a:extLst>
          </p:cNvPr>
          <p:cNvSpPr txBox="1"/>
          <p:nvPr/>
        </p:nvSpPr>
        <p:spPr>
          <a:xfrm>
            <a:off x="1028901" y="1378511"/>
            <a:ext cx="105397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IP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는 크게 공인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IP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와 사설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IP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로 분류한다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.</a:t>
            </a:r>
          </a:p>
          <a:p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공인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IP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는 전세계적으로 유일한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IP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이며 연결된 컴퓨터가 부여되는 고유 주소이다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IP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주소는 유효하다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,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 많은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IP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부여를 위해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IPv6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가 나왔으나 현재 보편적으로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IPv4</a:t>
            </a:r>
            <a:r>
              <a:rPr kumimoji="1" lang="ko-KR" altLang="en-US" sz="2000" dirty="0" err="1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를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 쓴다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대안책으로 사설 </a:t>
            </a:r>
            <a:r>
              <a:rPr kumimoji="1" lang="en-US" altLang="ko-KR" sz="2000" dirty="0" err="1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iP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가 나왔다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(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공유기를 통한 내부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IP</a:t>
            </a:r>
            <a:r>
              <a:rPr kumimoji="1" lang="ko-KR" altLang="en-US" sz="2000" dirty="0" err="1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라고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 생각하면 될 듯 하다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)</a:t>
            </a:r>
          </a:p>
          <a:p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사설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IP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 범위 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10.0.0.0 ~ 10.255.255.255</a:t>
            </a:r>
          </a:p>
          <a:p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172.16.0.0 ~ 172.31.255.255</a:t>
            </a:r>
          </a:p>
          <a:p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192.168.0.0 ~ 192.168.255.255</a:t>
            </a:r>
          </a:p>
          <a:p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</p:txBody>
      </p:sp>
      <p:sp>
        <p:nvSpPr>
          <p:cNvPr id="7" name="AutoShape 2" descr="인터넷 시각화">
            <a:extLst>
              <a:ext uri="{FF2B5EF4-FFF2-40B4-BE49-F238E27FC236}">
                <a16:creationId xmlns:a16="http://schemas.microsoft.com/office/drawing/2014/main" id="{CB95C722-8E79-FDE0-D794-7474EBBDB3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960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47FC9-876C-5215-7435-1238288B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901" y="476672"/>
            <a:ext cx="10134198" cy="8897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kumimoji="1" lang="en-US" altLang="ko-KR" sz="3200" spc="800" dirty="0">
                <a:latin typeface="BM JUA OTF" panose="02020603020101020101" pitchFamily="18" charset="-127"/>
                <a:ea typeface="BM JUA OTF" panose="02020603020101020101" pitchFamily="18" charset="-127"/>
              </a:rPr>
              <a:t>part 5. ipv4 </a:t>
            </a:r>
            <a:r>
              <a:rPr kumimoji="1" lang="ko-KR" altLang="en-US" sz="3200" spc="800" dirty="0">
                <a:latin typeface="BM JUA OTF" panose="02020603020101020101" pitchFamily="18" charset="-127"/>
                <a:ea typeface="BM JUA OTF" panose="02020603020101020101" pitchFamily="18" charset="-127"/>
              </a:rPr>
              <a:t>주소 체계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7B9954-C1FA-5F35-65A6-5AF87B1A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56107" y="6375679"/>
            <a:ext cx="2320699" cy="3484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23/12/10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9F731-B162-6A69-A630-A3D4B195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1015" y="6375678"/>
            <a:ext cx="4669971" cy="3668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팀원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김가율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74BF0-93E2-3804-FE5E-F6FAFFD5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utoShape 2" descr="인터넷 시각화">
            <a:extLst>
              <a:ext uri="{FF2B5EF4-FFF2-40B4-BE49-F238E27FC236}">
                <a16:creationId xmlns:a16="http://schemas.microsoft.com/office/drawing/2014/main" id="{CB95C722-8E79-FDE0-D794-7474EBBDB3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94E229B-ACD8-9ED6-FAAB-ED2434BFF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511" y="1196752"/>
            <a:ext cx="9314726" cy="465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09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47FC9-876C-5215-7435-1238288B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901" y="476672"/>
            <a:ext cx="10134198" cy="8897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kumimoji="1" lang="en-US" altLang="ko-KR" sz="3200" spc="800" dirty="0">
                <a:latin typeface="BM JUA OTF" panose="02020603020101020101" pitchFamily="18" charset="-127"/>
                <a:ea typeface="BM JUA OTF" panose="02020603020101020101" pitchFamily="18" charset="-127"/>
              </a:rPr>
              <a:t>part 6. OSI 7 Layer &amp; </a:t>
            </a:r>
            <a:r>
              <a:rPr kumimoji="1" lang="en-US" altLang="ko-KR" sz="3200" spc="8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tcp</a:t>
            </a:r>
            <a:r>
              <a:rPr kumimoji="1" lang="en-US" altLang="ko-KR" sz="3200" spc="800" dirty="0"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kumimoji="1" lang="en-US" altLang="ko-KR" sz="3200" spc="8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ip</a:t>
            </a:r>
            <a:r>
              <a:rPr kumimoji="1" lang="en-US" altLang="ko-KR" sz="3200" spc="8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endParaRPr kumimoji="1" lang="ko-KR" altLang="en-US" sz="3200" spc="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7B9954-C1FA-5F35-65A6-5AF87B1A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56107" y="6375679"/>
            <a:ext cx="2320699" cy="3484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23/12/10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9F731-B162-6A69-A630-A3D4B195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1015" y="6375678"/>
            <a:ext cx="4669971" cy="3668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팀원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김가율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74BF0-93E2-3804-FE5E-F6FAFFD5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utoShape 2" descr="인터넷 시각화">
            <a:extLst>
              <a:ext uri="{FF2B5EF4-FFF2-40B4-BE49-F238E27FC236}">
                <a16:creationId xmlns:a16="http://schemas.microsoft.com/office/drawing/2014/main" id="{CB95C722-8E79-FDE0-D794-7474EBBDB3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45424" y="360011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EB92C38-4BEA-591E-3C3C-34C9CB012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1988840"/>
            <a:ext cx="7772400" cy="352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93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47FC9-876C-5215-7435-1238288B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901" y="476672"/>
            <a:ext cx="10134198" cy="8897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kumimoji="1" lang="en-US" altLang="ko-KR" sz="3200" spc="800" dirty="0">
                <a:latin typeface="BM JUA OTF" panose="02020603020101020101" pitchFamily="18" charset="-127"/>
                <a:ea typeface="BM JUA OTF" panose="02020603020101020101" pitchFamily="18" charset="-127"/>
              </a:rPr>
              <a:t>part 7. </a:t>
            </a:r>
            <a:r>
              <a:rPr kumimoji="1" lang="ko-KR" altLang="en-US" sz="3200" spc="800" dirty="0">
                <a:latin typeface="BM JUA OTF" panose="02020603020101020101" pitchFamily="18" charset="-127"/>
                <a:ea typeface="BM JUA OTF" panose="02020603020101020101" pitchFamily="18" charset="-127"/>
              </a:rPr>
              <a:t>패킷과 프로토콜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7B9954-C1FA-5F35-65A6-5AF87B1A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56107" y="6375679"/>
            <a:ext cx="2320699" cy="3484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23/12/10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9F731-B162-6A69-A630-A3D4B195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1015" y="6375678"/>
            <a:ext cx="4669971" cy="3668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팀원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김가율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74BF0-93E2-3804-FE5E-F6FAFFD5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DED2E2-372F-9AFE-B733-41CADE7814E8}"/>
              </a:ext>
            </a:extLst>
          </p:cNvPr>
          <p:cNvSpPr txBox="1"/>
          <p:nvPr/>
        </p:nvSpPr>
        <p:spPr>
          <a:xfrm>
            <a:off x="1028901" y="1378511"/>
            <a:ext cx="105397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네트워크에서 데이터 전송 시 작게 나눠 보낸다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.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 그 조각을 패킷이라 한다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물리계층에서 전자 신호로 변환되어 이더넷 케이블이라는 전선을 먼저 통과한다 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전자 신호는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0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과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1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로 이루어져 있는데 이 신호를 다른 컴퓨터에 전송하면 원래의 데이터로 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변환 </a:t>
            </a:r>
            <a:r>
              <a:rPr kumimoji="1" lang="ko-KR" altLang="en-US" sz="2000" dirty="0" err="1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해야한다</a:t>
            </a:r>
            <a:b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</a:b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아무런 양식이 없이 하면 내용을 알 수 없기 때문에 데이터 전송하는 특정 약속을 정해 놓았다 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이것을 </a:t>
            </a:r>
            <a:r>
              <a:rPr kumimoji="1" lang="ko-KR" altLang="en-US" sz="2000" dirty="0" err="1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포로토콜이라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 한다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.</a:t>
            </a:r>
          </a:p>
          <a:p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장치마다 처리 역할이 다르고 내용이 다양하다 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</p:txBody>
      </p:sp>
      <p:sp>
        <p:nvSpPr>
          <p:cNvPr id="7" name="AutoShape 2" descr="인터넷 시각화">
            <a:extLst>
              <a:ext uri="{FF2B5EF4-FFF2-40B4-BE49-F238E27FC236}">
                <a16:creationId xmlns:a16="http://schemas.microsoft.com/office/drawing/2014/main" id="{CB95C722-8E79-FDE0-D794-7474EBBDB3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387873"/>
      </p:ext>
    </p:extLst>
  </p:cSld>
  <p:clrMapOvr>
    <a:masterClrMapping/>
  </p:clrMapOvr>
</p:sld>
</file>

<file path=ppt/theme/theme1.xml><?xml version="1.0" encoding="utf-8"?>
<a:theme xmlns:a="http://schemas.openxmlformats.org/drawingml/2006/main" name="배지">
  <a:themeElements>
    <a:clrScheme name="배지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배지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배지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{03112251-D9D2-3D4C-86B8-DF5335120AE5}tf10001071</Template>
  <TotalTime>268</TotalTime>
  <Words>632</Words>
  <Application>Microsoft Macintosh PowerPoint</Application>
  <PresentationFormat>와이드스크린</PresentationFormat>
  <Paragraphs>118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NanumGothic</vt:lpstr>
      <vt:lpstr>맑은 고딕</vt:lpstr>
      <vt:lpstr>BM JUA OTF</vt:lpstr>
      <vt:lpstr>Arial</vt:lpstr>
      <vt:lpstr>Consolas</vt:lpstr>
      <vt:lpstr>Gill Sans MT</vt:lpstr>
      <vt:lpstr>Impact</vt:lpstr>
      <vt:lpstr>배지</vt:lpstr>
      <vt:lpstr>Section 1 .  인터넷 작동 원리</vt:lpstr>
      <vt:lpstr>part 1. 인터넷의 개요</vt:lpstr>
      <vt:lpstr>part 2. 개념 용어 </vt:lpstr>
      <vt:lpstr>part 3. 구성도</vt:lpstr>
      <vt:lpstr>part 4. TCP/IP 기초 개념</vt:lpstr>
      <vt:lpstr>part 5. IP 기초 개념</vt:lpstr>
      <vt:lpstr>part 5. ipv4 주소 체계 </vt:lpstr>
      <vt:lpstr>part 6. OSI 7 Layer &amp; tcp/ip </vt:lpstr>
      <vt:lpstr>part 7. 패킷과 프로토콜 </vt:lpstr>
      <vt:lpstr>part 8.TCP/IP 4Layer 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1 .  인터넷 작동 원리</dc:title>
  <dc:creator>김가율</dc:creator>
  <cp:lastModifiedBy>김가율</cp:lastModifiedBy>
  <cp:revision>1</cp:revision>
  <dcterms:created xsi:type="dcterms:W3CDTF">2023-12-09T02:28:54Z</dcterms:created>
  <dcterms:modified xsi:type="dcterms:W3CDTF">2023-12-09T06:57:03Z</dcterms:modified>
</cp:coreProperties>
</file>