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2" r:id="rId3"/>
    <p:sldId id="273" r:id="rId4"/>
    <p:sldId id="264" r:id="rId5"/>
    <p:sldId id="275" r:id="rId6"/>
    <p:sldId id="279" r:id="rId7"/>
    <p:sldId id="294" r:id="rId8"/>
    <p:sldId id="295" r:id="rId9"/>
    <p:sldId id="297" r:id="rId10"/>
    <p:sldId id="296" r:id="rId11"/>
    <p:sldId id="282" r:id="rId12"/>
    <p:sldId id="283" r:id="rId13"/>
    <p:sldId id="277" r:id="rId14"/>
    <p:sldId id="289" r:id="rId15"/>
    <p:sldId id="280" r:id="rId16"/>
    <p:sldId id="284" r:id="rId17"/>
    <p:sldId id="305" r:id="rId18"/>
    <p:sldId id="287" r:id="rId19"/>
    <p:sldId id="291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DD"/>
    <a:srgbClr val="95E2EC"/>
    <a:srgbClr val="718EA0"/>
    <a:srgbClr val="6C899B"/>
    <a:srgbClr val="F3F9FB"/>
    <a:srgbClr val="F9FCFD"/>
    <a:srgbClr val="23B0C3"/>
    <a:srgbClr val="146772"/>
    <a:srgbClr val="D0C6E9"/>
    <a:srgbClr val="FFF9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04" autoAdjust="0"/>
    <p:restoredTop sz="72772" autoAdjust="0"/>
  </p:normalViewPr>
  <p:slideViewPr>
    <p:cSldViewPr snapToGrid="0" showGuides="1">
      <p:cViewPr>
        <p:scale>
          <a:sx n="70" d="100"/>
          <a:sy n="70" d="100"/>
        </p:scale>
        <p:origin x="-708" y="-2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01FE0-E452-4E3D-A2EB-B03F03A019F4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E42E0-FE2A-45D4-AE11-7D67EFEEB8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https://www.browserstack.com/guide/what-is-browser</a:t>
            </a:r>
          </a:p>
          <a:p>
            <a:r>
              <a:rPr lang="en-US" altLang="ko-KR" dirty="0" smtClean="0"/>
              <a:t>https://web.dev/articles/howbrowserswork?hl=ko</a:t>
            </a:r>
          </a:p>
          <a:p>
            <a:r>
              <a:rPr lang="en-US" altLang="ko-KR" dirty="0" smtClean="0"/>
              <a:t>https://www.mozilla.org/en-US/firefox/browsers/what-is-a-browser/</a:t>
            </a:r>
          </a:p>
          <a:p>
            <a:r>
              <a:rPr lang="en-US" altLang="ko-KR" dirty="0" smtClean="0"/>
              <a:t>https://roadmap.sh/backend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Parsing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브라우저가 페이지를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렌더링하려면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가장 먼저 받아온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해석해야한다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Parsing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파일을 해석하여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DOM(Document Object Model)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구성하는 단계이다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파싱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중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포함되어 있다면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CSSOM(CSS Object Model) Tree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구성 작업도 함께 진행한다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할 문서를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나눠서 읽게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단순한 텍스트이므로 각각 연산과 관리가 가능하도록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Parser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Parser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사용해 관리가 가능한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만든다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Parsing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생성된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CSSOM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매칭시켜서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구성한다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실제로 화면에 그려질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구성할때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visibility: hidden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요소가 공간을 차지하고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보이지만 않기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포함이 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display: none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제외된다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화면에 어떻게 배치해야 할 것인지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정확한 위치와 크기를 계산한다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루트부터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순회하면서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정확한 크기와 위치를 계산하고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반영한다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 크기 값을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지정하였다면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Layout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계산해서 픽셀 단위로 변환한다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계산된 값을 이용해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각 노드를 화면상의 실제 픽셀로 변환한다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픽셀로 변환된 결과는 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아니라 여러 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관리된다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당연한 말이지만 스타일이 복잡할수록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시간도 늘어난다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단색 배경의 경우 시간과 작업이 적게 필요하지만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그림자 효과는 시간과 작업이 더 많이 필요하다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Composite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생성된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합성하여 실제 화면에 나타낸다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화면에서 웹 페이지를 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CSSOM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결합하여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표시해야 할 순서로 내용을 그려낼 수 있도록 하기 위해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형성한다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과정을 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Attachment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화면에 표시되는 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위치를 계산하는 레이아웃에 사용되고 픽셀을 화면에 그리는 페인트 과정에도 사용된다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</a:t>
            </a:r>
          </a:p>
          <a:p>
            <a:pPr fontAlgn="base"/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화면에 어떻게 배치해야 할 것인지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정확한 위치와 크기를 계산한다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루트부터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순회하면서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정확한 크기와 위치를 계산하고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반영한다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 크기 값을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지정하였다면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Layout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계산해서 픽셀 단위로 변환한다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--------------------------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생성되고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기기의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뷰포트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내에서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정확한 위치와 크기를 계산한다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모든 상대적인 값이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픽셀값으로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변환된다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CSS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상대적인 값인 </a:t>
            </a:r>
            <a:r>
              <a:rPr lang="en-US" altLang="ko-KR" dirty="0" smtClean="0"/>
              <a:t>%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dirty="0" err="1" smtClean="0"/>
              <a:t>rem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dirty="0" err="1" smtClean="0"/>
              <a:t>vh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할당된 값들은 절대적인 값인 </a:t>
            </a:r>
            <a:r>
              <a:rPr lang="en-US" altLang="ko-KR" dirty="0" err="1" smtClean="0"/>
              <a:t>px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단위로 변환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과정을 배치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Reflow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</a:t>
            </a:r>
          </a:p>
          <a:p>
            <a:pPr fontAlgn="base"/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계산된 값을 이용해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각 노드를 화면상의 실제 픽셀로 변환한다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픽셀로 변환된 결과는 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아니라 여러 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관리된다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당연한 말이지만 스타일이 복잡할수록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시간도 늘어난다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단색 배경의 경우 시간과 작업이 적게 필요하지만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그림자 효과는 시간과 작업이 더 많이 필요하다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------------------------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화면의 실제 픽셀로 나타낼 때 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Painting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메서드가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호출된다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Painting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과정 후 브라우저 화면에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나타나게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그리기 순서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실제로 요소가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stacking contexts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쌓이는 순서는 아래와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스택은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뒤에서 앞으로 그려지기 때문에 이 순서는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Painting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영향을 미친다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블록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렌더러가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쌓이는 순서는 다음과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배경 색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배경 이미지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테두리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자식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아웃라인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</a:t>
            </a:r>
          </a:p>
          <a:p>
            <a:pPr fontAlgn="base"/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Composite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Composite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생성된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합성하여 실제 화면에 나타낸다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화면에서 웹 페이지를 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---------------------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Reflow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Repaint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과정을 모두 마친 후 최종적으로 브라우저에 페이지가 그려진다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특정 액션이나 이벤트에 따라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요소의 크기나 위치 등의 레이아웃 수치가 변하면 해당 요소의 영향을 받는 자식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부모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노드들을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포함하여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Layout(Reflow)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과정을 다시 수행하게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이럴경우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각 요소들의 크기와 위치를 다시 계산하게 되는데 이 과정을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Reflow,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Reflow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트리를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다시 화면에 그려주는 과정을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Repaint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브라우저는 어떻게 작동하나요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브라우저는 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콘텐츠를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검색하고 사용자에게 표시하는 역할을 담당합니다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입력하거나 링크를 클릭하면 브라우저는 서버에서 웹 콘텐츠를 검색하고 이를 사용자의 장치에 표시하기 위한 일련의 복잡한 작업을 시작합니다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프로세스는 브라우저가 도메인 이름을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주소로 변환하여 웹 페이지가 저장된 서버를 찾는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DNS(Domain Name System)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확인으로 시작됩니다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그런 다음 브라우저는 요청된 리소스의 경로와 매개변수를 지정하여 서버에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요청을 보냅니다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서버가 요청을 받으면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HTML, CSS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코드로 요청된 리소스가 포함된 브라우저에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응답을 보냅니다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엔진은 코드를 해석하고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렌더링하여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사용자 장치에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웹페이지를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표시합니다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스타일시트는 글꼴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색상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레이아웃을 포함하여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웹페이지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콘텐츠의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형식을 지정하는 데 적용됩니다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브라우저는 웹 페이지에서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코드를 실행하여 상호 작용 및 동적 동작을 추가할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콘텐츠가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로드되거나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웹 페이지가 변경되면 브라우저는 이에 따라 디스플레이를 업데이트합니다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자바스크립트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파싱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과정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문서를 한 줄씩 순차적으로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파싱하다가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자바스크립트 파일을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로드하는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태그를 만나면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생성을 일시 중단한다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태그의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정의된 자바스크립트 파일을 서버에 요청하여 응답받으면 자바스크립트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파싱하기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위해 자바스크립트 엔진에게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제어권을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넘긴다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자바스크립트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파싱이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끝나면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엔진으로 다시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제어권을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넘기고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생성을 이어나간다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 생성되지 않은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조작한다면 에러가 발생할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요소 아래에 자바스크립트를 위치 시키거나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생성이 완료된 시점에 자바스크립트가 실행되도록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자바스크립트 코드를 토크나이저가 어휘 분석하여 문법적 의미를 갖는 코드의 최소 단위인 토큰들로 분해하는데 이것을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토큰나이징이라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파서가 토큰들을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구문분석하여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AST(Abstract Syntax Tree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추상 구문 트리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바이트 코드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생성기가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바이트코드로 변환한다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인터프리터에 의해 바이트코드를 실행한다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데스크톱 브라우저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데스크톱 컴퓨터나 노트북에 설치하는 가장 일반적인 브라우저입니다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Chrome, Mozilla Firefox, Microsoft Edge, Apple Safari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브라우저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태블릿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등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장치용으로 특별히 설계된 브라우저를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브라우저라고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Chrome,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Safari, Android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Firefox, Android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콘솔 브라우저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Xbox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PlayStation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같은 게임 콘솔용으로 설계되어 사용자가 콘솔에서 웹을 탐색할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텍스트 기반 브라우저 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그래픽이나 이미지 없이 웹사이트를 텍스트로만 표시하는 기존 브라우저는 텍스트 기반 브라우저입니다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Lynx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Elinks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브라우저에는 개방형 웹 표준에 대한 해석이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각각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CSS, 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고유하게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렌더링하므로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웹 사이트 코드를 철저하게 디버깅하는 것만으로는 웹 사이트가 여러 브라우저에서 의도한 대로 보이고 작동하는지 확인하는 데 충분하지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 호환성이 중요한 곳입니다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 호환성은 다양한 브라우저와 다양한 버전에서 일관되게 작동하는 웹사이트 또는 웹 애플리케이션의 능력을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이는 사용자가 웹 사이트에 액세스하는 데 사용하는 브라우저에 관계없이 일관된 사용자 경험을 받을 수 있도록 보장합니다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사람들은 개인 취향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장치 호환성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플랫폼 가용성에 따라 다양한 브라우저를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널리 사용되는 브라우저로는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Chrome, Mozilla Firefox, Microsoft Edge, Safari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브라우저에는 고유한 방식으로 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콘텐츠를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해석하고 표시하는 자체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이러한 다양성으로 인해 웹사이트 개발자와 회사는 다양한 브라우저에서 웹사이트와 애플리케이션을 테스트해야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브라우저에서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엔진의 역할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웹페이지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비디오 등의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수신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전송 및 표현하는 소프트웨어</a:t>
            </a:r>
          </a:p>
          <a:p>
            <a:r>
              <a:rPr lang="en-US" altLang="ko-KR" dirty="0" err="1" smtClean="0"/>
              <a:t>html,css,js</a:t>
            </a:r>
            <a:r>
              <a:rPr lang="en-US" altLang="ko-KR" dirty="0" smtClean="0"/>
              <a:t>,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 등 웹 리소스를 받아 사용자에게 보여주는 그래픽 사용자 인터페이스</a:t>
            </a:r>
            <a:r>
              <a:rPr lang="en-US" altLang="ko-KR" dirty="0" smtClean="0"/>
              <a:t>(GUI)</a:t>
            </a:r>
            <a:r>
              <a:rPr lang="ko-KR" altLang="en-US" dirty="0" smtClean="0"/>
              <a:t>기반 소프트웨어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웹을 보여주는 프로그램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사용자가 웹사이트를 방문할 때 브라우저 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브라우저의 주소 표시 줄에 웹사이트의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입력하고 검색하면 브라우저는 웹사이트의 파일이 저장된 서버에 요청을 보내고</a:t>
            </a:r>
          </a:p>
          <a:p>
            <a:r>
              <a:rPr lang="ko-KR" altLang="en-US" dirty="0" smtClean="0"/>
              <a:t>이 통신은 </a:t>
            </a:r>
            <a:r>
              <a:rPr lang="en-US" altLang="ko-KR" dirty="0" smtClean="0"/>
              <a:t>http/https </a:t>
            </a:r>
            <a:r>
              <a:rPr lang="ko-KR" altLang="en-US" dirty="0" smtClean="0"/>
              <a:t>와 같은 프로토콜을 통해 발생</a:t>
            </a:r>
          </a:p>
          <a:p>
            <a:r>
              <a:rPr lang="ko-KR" altLang="en-US" dirty="0" smtClean="0"/>
              <a:t>사용자의 요청에 응답하기 위해 서버는 웹사이트의 파일을 다시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파일은 </a:t>
            </a:r>
            <a:r>
              <a:rPr lang="en-US" altLang="ko-KR" dirty="0" smtClean="0"/>
              <a:t>HTML,CSS,JS</a:t>
            </a:r>
            <a:r>
              <a:rPr lang="ko-KR" altLang="en-US" dirty="0" smtClean="0"/>
              <a:t>와 같은 언어로 작성되는 경우가 많은데 이러한 코드를 해석하여 사용자가 보는 웹페이지에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것이</a:t>
            </a:r>
          </a:p>
          <a:p>
            <a:r>
              <a:rPr lang="ko-KR" altLang="en-US" dirty="0" smtClean="0"/>
              <a:t>브라우저의 역할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사용자와 서버 사이의 다리 역할</a:t>
            </a:r>
          </a:p>
          <a:p>
            <a:r>
              <a:rPr lang="ko-KR" altLang="en-US" dirty="0" smtClean="0"/>
              <a:t>     사용자의 요청을 서버에 보내고 서버의 응답을 사용자에게 쉽게 상호 작용할 수 있는 형식으로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브라우저 기능</a:t>
            </a:r>
            <a:r>
              <a:rPr lang="en-US" altLang="ko-KR" dirty="0" smtClean="0"/>
              <a:t>+</a:t>
            </a:r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사용자의 요청에 응답하기 위해 서버는 웹사이트의 파일을 다시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파일은 </a:t>
            </a:r>
            <a:r>
              <a:rPr lang="en-US" altLang="ko-KR" dirty="0" smtClean="0"/>
              <a:t>HTML,CSS,JS</a:t>
            </a:r>
            <a:r>
              <a:rPr lang="ko-KR" altLang="en-US" dirty="0" smtClean="0"/>
              <a:t>와 같은 언어로 작성되는 경우가 많은데 이러한 코드를 해석하여 사용자가 보는 웹페이지에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것이</a:t>
            </a:r>
          </a:p>
          <a:p>
            <a:r>
              <a:rPr lang="ko-KR" altLang="en-US" dirty="0" smtClean="0"/>
              <a:t>브라우저의 역할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페이지 채우기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작동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인터페이스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구성 요소를 통해 최종 사용자는 웹 페이지에서 사용할 수 있는 모든 시각적 요소와 상호 작용할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시각적 요소에는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 표시줄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홈 버튼</a:t>
            </a:r>
            <a:r>
              <a:rPr lang="en-US" altLang="ko-K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버튼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및 최종 사용자가 요청한 웹 페이지를 가져와 표시하는 기타 모든 요소가 포함됩니다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요청한 페이지를 보여주는 창을 제외한 모든 부분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 엔진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웹 브라우저의 핵심 구성 요소입니다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 엔진은 사용자 인터페이스와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 사이의 중개자 또는 다리 역할을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인터페이스에서 받은 입력에 따라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엔진을 쿼리하고 처리합니다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 엔진의 성능과 기능은 웹 브라우저의 사용자 경험에 큰 영향을 미칠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빠르고 효율적인 브라우저 엔진은 웹 페이지를 빠르고 원활하게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로드하는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 도움이 되는 반면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느리거나 성능이 떨어지는 엔진은 복잡한 페이지를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렌더링하거나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원활한 탐색 경험을 제공하는 데 어려움을 겪을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이름에서 알 수 있듯이 이 구성 요소는 사용자가 요청한 특정 웹 페이지를 화면에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역할을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CSS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사용하여 스타일이 지정되거나 서식이 지정된 이미지와 함께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문서를 해석하고 최종 레이아웃이 생성되어 사용자 인터페이스에 표시됩니다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컨텐츠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표시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네트워킹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구성 요소는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같은 표준 프로토콜을 사용하여 네트워크 호출을 관리합니다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인터넷 통신과 관련된 보안 문제도 관리합니다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자바스크립트 인터프리터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이름에서 알 수 있듯이 웹사이트에 포함된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코드를 구문 분석하고 실행하는 역할을 담당합니다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해석된 결과가 생성되면 사용자 인터페이스에 표시하기 위해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엔진으로 전달됩니다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UI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백엔드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구성 요소는 기본 운영 체제의 사용자 인터페이스 방법을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주로 기본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위젯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 및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콤보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상자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그리는 데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저장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지속성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레이어입니다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브라우저는 쿠키와 같은 다양한 유형의 데이터를 로컬에 저장해야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결과적으로 브라우저는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WebSQL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IndexedDB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등과 같은 데이터 저장 메커니즘과 호환되어야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웹 브라우저 구축과 관련된 주요 구성 요소를 알았으므로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엔진의 역할에 대해 자세히 살펴보겠습니다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웹 브라우저 구축과 관련된 주요 구성 요소를 알았으므로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렌더링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엔진의 역할에 대해 자세히 살펴보겠습니다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42E0-FE2A-45D4-AE11-7D67EFEEB83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5671" y="397041"/>
            <a:ext cx="67656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</a:rPr>
              <a:t>Browsers</a:t>
            </a:r>
            <a:br>
              <a:rPr lang="en-US" altLang="ko-KR" sz="6600" b="1" dirty="0" smtClean="0">
                <a:solidFill>
                  <a:schemeClr val="bg1"/>
                </a:solidFill>
              </a:rPr>
            </a:br>
            <a:r>
              <a:rPr lang="en-US" altLang="ko-KR" sz="6600" b="1" dirty="0" smtClean="0">
                <a:solidFill>
                  <a:schemeClr val="bg1"/>
                </a:solidFill>
              </a:rPr>
              <a:t>and</a:t>
            </a:r>
            <a:br>
              <a:rPr lang="en-US" altLang="ko-KR" sz="6600" b="1" dirty="0" smtClean="0">
                <a:solidFill>
                  <a:schemeClr val="bg1"/>
                </a:solidFill>
              </a:rPr>
            </a:br>
            <a:r>
              <a:rPr lang="en-US" altLang="ko-KR" sz="6600" b="1" dirty="0" smtClean="0">
                <a:solidFill>
                  <a:schemeClr val="bg1"/>
                </a:solidFill>
              </a:rPr>
              <a:t>How they work?</a:t>
            </a:r>
            <a:endParaRPr lang="ko-KR" altLang="en-US" sz="60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>
            <a:off x="665747" y="50372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이소연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370472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6" y="492111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8" y="39794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기능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1052" y="307639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C27665-912A-DE68-35D6-4453AE85D253}"/>
              </a:ext>
            </a:extLst>
          </p:cNvPr>
          <p:cNvSpPr txBox="1"/>
          <p:nvPr/>
        </p:nvSpPr>
        <p:spPr>
          <a:xfrm>
            <a:off x="2267852" y="139400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웹페이지</a:t>
            </a:r>
            <a:r>
              <a:rPr lang="ko-KR" altLang="en-US" sz="2000" spc="-300" dirty="0" smtClean="0"/>
              <a:t>  </a:t>
            </a:r>
            <a:r>
              <a:rPr lang="ko-KR" altLang="en-US" sz="2000" spc="-300" dirty="0" err="1" smtClean="0"/>
              <a:t>렌더링</a:t>
            </a:r>
            <a:endParaRPr lang="ko-KR" altLang="en-US" sz="2000" spc="-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DCF5B0-9E04-8E7C-BDF7-9B14F2C06BA7}"/>
              </a:ext>
            </a:extLst>
          </p:cNvPr>
          <p:cNvSpPr txBox="1"/>
          <p:nvPr/>
        </p:nvSpPr>
        <p:spPr>
          <a:xfrm>
            <a:off x="2841068" y="230855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탐색</a:t>
            </a:r>
            <a:endParaRPr lang="ko-KR" altLang="en-US" sz="2000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B2DDDA7-E705-B7E7-52C1-09C243E948C8}"/>
              </a:ext>
            </a:extLst>
          </p:cNvPr>
          <p:cNvSpPr txBox="1"/>
          <p:nvPr/>
        </p:nvSpPr>
        <p:spPr>
          <a:xfrm>
            <a:off x="2523313" y="322334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탭 </a:t>
            </a:r>
            <a:r>
              <a:rPr lang="ko-KR" altLang="en-US" sz="2000" spc="-300" dirty="0" err="1" smtClean="0"/>
              <a:t>브라우징</a:t>
            </a:r>
            <a:endParaRPr lang="ko-KR" altLang="en-US" sz="20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414129" y="4142994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북마크</a:t>
            </a:r>
            <a:r>
              <a:rPr lang="ko-KR" altLang="en-US" sz="2000" spc="-300" dirty="0" smtClean="0"/>
              <a:t>  및  기록</a:t>
            </a:r>
            <a:endParaRPr lang="ko-KR" altLang="en-US" sz="2000" spc="-3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358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검색엔진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검색 기능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634772" y="5073316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검색  기능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xmlns="" val="24728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6" y="492111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8" y="39794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기능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1052" y="307639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C27665-912A-DE68-35D6-4453AE85D253}"/>
              </a:ext>
            </a:extLst>
          </p:cNvPr>
          <p:cNvSpPr txBox="1"/>
          <p:nvPr/>
        </p:nvSpPr>
        <p:spPr>
          <a:xfrm>
            <a:off x="2267852" y="139400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웹페이지</a:t>
            </a:r>
            <a:r>
              <a:rPr lang="ko-KR" altLang="en-US" sz="2000" spc="-300" dirty="0" smtClean="0"/>
              <a:t>  </a:t>
            </a:r>
            <a:r>
              <a:rPr lang="ko-KR" altLang="en-US" sz="2000" spc="-300" dirty="0" err="1" smtClean="0"/>
              <a:t>렌더링</a:t>
            </a:r>
            <a:endParaRPr lang="ko-KR" altLang="en-US" sz="2000" spc="-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DCF5B0-9E04-8E7C-BDF7-9B14F2C06BA7}"/>
              </a:ext>
            </a:extLst>
          </p:cNvPr>
          <p:cNvSpPr txBox="1"/>
          <p:nvPr/>
        </p:nvSpPr>
        <p:spPr>
          <a:xfrm>
            <a:off x="2841068" y="230855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탐색</a:t>
            </a:r>
            <a:endParaRPr lang="ko-KR" altLang="en-US" sz="2000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B2DDDA7-E705-B7E7-52C1-09C243E948C8}"/>
              </a:ext>
            </a:extLst>
          </p:cNvPr>
          <p:cNvSpPr txBox="1"/>
          <p:nvPr/>
        </p:nvSpPr>
        <p:spPr>
          <a:xfrm>
            <a:off x="2523313" y="322334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탭 </a:t>
            </a:r>
            <a:r>
              <a:rPr lang="ko-KR" altLang="en-US" sz="2000" spc="-300" dirty="0" err="1" smtClean="0"/>
              <a:t>브라우징</a:t>
            </a:r>
            <a:endParaRPr lang="ko-KR" altLang="en-US" sz="20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414129" y="4142994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북마크</a:t>
            </a:r>
            <a:r>
              <a:rPr lang="ko-KR" altLang="en-US" sz="2000" spc="-300" dirty="0" smtClean="0"/>
              <a:t>  및  기록</a:t>
            </a:r>
            <a:endParaRPr lang="ko-KR" altLang="en-US" sz="2000" spc="-3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사용자가 웹 사이트를 방문하면 서버에서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웹사이트의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HTML, CSS, JavaScript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파일을 검색한 후 코드를 해석하고 처리하는 과정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렌더링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과정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웹페이지</a:t>
            </a:r>
            <a:r>
              <a:rPr lang="ko-KR" altLang="en-US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6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렌더링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634772" y="5073316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검색  기능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xmlns="" val="247289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9792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브라우저 작동방식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8425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0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chemeClr val="accent1"/>
                </a:solidFill>
              </a:rPr>
              <a:t>브라우저</a:t>
            </a:r>
            <a:r>
              <a:rPr lang="en-US" altLang="ko-KR" sz="20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spc="-300" dirty="0" smtClean="0">
                <a:solidFill>
                  <a:schemeClr val="accent1"/>
                </a:solidFill>
              </a:rPr>
              <a:t>작동방식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구성 요소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웹 브라우저의 아키텍처"/>
          <p:cNvPicPr>
            <a:picLocks noChangeAspect="1" noChangeArrowheads="1"/>
          </p:cNvPicPr>
          <p:nvPr/>
        </p:nvPicPr>
        <p:blipFill>
          <a:blip r:embed="rId3"/>
          <a:srcRect l="2184" t="4489" r="2430" b="13707"/>
          <a:stretch>
            <a:fillRect/>
          </a:stretch>
        </p:blipFill>
        <p:spPr bwMode="auto">
          <a:xfrm>
            <a:off x="2893325" y="1255594"/>
            <a:ext cx="6359857" cy="439457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712191" y="1050878"/>
            <a:ext cx="379462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인터페이스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시각적 요소로 사용자와 상호작용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1445" y="2361063"/>
            <a:ext cx="3132589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브라우저 엔진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사용자 인터페이스와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엔진 사이 다리 역할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445" y="3452884"/>
            <a:ext cx="310213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엔진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사용자가 요청한 웹 페이지</a:t>
            </a:r>
            <a:endParaRPr lang="en-US" altLang="ko-KR" dirty="0" smtClean="0"/>
          </a:p>
          <a:p>
            <a:r>
              <a:rPr lang="ko-KR" altLang="en-US" dirty="0" err="1" smtClean="0"/>
              <a:t>렌더링하는</a:t>
            </a:r>
            <a:r>
              <a:rPr lang="ko-KR" altLang="en-US" dirty="0" smtClean="0"/>
              <a:t> 역할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78925" y="5131558"/>
            <a:ext cx="224612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네트워킹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네트워크 호출관리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인터넷 통신 보안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0930" y="5322627"/>
            <a:ext cx="31392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자바스크립트 인터프리터</a:t>
            </a:r>
            <a:endParaRPr lang="en-US" altLang="ko-KR" dirty="0" smtClean="0"/>
          </a:p>
          <a:p>
            <a:r>
              <a:rPr lang="en-US" altLang="ko-KR" dirty="0" smtClean="0"/>
              <a:t>: JavaScript </a:t>
            </a:r>
            <a:r>
              <a:rPr lang="ko-KR" altLang="en-US" dirty="0" smtClean="0"/>
              <a:t>코드 분석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56394" y="5172501"/>
            <a:ext cx="11833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백엔드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734567" y="1705970"/>
            <a:ext cx="310213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지속성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다양한 유형의 데이터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178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3961F8-D386-8218-8161-FA1E677D6CD3}"/>
              </a:ext>
            </a:extLst>
          </p:cNvPr>
          <p:cNvSpPr/>
          <p:nvPr/>
        </p:nvSpPr>
        <p:spPr>
          <a:xfrm>
            <a:off x="439874" y="120050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chemeClr val="accent1"/>
                </a:solidFill>
              </a:rPr>
              <a:t>브라우저</a:t>
            </a:r>
            <a:r>
              <a:rPr lang="en-US" altLang="ko-KR" sz="20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spc="-300" dirty="0" smtClean="0">
                <a:solidFill>
                  <a:schemeClr val="accent1"/>
                </a:solidFill>
              </a:rPr>
              <a:t>작동방식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렌더링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엔진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EB1CA75-265E-0FEC-A477-82E2D5EA2F26}"/>
              </a:ext>
            </a:extLst>
          </p:cNvPr>
          <p:cNvSpPr txBox="1"/>
          <p:nvPr/>
        </p:nvSpPr>
        <p:spPr>
          <a:xfrm>
            <a:off x="603645" y="1385470"/>
            <a:ext cx="2424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렌더링</a:t>
            </a:r>
            <a:r>
              <a:rPr lang="ko-KR" altLang="en-US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엔진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644613" y="218747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211BB8D-7977-A914-E874-5CC672567CF5}"/>
              </a:ext>
            </a:extLst>
          </p:cNvPr>
          <p:cNvSpPr txBox="1"/>
          <p:nvPr/>
        </p:nvSpPr>
        <p:spPr>
          <a:xfrm>
            <a:off x="686484" y="2399889"/>
            <a:ext cx="4292599" cy="1835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브라우저 내부의 핵심 요소 중 하나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페이지의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HTML, CSS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코드를 해석하고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시각적으로 표시하는 역할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-Gecko (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모질라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Firefox)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-Blink  (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구글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크롬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마이크로소프트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엣지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4350" y="4736767"/>
            <a:ext cx="78676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사각형 설명선 18"/>
          <p:cNvSpPr/>
          <p:nvPr/>
        </p:nvSpPr>
        <p:spPr>
          <a:xfrm>
            <a:off x="1282889" y="4694829"/>
            <a:ext cx="2961564" cy="1009935"/>
          </a:xfrm>
          <a:prstGeom prst="wedgeRoundRectCallout">
            <a:avLst>
              <a:gd name="adj1" fmla="val 58430"/>
              <a:gd name="adj2" fmla="val 11148"/>
              <a:gd name="adj3" fmla="val 16667"/>
            </a:avLst>
          </a:prstGeom>
          <a:solidFill>
            <a:srgbClr val="FAD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</a:t>
            </a:r>
            <a:r>
              <a:rPr lang="ko-KR" altLang="en-US" b="1" dirty="0" smtClean="0">
                <a:solidFill>
                  <a:schemeClr val="tx1"/>
                </a:solidFill>
              </a:rPr>
              <a:t>요소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콘텐츠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트리 </a:t>
            </a:r>
            <a:r>
              <a:rPr lang="en-US" altLang="ko-KR" b="1" dirty="0" smtClean="0">
                <a:solidFill>
                  <a:schemeClr val="tx1"/>
                </a:solidFill>
              </a:rPr>
              <a:t>/ DOM </a:t>
            </a:r>
            <a:r>
              <a:rPr lang="ko-KR" altLang="en-US" b="1" dirty="0" smtClean="0">
                <a:solidFill>
                  <a:schemeClr val="tx1"/>
                </a:solidFill>
              </a:rPr>
              <a:t>트리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형성</a:t>
            </a:r>
          </a:p>
          <a:p>
            <a:pPr algn="ctr"/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940490" y="3646226"/>
            <a:ext cx="2226858" cy="1009935"/>
          </a:xfrm>
          <a:prstGeom prst="wedgeRoundRectCallout">
            <a:avLst>
              <a:gd name="adj1" fmla="val 33578"/>
              <a:gd name="adj2" fmla="val 69257"/>
              <a:gd name="adj3" fmla="val 16667"/>
            </a:avLst>
          </a:prstGeom>
          <a:solidFill>
            <a:srgbClr val="FAD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렌더링</a:t>
            </a:r>
            <a:r>
              <a:rPr lang="ko-KR" altLang="en-US" b="1" dirty="0" smtClean="0">
                <a:solidFill>
                  <a:schemeClr val="tx1"/>
                </a:solidFill>
              </a:rPr>
              <a:t> 트리 생성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b="1" dirty="0" smtClean="0">
                <a:solidFill>
                  <a:schemeClr val="tx1"/>
                </a:solidFill>
              </a:rPr>
              <a:t> 표시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027159" y="3509748"/>
            <a:ext cx="1376148" cy="1009935"/>
          </a:xfrm>
          <a:prstGeom prst="wedgeRoundRectCallout">
            <a:avLst>
              <a:gd name="adj1" fmla="val 12808"/>
              <a:gd name="adj2" fmla="val 82770"/>
              <a:gd name="adj3" fmla="val 16667"/>
            </a:avLst>
          </a:prstGeom>
          <a:solidFill>
            <a:srgbClr val="FAD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레이아웃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프로세스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10035654" y="3512022"/>
            <a:ext cx="1376148" cy="1009935"/>
          </a:xfrm>
          <a:prstGeom prst="wedgeRoundRectCallout">
            <a:avLst>
              <a:gd name="adj1" fmla="val 20742"/>
              <a:gd name="adj2" fmla="val 82770"/>
              <a:gd name="adj3" fmla="val 16667"/>
            </a:avLst>
          </a:prstGeom>
          <a:solidFill>
            <a:srgbClr val="FAD6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화면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그리기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38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19123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204881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C8C25A-844B-8FFA-1272-6223DD0085C9}"/>
              </a:ext>
            </a:extLst>
          </p:cNvPr>
          <p:cNvSpPr/>
          <p:nvPr/>
        </p:nvSpPr>
        <p:spPr>
          <a:xfrm>
            <a:off x="7484252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2622239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5039597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2191591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4597299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2AFCB4-70C9-58E5-F2A7-831DC41BFDD2}"/>
              </a:ext>
            </a:extLst>
          </p:cNvPr>
          <p:cNvSpPr txBox="1"/>
          <p:nvPr/>
        </p:nvSpPr>
        <p:spPr>
          <a:xfrm>
            <a:off x="7024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2635886" y="1678675"/>
            <a:ext cx="2041451" cy="962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5039595" y="1678675"/>
            <a:ext cx="2041451" cy="962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D681D37-D302-8C28-4973-B7F299E24EAC}"/>
              </a:ext>
            </a:extLst>
          </p:cNvPr>
          <p:cNvSpPr/>
          <p:nvPr/>
        </p:nvSpPr>
        <p:spPr>
          <a:xfrm>
            <a:off x="7484248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347322" y="2740972"/>
            <a:ext cx="1754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파일과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파싱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하여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DOM Tree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245D7FA-2EDE-736A-9A25-5D557ABCECD3}"/>
              </a:ext>
            </a:extLst>
          </p:cNvPr>
          <p:cNvSpPr txBox="1"/>
          <p:nvPr/>
        </p:nvSpPr>
        <p:spPr>
          <a:xfrm>
            <a:off x="2819260" y="2768262"/>
            <a:ext cx="1588967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Tree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결합하여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화면에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보여질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Render Tree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867BD25-5B93-EA6F-5BCB-D6D765DDE32D}"/>
              </a:ext>
            </a:extLst>
          </p:cNvPr>
          <p:cNvSpPr txBox="1"/>
          <p:nvPr/>
        </p:nvSpPr>
        <p:spPr>
          <a:xfrm>
            <a:off x="5154731" y="3109462"/>
            <a:ext cx="168289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Render Tree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배치를 위한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정확한 위치와 크기 계산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7663525" y="3000278"/>
            <a:ext cx="168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계산된 값을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이용하여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화면에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구현될 픽셀로 변환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chemeClr val="accent1"/>
                </a:solidFill>
              </a:rPr>
              <a:t>브라우저</a:t>
            </a:r>
            <a:r>
              <a:rPr lang="en-US" altLang="ko-KR" sz="20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spc="-300" dirty="0" smtClean="0">
                <a:solidFill>
                  <a:schemeClr val="accent1"/>
                </a:solidFill>
              </a:rPr>
              <a:t>작동방식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렌더링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엔진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72AFCB4-70C9-58E5-F2A7-831DC41BFDD2}"/>
              </a:ext>
            </a:extLst>
          </p:cNvPr>
          <p:cNvSpPr txBox="1"/>
          <p:nvPr/>
        </p:nvSpPr>
        <p:spPr>
          <a:xfrm>
            <a:off x="9483174" y="37260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3C8C25A-844B-8FFA-1272-6223DD0085C9}"/>
              </a:ext>
            </a:extLst>
          </p:cNvPr>
          <p:cNvSpPr/>
          <p:nvPr/>
        </p:nvSpPr>
        <p:spPr>
          <a:xfrm>
            <a:off x="9915828" y="207977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D681D37-D302-8C28-4973-B7F299E24EAC}"/>
              </a:ext>
            </a:extLst>
          </p:cNvPr>
          <p:cNvSpPr/>
          <p:nvPr/>
        </p:nvSpPr>
        <p:spPr>
          <a:xfrm>
            <a:off x="9929472" y="2052478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746529" y="2112859"/>
            <a:ext cx="102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Parsing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2864201" y="1801230"/>
            <a:ext cx="1620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Style /</a:t>
            </a: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 Attachment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5459556" y="1789857"/>
            <a:ext cx="1238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Layout / </a:t>
            </a: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Reflow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8136805" y="2133331"/>
            <a:ext cx="754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Paint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10268124" y="2135605"/>
            <a:ext cx="14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</a:rPr>
              <a:t>Composite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10122397" y="3029848"/>
            <a:ext cx="1682895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 구현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1626" y="5854883"/>
            <a:ext cx="863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페이지 채우기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작동방식</a:t>
            </a:r>
            <a:endParaRPr lang="en-US" altLang="ko-KR" dirty="0" smtClean="0"/>
          </a:p>
          <a:p>
            <a:r>
              <a:rPr lang="en-US" altLang="ko-KR" dirty="0" smtClean="0"/>
              <a:t>https://developer.mozilla.org/en-US/docs/Web/Performance/How_browsers_work</a:t>
            </a:r>
            <a:endParaRPr lang="ko-KR" alt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5002"/>
            <a:ext cx="2487944" cy="4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77828"/>
            <a:ext cx="2547077" cy="40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0997" y="4958686"/>
            <a:ext cx="1844651" cy="47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47371" y="4814604"/>
            <a:ext cx="3067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05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112C0AA0-E39E-C775-D534-63FAF80A8183}"/>
              </a:ext>
            </a:extLst>
          </p:cNvPr>
          <p:cNvCxnSpPr/>
          <p:nvPr/>
        </p:nvCxnSpPr>
        <p:spPr>
          <a:xfrm>
            <a:off x="144378" y="3679403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30657BD3-9517-B513-DB8C-81907840B118}"/>
              </a:ext>
            </a:extLst>
          </p:cNvPr>
          <p:cNvSpPr/>
          <p:nvPr/>
        </p:nvSpPr>
        <p:spPr>
          <a:xfrm>
            <a:off x="877271" y="348198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382689-6EFB-FCC8-1407-0515916A420C}"/>
              </a:ext>
            </a:extLst>
          </p:cNvPr>
          <p:cNvSpPr/>
          <p:nvPr/>
        </p:nvSpPr>
        <p:spPr>
          <a:xfrm>
            <a:off x="2553734" y="346833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66324622-60CB-20AD-FBF4-4FAE359FB029}"/>
              </a:ext>
            </a:extLst>
          </p:cNvPr>
          <p:cNvSpPr/>
          <p:nvPr/>
        </p:nvSpPr>
        <p:spPr>
          <a:xfrm>
            <a:off x="4230197" y="3454685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76E812C-C2D0-A183-41A6-189DB6A97DFB}"/>
              </a:ext>
            </a:extLst>
          </p:cNvPr>
          <p:cNvSpPr/>
          <p:nvPr/>
        </p:nvSpPr>
        <p:spPr>
          <a:xfrm>
            <a:off x="5906660" y="3454685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E23949D3-9516-B8B8-5665-856EDC25FC7F}"/>
              </a:ext>
            </a:extLst>
          </p:cNvPr>
          <p:cNvSpPr/>
          <p:nvPr/>
        </p:nvSpPr>
        <p:spPr>
          <a:xfrm>
            <a:off x="7583123" y="3454685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EDF1627-60BA-7769-CB37-2504E92BFF37}"/>
              </a:ext>
            </a:extLst>
          </p:cNvPr>
          <p:cNvSpPr/>
          <p:nvPr/>
        </p:nvSpPr>
        <p:spPr>
          <a:xfrm>
            <a:off x="9259586" y="3454685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385CCFF-D287-2321-20F5-C758A36A0550}"/>
              </a:ext>
            </a:extLst>
          </p:cNvPr>
          <p:cNvSpPr/>
          <p:nvPr/>
        </p:nvSpPr>
        <p:spPr>
          <a:xfrm>
            <a:off x="10949696" y="3454685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241005E-2225-D804-984D-FB96F4157067}"/>
              </a:ext>
            </a:extLst>
          </p:cNvPr>
          <p:cNvSpPr txBox="1"/>
          <p:nvPr/>
        </p:nvSpPr>
        <p:spPr>
          <a:xfrm>
            <a:off x="2058576" y="4390190"/>
            <a:ext cx="14984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DNS </a:t>
            </a:r>
          </a:p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(Domain </a:t>
            </a:r>
          </a:p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Name</a:t>
            </a:r>
          </a:p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System)</a:t>
            </a:r>
          </a:p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확인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9F27188-03F0-0164-529E-C3A7003CF884}"/>
              </a:ext>
            </a:extLst>
          </p:cNvPr>
          <p:cNvSpPr txBox="1"/>
          <p:nvPr/>
        </p:nvSpPr>
        <p:spPr>
          <a:xfrm>
            <a:off x="3726440" y="4390190"/>
            <a:ext cx="14984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서버에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HTTP</a:t>
            </a:r>
          </a:p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요청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22BB73C-D9E7-3B6E-7BFC-B459CC3CD364}"/>
              </a:ext>
            </a:extLst>
          </p:cNvPr>
          <p:cNvSpPr txBox="1"/>
          <p:nvPr/>
        </p:nvSpPr>
        <p:spPr>
          <a:xfrm>
            <a:off x="7062168" y="4390190"/>
            <a:ext cx="14984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브라우저에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HTTP </a:t>
            </a:r>
          </a:p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응답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59487D3-05E9-4A89-EE81-4C06554E09A4}"/>
              </a:ext>
            </a:extLst>
          </p:cNvPr>
          <p:cNvSpPr txBox="1"/>
          <p:nvPr/>
        </p:nvSpPr>
        <p:spPr>
          <a:xfrm>
            <a:off x="8730032" y="4390190"/>
            <a:ext cx="14984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렌더링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엔진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코드 해석하여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렌더링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C288B95-3858-0BA4-BC25-C9CB3AF28A8B}"/>
              </a:ext>
            </a:extLst>
          </p:cNvPr>
          <p:cNvSpPr txBox="1"/>
          <p:nvPr/>
        </p:nvSpPr>
        <p:spPr>
          <a:xfrm>
            <a:off x="10397893" y="4390190"/>
            <a:ext cx="14984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클라이언트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chemeClr val="accent1"/>
                </a:solidFill>
              </a:rPr>
              <a:t>브라우저</a:t>
            </a:r>
            <a:r>
              <a:rPr lang="en-US" altLang="ko-KR" sz="20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spc="-300" dirty="0" smtClean="0">
                <a:solidFill>
                  <a:schemeClr val="accent1"/>
                </a:solidFill>
              </a:rPr>
              <a:t>작동방식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작동방식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726" y="1252111"/>
            <a:ext cx="1421814" cy="153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241005E-2225-D804-984D-FB96F4157067}"/>
              </a:ext>
            </a:extLst>
          </p:cNvPr>
          <p:cNvSpPr txBox="1"/>
          <p:nvPr/>
        </p:nvSpPr>
        <p:spPr>
          <a:xfrm>
            <a:off x="354878" y="4474354"/>
            <a:ext cx="1498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클라이언트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URL /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링크 접속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3324" y="1415955"/>
            <a:ext cx="1561887" cy="102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 r="4171" b="5029"/>
          <a:stretch>
            <a:fillRect/>
          </a:stretch>
        </p:blipFill>
        <p:spPr bwMode="auto">
          <a:xfrm>
            <a:off x="3659551" y="1256163"/>
            <a:ext cx="1540245" cy="162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46734" y="1449863"/>
            <a:ext cx="1300599" cy="137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30154" y="1883391"/>
            <a:ext cx="1770935" cy="56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2BB73C-D9E7-3B6E-7BFC-B459CC3CD364}"/>
              </a:ext>
            </a:extLst>
          </p:cNvPr>
          <p:cNvSpPr txBox="1"/>
          <p:nvPr/>
        </p:nvSpPr>
        <p:spPr>
          <a:xfrm>
            <a:off x="5467655" y="4419760"/>
            <a:ext cx="1498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Wed</a:t>
            </a:r>
          </a:p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Server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787704" y="1473959"/>
            <a:ext cx="1376183" cy="101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658901" y="1375330"/>
            <a:ext cx="999486" cy="145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Box 58"/>
          <p:cNvSpPr txBox="1"/>
          <p:nvPr/>
        </p:nvSpPr>
        <p:spPr>
          <a:xfrm>
            <a:off x="163773" y="6277970"/>
            <a:ext cx="20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BrowserStack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675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xmlns="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chemeClr val="accent1"/>
                </a:solidFill>
              </a:rPr>
              <a:t>브라우저</a:t>
            </a:r>
            <a:r>
              <a:rPr lang="en-US" altLang="ko-KR" sz="2000" b="1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spc="-300" dirty="0" smtClean="0">
                <a:solidFill>
                  <a:schemeClr val="accent1"/>
                </a:solidFill>
              </a:rPr>
              <a:t>작동방식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렌더링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엔진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Coding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6907" y="1313098"/>
            <a:ext cx="3927639" cy="3927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317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브라우저 유형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유형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xmlns="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xmlns="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E9A656FD-999E-0038-08E8-BDA20E801E0D}"/>
              </a:ext>
            </a:extLst>
          </p:cNvPr>
          <p:cNvSpPr txBox="1"/>
          <p:nvPr/>
        </p:nvSpPr>
        <p:spPr>
          <a:xfrm>
            <a:off x="2283299" y="1147692"/>
            <a:ext cx="27558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데스크톱 브라우저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7210925" y="1083079"/>
            <a:ext cx="244810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브라우저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D3434C7F-C093-BA7D-9108-A8E2353E5D37}"/>
              </a:ext>
            </a:extLst>
          </p:cNvPr>
          <p:cNvSpPr txBox="1"/>
          <p:nvPr/>
        </p:nvSpPr>
        <p:spPr>
          <a:xfrm>
            <a:off x="2588669" y="5592148"/>
            <a:ext cx="2140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콘솔 브라우저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63D5E06C-4588-BE8C-576C-9633A93E2DBE}"/>
              </a:ext>
            </a:extLst>
          </p:cNvPr>
          <p:cNvSpPr txBox="1"/>
          <p:nvPr/>
        </p:nvSpPr>
        <p:spPr>
          <a:xfrm>
            <a:off x="7154794" y="5592149"/>
            <a:ext cx="31726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기반 브라우저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Google Chrome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Mozilla Firefox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Microsoft Edge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Apple Safari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920EF9E1-A069-DDDF-05BE-BB721EEE9931}"/>
              </a:ext>
            </a:extLst>
          </p:cNvPr>
          <p:cNvSpPr txBox="1"/>
          <p:nvPr/>
        </p:nvSpPr>
        <p:spPr>
          <a:xfrm>
            <a:off x="6810233" y="1600224"/>
            <a:ext cx="40307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Android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 </a:t>
            </a:r>
            <a:r>
              <a:rPr lang="en-US" altLang="ko-KR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ios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Google  Chrome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ios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Safari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Android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Firefox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Xbox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PlayStation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Lynx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Elinks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브라우저  란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브라우저 기능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브라우저 작동방식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브라우저 유형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6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709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브라우저 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C49E913F-178D-7981-553C-769FFE1B1252}"/>
              </a:ext>
            </a:extLst>
          </p:cNvPr>
          <p:cNvSpPr/>
          <p:nvPr/>
        </p:nvSpPr>
        <p:spPr>
          <a:xfrm>
            <a:off x="8040645" y="2085659"/>
            <a:ext cx="1491414" cy="1491414"/>
          </a:xfrm>
          <a:prstGeom prst="ellipse">
            <a:avLst/>
          </a:prstGeom>
          <a:solidFill>
            <a:schemeClr val="bg1"/>
          </a:solidFill>
          <a:ln>
            <a:solidFill>
              <a:srgbClr val="146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브라우저 란</a:t>
            </a:r>
            <a:r>
              <a:rPr lang="en-US" altLang="ko-KR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8E3F10-7B1B-C990-ACE5-3C4507240ABA}"/>
              </a:ext>
            </a:extLst>
          </p:cNvPr>
          <p:cNvSpPr txBox="1"/>
          <p:nvPr/>
        </p:nvSpPr>
        <p:spPr>
          <a:xfrm>
            <a:off x="602070" y="2151841"/>
            <a:ext cx="5001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웹 페이지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이미지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비디오 등의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콘텐츠를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수신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전송 및 표현하는 소프트웨어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HTML, CSS, JavaScript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등 웹 리소스를 받아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사용자에게 보여주는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그래픽 사용자 인터페이스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(GUI)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기반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소프트웨어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Font typeface="Symbol"/>
              <a:buChar char="Þ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웹을 보여주는 프로그램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Font typeface="Symbol"/>
              <a:buChar char="Þ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사용자와 서버 사이의 다리 역할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76E3A30-AC1B-F0AA-579F-425170F442B5}"/>
              </a:ext>
            </a:extLst>
          </p:cNvPr>
          <p:cNvSpPr txBox="1"/>
          <p:nvPr/>
        </p:nvSpPr>
        <p:spPr>
          <a:xfrm flipH="1">
            <a:off x="8012542" y="2510220"/>
            <a:ext cx="156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46772"/>
                </a:solidFill>
              </a:rPr>
              <a:t>클라이언트</a:t>
            </a:r>
            <a:r>
              <a:rPr lang="en-US" altLang="ko-KR" dirty="0" smtClean="0">
                <a:solidFill>
                  <a:srgbClr val="146772"/>
                </a:solidFill>
              </a:rPr>
              <a:t>(</a:t>
            </a:r>
            <a:r>
              <a:rPr lang="ko-KR" altLang="en-US" dirty="0" smtClean="0">
                <a:solidFill>
                  <a:srgbClr val="146772"/>
                </a:solidFill>
              </a:rPr>
              <a:t>사용자</a:t>
            </a:r>
            <a:r>
              <a:rPr lang="en-US" altLang="ko-KR" dirty="0" smtClean="0">
                <a:solidFill>
                  <a:srgbClr val="146772"/>
                </a:solidFill>
              </a:rPr>
              <a:t>)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44080C-AE31-0B6A-5362-529043FB2DAB}"/>
              </a:ext>
            </a:extLst>
          </p:cNvPr>
          <p:cNvSpPr txBox="1"/>
          <p:nvPr/>
        </p:nvSpPr>
        <p:spPr>
          <a:xfrm>
            <a:off x="914400" y="2709101"/>
            <a:ext cx="2524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인터넷을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통해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접근가능한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 정보들의 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모음체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3DC3D5-AD91-D8AB-C428-25FDAE44CB12}"/>
              </a:ext>
            </a:extLst>
          </p:cNvPr>
          <p:cNvSpPr txBox="1"/>
          <p:nvPr/>
        </p:nvSpPr>
        <p:spPr>
          <a:xfrm>
            <a:off x="4831307" y="2695453"/>
            <a:ext cx="2647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Internet</a:t>
            </a: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전 세계적으로 컴퓨터 네트워크들이 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상호 연결된 거대한 네트워크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E54AF5-E257-82CE-23EB-3A7247442C43}"/>
              </a:ext>
            </a:extLst>
          </p:cNvPr>
          <p:cNvSpPr txBox="1"/>
          <p:nvPr/>
        </p:nvSpPr>
        <p:spPr>
          <a:xfrm>
            <a:off x="8761862" y="2668157"/>
            <a:ext cx="2606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Browser</a:t>
            </a: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웹을 탐색하고 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웹 페이지를 표시하는 소프트웨어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7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브라우저 기능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6" y="492111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8" y="39794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기능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1052" y="307639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C27665-912A-DE68-35D6-4453AE85D253}"/>
              </a:ext>
            </a:extLst>
          </p:cNvPr>
          <p:cNvSpPr txBox="1"/>
          <p:nvPr/>
        </p:nvSpPr>
        <p:spPr>
          <a:xfrm>
            <a:off x="2267852" y="139400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웹페이지</a:t>
            </a:r>
            <a:r>
              <a:rPr lang="ko-KR" altLang="en-US" sz="2000" spc="-300" dirty="0" smtClean="0"/>
              <a:t>  </a:t>
            </a:r>
            <a:r>
              <a:rPr lang="ko-KR" altLang="en-US" sz="2000" spc="-300" dirty="0" err="1" smtClean="0"/>
              <a:t>렌더링</a:t>
            </a:r>
            <a:endParaRPr lang="ko-KR" altLang="en-US" sz="2000" spc="-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DCF5B0-9E04-8E7C-BDF7-9B14F2C06BA7}"/>
              </a:ext>
            </a:extLst>
          </p:cNvPr>
          <p:cNvSpPr txBox="1"/>
          <p:nvPr/>
        </p:nvSpPr>
        <p:spPr>
          <a:xfrm>
            <a:off x="2841068" y="230855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탐색</a:t>
            </a:r>
            <a:endParaRPr lang="ko-KR" altLang="en-US" sz="2000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B2DDDA7-E705-B7E7-52C1-09C243E948C8}"/>
              </a:ext>
            </a:extLst>
          </p:cNvPr>
          <p:cNvSpPr txBox="1"/>
          <p:nvPr/>
        </p:nvSpPr>
        <p:spPr>
          <a:xfrm>
            <a:off x="2523313" y="322334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탭 </a:t>
            </a:r>
            <a:r>
              <a:rPr lang="ko-KR" altLang="en-US" sz="2000" spc="-300" dirty="0" err="1" smtClean="0"/>
              <a:t>브라우징</a:t>
            </a:r>
            <a:endParaRPr lang="ko-KR" altLang="en-US" sz="20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414129" y="4142994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북마크</a:t>
            </a:r>
            <a:r>
              <a:rPr lang="ko-KR" altLang="en-US" sz="2000" spc="-300" dirty="0" smtClean="0"/>
              <a:t>  및  기록</a:t>
            </a:r>
            <a:endParaRPr lang="ko-KR" altLang="en-US" sz="2000" spc="-3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127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인터넷 탐색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웹사이트의 주소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(URL),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페이지 내 하이퍼링크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통해 페이지를 이동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탐색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634772" y="5073316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검색  기능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xmlns="" val="24728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6" y="492111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8" y="39794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기능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1052" y="307639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C27665-912A-DE68-35D6-4453AE85D253}"/>
              </a:ext>
            </a:extLst>
          </p:cNvPr>
          <p:cNvSpPr txBox="1"/>
          <p:nvPr/>
        </p:nvSpPr>
        <p:spPr>
          <a:xfrm>
            <a:off x="2267852" y="139400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웹페이지</a:t>
            </a:r>
            <a:r>
              <a:rPr lang="ko-KR" altLang="en-US" sz="2000" spc="-300" dirty="0" smtClean="0"/>
              <a:t>  </a:t>
            </a:r>
            <a:r>
              <a:rPr lang="ko-KR" altLang="en-US" sz="2000" spc="-300" dirty="0" err="1" smtClean="0"/>
              <a:t>렌더링</a:t>
            </a:r>
            <a:endParaRPr lang="ko-KR" altLang="en-US" sz="2000" spc="-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DCF5B0-9E04-8E7C-BDF7-9B14F2C06BA7}"/>
              </a:ext>
            </a:extLst>
          </p:cNvPr>
          <p:cNvSpPr txBox="1"/>
          <p:nvPr/>
        </p:nvSpPr>
        <p:spPr>
          <a:xfrm>
            <a:off x="2841068" y="230855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탐색</a:t>
            </a:r>
            <a:endParaRPr lang="ko-KR" altLang="en-US" sz="2000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B2DDDA7-E705-B7E7-52C1-09C243E948C8}"/>
              </a:ext>
            </a:extLst>
          </p:cNvPr>
          <p:cNvSpPr txBox="1"/>
          <p:nvPr/>
        </p:nvSpPr>
        <p:spPr>
          <a:xfrm>
            <a:off x="2523313" y="322334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탭 </a:t>
            </a:r>
            <a:r>
              <a:rPr lang="ko-KR" altLang="en-US" sz="2000" spc="-300" dirty="0" err="1" smtClean="0"/>
              <a:t>브라우징</a:t>
            </a:r>
            <a:endParaRPr lang="ko-KR" altLang="en-US" sz="20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414129" y="4142994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북마크</a:t>
            </a:r>
            <a:r>
              <a:rPr lang="ko-KR" altLang="en-US" sz="2000" spc="-300" dirty="0" smtClean="0"/>
              <a:t>  및  기록</a:t>
            </a:r>
            <a:endParaRPr lang="ko-KR" altLang="en-US" sz="2000" spc="-3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654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단일 브라우저 창 내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웹 페이지를 열 수 있게 해주는 기능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탭 </a:t>
            </a:r>
            <a:r>
              <a:rPr lang="ko-KR" altLang="en-US" sz="36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브라우징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634772" y="5073316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검색  기능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xmlns="" val="247289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6" y="492111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3328" y="39794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브라우저 기능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81052" y="307639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C27665-912A-DE68-35D6-4453AE85D253}"/>
              </a:ext>
            </a:extLst>
          </p:cNvPr>
          <p:cNvSpPr txBox="1"/>
          <p:nvPr/>
        </p:nvSpPr>
        <p:spPr>
          <a:xfrm>
            <a:off x="2267852" y="139400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웹페이지</a:t>
            </a:r>
            <a:r>
              <a:rPr lang="ko-KR" altLang="en-US" sz="2000" spc="-300" dirty="0" smtClean="0"/>
              <a:t>  </a:t>
            </a:r>
            <a:r>
              <a:rPr lang="ko-KR" altLang="en-US" sz="2000" spc="-300" dirty="0" err="1" smtClean="0"/>
              <a:t>렌더링</a:t>
            </a:r>
            <a:endParaRPr lang="ko-KR" altLang="en-US" sz="2000" spc="-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DCF5B0-9E04-8E7C-BDF7-9B14F2C06BA7}"/>
              </a:ext>
            </a:extLst>
          </p:cNvPr>
          <p:cNvSpPr txBox="1"/>
          <p:nvPr/>
        </p:nvSpPr>
        <p:spPr>
          <a:xfrm>
            <a:off x="2841068" y="230855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탐색</a:t>
            </a:r>
            <a:endParaRPr lang="ko-KR" altLang="en-US" sz="2000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B2DDDA7-E705-B7E7-52C1-09C243E948C8}"/>
              </a:ext>
            </a:extLst>
          </p:cNvPr>
          <p:cNvSpPr txBox="1"/>
          <p:nvPr/>
        </p:nvSpPr>
        <p:spPr>
          <a:xfrm>
            <a:off x="2523313" y="322334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탭 </a:t>
            </a:r>
            <a:r>
              <a:rPr lang="ko-KR" altLang="en-US" sz="2000" spc="-300" dirty="0" err="1" smtClean="0"/>
              <a:t>브라우징</a:t>
            </a:r>
            <a:endParaRPr lang="ko-KR" altLang="en-US" sz="20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414129" y="4142994"/>
            <a:ext cx="169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err="1" smtClean="0"/>
              <a:t>북마크</a:t>
            </a:r>
            <a:r>
              <a:rPr lang="ko-KR" altLang="en-US" sz="2000" spc="-300" dirty="0" smtClean="0"/>
              <a:t>  및  기록</a:t>
            </a:r>
            <a:endParaRPr lang="ko-KR" altLang="en-US" sz="2000" spc="-3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즐겨찾는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웹 사이트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북마크로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저장하는 기능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북마크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 URL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기억하지 않고 빠르게 웹사이트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방문 가능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북마크</a:t>
            </a:r>
            <a:r>
              <a:rPr lang="ko-KR" altLang="en-US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및 기록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634772" y="5073316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/>
              <a:t>검색  기능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xmlns="" val="247289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1012</Words>
  <Application>Microsoft Office PowerPoint</Application>
  <PresentationFormat>사용자 지정</PresentationFormat>
  <Paragraphs>336</Paragraphs>
  <Slides>20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human-04</cp:lastModifiedBy>
  <cp:revision>83</cp:revision>
  <dcterms:created xsi:type="dcterms:W3CDTF">2022-08-03T01:14:38Z</dcterms:created>
  <dcterms:modified xsi:type="dcterms:W3CDTF">2023-12-10T23:48:15Z</dcterms:modified>
</cp:coreProperties>
</file>