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9" r:id="rId4"/>
    <p:sldId id="268" r:id="rId5"/>
    <p:sldId id="273" r:id="rId6"/>
    <p:sldId id="270" r:id="rId7"/>
    <p:sldId id="271" r:id="rId8"/>
    <p:sldId id="260" r:id="rId9"/>
    <p:sldId id="264" r:id="rId10"/>
    <p:sldId id="265" r:id="rId11"/>
    <p:sldId id="266" r:id="rId12"/>
    <p:sldId id="267" r:id="rId13"/>
    <p:sldId id="274" r:id="rId14"/>
    <p:sldId id="272" r:id="rId1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8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99826-1493-4FC7-BC06-ED58DE1C19BC}" type="datetimeFigureOut">
              <a:rPr lang="ko-KR" altLang="en-US" smtClean="0"/>
              <a:pPr/>
              <a:t>2023-12-09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36585-5A16-4EDE-8D6E-B3B1ED344B8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99826-1493-4FC7-BC06-ED58DE1C19BC}" type="datetimeFigureOut">
              <a:rPr lang="ko-KR" altLang="en-US" smtClean="0"/>
              <a:pPr/>
              <a:t>2023-12-09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36585-5A16-4EDE-8D6E-B3B1ED344B8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99826-1493-4FC7-BC06-ED58DE1C19BC}" type="datetimeFigureOut">
              <a:rPr lang="ko-KR" altLang="en-US" smtClean="0"/>
              <a:pPr/>
              <a:t>2023-12-09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36585-5A16-4EDE-8D6E-B3B1ED344B8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99826-1493-4FC7-BC06-ED58DE1C19BC}" type="datetimeFigureOut">
              <a:rPr lang="ko-KR" altLang="en-US" smtClean="0"/>
              <a:pPr/>
              <a:t>2023-12-09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36585-5A16-4EDE-8D6E-B3B1ED344B8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99826-1493-4FC7-BC06-ED58DE1C19BC}" type="datetimeFigureOut">
              <a:rPr lang="ko-KR" altLang="en-US" smtClean="0"/>
              <a:pPr/>
              <a:t>2023-12-09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36585-5A16-4EDE-8D6E-B3B1ED344B8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99826-1493-4FC7-BC06-ED58DE1C19BC}" type="datetimeFigureOut">
              <a:rPr lang="ko-KR" altLang="en-US" smtClean="0"/>
              <a:pPr/>
              <a:t>2023-12-09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36585-5A16-4EDE-8D6E-B3B1ED344B8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99826-1493-4FC7-BC06-ED58DE1C19BC}" type="datetimeFigureOut">
              <a:rPr lang="ko-KR" altLang="en-US" smtClean="0"/>
              <a:pPr/>
              <a:t>2023-12-09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36585-5A16-4EDE-8D6E-B3B1ED344B8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99826-1493-4FC7-BC06-ED58DE1C19BC}" type="datetimeFigureOut">
              <a:rPr lang="ko-KR" altLang="en-US" smtClean="0"/>
              <a:pPr/>
              <a:t>2023-12-09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36585-5A16-4EDE-8D6E-B3B1ED344B8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99826-1493-4FC7-BC06-ED58DE1C19BC}" type="datetimeFigureOut">
              <a:rPr lang="ko-KR" altLang="en-US" smtClean="0"/>
              <a:pPr/>
              <a:t>2023-12-09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36585-5A16-4EDE-8D6E-B3B1ED344B8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99826-1493-4FC7-BC06-ED58DE1C19BC}" type="datetimeFigureOut">
              <a:rPr lang="ko-KR" altLang="en-US" smtClean="0"/>
              <a:pPr/>
              <a:t>2023-12-09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36585-5A16-4EDE-8D6E-B3B1ED344B8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99826-1493-4FC7-BC06-ED58DE1C19BC}" type="datetimeFigureOut">
              <a:rPr lang="ko-KR" altLang="en-US" smtClean="0"/>
              <a:pPr/>
              <a:t>2023-12-09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36585-5A16-4EDE-8D6E-B3B1ED344B8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499826-1493-4FC7-BC06-ED58DE1C19BC}" type="datetimeFigureOut">
              <a:rPr lang="ko-KR" altLang="en-US" smtClean="0"/>
              <a:pPr/>
              <a:t>2023-12-09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D36585-5A16-4EDE-8D6E-B3B1ED344B8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고민하는곰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364" y="2857496"/>
            <a:ext cx="3646094" cy="364271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</p:pic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529414" y="6034094"/>
            <a:ext cx="2614586" cy="823906"/>
          </a:xfrm>
        </p:spPr>
        <p:txBody>
          <a:bodyPr/>
          <a:lstStyle/>
          <a:p>
            <a:r>
              <a:rPr lang="ko-KR" altLang="en-US" dirty="0" smtClean="0"/>
              <a:t>제작</a:t>
            </a:r>
            <a:r>
              <a:rPr lang="en-US" altLang="ko-KR" dirty="0" smtClean="0"/>
              <a:t>:</a:t>
            </a:r>
            <a:r>
              <a:rPr lang="ko-KR" altLang="en-US" dirty="0" smtClean="0"/>
              <a:t>병창</a:t>
            </a:r>
            <a:endParaRPr lang="ko-KR" altLang="en-US" dirty="0"/>
          </a:p>
        </p:txBody>
      </p:sp>
      <p:sp>
        <p:nvSpPr>
          <p:cNvPr id="5" name="구름 모양 설명선 4"/>
          <p:cNvSpPr/>
          <p:nvPr/>
        </p:nvSpPr>
        <p:spPr>
          <a:xfrm>
            <a:off x="1643042" y="285728"/>
            <a:ext cx="5857916" cy="2286016"/>
          </a:xfrm>
          <a:prstGeom prst="cloudCallout">
            <a:avLst>
              <a:gd name="adj1" fmla="val -19625"/>
              <a:gd name="adj2" fmla="val 6608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 smtClean="0">
                <a:solidFill>
                  <a:schemeClr val="tx1"/>
                </a:solidFill>
              </a:rPr>
              <a:t>HTTP</a:t>
            </a:r>
            <a:r>
              <a:rPr lang="ko-KR" altLang="en-US" sz="3200" b="1" dirty="0" smtClean="0">
                <a:solidFill>
                  <a:schemeClr val="tx1"/>
                </a:solidFill>
              </a:rPr>
              <a:t>란 무었인가</a:t>
            </a:r>
            <a:r>
              <a:rPr lang="en-US" altLang="ko-KR" sz="3200" b="1" dirty="0" smtClean="0">
                <a:solidFill>
                  <a:schemeClr val="tx1"/>
                </a:solidFill>
              </a:rPr>
              <a:t>?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sp>
        <p:nvSpPr>
          <p:cNvPr id="7" name="칠각형 6"/>
          <p:cNvSpPr/>
          <p:nvPr/>
        </p:nvSpPr>
        <p:spPr>
          <a:xfrm>
            <a:off x="8643966" y="0"/>
            <a:ext cx="500034" cy="428604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7786710" cy="857232"/>
          </a:xfrm>
        </p:spPr>
        <p:txBody>
          <a:bodyPr/>
          <a:lstStyle/>
          <a:p>
            <a:pPr algn="l"/>
            <a:r>
              <a:rPr lang="en-US" dirty="0"/>
              <a:t>HTTP </a:t>
            </a:r>
            <a:r>
              <a:rPr lang="ko-KR" altLang="en-US" dirty="0" smtClean="0"/>
              <a:t>의 특징들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857232"/>
            <a:ext cx="8786842" cy="5572164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en-US" altLang="ko-KR" b="1" dirty="0"/>
              <a:t>HTTP</a:t>
            </a:r>
            <a:r>
              <a:rPr lang="ko-KR" altLang="en-US" b="1" dirty="0"/>
              <a:t>는 </a:t>
            </a:r>
            <a:r>
              <a:rPr lang="ko-KR" altLang="en-US" b="1" dirty="0" smtClean="0"/>
              <a:t>상태는 없지만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세션은 있습니다</a:t>
            </a:r>
            <a:r>
              <a:rPr lang="en-US" altLang="ko-KR" b="1" dirty="0" smtClean="0"/>
              <a:t>. 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ko-KR" altLang="en-US" sz="2400" dirty="0"/>
              <a:t> 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en-US" altLang="ko-KR" sz="2400" dirty="0" smtClean="0"/>
              <a:t>-</a:t>
            </a:r>
            <a:r>
              <a:rPr lang="ko-KR" altLang="en-US" sz="2400" dirty="0"/>
              <a:t> </a:t>
            </a:r>
            <a:r>
              <a:rPr lang="en-US" altLang="ko-KR" sz="2400" dirty="0"/>
              <a:t>HTTP</a:t>
            </a:r>
            <a:r>
              <a:rPr lang="ko-KR" altLang="en-US" sz="2400" dirty="0"/>
              <a:t>는 상태를 </a:t>
            </a:r>
            <a:r>
              <a:rPr lang="ko-KR" altLang="en-US" sz="2400" dirty="0" smtClean="0"/>
              <a:t>저장하지 않습니다</a:t>
            </a:r>
            <a:r>
              <a:rPr lang="en-US" altLang="ko-KR" sz="2400" dirty="0" smtClean="0"/>
              <a:t>(Stateless). </a:t>
            </a:r>
            <a:r>
              <a:rPr lang="ko-KR" altLang="en-US" sz="2400" dirty="0"/>
              <a:t>동일한 연결 상에서 연속하여 전달된 두 개의 요청 사이에는 연결고리가 없습니다</a:t>
            </a:r>
            <a:r>
              <a:rPr lang="en-US" altLang="ko-KR" sz="2400" dirty="0" smtClean="0"/>
              <a:t>.</a:t>
            </a:r>
            <a:br>
              <a:rPr lang="en-US" altLang="ko-KR" sz="2400" dirty="0" smtClean="0"/>
            </a:b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en-US" altLang="ko-KR" sz="2400" dirty="0" smtClean="0"/>
              <a:t> </a:t>
            </a:r>
            <a:r>
              <a:rPr lang="ko-KR" altLang="en-US" sz="2400" dirty="0"/>
              <a:t>이는 </a:t>
            </a:r>
            <a:r>
              <a:rPr lang="en-US" altLang="ko-KR" sz="2400" dirty="0"/>
              <a:t>e-</a:t>
            </a:r>
            <a:r>
              <a:rPr lang="ko-KR" altLang="en-US" sz="2400" dirty="0" err="1"/>
              <a:t>커머스</a:t>
            </a:r>
            <a:r>
              <a:rPr lang="ko-KR" altLang="en-US" sz="2400" dirty="0"/>
              <a:t> 쇼핑 바구니처럼</a:t>
            </a:r>
            <a:r>
              <a:rPr lang="en-US" altLang="ko-KR" sz="2400" dirty="0"/>
              <a:t>, </a:t>
            </a:r>
            <a:r>
              <a:rPr lang="ko-KR" altLang="en-US" sz="2400" dirty="0"/>
              <a:t>일관된 방식으로 사용자가 페이지와 상호작용하길 원할 때 문제가 됩니다</a:t>
            </a:r>
            <a:r>
              <a:rPr lang="en-US" altLang="ko-KR" sz="2400" dirty="0"/>
              <a:t>. </a:t>
            </a:r>
            <a:r>
              <a:rPr lang="ko-KR" altLang="en-US" sz="2400" dirty="0"/>
              <a:t>하지만</a:t>
            </a:r>
            <a:r>
              <a:rPr lang="en-US" altLang="ko-KR" sz="2400" dirty="0"/>
              <a:t>, HTTP</a:t>
            </a:r>
            <a:r>
              <a:rPr lang="ko-KR" altLang="en-US" sz="2400" dirty="0"/>
              <a:t>의 핵심은 상태가 없는 것이지만 </a:t>
            </a:r>
            <a:r>
              <a:rPr lang="en-US" altLang="ko-KR" sz="2400" dirty="0"/>
              <a:t>HTTP </a:t>
            </a:r>
            <a:r>
              <a:rPr lang="ko-KR" altLang="en-US" sz="2400" dirty="0"/>
              <a:t>쿠키는 상태가 있는 세션을 만들도록 해줍니다</a:t>
            </a:r>
            <a:r>
              <a:rPr lang="en-US" altLang="ko-KR" sz="2400" dirty="0"/>
              <a:t>. 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ko-KR" altLang="en-US" sz="2400" dirty="0" smtClean="0"/>
              <a:t>헤더 </a:t>
            </a:r>
            <a:r>
              <a:rPr lang="ko-KR" altLang="en-US" sz="2400" dirty="0" err="1"/>
              <a:t>확장성을</a:t>
            </a:r>
            <a:r>
              <a:rPr lang="ko-KR" altLang="en-US" sz="2400" dirty="0"/>
              <a:t> 사용하여</a:t>
            </a:r>
            <a:r>
              <a:rPr lang="en-US" altLang="ko-KR" sz="2400" dirty="0"/>
              <a:t>, </a:t>
            </a:r>
            <a:r>
              <a:rPr lang="ko-KR" altLang="en-US" sz="2400" dirty="0"/>
              <a:t>동일한 </a:t>
            </a:r>
            <a:r>
              <a:rPr lang="ko-KR" altLang="en-US" sz="2400" dirty="0" err="1"/>
              <a:t>컨텍스트</a:t>
            </a:r>
            <a:r>
              <a:rPr lang="ko-KR" altLang="en-US" sz="2400" dirty="0"/>
              <a:t> 또는 동일한 상태를 공유하기 위해 각각의 요청들에 세션을 만들도록 </a:t>
            </a:r>
            <a:r>
              <a:rPr lang="en-US" altLang="ko-KR" sz="2400" dirty="0"/>
              <a:t>HTTP </a:t>
            </a:r>
            <a:r>
              <a:rPr lang="ko-KR" altLang="en-US" sz="2400" dirty="0"/>
              <a:t>쿠키가 추가됩니다</a:t>
            </a:r>
            <a:r>
              <a:rPr lang="en-US" altLang="ko-KR" sz="2400" dirty="0" smtClean="0"/>
              <a:t>.</a:t>
            </a:r>
            <a:endParaRPr lang="en-US" altLang="ko-KR" sz="2400" dirty="0" smtClean="0"/>
          </a:p>
        </p:txBody>
      </p:sp>
      <p:sp>
        <p:nvSpPr>
          <p:cNvPr id="4" name="칠각형 3"/>
          <p:cNvSpPr/>
          <p:nvPr/>
        </p:nvSpPr>
        <p:spPr>
          <a:xfrm>
            <a:off x="8643966" y="0"/>
            <a:ext cx="500034" cy="428604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9</a:t>
            </a:r>
            <a:endParaRPr lang="ko-KR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7786710" cy="785794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HTTP </a:t>
            </a:r>
            <a:r>
              <a:rPr lang="ko-KR" altLang="en-US" dirty="0" smtClean="0"/>
              <a:t>주요 기능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285860"/>
            <a:ext cx="9144000" cy="525780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ko-KR" altLang="en-US" sz="2000" b="1" dirty="0" err="1"/>
              <a:t>캐싱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(</a:t>
            </a:r>
            <a:r>
              <a:rPr lang="en-US" sz="2000" b="1" dirty="0"/>
              <a:t>Caching</a:t>
            </a:r>
            <a:r>
              <a:rPr lang="en-US" sz="2000" b="1" dirty="0" smtClean="0"/>
              <a:t>):</a:t>
            </a:r>
            <a:br>
              <a:rPr lang="en-US" sz="2000" b="1" dirty="0" smtClean="0"/>
            </a:br>
            <a:r>
              <a:rPr lang="ko-KR" altLang="en-US" sz="2000" dirty="0"/>
              <a:t> </a:t>
            </a:r>
            <a:r>
              <a:rPr lang="en-US" altLang="ko-KR" sz="2000" dirty="0"/>
              <a:t>HTTP</a:t>
            </a:r>
            <a:r>
              <a:rPr lang="ko-KR" altLang="en-US" sz="2000" dirty="0"/>
              <a:t>로 문서가 </a:t>
            </a:r>
            <a:r>
              <a:rPr lang="ko-KR" altLang="en-US" sz="2000" dirty="0" err="1"/>
              <a:t>캐시되는</a:t>
            </a:r>
            <a:r>
              <a:rPr lang="ko-KR" altLang="en-US" sz="2000" dirty="0"/>
              <a:t> 방식을 제어할 수 있습니다</a:t>
            </a:r>
            <a:r>
              <a:rPr lang="en-US" altLang="ko-KR" sz="2000" dirty="0"/>
              <a:t>. </a:t>
            </a:r>
            <a:r>
              <a:rPr lang="ko-KR" altLang="en-US" sz="2000" dirty="0"/>
              <a:t>서버는 캐시 대상과 기간을 </a:t>
            </a:r>
            <a:r>
              <a:rPr lang="ko-KR" altLang="en-US" sz="2000" dirty="0" err="1"/>
              <a:t>프록시와</a:t>
            </a:r>
            <a:r>
              <a:rPr lang="ko-KR" altLang="en-US" sz="2000" dirty="0"/>
              <a:t> 클라이언트에 지시할 수 있고 클라이언트는 저장된 문서를 무시하라고 중간 캐시 </a:t>
            </a:r>
            <a:r>
              <a:rPr lang="ko-KR" altLang="en-US" sz="2000" dirty="0" err="1"/>
              <a:t>프록시에게</a:t>
            </a:r>
            <a:r>
              <a:rPr lang="ko-KR" altLang="en-US" sz="2000" dirty="0"/>
              <a:t> 지시할 수 있습니다</a:t>
            </a:r>
            <a:r>
              <a:rPr lang="en-US" altLang="ko-KR" sz="2000" dirty="0" smtClean="0"/>
              <a:t>.</a:t>
            </a:r>
            <a:br>
              <a:rPr lang="en-US" altLang="ko-KR" sz="2000" dirty="0" smtClean="0"/>
            </a:br>
            <a:endParaRPr lang="en-US" altLang="ko-KR" sz="2000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sz="2000" b="1" dirty="0"/>
              <a:t>원본 제약 완화 </a:t>
            </a:r>
            <a:r>
              <a:rPr lang="en-US" altLang="ko-KR" sz="2000" b="1" dirty="0"/>
              <a:t>(</a:t>
            </a:r>
            <a:r>
              <a:rPr lang="en-US" sz="2000" b="1" dirty="0"/>
              <a:t>Relaxing the origin constraint): </a:t>
            </a:r>
            <a:r>
              <a:rPr lang="en-US" sz="2000" b="1" dirty="0" smtClean="0"/>
              <a:t/>
            </a:r>
            <a:br>
              <a:rPr lang="en-US" sz="2000" b="1" dirty="0" smtClean="0"/>
            </a:br>
            <a:r>
              <a:rPr lang="ko-KR" altLang="en-US" sz="2000" dirty="0" err="1" smtClean="0"/>
              <a:t>스누핑과</a:t>
            </a:r>
            <a:r>
              <a:rPr lang="ko-KR" altLang="en-US" sz="2000" dirty="0" smtClean="0"/>
              <a:t> </a:t>
            </a:r>
            <a:r>
              <a:rPr lang="ko-KR" altLang="en-US" sz="2000" dirty="0"/>
              <a:t>다른 프라이버시 침해를 막기 위해</a:t>
            </a:r>
            <a:r>
              <a:rPr lang="en-US" altLang="ko-KR" sz="2000" dirty="0"/>
              <a:t>, </a:t>
            </a:r>
            <a:r>
              <a:rPr lang="ko-KR" altLang="en-US" sz="2000" dirty="0"/>
              <a:t>브라우저는 웹 사이트 간의 엄격한 분리를 강제합니다</a:t>
            </a:r>
            <a:r>
              <a:rPr lang="en-US" altLang="ko-KR" sz="2000" dirty="0"/>
              <a:t>. </a:t>
            </a:r>
            <a:r>
              <a:rPr lang="ko-KR" altLang="en-US" sz="2000" b="1" dirty="0"/>
              <a:t>동일한 </a:t>
            </a:r>
            <a:r>
              <a:rPr lang="en-US" altLang="ko-KR" sz="2000" b="1" dirty="0"/>
              <a:t>origin</a:t>
            </a:r>
            <a:r>
              <a:rPr lang="ko-KR" altLang="en-US" sz="2000" dirty="0"/>
              <a:t>으로부터 온 페이지만이 웹 페이지의 전체 정보에 접근할 수 있죠</a:t>
            </a:r>
            <a:r>
              <a:rPr lang="en-US" altLang="ko-KR" sz="2000" dirty="0"/>
              <a:t>. </a:t>
            </a:r>
            <a:r>
              <a:rPr lang="ko-KR" altLang="en-US" sz="2000" dirty="0"/>
              <a:t>그런 제약 사항은 서버에 부담이 되지만</a:t>
            </a:r>
            <a:r>
              <a:rPr lang="en-US" altLang="ko-KR" sz="2000" dirty="0"/>
              <a:t>, HTTP </a:t>
            </a:r>
            <a:r>
              <a:rPr lang="ko-KR" altLang="en-US" sz="2000" dirty="0"/>
              <a:t>헤더를 통해 그것을 완화시킬 수 있습니다</a:t>
            </a:r>
            <a:r>
              <a:rPr lang="en-US" altLang="ko-KR" sz="2000" dirty="0"/>
              <a:t>. </a:t>
            </a:r>
            <a:r>
              <a:rPr lang="ko-KR" altLang="en-US" sz="2000" dirty="0"/>
              <a:t>그런 덕분에 문서는 다른 도메인으로부터 전달된 정보를 </a:t>
            </a:r>
            <a:r>
              <a:rPr lang="ko-KR" altLang="en-US" sz="2000" dirty="0" err="1"/>
              <a:t>패치워크할</a:t>
            </a:r>
            <a:r>
              <a:rPr lang="ko-KR" altLang="en-US" sz="2000" dirty="0"/>
              <a:t> 수 있습니다</a:t>
            </a:r>
            <a:r>
              <a:rPr lang="en-US" altLang="ko-KR" sz="2000" dirty="0"/>
              <a:t>(</a:t>
            </a:r>
            <a:r>
              <a:rPr lang="ko-KR" altLang="en-US" sz="2000" dirty="0"/>
              <a:t>그렇게 하려면 어떤 경우에 보안과 관련된 사항이 있을 수도 있습니다</a:t>
            </a:r>
            <a:r>
              <a:rPr lang="en-US" altLang="ko-KR" sz="2000" dirty="0"/>
              <a:t>).</a:t>
            </a:r>
          </a:p>
        </p:txBody>
      </p:sp>
      <p:sp>
        <p:nvSpPr>
          <p:cNvPr id="4" name="칠각형 3"/>
          <p:cNvSpPr/>
          <p:nvPr/>
        </p:nvSpPr>
        <p:spPr>
          <a:xfrm>
            <a:off x="8572528" y="0"/>
            <a:ext cx="571472" cy="428604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10</a:t>
            </a:r>
            <a:endParaRPr lang="ko-KR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7929586" cy="928670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HTTP </a:t>
            </a:r>
            <a:r>
              <a:rPr lang="ko-KR" altLang="en-US" dirty="0" smtClean="0"/>
              <a:t>주요 기능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285860"/>
            <a:ext cx="9144000" cy="5257800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ko-KR" altLang="en-US" sz="2000" b="1" dirty="0"/>
              <a:t>인증 </a:t>
            </a:r>
            <a:r>
              <a:rPr lang="en-US" altLang="ko-KR" sz="2000" b="1" dirty="0"/>
              <a:t>(</a:t>
            </a:r>
            <a:r>
              <a:rPr lang="en-US" sz="2000" b="1" dirty="0"/>
              <a:t>Authentication): </a:t>
            </a:r>
            <a:r>
              <a:rPr lang="en-US" sz="2000" b="1" dirty="0" smtClean="0"/>
              <a:t/>
            </a:r>
            <a:br>
              <a:rPr lang="en-US" sz="2000" b="1" dirty="0" smtClean="0"/>
            </a:br>
            <a:r>
              <a:rPr lang="ko-KR" altLang="en-US" sz="2000" dirty="0"/>
              <a:t> 특정 사용자만이 페이지에 액세스할 수 있도록 일부 페이지를 보호할 수 있습니다</a:t>
            </a:r>
            <a:r>
              <a:rPr lang="en-US" altLang="ko-KR" sz="2000" dirty="0"/>
              <a:t>. HTTP</a:t>
            </a:r>
            <a:r>
              <a:rPr lang="ko-KR" altLang="en-US" sz="2000" dirty="0"/>
              <a:t>는 </a:t>
            </a:r>
            <a:r>
              <a:rPr lang="en-US" altLang="ko-KR" sz="2000" dirty="0"/>
              <a:t>WWW-Authenticate </a:t>
            </a:r>
            <a:r>
              <a:rPr lang="ko-KR" altLang="en-US" sz="2000" dirty="0"/>
              <a:t>및 유사한 헤더를 사용하거나 </a:t>
            </a:r>
            <a:r>
              <a:rPr lang="en-US" altLang="ko-KR" sz="2000" dirty="0"/>
              <a:t>HTTP </a:t>
            </a:r>
            <a:r>
              <a:rPr lang="ko-KR" altLang="en-US" sz="2000" dirty="0"/>
              <a:t>쿠키를 사용하여 특정 세션을 설정함으로써 기본 인증을 제공할 수 있습니다</a:t>
            </a:r>
            <a:r>
              <a:rPr lang="en-US" altLang="ko-KR" sz="2000" dirty="0"/>
              <a:t>. 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endParaRPr lang="en-US" altLang="ko-KR" sz="2000" dirty="0"/>
          </a:p>
          <a:p>
            <a:pPr marL="457200" indent="-457200">
              <a:buFont typeface="+mj-lt"/>
              <a:buAutoNum type="arabicPeriod" startAt="3"/>
            </a:pPr>
            <a:r>
              <a:rPr lang="ko-KR" altLang="en-US" sz="2000" b="1" dirty="0" err="1"/>
              <a:t>프록시</a:t>
            </a:r>
            <a:r>
              <a:rPr lang="ko-KR" altLang="en-US" sz="2000" b="1" dirty="0"/>
              <a:t> 및 </a:t>
            </a:r>
            <a:r>
              <a:rPr lang="ko-KR" altLang="en-US" sz="2000" b="1" dirty="0" err="1"/>
              <a:t>터널링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(</a:t>
            </a:r>
            <a:r>
              <a:rPr lang="en-US" sz="2000" b="1" dirty="0"/>
              <a:t>Proxy and Tunneling): </a:t>
            </a:r>
            <a:r>
              <a:rPr lang="en-US" sz="2000" b="1" dirty="0" smtClean="0"/>
              <a:t/>
            </a:r>
            <a:br>
              <a:rPr lang="en-US" sz="2000" b="1" dirty="0" smtClean="0"/>
            </a:br>
            <a:r>
              <a:rPr lang="ko-KR" altLang="en-US" sz="2000" dirty="0" smtClean="0"/>
              <a:t>서버 </a:t>
            </a:r>
            <a:r>
              <a:rPr lang="ko-KR" altLang="en-US" sz="2000" dirty="0"/>
              <a:t>또는 클라이언트는 종종 </a:t>
            </a:r>
            <a:r>
              <a:rPr lang="ko-KR" altLang="en-US" sz="2000" dirty="0" err="1"/>
              <a:t>내부망에</a:t>
            </a:r>
            <a:r>
              <a:rPr lang="ko-KR" altLang="en-US" sz="2000" dirty="0"/>
              <a:t> 위치하고 다른 컴퓨터로부터 실제 </a:t>
            </a:r>
            <a:r>
              <a:rPr lang="en-US" altLang="ko-KR" sz="2000" dirty="0"/>
              <a:t>IP </a:t>
            </a:r>
            <a:r>
              <a:rPr lang="ko-KR" altLang="en-US" sz="2000" dirty="0"/>
              <a:t>주소를 숨깁니다</a:t>
            </a:r>
            <a:r>
              <a:rPr lang="en-US" altLang="ko-KR" sz="2000" dirty="0"/>
              <a:t>. </a:t>
            </a:r>
            <a:r>
              <a:rPr lang="en-US" altLang="ko-KR" sz="2000" dirty="0" smtClean="0"/>
              <a:t>HTTP </a:t>
            </a:r>
            <a:r>
              <a:rPr lang="ko-KR" altLang="en-US" sz="2000" dirty="0"/>
              <a:t>요청은 네트워크 장벽을 가로지르기 위해 </a:t>
            </a:r>
            <a:r>
              <a:rPr lang="ko-KR" altLang="en-US" sz="2000" dirty="0" err="1"/>
              <a:t>프록시를</a:t>
            </a:r>
            <a:r>
              <a:rPr lang="ko-KR" altLang="en-US" sz="2000" dirty="0"/>
              <a:t> 통해 나가게 되죠</a:t>
            </a:r>
            <a:r>
              <a:rPr lang="en-US" altLang="ko-KR" sz="2000" dirty="0"/>
              <a:t>. </a:t>
            </a:r>
            <a:r>
              <a:rPr lang="ko-KR" altLang="en-US" sz="2000" dirty="0"/>
              <a:t>모든 </a:t>
            </a:r>
            <a:r>
              <a:rPr lang="ko-KR" altLang="en-US" sz="2000" dirty="0" err="1"/>
              <a:t>프록시가</a:t>
            </a:r>
            <a:r>
              <a:rPr lang="ko-KR" altLang="en-US" sz="2000" dirty="0"/>
              <a:t> </a:t>
            </a:r>
            <a:r>
              <a:rPr lang="en-US" altLang="ko-KR" sz="2000" dirty="0"/>
              <a:t>HTTP </a:t>
            </a:r>
            <a:r>
              <a:rPr lang="ko-KR" altLang="en-US" sz="2000" dirty="0" err="1"/>
              <a:t>프록시는</a:t>
            </a:r>
            <a:r>
              <a:rPr lang="ko-KR" altLang="en-US" sz="2000" dirty="0"/>
              <a:t> 아닙니다</a:t>
            </a:r>
            <a:r>
              <a:rPr lang="en-US" altLang="ko-KR" sz="2000" dirty="0"/>
              <a:t>. </a:t>
            </a:r>
            <a:r>
              <a:rPr lang="ko-KR" altLang="en-US" sz="2000" dirty="0"/>
              <a:t>예를 들면 </a:t>
            </a:r>
            <a:r>
              <a:rPr lang="en-US" altLang="ko-KR" sz="2000" dirty="0"/>
              <a:t>SOCKS </a:t>
            </a:r>
            <a:r>
              <a:rPr lang="ko-KR" altLang="en-US" sz="2000" dirty="0"/>
              <a:t>프로토콜은 좀 더 </a:t>
            </a:r>
            <a:r>
              <a:rPr lang="ko-KR" altLang="en-US" sz="2000" dirty="0" err="1"/>
              <a:t>저수준에서</a:t>
            </a:r>
            <a:r>
              <a:rPr lang="ko-KR" altLang="en-US" sz="2000" dirty="0"/>
              <a:t> 동작합니다</a:t>
            </a:r>
            <a:r>
              <a:rPr lang="en-US" altLang="ko-KR" sz="2000" dirty="0"/>
              <a:t>. FTP</a:t>
            </a:r>
            <a:r>
              <a:rPr lang="ko-KR" altLang="en-US" sz="2000" dirty="0"/>
              <a:t>와 같은 다른 프로토콜도 이 프록시를 통해 처리될 수 있습니다</a:t>
            </a:r>
            <a:r>
              <a:rPr lang="en-US" altLang="ko-KR" sz="2000" dirty="0"/>
              <a:t>. 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endParaRPr lang="en-US" altLang="ko-KR" sz="2000" dirty="0" smtClean="0"/>
          </a:p>
          <a:p>
            <a:pPr marL="457200" indent="-457200">
              <a:buFont typeface="+mj-lt"/>
              <a:buAutoNum type="arabicPeriod" startAt="3"/>
            </a:pPr>
            <a:r>
              <a:rPr lang="ko-KR" altLang="en-US" sz="2000" b="1" dirty="0"/>
              <a:t>세션 </a:t>
            </a:r>
            <a:r>
              <a:rPr lang="en-US" altLang="ko-KR" sz="2000" b="1" dirty="0"/>
              <a:t>(</a:t>
            </a:r>
            <a:r>
              <a:rPr lang="en-US" sz="2000" b="1" dirty="0"/>
              <a:t>Sessions</a:t>
            </a:r>
            <a:r>
              <a:rPr lang="en-US" sz="2000" b="1" dirty="0" smtClean="0"/>
              <a:t>):</a:t>
            </a:r>
            <a:r>
              <a:rPr lang="ko-KR" altLang="en-US" sz="2000" dirty="0"/>
              <a:t> 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HTTP </a:t>
            </a:r>
            <a:r>
              <a:rPr lang="ko-KR" altLang="en-US" sz="2000" dirty="0"/>
              <a:t>쿠키를 사용하면 요청을 서버의 상태와 연결할 수 있습니다</a:t>
            </a:r>
            <a:r>
              <a:rPr lang="en-US" altLang="ko-KR" sz="2000" dirty="0"/>
              <a:t>. </a:t>
            </a:r>
            <a:r>
              <a:rPr lang="ko-KR" altLang="en-US" sz="2000" dirty="0"/>
              <a:t>이를 통해 기본적으로 상태를 저장하지 않는 </a:t>
            </a:r>
            <a:r>
              <a:rPr lang="en-US" altLang="ko-KR" sz="2000" dirty="0"/>
              <a:t>HTTP</a:t>
            </a:r>
            <a:r>
              <a:rPr lang="ko-KR" altLang="en-US" sz="2000" dirty="0"/>
              <a:t>가 상태 기반 세션을 생성할 수 있습니다</a:t>
            </a:r>
            <a:r>
              <a:rPr lang="en-US" altLang="ko-KR" sz="2000" dirty="0"/>
              <a:t>. </a:t>
            </a:r>
            <a:r>
              <a:rPr lang="ko-KR" altLang="en-US" sz="2000" dirty="0"/>
              <a:t>이는 전자 상거래 쇼핑 바구니 뿐만 아니라 사용자가 출력을 구성할 수 있는 모든 사이트에 유용합니다</a:t>
            </a:r>
            <a:r>
              <a:rPr lang="en-US" altLang="ko-KR" sz="2000" dirty="0"/>
              <a:t>.</a:t>
            </a:r>
            <a:endParaRPr lang="en-US" altLang="ko-KR" sz="2000" dirty="0" smtClean="0"/>
          </a:p>
        </p:txBody>
      </p:sp>
      <p:sp>
        <p:nvSpPr>
          <p:cNvPr id="4" name="칠각형 3"/>
          <p:cNvSpPr/>
          <p:nvPr/>
        </p:nvSpPr>
        <p:spPr>
          <a:xfrm>
            <a:off x="8572528" y="0"/>
            <a:ext cx="571472" cy="428604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11</a:t>
            </a:r>
            <a:endParaRPr lang="ko-KR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마치며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HTTP</a:t>
            </a:r>
            <a:r>
              <a:rPr lang="ko-KR" altLang="en-US" sz="2400" dirty="0" smtClean="0"/>
              <a:t>는 예전에도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그리고 지금도 가장 사용이 쉬운 확장 가능 프로토콜입니다</a:t>
            </a:r>
            <a:r>
              <a:rPr lang="en-US" altLang="ko-KR" sz="2400" dirty="0" smtClean="0"/>
              <a:t>. </a:t>
            </a:r>
            <a:r>
              <a:rPr lang="ko-KR" altLang="en-US" sz="2400" dirty="0" smtClean="0"/>
              <a:t>헤더를 </a:t>
            </a:r>
            <a:r>
              <a:rPr lang="ko-KR" altLang="en-US" sz="2400" dirty="0" smtClean="0"/>
              <a:t>쉽게 추가하는 능력을 지닌 클라이언트</a:t>
            </a:r>
            <a:r>
              <a:rPr lang="en-US" altLang="ko-KR" sz="2400" dirty="0" smtClean="0"/>
              <a:t>-</a:t>
            </a:r>
            <a:r>
              <a:rPr lang="ko-KR" altLang="en-US" sz="2400" dirty="0" smtClean="0"/>
              <a:t>서버 구조는 </a:t>
            </a:r>
            <a:r>
              <a:rPr lang="en-US" altLang="ko-KR" sz="2400" dirty="0" smtClean="0"/>
              <a:t>HTTP</a:t>
            </a:r>
            <a:r>
              <a:rPr lang="ko-KR" altLang="en-US" sz="2400" dirty="0" smtClean="0"/>
              <a:t>가 웹의 확장된 수용력과 함께 발전할 수 있게 합니다</a:t>
            </a:r>
            <a:r>
              <a:rPr lang="en-US" altLang="ko-KR" sz="2400" dirty="0" smtClean="0"/>
              <a:t>.</a:t>
            </a:r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HTTP/2</a:t>
            </a:r>
            <a:r>
              <a:rPr lang="ko-KR" altLang="en-US" sz="2400" dirty="0" smtClean="0"/>
              <a:t>가 성능 향상을 위해 </a:t>
            </a:r>
            <a:r>
              <a:rPr lang="en-US" altLang="ko-KR" sz="2400" dirty="0" smtClean="0"/>
              <a:t>HTTP </a:t>
            </a:r>
            <a:r>
              <a:rPr lang="ko-KR" altLang="en-US" sz="2400" dirty="0" smtClean="0"/>
              <a:t>메시지를 프레임 내로 </a:t>
            </a:r>
            <a:r>
              <a:rPr lang="ko-KR" altLang="en-US" sz="2400" dirty="0" err="1" smtClean="0"/>
              <a:t>임베드하여</a:t>
            </a:r>
            <a:r>
              <a:rPr lang="ko-KR" altLang="en-US" sz="2400" dirty="0" smtClean="0"/>
              <a:t> 약간의 복잡함을 더했을지라도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세션의 흐름은 여전히 단순하여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간단한 </a:t>
            </a:r>
            <a:r>
              <a:rPr lang="ko-KR" altLang="en-US" sz="2400" dirty="0" smtClean="0"/>
              <a:t>조사와 </a:t>
            </a:r>
            <a:r>
              <a:rPr lang="ko-KR" altLang="en-US" sz="2400" dirty="0" smtClean="0"/>
              <a:t>디버그를 가능하게 해줍니다</a:t>
            </a:r>
            <a:r>
              <a:rPr lang="en-US" altLang="ko-KR" sz="2400" dirty="0" smtClean="0"/>
              <a:t>.</a:t>
            </a:r>
            <a:endParaRPr lang="ko-KR" altLang="en-US" sz="2400" dirty="0"/>
          </a:p>
        </p:txBody>
      </p:sp>
      <p:sp>
        <p:nvSpPr>
          <p:cNvPr id="4" name="칠각형 3"/>
          <p:cNvSpPr/>
          <p:nvPr/>
        </p:nvSpPr>
        <p:spPr>
          <a:xfrm>
            <a:off x="8572528" y="0"/>
            <a:ext cx="571472" cy="428604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12</a:t>
            </a:r>
            <a:endParaRPr lang="ko-KR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0034" y="2143116"/>
            <a:ext cx="8229600" cy="1143000"/>
          </a:xfrm>
        </p:spPr>
        <p:txBody>
          <a:bodyPr/>
          <a:lstStyle/>
          <a:p>
            <a:r>
              <a:rPr lang="ko-KR" altLang="en-US" dirty="0" smtClean="0"/>
              <a:t>감사합니다</a:t>
            </a:r>
            <a:endParaRPr lang="ko-KR" altLang="en-US" dirty="0"/>
          </a:p>
        </p:txBody>
      </p:sp>
      <p:sp>
        <p:nvSpPr>
          <p:cNvPr id="4" name="칠각형 3"/>
          <p:cNvSpPr/>
          <p:nvPr/>
        </p:nvSpPr>
        <p:spPr>
          <a:xfrm>
            <a:off x="8572528" y="0"/>
            <a:ext cx="571472" cy="428604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12</a:t>
            </a:r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HTTP</a:t>
            </a:r>
            <a:r>
              <a:rPr lang="ko-KR" altLang="en-US" dirty="0" smtClean="0"/>
              <a:t>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 smtClean="0"/>
              <a:t>HTTP</a:t>
            </a:r>
            <a:r>
              <a:rPr lang="en-US" altLang="ko-KR" sz="2400" dirty="0" smtClean="0"/>
              <a:t>(Hyper Text Transfer Protocol)</a:t>
            </a:r>
            <a:r>
              <a:rPr lang="ko-KR" altLang="en-US" sz="2400" dirty="0" smtClean="0"/>
              <a:t>는 </a:t>
            </a:r>
            <a:r>
              <a:rPr lang="en-US" altLang="ko-KR" sz="2400" dirty="0" smtClean="0"/>
              <a:t>TCP/IP  </a:t>
            </a:r>
            <a:r>
              <a:rPr lang="ko-KR" altLang="en-US" sz="2400" dirty="0" smtClean="0"/>
              <a:t>기반의 월드 </a:t>
            </a:r>
            <a:r>
              <a:rPr lang="ko-KR" altLang="en-US" sz="2400" dirty="0"/>
              <a:t>와이드 </a:t>
            </a:r>
            <a:r>
              <a:rPr lang="ko-KR" altLang="en-US" sz="2400" dirty="0" smtClean="0"/>
              <a:t>웹</a:t>
            </a:r>
            <a:r>
              <a:rPr lang="en-US" altLang="ko-KR" sz="2400" dirty="0" smtClean="0"/>
              <a:t>(World Wide Web, WWW)</a:t>
            </a:r>
            <a:r>
              <a:rPr lang="ko-KR" altLang="en-US" sz="2400" dirty="0" smtClean="0"/>
              <a:t>의 </a:t>
            </a:r>
            <a:r>
              <a:rPr lang="ko-KR" altLang="en-US" sz="2400" dirty="0"/>
              <a:t>기초이며 </a:t>
            </a:r>
            <a:r>
              <a:rPr lang="ko-KR" altLang="en-US" sz="2400" dirty="0" smtClean="0"/>
              <a:t>하이퍼텍스트 링크를 통해 웹 페이지를 불러오는데에 사용됩니다</a:t>
            </a:r>
            <a:r>
              <a:rPr lang="en-US" altLang="ko-KR" sz="2400" dirty="0" smtClean="0"/>
              <a:t>.</a:t>
            </a:r>
          </a:p>
          <a:p>
            <a:endParaRPr lang="en-US" altLang="ko-KR" sz="2400" dirty="0" smtClean="0"/>
          </a:p>
          <a:p>
            <a:r>
              <a:rPr lang="en-US" altLang="ko-KR" sz="2400" dirty="0"/>
              <a:t>HTTP</a:t>
            </a:r>
            <a:r>
              <a:rPr lang="ko-KR" altLang="en-US" sz="2400" dirty="0"/>
              <a:t>는 네트워크된 기기 간 정보를 전송하기 위해 설계된 응용 계층 프로토콜로</a:t>
            </a:r>
            <a:r>
              <a:rPr lang="en-US" altLang="ko-KR" sz="2400" dirty="0"/>
              <a:t>, </a:t>
            </a:r>
            <a:r>
              <a:rPr lang="ko-KR" altLang="en-US" sz="2400" dirty="0"/>
              <a:t>네트워크 프로토콜 </a:t>
            </a:r>
            <a:r>
              <a:rPr lang="ko-KR" altLang="en-US" sz="2400" dirty="0" err="1"/>
              <a:t>스택의</a:t>
            </a:r>
            <a:r>
              <a:rPr lang="ko-KR" altLang="en-US" sz="2400" dirty="0"/>
              <a:t> 다른 계층 위에서 실행됩니다</a:t>
            </a:r>
            <a:r>
              <a:rPr lang="en-US" altLang="ko-KR" sz="2400" dirty="0" smtClean="0"/>
              <a:t>.</a:t>
            </a:r>
          </a:p>
          <a:p>
            <a:endParaRPr lang="en-US" altLang="ko-KR" sz="2400" dirty="0" smtClean="0"/>
          </a:p>
          <a:p>
            <a:r>
              <a:rPr lang="en-US" altLang="ko-KR" sz="2400" dirty="0"/>
              <a:t>HTTP</a:t>
            </a:r>
            <a:r>
              <a:rPr lang="ko-KR" altLang="en-US" sz="2400" dirty="0"/>
              <a:t>를 통한 전형적인 흐름은 클라이언트 기기가 서버에 요청을 보내고</a:t>
            </a:r>
            <a:r>
              <a:rPr lang="en-US" altLang="ko-KR" sz="2400" dirty="0"/>
              <a:t>, </a:t>
            </a:r>
            <a:r>
              <a:rPr lang="ko-KR" altLang="en-US" sz="2400" dirty="0"/>
              <a:t>서버가 그에 대한 응답 메시지를 보내는 과정을 포함합니다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  <p:sp>
        <p:nvSpPr>
          <p:cNvPr id="5" name="칠각형 4"/>
          <p:cNvSpPr/>
          <p:nvPr/>
        </p:nvSpPr>
        <p:spPr>
          <a:xfrm>
            <a:off x="8643966" y="0"/>
            <a:ext cx="500034" cy="428604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HTTP</a:t>
            </a:r>
            <a:r>
              <a:rPr lang="ko-KR" altLang="en-US" dirty="0" smtClean="0"/>
              <a:t>의 역사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b="1" dirty="0"/>
              <a:t>HTTP/0.9 - The One Liner (1991):</a:t>
            </a:r>
            <a:endParaRPr lang="ko-KR" altLang="en-US" sz="2400" dirty="0"/>
          </a:p>
          <a:p>
            <a:r>
              <a:rPr lang="en-US" altLang="ko-KR" sz="2400" dirty="0"/>
              <a:t>1991</a:t>
            </a:r>
            <a:r>
              <a:rPr lang="ko-KR" altLang="en-US" sz="2400" dirty="0"/>
              <a:t>년에 제안된 최초의 </a:t>
            </a:r>
            <a:r>
              <a:rPr lang="en-US" altLang="ko-KR" sz="2400" dirty="0"/>
              <a:t>HTTP </a:t>
            </a:r>
            <a:r>
              <a:rPr lang="ko-KR" altLang="en-US" sz="2400" dirty="0"/>
              <a:t>버전으로</a:t>
            </a:r>
            <a:r>
              <a:rPr lang="en-US" altLang="ko-KR" sz="2400" dirty="0"/>
              <a:t>, </a:t>
            </a:r>
            <a:r>
              <a:rPr lang="ko-KR" altLang="en-US" sz="2400" dirty="0"/>
              <a:t>단일 </a:t>
            </a:r>
            <a:r>
              <a:rPr lang="ko-KR" altLang="en-US" sz="2400" dirty="0" err="1"/>
              <a:t>메서드인</a:t>
            </a:r>
            <a:r>
              <a:rPr lang="ko-KR" altLang="en-US" sz="2400" dirty="0"/>
              <a:t> </a:t>
            </a:r>
            <a:r>
              <a:rPr lang="en-US" altLang="ko-KR" sz="2400" dirty="0"/>
              <a:t>GET</a:t>
            </a:r>
            <a:r>
              <a:rPr lang="ko-KR" altLang="en-US" sz="2400" dirty="0"/>
              <a:t>만을 가지고 있었습니다</a:t>
            </a:r>
            <a:r>
              <a:rPr lang="en-US" altLang="ko-KR" sz="2400" dirty="0"/>
              <a:t>.</a:t>
            </a:r>
          </a:p>
          <a:p>
            <a:r>
              <a:rPr lang="ko-KR" altLang="en-US" sz="2400" dirty="0"/>
              <a:t>요청</a:t>
            </a:r>
            <a:r>
              <a:rPr lang="en-US" altLang="ko-KR" sz="2400" dirty="0"/>
              <a:t>: GET /index.html</a:t>
            </a:r>
          </a:p>
          <a:p>
            <a:r>
              <a:rPr lang="ko-KR" altLang="en-US" sz="2400" dirty="0"/>
              <a:t>응답</a:t>
            </a:r>
            <a:r>
              <a:rPr lang="en-US" altLang="ko-KR" sz="2400" dirty="0"/>
              <a:t>: (</a:t>
            </a:r>
            <a:r>
              <a:rPr lang="ko-KR" altLang="en-US" sz="2400" dirty="0"/>
              <a:t>응답 본문</a:t>
            </a:r>
            <a:r>
              <a:rPr lang="en-US" altLang="ko-KR" sz="2400" dirty="0"/>
              <a:t>) (</a:t>
            </a:r>
            <a:r>
              <a:rPr lang="ko-KR" altLang="en-US" sz="2400" dirty="0"/>
              <a:t>연결 종료</a:t>
            </a:r>
            <a:r>
              <a:rPr lang="en-US" altLang="ko-KR" sz="2400" dirty="0"/>
              <a:t>)</a:t>
            </a:r>
          </a:p>
          <a:p>
            <a:r>
              <a:rPr lang="ko-KR" altLang="en-US" sz="2400" dirty="0"/>
              <a:t>헤더 없음</a:t>
            </a:r>
            <a:r>
              <a:rPr lang="en-US" altLang="ko-KR" sz="2400" dirty="0"/>
              <a:t>, GET </a:t>
            </a:r>
            <a:r>
              <a:rPr lang="ko-KR" altLang="en-US" sz="2400" dirty="0" err="1"/>
              <a:t>메서드만</a:t>
            </a:r>
            <a:r>
              <a:rPr lang="ko-KR" altLang="en-US" sz="2400" dirty="0"/>
              <a:t> 허용</a:t>
            </a:r>
            <a:r>
              <a:rPr lang="en-US" altLang="ko-KR" sz="2400" dirty="0"/>
              <a:t>, </a:t>
            </a:r>
            <a:r>
              <a:rPr lang="ko-KR" altLang="en-US" sz="2400" dirty="0"/>
              <a:t>응답은 </a:t>
            </a:r>
            <a:r>
              <a:rPr lang="en-US" altLang="ko-KR" sz="2400" dirty="0"/>
              <a:t>HTML</a:t>
            </a:r>
            <a:r>
              <a:rPr lang="ko-KR" altLang="en-US" sz="2400" dirty="0"/>
              <a:t>이어야 했습니다</a:t>
            </a:r>
            <a:r>
              <a:rPr lang="en-US" altLang="ko-KR" sz="2400" dirty="0" smtClean="0"/>
              <a:t>.</a:t>
            </a:r>
            <a:endParaRPr lang="en-US" altLang="ko-KR" sz="2400" dirty="0"/>
          </a:p>
        </p:txBody>
      </p:sp>
      <p:sp>
        <p:nvSpPr>
          <p:cNvPr id="4" name="칠각형 3"/>
          <p:cNvSpPr/>
          <p:nvPr/>
        </p:nvSpPr>
        <p:spPr>
          <a:xfrm>
            <a:off x="8643966" y="0"/>
            <a:ext cx="500034" cy="428604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HTTP</a:t>
            </a:r>
            <a:r>
              <a:rPr lang="ko-KR" altLang="en-US" dirty="0" smtClean="0"/>
              <a:t>의 역사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b="1" dirty="0"/>
              <a:t>HTTP/1.0 - 1996:</a:t>
            </a:r>
            <a:endParaRPr lang="ko-KR" altLang="en-US" sz="2400" dirty="0"/>
          </a:p>
          <a:p>
            <a:r>
              <a:rPr lang="en-US" altLang="ko-KR" sz="2400" dirty="0"/>
              <a:t>1996</a:t>
            </a:r>
            <a:r>
              <a:rPr lang="ko-KR" altLang="en-US" sz="2400" dirty="0"/>
              <a:t>년에 발표된 </a:t>
            </a:r>
            <a:r>
              <a:rPr lang="en-US" altLang="ko-KR" sz="2400" dirty="0"/>
              <a:t>HTTP/1.0</a:t>
            </a:r>
            <a:r>
              <a:rPr lang="ko-KR" altLang="en-US" sz="2400" dirty="0"/>
              <a:t>은 이전 버전에 비해 큰 향상을 이루었습니다</a:t>
            </a:r>
            <a:r>
              <a:rPr lang="en-US" altLang="ko-KR" sz="2400" dirty="0"/>
              <a:t>.</a:t>
            </a:r>
          </a:p>
          <a:p>
            <a:r>
              <a:rPr lang="en-US" altLang="ko-KR" sz="2400" dirty="0"/>
              <a:t>HTML </a:t>
            </a:r>
            <a:r>
              <a:rPr lang="ko-KR" altLang="en-US" sz="2400" dirty="0"/>
              <a:t>이외에도 이미지</a:t>
            </a:r>
            <a:r>
              <a:rPr lang="en-US" altLang="ko-KR" sz="2400" dirty="0"/>
              <a:t>, </a:t>
            </a:r>
            <a:r>
              <a:rPr lang="ko-KR" altLang="en-US" sz="2400" dirty="0"/>
              <a:t>비디오 파일</a:t>
            </a:r>
            <a:r>
              <a:rPr lang="en-US" altLang="ko-KR" sz="2400" dirty="0"/>
              <a:t>, </a:t>
            </a:r>
            <a:r>
              <a:rPr lang="ko-KR" altLang="en-US" sz="2400" dirty="0"/>
              <a:t>일반 텍스트 또는 기타 </a:t>
            </a:r>
            <a:r>
              <a:rPr lang="ko-KR" altLang="en-US" sz="2400" dirty="0" err="1"/>
              <a:t>콘텐츠</a:t>
            </a:r>
            <a:r>
              <a:rPr lang="ko-KR" altLang="en-US" sz="2400" dirty="0"/>
              <a:t> 유형과 같은 다양한 응답 형식을 처리할 수 있게 되었습니다</a:t>
            </a:r>
            <a:r>
              <a:rPr lang="en-US" altLang="ko-KR" sz="2400" dirty="0"/>
              <a:t>.</a:t>
            </a:r>
          </a:p>
          <a:p>
            <a:r>
              <a:rPr lang="ko-KR" altLang="en-US" sz="2400" dirty="0"/>
              <a:t>새로운 </a:t>
            </a:r>
            <a:r>
              <a:rPr lang="ko-KR" altLang="en-US" sz="2400" dirty="0" err="1"/>
              <a:t>메서드</a:t>
            </a:r>
            <a:r>
              <a:rPr lang="en-US" altLang="ko-KR" sz="2400" dirty="0"/>
              <a:t>(POST </a:t>
            </a:r>
            <a:r>
              <a:rPr lang="ko-KR" altLang="en-US" sz="2400" dirty="0"/>
              <a:t>및 </a:t>
            </a:r>
            <a:r>
              <a:rPr lang="en-US" altLang="ko-KR" sz="2400" dirty="0"/>
              <a:t>HEAD </a:t>
            </a:r>
            <a:r>
              <a:rPr lang="ko-KR" altLang="en-US" sz="2400" dirty="0"/>
              <a:t>등</a:t>
            </a:r>
            <a:r>
              <a:rPr lang="en-US" altLang="ko-KR" sz="2400" dirty="0"/>
              <a:t>)</a:t>
            </a:r>
            <a:r>
              <a:rPr lang="ko-KR" altLang="en-US" sz="2400" dirty="0"/>
              <a:t>가 추가되었고</a:t>
            </a:r>
            <a:r>
              <a:rPr lang="en-US" altLang="ko-KR" sz="2400" dirty="0"/>
              <a:t>, </a:t>
            </a:r>
            <a:r>
              <a:rPr lang="ko-KR" altLang="en-US" sz="2400" dirty="0"/>
              <a:t>요청</a:t>
            </a:r>
            <a:r>
              <a:rPr lang="en-US" altLang="ko-KR" sz="2400" dirty="0"/>
              <a:t>/</a:t>
            </a:r>
            <a:r>
              <a:rPr lang="ko-KR" altLang="en-US" sz="2400" dirty="0"/>
              <a:t>응답 형식이 변경되었습니다</a:t>
            </a:r>
            <a:r>
              <a:rPr lang="en-US" altLang="ko-KR" sz="2400" dirty="0"/>
              <a:t>.</a:t>
            </a:r>
          </a:p>
          <a:p>
            <a:r>
              <a:rPr lang="ko-KR" altLang="en-US" sz="2400" dirty="0"/>
              <a:t>헤더 및 상태 코드 추가</a:t>
            </a:r>
            <a:r>
              <a:rPr lang="en-US" altLang="ko-KR" sz="2400" dirty="0"/>
              <a:t>, </a:t>
            </a:r>
            <a:r>
              <a:rPr lang="ko-KR" altLang="en-US" sz="2400" dirty="0"/>
              <a:t>문자 집합 지원</a:t>
            </a:r>
            <a:r>
              <a:rPr lang="en-US" altLang="ko-KR" sz="2400" dirty="0"/>
              <a:t>, </a:t>
            </a:r>
            <a:r>
              <a:rPr lang="ko-KR" altLang="en-US" sz="2400" dirty="0"/>
              <a:t>다국어 지원</a:t>
            </a:r>
            <a:r>
              <a:rPr lang="en-US" altLang="ko-KR" sz="2400" dirty="0"/>
              <a:t>, </a:t>
            </a:r>
            <a:r>
              <a:rPr lang="ko-KR" altLang="en-US" sz="2400" dirty="0" err="1"/>
              <a:t>캐싱</a:t>
            </a:r>
            <a:r>
              <a:rPr lang="en-US" altLang="ko-KR" sz="2400" dirty="0"/>
              <a:t>, </a:t>
            </a:r>
            <a:r>
              <a:rPr lang="ko-KR" altLang="en-US" sz="2400" dirty="0"/>
              <a:t>내용 </a:t>
            </a:r>
            <a:r>
              <a:rPr lang="ko-KR" altLang="en-US" sz="2400" dirty="0" err="1"/>
              <a:t>인코딩</a:t>
            </a:r>
            <a:r>
              <a:rPr lang="ko-KR" altLang="en-US" sz="2400" dirty="0"/>
              <a:t> 등이 도입되었습니다</a:t>
            </a:r>
            <a:r>
              <a:rPr lang="en-US" altLang="ko-KR" sz="2400" dirty="0" smtClean="0"/>
              <a:t>.</a:t>
            </a:r>
            <a:endParaRPr lang="en-US" altLang="ko-KR" sz="2400" dirty="0"/>
          </a:p>
        </p:txBody>
      </p:sp>
      <p:sp>
        <p:nvSpPr>
          <p:cNvPr id="4" name="칠각형 3"/>
          <p:cNvSpPr/>
          <p:nvPr/>
        </p:nvSpPr>
        <p:spPr>
          <a:xfrm>
            <a:off x="8643966" y="0"/>
            <a:ext cx="500034" cy="428604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Three-way handshake</a:t>
            </a:r>
            <a:endParaRPr lang="ko-KR" altLang="en-US" dirty="0"/>
          </a:p>
        </p:txBody>
      </p:sp>
      <p:pic>
        <p:nvPicPr>
          <p:cNvPr id="4" name="내용 개체 틀 3" descr="threewayhandshake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2910" y="1355707"/>
            <a:ext cx="7858180" cy="5014948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HTTP</a:t>
            </a:r>
            <a:r>
              <a:rPr lang="ko-KR" altLang="en-US" dirty="0" smtClean="0"/>
              <a:t>의 역사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b="1" dirty="0"/>
              <a:t>HTTP/1.1 - 1997:</a:t>
            </a:r>
            <a:endParaRPr lang="ko-KR" altLang="en-US" sz="2400" dirty="0"/>
          </a:p>
          <a:p>
            <a:r>
              <a:rPr lang="en-US" altLang="ko-KR" sz="2400" dirty="0"/>
              <a:t>1999</a:t>
            </a:r>
            <a:r>
              <a:rPr lang="ko-KR" altLang="en-US" sz="2400" dirty="0"/>
              <a:t>년에 발표된 </a:t>
            </a:r>
            <a:r>
              <a:rPr lang="en-US" altLang="ko-KR" sz="2400" dirty="0"/>
              <a:t>HTTP/1.1</a:t>
            </a:r>
            <a:r>
              <a:rPr lang="ko-KR" altLang="en-US" sz="2400" dirty="0"/>
              <a:t>은 </a:t>
            </a:r>
            <a:r>
              <a:rPr lang="en-US" altLang="ko-KR" sz="2400" dirty="0"/>
              <a:t>HTTP/1.0</a:t>
            </a:r>
            <a:r>
              <a:rPr lang="ko-KR" altLang="en-US" sz="2400" dirty="0"/>
              <a:t>의 단점을 극복하기 위한 많은 개선을 가져왔습니다</a:t>
            </a:r>
            <a:r>
              <a:rPr lang="en-US" altLang="ko-KR" sz="2400" dirty="0"/>
              <a:t>.</a:t>
            </a:r>
          </a:p>
          <a:p>
            <a:r>
              <a:rPr lang="ko-KR" altLang="en-US" sz="2400" dirty="0"/>
              <a:t>새로운 </a:t>
            </a:r>
            <a:r>
              <a:rPr lang="en-US" altLang="ko-KR" sz="2400" dirty="0"/>
              <a:t>HTTP </a:t>
            </a:r>
            <a:r>
              <a:rPr lang="ko-KR" altLang="en-US" sz="2400" dirty="0" err="1"/>
              <a:t>메서드가</a:t>
            </a:r>
            <a:r>
              <a:rPr lang="ko-KR" altLang="en-US" sz="2400" dirty="0"/>
              <a:t> 추가되었고</a:t>
            </a:r>
            <a:r>
              <a:rPr lang="en-US" altLang="ko-KR" sz="2400" dirty="0"/>
              <a:t>, </a:t>
            </a:r>
            <a:r>
              <a:rPr lang="ko-KR" altLang="en-US" sz="2400" dirty="0"/>
              <a:t>호스트 이름 식별이 필수화되었습니다</a:t>
            </a:r>
            <a:r>
              <a:rPr lang="en-US" altLang="ko-KR" sz="2400" dirty="0"/>
              <a:t>.</a:t>
            </a:r>
          </a:p>
          <a:p>
            <a:r>
              <a:rPr lang="ko-KR" altLang="en-US" sz="2400" dirty="0"/>
              <a:t>지속적인 연결이 도입되어 여러 순차적인 요청을 처리할 수 있게 되었고</a:t>
            </a:r>
            <a:r>
              <a:rPr lang="en-US" altLang="ko-KR" sz="2400" dirty="0"/>
              <a:t>, </a:t>
            </a:r>
            <a:r>
              <a:rPr lang="ko-KR" altLang="en-US" sz="2400" dirty="0" err="1"/>
              <a:t>파이프라이닝을</a:t>
            </a:r>
            <a:r>
              <a:rPr lang="ko-KR" altLang="en-US" sz="2400" dirty="0"/>
              <a:t> 지원했습니다</a:t>
            </a:r>
            <a:r>
              <a:rPr lang="en-US" altLang="ko-KR" sz="2400" dirty="0"/>
              <a:t>.</a:t>
            </a:r>
          </a:p>
          <a:p>
            <a:r>
              <a:rPr lang="ko-KR" altLang="en-US" sz="2400" dirty="0"/>
              <a:t>헤더 압축</a:t>
            </a:r>
            <a:r>
              <a:rPr lang="en-US" altLang="ko-KR" sz="2400" dirty="0"/>
              <a:t>, </a:t>
            </a:r>
            <a:r>
              <a:rPr lang="ko-KR" altLang="en-US" sz="2400" dirty="0" err="1"/>
              <a:t>캐싱</a:t>
            </a:r>
            <a:r>
              <a:rPr lang="en-US" altLang="ko-KR" sz="2400" dirty="0"/>
              <a:t>, </a:t>
            </a:r>
            <a:r>
              <a:rPr lang="ko-KR" altLang="en-US" sz="2400" dirty="0"/>
              <a:t>바이트 범위 지원</a:t>
            </a:r>
            <a:r>
              <a:rPr lang="en-US" altLang="ko-KR" sz="2400" dirty="0"/>
              <a:t>, </a:t>
            </a:r>
            <a:r>
              <a:rPr lang="ko-KR" altLang="en-US" sz="2400" dirty="0"/>
              <a:t>언어 협상</a:t>
            </a:r>
            <a:r>
              <a:rPr lang="en-US" altLang="ko-KR" sz="2400" dirty="0"/>
              <a:t>, </a:t>
            </a:r>
            <a:r>
              <a:rPr lang="ko-KR" altLang="en-US" sz="2400" dirty="0"/>
              <a:t>클라이언트 쿠키 등 다양한 기능이 추가되었습니다</a:t>
            </a:r>
            <a:r>
              <a:rPr lang="en-US" altLang="ko-KR" sz="2400" dirty="0"/>
              <a:t>.</a:t>
            </a:r>
          </a:p>
        </p:txBody>
      </p:sp>
      <p:sp>
        <p:nvSpPr>
          <p:cNvPr id="4" name="칠각형 3"/>
          <p:cNvSpPr/>
          <p:nvPr/>
        </p:nvSpPr>
        <p:spPr>
          <a:xfrm>
            <a:off x="8643966" y="0"/>
            <a:ext cx="500034" cy="428604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HTTP</a:t>
            </a:r>
            <a:r>
              <a:rPr lang="ko-KR" altLang="en-US" dirty="0" smtClean="0"/>
              <a:t>의 역사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ko-KR" sz="2400" b="1" dirty="0"/>
              <a:t>HTTP/2 - 2015:</a:t>
            </a:r>
            <a:endParaRPr lang="ko-KR" altLang="en-US" sz="2400" dirty="0"/>
          </a:p>
          <a:p>
            <a:r>
              <a:rPr lang="en-US" altLang="ko-KR" sz="2400" dirty="0"/>
              <a:t>HTTP/2</a:t>
            </a:r>
            <a:r>
              <a:rPr lang="ko-KR" altLang="en-US" sz="2400" dirty="0"/>
              <a:t>는 </a:t>
            </a:r>
            <a:r>
              <a:rPr lang="en-US" altLang="ko-KR" sz="2400" dirty="0"/>
              <a:t>HTTP/1.1</a:t>
            </a:r>
            <a:r>
              <a:rPr lang="ko-KR" altLang="en-US" sz="2400" dirty="0"/>
              <a:t>의 한계를 극복하기 위해 설계되었습니다</a:t>
            </a:r>
            <a:r>
              <a:rPr lang="en-US" altLang="ko-KR" sz="2400" dirty="0"/>
              <a:t>.</a:t>
            </a:r>
          </a:p>
          <a:p>
            <a:r>
              <a:rPr lang="ko-KR" altLang="en-US" sz="2400" dirty="0"/>
              <a:t>텍스트 프로토콜이 아닌 이진 프로토콜입니다</a:t>
            </a:r>
            <a:r>
              <a:rPr lang="en-US" altLang="ko-KR" sz="2400" dirty="0"/>
              <a:t>. </a:t>
            </a:r>
            <a:r>
              <a:rPr lang="ko-KR" altLang="en-US" sz="2400" dirty="0"/>
              <a:t>읽을 수도 없고 수동으로 만들 수 없습니다</a:t>
            </a:r>
            <a:r>
              <a:rPr lang="en-US" altLang="ko-KR" sz="2400" dirty="0"/>
              <a:t>. </a:t>
            </a:r>
            <a:r>
              <a:rPr lang="ko-KR" altLang="en-US" sz="2400" dirty="0"/>
              <a:t>이러한 장애물에도 불구하고</a:t>
            </a:r>
            <a:r>
              <a:rPr lang="en-US" altLang="ko-KR" sz="2400" dirty="0"/>
              <a:t>, </a:t>
            </a:r>
            <a:r>
              <a:rPr lang="ko-KR" altLang="en-US" sz="2400" dirty="0"/>
              <a:t>향상된 최적화 기술을 구현할 수 있습니다</a:t>
            </a:r>
            <a:r>
              <a:rPr lang="en-US" altLang="ko-KR" sz="2400" dirty="0"/>
              <a:t>.</a:t>
            </a:r>
          </a:p>
          <a:p>
            <a:r>
              <a:rPr lang="ko-KR" altLang="en-US" sz="2400" dirty="0"/>
              <a:t>다중화 프로토콜입니다</a:t>
            </a:r>
            <a:r>
              <a:rPr lang="en-US" altLang="ko-KR" sz="2400" dirty="0"/>
              <a:t>. </a:t>
            </a:r>
            <a:r>
              <a:rPr lang="ko-KR" altLang="en-US" sz="2400" dirty="0"/>
              <a:t>동일한 연결을 통해 병렬 요청을 수행할 수 있어</a:t>
            </a:r>
            <a:r>
              <a:rPr lang="en-US" altLang="ko-KR" sz="2400" dirty="0"/>
              <a:t>, HTTP/1.x </a:t>
            </a:r>
            <a:r>
              <a:rPr lang="ko-KR" altLang="en-US" sz="2400" dirty="0"/>
              <a:t>프로토콜의 제약을 없애줍니다</a:t>
            </a:r>
            <a:r>
              <a:rPr lang="en-US" altLang="ko-KR" sz="2400" dirty="0"/>
              <a:t>.</a:t>
            </a:r>
          </a:p>
          <a:p>
            <a:r>
              <a:rPr lang="ko-KR" altLang="en-US" sz="2400" dirty="0"/>
              <a:t>헤더를 압축합니다</a:t>
            </a:r>
            <a:r>
              <a:rPr lang="en-US" altLang="ko-KR" sz="2400" dirty="0"/>
              <a:t>. </a:t>
            </a:r>
            <a:r>
              <a:rPr lang="ko-KR" altLang="en-US" sz="2400" dirty="0"/>
              <a:t>요청 집합 간에 유사한 경우가 많으므로</a:t>
            </a:r>
            <a:r>
              <a:rPr lang="en-US" altLang="ko-KR" sz="2400" dirty="0"/>
              <a:t>, </a:t>
            </a:r>
            <a:r>
              <a:rPr lang="ko-KR" altLang="en-US" sz="2400" dirty="0"/>
              <a:t>전송된 데이터의 중복과 오버헤드가 제거됩니다</a:t>
            </a:r>
            <a:r>
              <a:rPr lang="en-US" altLang="ko-KR" sz="2400" dirty="0"/>
              <a:t>.</a:t>
            </a:r>
          </a:p>
          <a:p>
            <a:r>
              <a:rPr lang="ko-KR" altLang="en-US" sz="2400" dirty="0"/>
              <a:t>서버가 서버 푸시라는 메커니즘으로 클라이언트 캐시에 데이터를 저장할 수 있습니다</a:t>
            </a:r>
            <a:r>
              <a:rPr lang="en-US" altLang="ko-KR" sz="2400" dirty="0"/>
              <a:t>.</a:t>
            </a:r>
          </a:p>
        </p:txBody>
      </p:sp>
      <p:sp>
        <p:nvSpPr>
          <p:cNvPr id="4" name="칠각형 3"/>
          <p:cNvSpPr/>
          <p:nvPr/>
        </p:nvSpPr>
        <p:spPr>
          <a:xfrm>
            <a:off x="8643966" y="0"/>
            <a:ext cx="500034" cy="428604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7786710" cy="857232"/>
          </a:xfrm>
        </p:spPr>
        <p:txBody>
          <a:bodyPr/>
          <a:lstStyle/>
          <a:p>
            <a:pPr algn="l"/>
            <a:r>
              <a:rPr lang="en-US" dirty="0"/>
              <a:t>HTTP </a:t>
            </a:r>
            <a:r>
              <a:rPr lang="ko-KR" altLang="en-US" dirty="0" smtClean="0"/>
              <a:t>의 특징들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857232"/>
            <a:ext cx="8229600" cy="4525963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ko-KR" b="1" dirty="0"/>
              <a:t>HTTP </a:t>
            </a:r>
            <a:r>
              <a:rPr lang="ko-KR" altLang="en-US" b="1" dirty="0" smtClean="0"/>
              <a:t>는 간단합니다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ko-KR" altLang="en-US" sz="2400" dirty="0"/>
              <a:t> 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en-US" altLang="ko-KR" sz="2400" dirty="0" smtClean="0"/>
              <a:t>-HTTP</a:t>
            </a:r>
            <a:r>
              <a:rPr lang="ko-KR" altLang="en-US" sz="2400" dirty="0"/>
              <a:t>는 일반적으로 간단하며 사람이 읽고 이해하기 쉽도록 설계되었습니다</a:t>
            </a:r>
            <a:r>
              <a:rPr lang="en-US" altLang="ko-KR" sz="2400" dirty="0"/>
              <a:t>. 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en-US" altLang="ko-KR" sz="2400" dirty="0" smtClean="0"/>
              <a:t>HTTP/2</a:t>
            </a:r>
            <a:r>
              <a:rPr lang="ko-KR" altLang="en-US" sz="2400" dirty="0"/>
              <a:t>에서 </a:t>
            </a:r>
            <a:r>
              <a:rPr lang="en-US" altLang="ko-KR" sz="2400" dirty="0"/>
              <a:t>HTTP </a:t>
            </a:r>
            <a:r>
              <a:rPr lang="ko-KR" altLang="en-US" sz="2400" dirty="0"/>
              <a:t>메시지를 프레임으로 캡슐화하면서 도입된 추가 복잡성에도 불구하고</a:t>
            </a:r>
            <a:r>
              <a:rPr lang="en-US" altLang="ko-KR" sz="2400" dirty="0"/>
              <a:t>, HTTP </a:t>
            </a:r>
            <a:r>
              <a:rPr lang="ko-KR" altLang="en-US" sz="2400" dirty="0"/>
              <a:t>메시지는 사람에 의해 읽히고 이해되기 쉬우며</a:t>
            </a:r>
            <a:r>
              <a:rPr lang="en-US" altLang="ko-KR" sz="2400" dirty="0"/>
              <a:t>, </a:t>
            </a:r>
            <a:r>
              <a:rPr lang="ko-KR" altLang="en-US" sz="2400" dirty="0"/>
              <a:t>개발자들에게 더 쉬운 테스트와 새로운 이용자들에게 줄어든 복잡성을 제공합니다</a:t>
            </a:r>
            <a:r>
              <a:rPr lang="en-US" altLang="ko-KR" sz="2400" dirty="0"/>
              <a:t>. 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en-US" altLang="ko-KR" sz="2400" dirty="0" smtClean="0"/>
              <a:t> </a:t>
            </a:r>
          </a:p>
        </p:txBody>
      </p:sp>
      <p:sp>
        <p:nvSpPr>
          <p:cNvPr id="5" name="칠각형 4"/>
          <p:cNvSpPr/>
          <p:nvPr/>
        </p:nvSpPr>
        <p:spPr>
          <a:xfrm>
            <a:off x="8643966" y="0"/>
            <a:ext cx="500034" cy="428604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7786710" cy="857232"/>
          </a:xfrm>
        </p:spPr>
        <p:txBody>
          <a:bodyPr/>
          <a:lstStyle/>
          <a:p>
            <a:pPr algn="l"/>
            <a:r>
              <a:rPr lang="en-US" dirty="0"/>
              <a:t>HTTP </a:t>
            </a:r>
            <a:r>
              <a:rPr lang="ko-KR" altLang="en-US" dirty="0" smtClean="0"/>
              <a:t>의 특징들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857232"/>
            <a:ext cx="8229600" cy="452596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en-US" altLang="ko-KR" b="1" dirty="0"/>
              <a:t>HTTP </a:t>
            </a:r>
            <a:r>
              <a:rPr lang="ko-KR" altLang="en-US" b="1" dirty="0" smtClean="0"/>
              <a:t>는 확장 가능합니다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ko-KR" altLang="en-US" sz="2400" dirty="0"/>
              <a:t> 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en-US" altLang="ko-KR" sz="2400" dirty="0" smtClean="0"/>
              <a:t>-</a:t>
            </a:r>
            <a:r>
              <a:rPr lang="ko-KR" altLang="en-US" sz="2400" dirty="0"/>
              <a:t> </a:t>
            </a:r>
            <a:r>
              <a:rPr lang="en-US" altLang="ko-KR" sz="2400" dirty="0"/>
              <a:t>HTTP/1.0</a:t>
            </a:r>
            <a:r>
              <a:rPr lang="ko-KR" altLang="en-US" sz="2400" dirty="0"/>
              <a:t>에서 소개된 </a:t>
            </a:r>
            <a:r>
              <a:rPr lang="en-US" altLang="ko-KR" sz="2400" dirty="0"/>
              <a:t>HTTP </a:t>
            </a:r>
            <a:r>
              <a:rPr lang="ko-KR" altLang="en-US" sz="2400" dirty="0"/>
              <a:t>헤더를 통해 이 프로토콜을 쉽게 확장하고 실험할 수 있습니다</a:t>
            </a:r>
            <a:r>
              <a:rPr lang="en-US" altLang="ko-KR" sz="2400" dirty="0"/>
              <a:t>. 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ko-KR" altLang="en-US" sz="2400" dirty="0" smtClean="0"/>
              <a:t>새로운 </a:t>
            </a:r>
            <a:r>
              <a:rPr lang="ko-KR" altLang="en-US" sz="2400" dirty="0"/>
              <a:t>기능은 클라이언트와 서버 간의 새로운 헤더 의미에 대한 간단한 합의로 도입될 수 있습니다</a:t>
            </a:r>
            <a:r>
              <a:rPr lang="en-US" altLang="ko-KR" sz="2400" dirty="0"/>
              <a:t>.</a:t>
            </a:r>
            <a:endParaRPr lang="en-US" altLang="ko-KR" sz="2400" dirty="0" smtClean="0"/>
          </a:p>
        </p:txBody>
      </p:sp>
      <p:sp>
        <p:nvSpPr>
          <p:cNvPr id="4" name="칠각형 3"/>
          <p:cNvSpPr/>
          <p:nvPr/>
        </p:nvSpPr>
        <p:spPr>
          <a:xfrm>
            <a:off x="8643966" y="0"/>
            <a:ext cx="500034" cy="428604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378</TotalTime>
  <Words>466</Words>
  <Application>Microsoft Office PowerPoint</Application>
  <PresentationFormat>화면 슬라이드 쇼(4:3)</PresentationFormat>
  <Paragraphs>65</Paragraphs>
  <Slides>14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5" baseType="lpstr">
      <vt:lpstr>Office 테마</vt:lpstr>
      <vt:lpstr>슬라이드 1</vt:lpstr>
      <vt:lpstr>HTTP란?</vt:lpstr>
      <vt:lpstr>HTTP의 역사</vt:lpstr>
      <vt:lpstr>HTTP의 역사</vt:lpstr>
      <vt:lpstr>Three-way handshake</vt:lpstr>
      <vt:lpstr>HTTP의 역사</vt:lpstr>
      <vt:lpstr>HTTP의 역사</vt:lpstr>
      <vt:lpstr>HTTP 의 특징들</vt:lpstr>
      <vt:lpstr>HTTP 의 특징들</vt:lpstr>
      <vt:lpstr>HTTP 의 특징들</vt:lpstr>
      <vt:lpstr>HTTP 주요 기능</vt:lpstr>
      <vt:lpstr>HTTP 주요 기능</vt:lpstr>
      <vt:lpstr>마치며</vt:lpstr>
      <vt:lpstr>감사합니다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HTTP란 무었인가?</dc:title>
  <dc:creator>user</dc:creator>
  <cp:lastModifiedBy>user</cp:lastModifiedBy>
  <cp:revision>38</cp:revision>
  <dcterms:created xsi:type="dcterms:W3CDTF">2023-12-09T04:10:18Z</dcterms:created>
  <dcterms:modified xsi:type="dcterms:W3CDTF">2023-12-09T10:30:02Z</dcterms:modified>
</cp:coreProperties>
</file>