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.xml" ContentType="application/vnd.openxmlformats-officedocument.presentationml.notesSlide+xml"/>
  <Override PartName="/ppt/tags/tag69.xml" ContentType="application/vnd.openxmlformats-officedocument.presentationml.tags+xml"/>
  <Override PartName="/ppt/notesSlides/notesSlide3.xml" ContentType="application/vnd.openxmlformats-officedocument.presentationml.notesSlide+xml"/>
  <Override PartName="/ppt/tags/tag70.xml" ContentType="application/vnd.openxmlformats-officedocument.presentationml.tags+xml"/>
  <Override PartName="/ppt/notesSlides/notesSlide4.xml" ContentType="application/vnd.openxmlformats-officedocument.presentationml.notesSlide+xml"/>
  <Override PartName="/ppt/tags/tag71.xml" ContentType="application/vnd.openxmlformats-officedocument.presentationml.tags+xml"/>
  <Override PartName="/ppt/notesSlides/notesSlide5.xml" ContentType="application/vnd.openxmlformats-officedocument.presentationml.notesSlide+xml"/>
  <Override PartName="/ppt/tags/tag72.xml" ContentType="application/vnd.openxmlformats-officedocument.presentationml.tags+xml"/>
  <Override PartName="/ppt/notesSlides/notesSlide6.xml" ContentType="application/vnd.openxmlformats-officedocument.presentationml.notesSlide+xml"/>
  <Override PartName="/ppt/tags/tag73.xml" ContentType="application/vnd.openxmlformats-officedocument.presentationml.tags+xml"/>
  <Override PartName="/ppt/notesSlides/notesSlide7.xml" ContentType="application/vnd.openxmlformats-officedocument.presentationml.notesSlide+xml"/>
  <Override PartName="/ppt/tags/tag74.xml" ContentType="application/vnd.openxmlformats-officedocument.presentationml.tags+xml"/>
  <Override PartName="/ppt/notesSlides/notesSlide8.xml" ContentType="application/vnd.openxmlformats-officedocument.presentationml.notesSlide+xml"/>
  <Override PartName="/ppt/tags/tag75.xml" ContentType="application/vnd.openxmlformats-officedocument.presentationml.tags+xml"/>
  <Override PartName="/ppt/notesSlides/notesSlide9.xml" ContentType="application/vnd.openxmlformats-officedocument.presentationml.notesSlide+xml"/>
  <Override PartName="/ppt/tags/tag76.xml" ContentType="application/vnd.openxmlformats-officedocument.presentationml.tags+xml"/>
  <Override PartName="/ppt/notesSlides/notesSlide10.xml" ContentType="application/vnd.openxmlformats-officedocument.presentationml.notesSlide+xml"/>
  <Override PartName="/ppt/tags/tag77.xml" ContentType="application/vnd.openxmlformats-officedocument.presentationml.tags+xml"/>
  <Override PartName="/ppt/notesSlides/notesSlide11.xml" ContentType="application/vnd.openxmlformats-officedocument.presentationml.notesSlide+xml"/>
  <Override PartName="/ppt/tags/tag78.xml" ContentType="application/vnd.openxmlformats-officedocument.presentationml.tags+xml"/>
  <Override PartName="/ppt/notesSlides/notesSlide12.xml" ContentType="application/vnd.openxmlformats-officedocument.presentationml.notesSlide+xml"/>
  <Override PartName="/ppt/tags/tag79.xml" ContentType="application/vnd.openxmlformats-officedocument.presentationml.tags+xml"/>
  <Override PartName="/ppt/notesSlides/notesSlide13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4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15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16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17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18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19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20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6" r:id="rId3"/>
    <p:sldId id="258" r:id="rId4"/>
    <p:sldId id="260" r:id="rId5"/>
    <p:sldId id="265" r:id="rId6"/>
    <p:sldId id="266" r:id="rId7"/>
    <p:sldId id="272" r:id="rId8"/>
    <p:sldId id="280" r:id="rId9"/>
    <p:sldId id="273" r:id="rId10"/>
    <p:sldId id="267" r:id="rId11"/>
    <p:sldId id="274" r:id="rId12"/>
    <p:sldId id="268" r:id="rId13"/>
    <p:sldId id="275" r:id="rId14"/>
    <p:sldId id="269" r:id="rId15"/>
    <p:sldId id="276" r:id="rId16"/>
    <p:sldId id="270" r:id="rId17"/>
    <p:sldId id="277" r:id="rId18"/>
    <p:sldId id="278" r:id="rId19"/>
    <p:sldId id="279" r:id="rId20"/>
    <p:sldId id="281" r:id="rId21"/>
    <p:sldId id="264" r:id="rId22"/>
    <p:sldId id="282" r:id="rId23"/>
    <p:sldId id="283" r:id="rId24"/>
    <p:sldId id="295" r:id="rId25"/>
    <p:sldId id="284" r:id="rId26"/>
    <p:sldId id="297" r:id="rId27"/>
    <p:sldId id="285" r:id="rId28"/>
    <p:sldId id="291" r:id="rId29"/>
    <p:sldId id="286" r:id="rId30"/>
    <p:sldId id="287" r:id="rId31"/>
    <p:sldId id="289" r:id="rId32"/>
    <p:sldId id="292" r:id="rId33"/>
    <p:sldId id="293" r:id="rId34"/>
    <p:sldId id="296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259" r:id="rId43"/>
  </p:sldIdLst>
  <p:sldSz cx="9144000" cy="6858000" type="screen4x3"/>
  <p:notesSz cx="6858000" cy="9144000"/>
  <p:custDataLst>
    <p:tags r:id="rId4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44AB"/>
    <a:srgbClr val="E24C3F"/>
    <a:srgbClr val="2D3E50"/>
    <a:srgbClr val="FFFFFF"/>
    <a:srgbClr val="F2F2F2"/>
    <a:srgbClr val="01894F"/>
    <a:srgbClr val="F3C40F"/>
    <a:srgbClr val="B578CA"/>
    <a:srgbClr val="01C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3"/>
    <p:restoredTop sz="68480"/>
  </p:normalViewPr>
  <p:slideViewPr>
    <p:cSldViewPr>
      <p:cViewPr>
        <p:scale>
          <a:sx n="119" d="100"/>
          <a:sy n="119" d="100"/>
        </p:scale>
        <p:origin x="5824" y="8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D7F15-6B9F-3F47-88FD-EDA46C676E42}" type="datetimeFigureOut">
              <a:rPr kumimoji="1" lang="ko-KR" altLang="en-US" smtClean="0"/>
              <a:t>2023. 12. 17.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59549-3631-B547-B189-F0824E167B6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56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902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1582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5398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319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9553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059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6808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4256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768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2887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464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9339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627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643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9196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7963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569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1854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0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549-3631-B547-B189-F0824E167B6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389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1914-5FFA-E84F-857D-0C7AD7581B5F}" type="datetime1">
              <a:rPr lang="ko-KR" altLang="en-US" smtClean="0"/>
              <a:t>2023. 12. 18.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8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555A-D69A-9F43-9572-282F0DCCD204}" type="datetime1">
              <a:rPr lang="ko-KR" altLang="en-US" smtClean="0"/>
              <a:t>2023. 12. 18.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8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2E2E-C02E-154B-8F29-01903C44AA47}" type="datetime1">
              <a:rPr lang="ko-KR" altLang="en-US" smtClean="0"/>
              <a:t>2023. 12. 18.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6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977F-63DB-164C-8529-9FDFD4694CEB}" type="datetime1">
              <a:rPr lang="ko-KR" altLang="en-US" smtClean="0"/>
              <a:t>2023. 12. 18.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55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A3B7A-AD58-4A49-B505-B8B2BA8CF336}" type="datetime1">
              <a:rPr lang="ko-KR" altLang="en-US" smtClean="0"/>
              <a:t>2023. 12. 18.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BDC9-839D-AE4E-95C3-E7196F2F3A0D}" type="datetime1">
              <a:rPr lang="ko-KR" altLang="en-US" smtClean="0"/>
              <a:t>2023. 12. 18.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9D01-BEBB-684B-A827-5076C0949509}" type="datetime1">
              <a:rPr lang="ko-KR" altLang="en-US" smtClean="0"/>
              <a:t>2023. 12. 18.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9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2F88-4C43-7C48-B2A8-E74AC31BF3E0}" type="datetime1">
              <a:rPr lang="ko-KR" altLang="en-US" smtClean="0"/>
              <a:t>2023. 12. 18.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5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8A45-0EF1-8142-87DB-4774109417A3}" type="datetime1">
              <a:rPr lang="ko-KR" altLang="en-US" smtClean="0"/>
              <a:t>2023. 12. 18.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4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D282-0BDB-9D41-91AC-AB2D1699A54D}" type="datetime1">
              <a:rPr lang="ko-KR" altLang="en-US" smtClean="0"/>
              <a:t>2023. 12. 18.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5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8DBA-28AE-5945-A23A-BCB1ECD340F9}" type="datetime1">
              <a:rPr lang="ko-KR" altLang="en-US" smtClean="0"/>
              <a:t>2023. 12. 18.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B604C-5827-B447-BAF5-11CAE4B190FA}" type="datetime1">
              <a:rPr lang="ko-KR" altLang="en-US" smtClean="0"/>
              <a:t>2023. 12. 18.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F852C-B9F0-45AF-949C-5ED58E7A21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7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oleObject" Target="../embeddings/oleObject1.bin"/><Relationship Id="rId3" Type="http://schemas.openxmlformats.org/officeDocument/2006/relationships/tags" Target="../tags/tag4.xml"/><Relationship Id="rId21" Type="http://schemas.openxmlformats.org/officeDocument/2006/relationships/image" Target="../media/image3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2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.png"/><Relationship Id="rId5" Type="http://schemas.openxmlformats.org/officeDocument/2006/relationships/tags" Target="../tags/tag22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3" Type="http://schemas.openxmlformats.org/officeDocument/2006/relationships/tags" Target="../tags/tag83.xml"/><Relationship Id="rId21" Type="http://schemas.openxmlformats.org/officeDocument/2006/relationships/oleObject" Target="../embeddings/oleObject2.bin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" Type="http://schemas.openxmlformats.org/officeDocument/2006/relationships/tags" Target="../tags/tag107.xml"/><Relationship Id="rId21" Type="http://schemas.openxmlformats.org/officeDocument/2006/relationships/oleObject" Target="../embeddings/oleObject2.bin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10" Type="http://schemas.openxmlformats.org/officeDocument/2006/relationships/tags" Target="../tags/tag114.xml"/><Relationship Id="rId19" Type="http://schemas.openxmlformats.org/officeDocument/2006/relationships/tags" Target="../tags/tag123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image" Target="../media/image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3" Type="http://schemas.openxmlformats.org/officeDocument/2006/relationships/tags" Target="../tags/tag28.xml"/><Relationship Id="rId21" Type="http://schemas.openxmlformats.org/officeDocument/2006/relationships/oleObject" Target="../embeddings/oleObject2.bin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5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tags" Target="../tags/tag139.xml"/><Relationship Id="rId18" Type="http://schemas.openxmlformats.org/officeDocument/2006/relationships/tags" Target="../tags/tag144.xml"/><Relationship Id="rId3" Type="http://schemas.openxmlformats.org/officeDocument/2006/relationships/tags" Target="../tags/tag129.xml"/><Relationship Id="rId21" Type="http://schemas.openxmlformats.org/officeDocument/2006/relationships/oleObject" Target="../embeddings/oleObject2.bin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17" Type="http://schemas.openxmlformats.org/officeDocument/2006/relationships/tags" Target="../tags/tag143.xml"/><Relationship Id="rId2" Type="http://schemas.openxmlformats.org/officeDocument/2006/relationships/tags" Target="../tags/tag128.xml"/><Relationship Id="rId16" Type="http://schemas.openxmlformats.org/officeDocument/2006/relationships/tags" Target="../tags/tag142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5" Type="http://schemas.openxmlformats.org/officeDocument/2006/relationships/tags" Target="../tags/tag141.xml"/><Relationship Id="rId10" Type="http://schemas.openxmlformats.org/officeDocument/2006/relationships/tags" Target="../tags/tag136.xml"/><Relationship Id="rId19" Type="http://schemas.openxmlformats.org/officeDocument/2006/relationships/tags" Target="../tags/tag145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tags" Target="../tags/tag140.xml"/><Relationship Id="rId22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6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8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0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image" Target="../media/image2.png"/><Relationship Id="rId5" Type="http://schemas.openxmlformats.org/officeDocument/2006/relationships/tags" Target="../tags/tag158.xml"/><Relationship Id="rId10" Type="http://schemas.openxmlformats.org/officeDocument/2006/relationships/notesSlide" Target="../notesSlides/notesSlide20.xml"/><Relationship Id="rId4" Type="http://schemas.openxmlformats.org/officeDocument/2006/relationships/tags" Target="../tags/tag157.xml"/><Relationship Id="rId9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tags" Target="../tags/tag174.xml"/><Relationship Id="rId18" Type="http://schemas.openxmlformats.org/officeDocument/2006/relationships/oleObject" Target="../embeddings/oleObject3.bin"/><Relationship Id="rId3" Type="http://schemas.openxmlformats.org/officeDocument/2006/relationships/tags" Target="../tags/tag164.xml"/><Relationship Id="rId21" Type="http://schemas.openxmlformats.org/officeDocument/2006/relationships/image" Target="../media/image3.png"/><Relationship Id="rId7" Type="http://schemas.openxmlformats.org/officeDocument/2006/relationships/tags" Target="../tags/tag168.xml"/><Relationship Id="rId12" Type="http://schemas.openxmlformats.org/officeDocument/2006/relationships/tags" Target="../tags/tag173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163.xml"/><Relationship Id="rId16" Type="http://schemas.openxmlformats.org/officeDocument/2006/relationships/tags" Target="../tags/tag177.xml"/><Relationship Id="rId20" Type="http://schemas.openxmlformats.org/officeDocument/2006/relationships/image" Target="../media/image2.png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5" Type="http://schemas.openxmlformats.org/officeDocument/2006/relationships/tags" Target="../tags/tag166.xml"/><Relationship Id="rId15" Type="http://schemas.openxmlformats.org/officeDocument/2006/relationships/tags" Target="../tags/tag176.xml"/><Relationship Id="rId10" Type="http://schemas.openxmlformats.org/officeDocument/2006/relationships/tags" Target="../tags/tag171.xml"/><Relationship Id="rId19" Type="http://schemas.openxmlformats.org/officeDocument/2006/relationships/image" Target="../media/image1.emf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tags" Target="../tags/tag17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3" Type="http://schemas.openxmlformats.org/officeDocument/2006/relationships/tags" Target="../tags/tag51.xml"/><Relationship Id="rId21" Type="http://schemas.openxmlformats.org/officeDocument/2006/relationships/oleObject" Target="../embeddings/oleObject2.bin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104203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592" imgH="591" progId="TCLayout.ActiveDocument.1">
                  <p:embed/>
                </p:oleObj>
              </mc:Choice>
              <mc:Fallback>
                <p:oleObj name="think-cell Slide" r:id="rId1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타원 22"/>
          <p:cNvSpPr/>
          <p:nvPr>
            <p:custDataLst>
              <p:tags r:id="rId2"/>
            </p:custDataLst>
          </p:nvPr>
        </p:nvSpPr>
        <p:spPr>
          <a:xfrm>
            <a:off x="2348136" y="1631672"/>
            <a:ext cx="4312920" cy="4312920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달 1"/>
          <p:cNvSpPr/>
          <p:nvPr>
            <p:custDataLst>
              <p:tags r:id="rId3"/>
            </p:custDataLst>
          </p:nvPr>
        </p:nvSpPr>
        <p:spPr>
          <a:xfrm rot="19352879">
            <a:off x="757219" y="582417"/>
            <a:ext cx="796500" cy="1592999"/>
          </a:xfrm>
          <a:prstGeom prst="moon">
            <a:avLst>
              <a:gd name="adj" fmla="val 66873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포인트가 5개인 별 2"/>
          <p:cNvSpPr/>
          <p:nvPr>
            <p:custDataLst>
              <p:tags r:id="rId4"/>
            </p:custDataLst>
          </p:nvPr>
        </p:nvSpPr>
        <p:spPr>
          <a:xfrm>
            <a:off x="545212" y="2751039"/>
            <a:ext cx="245913" cy="245913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포인트가 5개인 별 3"/>
          <p:cNvSpPr/>
          <p:nvPr>
            <p:custDataLst>
              <p:tags r:id="rId5"/>
            </p:custDataLst>
          </p:nvPr>
        </p:nvSpPr>
        <p:spPr>
          <a:xfrm>
            <a:off x="6974372" y="5917068"/>
            <a:ext cx="245913" cy="245913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포인트가 5개인 별 6"/>
          <p:cNvSpPr/>
          <p:nvPr>
            <p:custDataLst>
              <p:tags r:id="rId6"/>
            </p:custDataLst>
          </p:nvPr>
        </p:nvSpPr>
        <p:spPr>
          <a:xfrm>
            <a:off x="8212197" y="778410"/>
            <a:ext cx="203234" cy="203234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포인트가 5개인 별 7"/>
          <p:cNvSpPr/>
          <p:nvPr>
            <p:custDataLst>
              <p:tags r:id="rId7"/>
            </p:custDataLst>
          </p:nvPr>
        </p:nvSpPr>
        <p:spPr>
          <a:xfrm>
            <a:off x="4268215" y="712065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>
            <p:custDataLst>
              <p:tags r:id="rId8"/>
            </p:custDataLst>
          </p:nvPr>
        </p:nvSpPr>
        <p:spPr>
          <a:xfrm>
            <a:off x="2226857" y="1569030"/>
            <a:ext cx="4312920" cy="4312920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>
            <p:custDataLst>
              <p:tags r:id="rId9"/>
            </p:custDataLst>
          </p:nvPr>
        </p:nvSpPr>
        <p:spPr>
          <a:xfrm>
            <a:off x="1942538" y="2869029"/>
            <a:ext cx="4987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DataBase</a:t>
            </a:r>
            <a:endParaRPr lang="en-US" altLang="ko-KR" sz="48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sz="4800" dirty="0">
                <a:solidFill>
                  <a:srgbClr val="F3C40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정규화</a:t>
            </a:r>
            <a:r>
              <a:rPr lang="en-US" altLang="ko-KR" sz="4800" dirty="0">
                <a:solidFill>
                  <a:srgbClr val="F3C40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pPr algn="ctr"/>
            <a:r>
              <a:rPr lang="ko-KR" altLang="en-US" sz="4800" dirty="0">
                <a:solidFill>
                  <a:srgbClr val="F3C40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</a:t>
            </a:r>
          </a:p>
        </p:txBody>
      </p:sp>
      <p:sp>
        <p:nvSpPr>
          <p:cNvPr id="14" name="포인트가 5개인 별 13"/>
          <p:cNvSpPr/>
          <p:nvPr>
            <p:custDataLst>
              <p:tags r:id="rId10"/>
            </p:custDataLst>
          </p:nvPr>
        </p:nvSpPr>
        <p:spPr>
          <a:xfrm>
            <a:off x="6177644" y="571472"/>
            <a:ext cx="245913" cy="245913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포인트가 5개인 별 14"/>
          <p:cNvSpPr/>
          <p:nvPr/>
        </p:nvSpPr>
        <p:spPr>
          <a:xfrm>
            <a:off x="7163037" y="2996952"/>
            <a:ext cx="245913" cy="245913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포인트가 5개인 별 16"/>
          <p:cNvSpPr/>
          <p:nvPr>
            <p:custDataLst>
              <p:tags r:id="rId11"/>
            </p:custDataLst>
          </p:nvPr>
        </p:nvSpPr>
        <p:spPr>
          <a:xfrm>
            <a:off x="2514183" y="610447"/>
            <a:ext cx="245913" cy="245913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포인트가 5개인 별 17"/>
          <p:cNvSpPr/>
          <p:nvPr>
            <p:custDataLst>
              <p:tags r:id="rId12"/>
            </p:custDataLst>
          </p:nvPr>
        </p:nvSpPr>
        <p:spPr>
          <a:xfrm>
            <a:off x="2594049" y="5947226"/>
            <a:ext cx="245913" cy="245913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포인트가 5개인 별 20"/>
          <p:cNvSpPr/>
          <p:nvPr>
            <p:custDataLst>
              <p:tags r:id="rId13"/>
            </p:custDataLst>
          </p:nvPr>
        </p:nvSpPr>
        <p:spPr>
          <a:xfrm>
            <a:off x="689508" y="5466563"/>
            <a:ext cx="203234" cy="203234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포인트가 5개인 별 21"/>
          <p:cNvSpPr/>
          <p:nvPr/>
        </p:nvSpPr>
        <p:spPr>
          <a:xfrm>
            <a:off x="8244408" y="5842619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포인트가 5개인 별 23"/>
          <p:cNvSpPr/>
          <p:nvPr/>
        </p:nvSpPr>
        <p:spPr>
          <a:xfrm>
            <a:off x="7081473" y="1631672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포인트가 5개인 별 25"/>
          <p:cNvSpPr/>
          <p:nvPr/>
        </p:nvSpPr>
        <p:spPr>
          <a:xfrm>
            <a:off x="1811896" y="5239995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이등변 삼각형 26"/>
          <p:cNvSpPr/>
          <p:nvPr/>
        </p:nvSpPr>
        <p:spPr>
          <a:xfrm>
            <a:off x="5580112" y="5085184"/>
            <a:ext cx="2056467" cy="1772816"/>
          </a:xfrm>
          <a:prstGeom prst="triangle">
            <a:avLst/>
          </a:prstGeom>
          <a:solidFill>
            <a:srgbClr val="01C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6177644" y="5399227"/>
            <a:ext cx="1869515" cy="1465137"/>
          </a:xfrm>
          <a:prstGeom prst="triangle">
            <a:avLst/>
          </a:prstGeom>
          <a:solidFill>
            <a:srgbClr val="018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포인트가 5개인 별 29"/>
          <p:cNvSpPr/>
          <p:nvPr>
            <p:custDataLst>
              <p:tags r:id="rId14"/>
            </p:custDataLst>
          </p:nvPr>
        </p:nvSpPr>
        <p:spPr>
          <a:xfrm>
            <a:off x="8304311" y="2737857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포인트가 5개인 별 30"/>
          <p:cNvSpPr/>
          <p:nvPr>
            <p:custDataLst>
              <p:tags r:id="rId15"/>
            </p:custDataLst>
          </p:nvPr>
        </p:nvSpPr>
        <p:spPr>
          <a:xfrm>
            <a:off x="752149" y="4251973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포인트가 5개인 별 31"/>
          <p:cNvSpPr/>
          <p:nvPr>
            <p:custDataLst>
              <p:tags r:id="rId16"/>
            </p:custDataLst>
          </p:nvPr>
        </p:nvSpPr>
        <p:spPr>
          <a:xfrm>
            <a:off x="7908347" y="4503916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7" name="Picture 13" descr="Sheep icon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924" y="6281645"/>
            <a:ext cx="629752" cy="62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3" descr="Sheep icon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301" y="6285600"/>
            <a:ext cx="629752" cy="62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Sheep icon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2" y="6428432"/>
            <a:ext cx="472314" cy="47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935255" y="2566373"/>
            <a:ext cx="833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김가율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E9D07-7B99-7A66-2F21-46B541FE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02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AA9B970-2CB4-559A-AEA8-B6CE67C0E7F4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9" name="육각형 1">
              <a:extLst>
                <a:ext uri="{FF2B5EF4-FFF2-40B4-BE49-F238E27FC236}">
                  <a16:creationId xmlns:a16="http://schemas.microsoft.com/office/drawing/2014/main" id="{D39E78A4-96B5-D533-57FC-0FECC84D373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8F4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3600" b="1" dirty="0">
                <a:solidFill>
                  <a:schemeClr val="bg2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2EF186-1F09-06C2-8034-2B56437F8BCC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정규화 단계</a:t>
              </a:r>
            </a:p>
          </p:txBody>
        </p:sp>
        <p:cxnSp>
          <p:nvCxnSpPr>
            <p:cNvPr id="12" name="직선 연결선 3">
              <a:extLst>
                <a:ext uri="{FF2B5EF4-FFF2-40B4-BE49-F238E27FC236}">
                  <a16:creationId xmlns:a16="http://schemas.microsoft.com/office/drawing/2014/main" id="{558BAA8A-B6E6-93E4-8A95-065DB7F34DBF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C8E7142-31FC-2FF1-681A-35CC0461E055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정규화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1NF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4E5A226-C32B-B090-348B-15E1DEA58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011473"/>
              </p:ext>
            </p:extLst>
          </p:nvPr>
        </p:nvGraphicFramePr>
        <p:xfrm>
          <a:off x="467540" y="1991277"/>
          <a:ext cx="3881190" cy="22397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49808">
                  <a:extLst>
                    <a:ext uri="{9D8B030D-6E8A-4147-A177-3AD203B41FA5}">
                      <a16:colId xmlns:a16="http://schemas.microsoft.com/office/drawing/2014/main" val="1388839530"/>
                    </a:ext>
                  </a:extLst>
                </a:gridCol>
                <a:gridCol w="2631382">
                  <a:extLst>
                    <a:ext uri="{9D8B030D-6E8A-4147-A177-3AD203B41FA5}">
                      <a16:colId xmlns:a16="http://schemas.microsoft.com/office/drawing/2014/main" val="1435309257"/>
                    </a:ext>
                  </a:extLst>
                </a:gridCol>
              </a:tblGrid>
              <a:tr h="461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정규화 전 테이블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29102"/>
                  </a:ext>
                </a:extLst>
              </a:tr>
              <a:tr h="326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취미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340278"/>
                  </a:ext>
                </a:extLst>
              </a:tr>
              <a:tr h="385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김춘식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식빵 굽기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털공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만들기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391832"/>
                  </a:ext>
                </a:extLst>
              </a:tr>
              <a:tr h="355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엄준식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엄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…,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음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897167"/>
                  </a:ext>
                </a:extLst>
              </a:tr>
              <a:tr h="397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어피치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즙 짜기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놀기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679254"/>
                  </a:ext>
                </a:extLst>
              </a:tr>
              <a:tr h="313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뽀로로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놀기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12838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640AEDD-EF33-5A35-1979-76383127E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94711"/>
              </p:ext>
            </p:extLst>
          </p:nvPr>
        </p:nvGraphicFramePr>
        <p:xfrm>
          <a:off x="4660406" y="1991277"/>
          <a:ext cx="3881190" cy="31297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49808">
                  <a:extLst>
                    <a:ext uri="{9D8B030D-6E8A-4147-A177-3AD203B41FA5}">
                      <a16:colId xmlns:a16="http://schemas.microsoft.com/office/drawing/2014/main" val="1388839530"/>
                    </a:ext>
                  </a:extLst>
                </a:gridCol>
                <a:gridCol w="2631382">
                  <a:extLst>
                    <a:ext uri="{9D8B030D-6E8A-4147-A177-3AD203B41FA5}">
                      <a16:colId xmlns:a16="http://schemas.microsoft.com/office/drawing/2014/main" val="1435309257"/>
                    </a:ext>
                  </a:extLst>
                </a:gridCol>
              </a:tblGrid>
              <a:tr h="4695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제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정규화 후 테이블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313609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취미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340278"/>
                  </a:ext>
                </a:extLst>
              </a:tr>
              <a:tr h="37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김춘식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식빵 굽기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391832"/>
                  </a:ext>
                </a:extLst>
              </a:tr>
              <a:tr h="345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김춘식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털공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만들기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897167"/>
                  </a:ext>
                </a:extLst>
              </a:tr>
              <a:tr h="38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엄준식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엄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679254"/>
                  </a:ext>
                </a:extLst>
              </a:tr>
              <a:tr h="305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엄준식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음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128380"/>
                  </a:ext>
                </a:extLst>
              </a:tr>
              <a:tr h="305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어피치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즙 짜기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430051"/>
                  </a:ext>
                </a:extLst>
              </a:tr>
              <a:tr h="305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어피치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놀기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018907"/>
                  </a:ext>
                </a:extLst>
              </a:tr>
              <a:tr h="305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뽀로로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놀기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818627"/>
                  </a:ext>
                </a:extLst>
              </a:tr>
            </a:tbl>
          </a:graphicData>
        </a:graphic>
      </p:graphicFrame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4C38D562-BE5F-8154-1165-51FB256F0068}"/>
              </a:ext>
            </a:extLst>
          </p:cNvPr>
          <p:cNvSpPr/>
          <p:nvPr/>
        </p:nvSpPr>
        <p:spPr>
          <a:xfrm>
            <a:off x="4024694" y="3150286"/>
            <a:ext cx="648072" cy="338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F1465FB-9EC5-9E8B-5FC4-3BF68D48FEF7}"/>
              </a:ext>
            </a:extLst>
          </p:cNvPr>
          <p:cNvSpPr/>
          <p:nvPr/>
        </p:nvSpPr>
        <p:spPr>
          <a:xfrm>
            <a:off x="221059" y="5264040"/>
            <a:ext cx="8743429" cy="1477328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800" dirty="0">
              <a:solidFill>
                <a:schemeClr val="bg1"/>
              </a:solidFill>
            </a:endParaRPr>
          </a:p>
          <a:p>
            <a:pPr algn="ctr"/>
            <a:endParaRPr kumimoji="1" lang="en-US" altLang="ko-KR" sz="18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800" dirty="0" err="1">
                <a:solidFill>
                  <a:schemeClr val="bg1"/>
                </a:solidFill>
              </a:rPr>
              <a:t>김춘식</a:t>
            </a:r>
            <a:r>
              <a:rPr kumimoji="1" lang="en-US" altLang="ko-KR" sz="1800" dirty="0">
                <a:solidFill>
                  <a:schemeClr val="bg1"/>
                </a:solidFill>
              </a:rPr>
              <a:t>,</a:t>
            </a:r>
            <a:r>
              <a:rPr kumimoji="1" lang="ko-KR" altLang="en-US" sz="1800" dirty="0" err="1">
                <a:solidFill>
                  <a:schemeClr val="bg1"/>
                </a:solidFill>
              </a:rPr>
              <a:t>엄준식</a:t>
            </a:r>
            <a:r>
              <a:rPr kumimoji="1" lang="en-US" altLang="ko-KR" sz="1800" dirty="0">
                <a:solidFill>
                  <a:schemeClr val="bg1"/>
                </a:solidFill>
              </a:rPr>
              <a:t>,</a:t>
            </a:r>
            <a:r>
              <a:rPr kumimoji="1" lang="ko-KR" altLang="en-US" sz="1800" dirty="0" err="1">
                <a:solidFill>
                  <a:schemeClr val="bg1"/>
                </a:solidFill>
              </a:rPr>
              <a:t>어피치는</a:t>
            </a:r>
            <a:endParaRPr kumimoji="1" lang="en-US" altLang="ko-KR" sz="18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800" dirty="0">
                <a:solidFill>
                  <a:schemeClr val="bg1"/>
                </a:solidFill>
              </a:rPr>
              <a:t>여러 취미를 가지고 있어 제</a:t>
            </a:r>
            <a:r>
              <a:rPr kumimoji="1" lang="en-US" altLang="ko-KR" sz="1800" dirty="0">
                <a:solidFill>
                  <a:schemeClr val="bg1"/>
                </a:solidFill>
              </a:rPr>
              <a:t>1</a:t>
            </a:r>
            <a:r>
              <a:rPr kumimoji="1" lang="ko-KR" altLang="en-US" sz="1800" dirty="0">
                <a:solidFill>
                  <a:schemeClr val="bg1"/>
                </a:solidFill>
              </a:rPr>
              <a:t> 정규형을</a:t>
            </a:r>
            <a:endParaRPr kumimoji="1" lang="en-US" altLang="ko-KR" sz="18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800" dirty="0">
                <a:solidFill>
                  <a:schemeClr val="bg1"/>
                </a:solidFill>
              </a:rPr>
              <a:t>만족하지 못하고 있다</a:t>
            </a:r>
            <a:r>
              <a:rPr kumimoji="1" lang="en-US" altLang="ko-KR" sz="1800" dirty="0">
                <a:solidFill>
                  <a:schemeClr val="bg1"/>
                </a:solidFill>
              </a:rPr>
              <a:t>.</a:t>
            </a:r>
          </a:p>
          <a:p>
            <a:pPr algn="ctr"/>
            <a:endParaRPr kumimoji="1" lang="ko-KR" altLang="en-US" dirty="0"/>
          </a:p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0E1F0537-7416-595B-967E-ABDEC7BE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504359" y="2384879"/>
            <a:ext cx="6262928" cy="3920836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4598" y="2743186"/>
            <a:ext cx="439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정규형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2NF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4304" y="3166593"/>
            <a:ext cx="5928919" cy="29631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정규화를 진행한 테이블에 대한 완전 함수 종속을 만족하도록 테이블을 분해하는 것이며 데이터 무결성을 강화하고 갱신 이상을 방지한다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규칙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정규형을 만족 해야 한다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모든 컬럼이 부분적 종속이 없어야 한다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(=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완전 함수 종속을 만족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부분적 종속 이란 기본 키 중 특정 컬럼에만 종속 되는 것이다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완전 함수 종속 이란 기본키의 부분 집합이 결정자가 되어 선 안된다는 것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오른쪽 화살표 설명선 8">
            <a:extLst>
              <a:ext uri="{FF2B5EF4-FFF2-40B4-BE49-F238E27FC236}">
                <a16:creationId xmlns:a16="http://schemas.microsoft.com/office/drawing/2014/main" id="{BF43F6C2-98C5-52AE-9715-4F3636BCEBD5}"/>
              </a:ext>
            </a:extLst>
          </p:cNvPr>
          <p:cNvSpPr/>
          <p:nvPr/>
        </p:nvSpPr>
        <p:spPr>
          <a:xfrm>
            <a:off x="1120372" y="2903571"/>
            <a:ext cx="595107" cy="350402"/>
          </a:xfrm>
          <a:prstGeom prst="rightArrowCallout">
            <a:avLst/>
          </a:prstGeom>
          <a:solidFill>
            <a:srgbClr val="8F44A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B97CBE-57C1-4EF6-7017-0D15154E6C67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12" name="육각형 1">
              <a:extLst>
                <a:ext uri="{FF2B5EF4-FFF2-40B4-BE49-F238E27FC236}">
                  <a16:creationId xmlns:a16="http://schemas.microsoft.com/office/drawing/2014/main" id="{AC432088-9FE7-333F-1CD5-C65DFB2AD67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8F4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3600" b="1" dirty="0">
                <a:solidFill>
                  <a:schemeClr val="bg2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008648-1B0F-42AA-7CA3-EA34C669BE88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정규화 단계</a:t>
              </a:r>
            </a:p>
          </p:txBody>
        </p:sp>
        <p:cxnSp>
          <p:nvCxnSpPr>
            <p:cNvPr id="16" name="직선 연결선 3">
              <a:extLst>
                <a:ext uri="{FF2B5EF4-FFF2-40B4-BE49-F238E27FC236}">
                  <a16:creationId xmlns:a16="http://schemas.microsoft.com/office/drawing/2014/main" id="{E81BE165-2CF1-C60C-146F-C78F067DAD76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5AC5B8-ED65-8A60-9F22-83C721C6E133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정규화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2NF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CCFEBA-1D57-AA9E-AE13-E73E2262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52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AA9B970-2CB4-559A-AEA8-B6CE67C0E7F4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9" name="육각형 1">
              <a:extLst>
                <a:ext uri="{FF2B5EF4-FFF2-40B4-BE49-F238E27FC236}">
                  <a16:creationId xmlns:a16="http://schemas.microsoft.com/office/drawing/2014/main" id="{D39E78A4-96B5-D533-57FC-0FECC84D373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8F4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3600" b="1" dirty="0">
                <a:solidFill>
                  <a:schemeClr val="bg2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2EF186-1F09-06C2-8034-2B56437F8BCC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정규화 단계</a:t>
              </a:r>
            </a:p>
          </p:txBody>
        </p:sp>
        <p:cxnSp>
          <p:nvCxnSpPr>
            <p:cNvPr id="12" name="직선 연결선 3">
              <a:extLst>
                <a:ext uri="{FF2B5EF4-FFF2-40B4-BE49-F238E27FC236}">
                  <a16:creationId xmlns:a16="http://schemas.microsoft.com/office/drawing/2014/main" id="{558BAA8A-B6E6-93E4-8A95-065DB7F34DBF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C8E7142-31FC-2FF1-681A-35CC0461E055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정규화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2NF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9C62C4A-4088-A4D7-35FD-6447C1D61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40400"/>
              </p:ext>
            </p:extLst>
          </p:nvPr>
        </p:nvGraphicFramePr>
        <p:xfrm>
          <a:off x="245325" y="1838080"/>
          <a:ext cx="3606595" cy="259228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7470">
                  <a:extLst>
                    <a:ext uri="{9D8B030D-6E8A-4147-A177-3AD203B41FA5}">
                      <a16:colId xmlns:a16="http://schemas.microsoft.com/office/drawing/2014/main" val="366842596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983617224"/>
                    </a:ext>
                  </a:extLst>
                </a:gridCol>
                <a:gridCol w="822581">
                  <a:extLst>
                    <a:ext uri="{9D8B030D-6E8A-4147-A177-3AD203B41FA5}">
                      <a16:colId xmlns:a16="http://schemas.microsoft.com/office/drawing/2014/main" val="101667687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56919746"/>
                    </a:ext>
                  </a:extLst>
                </a:gridCol>
              </a:tblGrid>
              <a:tr h="3688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수강 정보 테이블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정규화 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5811"/>
                  </a:ext>
                </a:extLst>
              </a:tr>
              <a:tr h="37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학생번호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수업 이름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강의실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성적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561831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1004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베이킹 만들기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요리실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88343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8282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쌀 키우기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농업실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3.4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571425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777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연애는 죽었다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컴공과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4.5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464427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1212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쌀 키우기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농업실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2.2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120842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999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연애는 죽었다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컴공과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349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3F8758-AC22-180B-C567-780DC17714C9}"/>
              </a:ext>
            </a:extLst>
          </p:cNvPr>
          <p:cNvSpPr txBox="1"/>
          <p:nvPr/>
        </p:nvSpPr>
        <p:spPr>
          <a:xfrm>
            <a:off x="4665695" y="202592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1400" dirty="0">
              <a:solidFill>
                <a:schemeClr val="bg1"/>
              </a:solidFill>
            </a:endParaRPr>
          </a:p>
          <a:p>
            <a:endParaRPr kumimoji="1"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5DB5EA-40C4-5C1E-C4FF-EE8A39F58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0851"/>
              </p:ext>
            </p:extLst>
          </p:nvPr>
        </p:nvGraphicFramePr>
        <p:xfrm>
          <a:off x="4006418" y="1838080"/>
          <a:ext cx="2675501" cy="30681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5301">
                  <a:extLst>
                    <a:ext uri="{9D8B030D-6E8A-4147-A177-3AD203B41FA5}">
                      <a16:colId xmlns:a16="http://schemas.microsoft.com/office/drawing/2014/main" val="3668425964"/>
                    </a:ext>
                  </a:extLst>
                </a:gridCol>
                <a:gridCol w="1238146">
                  <a:extLst>
                    <a:ext uri="{9D8B030D-6E8A-4147-A177-3AD203B41FA5}">
                      <a16:colId xmlns:a16="http://schemas.microsoft.com/office/drawing/2014/main" val="983617224"/>
                    </a:ext>
                  </a:extLst>
                </a:gridCol>
                <a:gridCol w="562054">
                  <a:extLst>
                    <a:ext uri="{9D8B030D-6E8A-4147-A177-3AD203B41FA5}">
                      <a16:colId xmlns:a16="http://schemas.microsoft.com/office/drawing/2014/main" val="56919746"/>
                    </a:ext>
                  </a:extLst>
                </a:gridCol>
              </a:tblGrid>
              <a:tr h="43830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수강 테이블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정규화 후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5811"/>
                  </a:ext>
                </a:extLst>
              </a:tr>
              <a:tr h="438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학생번호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수업 이름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성적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561831"/>
                  </a:ext>
                </a:extLst>
              </a:tr>
              <a:tr h="438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1004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베이킹 만들기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2.0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88343"/>
                  </a:ext>
                </a:extLst>
              </a:tr>
              <a:tr h="438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8282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쌀 키우기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3.4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571425"/>
                  </a:ext>
                </a:extLst>
              </a:tr>
              <a:tr h="438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777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연애는 죽었다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4.5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464427"/>
                  </a:ext>
                </a:extLst>
              </a:tr>
              <a:tr h="438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1212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쌀 키우기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2.2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120842"/>
                  </a:ext>
                </a:extLst>
              </a:tr>
              <a:tr h="438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999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연애는 죽었다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3493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F97923B-B0E0-A499-279E-7246A6517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2431"/>
              </p:ext>
            </p:extLst>
          </p:nvPr>
        </p:nvGraphicFramePr>
        <p:xfrm>
          <a:off x="6804248" y="1848339"/>
          <a:ext cx="2160240" cy="21915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66842596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83617224"/>
                    </a:ext>
                  </a:extLst>
                </a:gridCol>
              </a:tblGrid>
              <a:tr h="4383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강의실 테이블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정규화 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5811"/>
                  </a:ext>
                </a:extLst>
              </a:tr>
              <a:tr h="438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수업 이름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강의실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561831"/>
                  </a:ext>
                </a:extLst>
              </a:tr>
              <a:tr h="438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베이킹 만들기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요리실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88343"/>
                  </a:ext>
                </a:extLst>
              </a:tr>
              <a:tr h="438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쌀 키우기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농업실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571425"/>
                  </a:ext>
                </a:extLst>
              </a:tr>
              <a:tr h="438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연애는 죽었다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컴공과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464427"/>
                  </a:ext>
                </a:extLst>
              </a:tr>
            </a:tbl>
          </a:graphicData>
        </a:graphic>
      </p:graphicFrame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F2D60ED9-3D1D-5E69-97B1-0B56A30BEC1E}"/>
              </a:ext>
            </a:extLst>
          </p:cNvPr>
          <p:cNvSpPr/>
          <p:nvPr/>
        </p:nvSpPr>
        <p:spPr>
          <a:xfrm>
            <a:off x="3527375" y="3199715"/>
            <a:ext cx="648072" cy="344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A3201D06-C57D-45FC-2073-454FFB34DC37}"/>
              </a:ext>
            </a:extLst>
          </p:cNvPr>
          <p:cNvSpPr/>
          <p:nvPr/>
        </p:nvSpPr>
        <p:spPr>
          <a:xfrm>
            <a:off x="221059" y="5070105"/>
            <a:ext cx="8743429" cy="1671263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 테이블에서 기본키는 학생번호</a:t>
            </a:r>
            <a:r>
              <a:rPr kumimoji="1" lang="en-US" altLang="ko-KR" sz="1400" dirty="0">
                <a:solidFill>
                  <a:schemeClr val="bg1"/>
                </a:solidFill>
              </a:rPr>
              <a:t>/</a:t>
            </a:r>
            <a:r>
              <a:rPr kumimoji="1" lang="ko-KR" altLang="en-US" sz="1400" dirty="0">
                <a:solidFill>
                  <a:schemeClr val="bg1"/>
                </a:solidFill>
              </a:rPr>
              <a:t>강좌이름으로 복합키로 구성되었다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학생번호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수업이름은 기본 키로 성적을 알 수 있다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학생번호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+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수업이름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성적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강의실 이라는 컬럼은 기본키의 부분집합인 수업이름에 의해 결정될 수 있다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수업이름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강의실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즉 기본 키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학생번호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수업이름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부분 키인 수업 이름이 결정자 임으로 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테이블을 분해하여 별도의 데이터로 관리할 수 있다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520439E5-2D5E-8FB7-6EDF-ED5CC2BF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43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504359" y="2384879"/>
            <a:ext cx="6262928" cy="3920836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4598" y="2743186"/>
            <a:ext cx="439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정규형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3NF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4304" y="3166594"/>
            <a:ext cx="5928919" cy="29631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정의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제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정규화를 진행한 테이블에 대해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이행적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종속을 없애도록 테이블을 분해하는 것이며 데이터 중복을 더욱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줄ㅇ리고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무결성을 더욱 강화 한다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규칙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정규형을 만족 해야 한다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기본키를 제외한 속성들 간의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이행적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종속성이 없어야 한다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이행적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종속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 -&gt; B , B -&gt; C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성립시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 -&gt; C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 성립되면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이행적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종속이다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오른쪽 화살표 설명선 8">
            <a:extLst>
              <a:ext uri="{FF2B5EF4-FFF2-40B4-BE49-F238E27FC236}">
                <a16:creationId xmlns:a16="http://schemas.microsoft.com/office/drawing/2014/main" id="{BF43F6C2-98C5-52AE-9715-4F3636BCEBD5}"/>
              </a:ext>
            </a:extLst>
          </p:cNvPr>
          <p:cNvSpPr/>
          <p:nvPr/>
        </p:nvSpPr>
        <p:spPr>
          <a:xfrm>
            <a:off x="1120372" y="2903571"/>
            <a:ext cx="595107" cy="350402"/>
          </a:xfrm>
          <a:prstGeom prst="rightArrowCallout">
            <a:avLst/>
          </a:prstGeom>
          <a:solidFill>
            <a:srgbClr val="E24C3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B97CBE-57C1-4EF6-7017-0D15154E6C67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12" name="육각형 1">
              <a:extLst>
                <a:ext uri="{FF2B5EF4-FFF2-40B4-BE49-F238E27FC236}">
                  <a16:creationId xmlns:a16="http://schemas.microsoft.com/office/drawing/2014/main" id="{AC432088-9FE7-333F-1CD5-C65DFB2AD67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8F4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3600" b="1" dirty="0">
                <a:solidFill>
                  <a:schemeClr val="bg2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008648-1B0F-42AA-7CA3-EA34C669BE88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정규화 단계</a:t>
              </a:r>
            </a:p>
          </p:txBody>
        </p:sp>
        <p:cxnSp>
          <p:nvCxnSpPr>
            <p:cNvPr id="16" name="직선 연결선 3">
              <a:extLst>
                <a:ext uri="{FF2B5EF4-FFF2-40B4-BE49-F238E27FC236}">
                  <a16:creationId xmlns:a16="http://schemas.microsoft.com/office/drawing/2014/main" id="{E81BE165-2CF1-C60C-146F-C78F067DAD76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5AC5B8-ED65-8A60-9F22-83C721C6E133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정규화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3NF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89080A2-00CA-0167-B848-BE7E46C9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2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AA9B970-2CB4-559A-AEA8-B6CE67C0E7F4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9" name="육각형 1">
              <a:extLst>
                <a:ext uri="{FF2B5EF4-FFF2-40B4-BE49-F238E27FC236}">
                  <a16:creationId xmlns:a16="http://schemas.microsoft.com/office/drawing/2014/main" id="{D39E78A4-96B5-D533-57FC-0FECC84D373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8F4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3600" b="1" dirty="0">
                <a:solidFill>
                  <a:schemeClr val="bg2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2EF186-1F09-06C2-8034-2B56437F8BCC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정규화 단계</a:t>
              </a:r>
            </a:p>
          </p:txBody>
        </p:sp>
        <p:cxnSp>
          <p:nvCxnSpPr>
            <p:cNvPr id="12" name="직선 연결선 3">
              <a:extLst>
                <a:ext uri="{FF2B5EF4-FFF2-40B4-BE49-F238E27FC236}">
                  <a16:creationId xmlns:a16="http://schemas.microsoft.com/office/drawing/2014/main" id="{558BAA8A-B6E6-93E4-8A95-065DB7F34DBF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C8E7142-31FC-2FF1-681A-35CC0461E055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정규화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3NF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9C62C4A-4088-A4D7-35FD-6447C1D61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45399"/>
              </p:ext>
            </p:extLst>
          </p:nvPr>
        </p:nvGraphicFramePr>
        <p:xfrm>
          <a:off x="467502" y="1801209"/>
          <a:ext cx="2912572" cy="259228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7470">
                  <a:extLst>
                    <a:ext uri="{9D8B030D-6E8A-4147-A177-3AD203B41FA5}">
                      <a16:colId xmlns:a16="http://schemas.microsoft.com/office/drawing/2014/main" val="366842596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983617224"/>
                    </a:ext>
                  </a:extLst>
                </a:gridCol>
                <a:gridCol w="704622">
                  <a:extLst>
                    <a:ext uri="{9D8B030D-6E8A-4147-A177-3AD203B41FA5}">
                      <a16:colId xmlns:a16="http://schemas.microsoft.com/office/drawing/2014/main" val="1016676870"/>
                    </a:ext>
                  </a:extLst>
                </a:gridCol>
              </a:tblGrid>
              <a:tr h="3688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계절 학기 정보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5811"/>
                  </a:ext>
                </a:extLst>
              </a:tr>
              <a:tr h="37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학생번호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수업 이름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수강료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561831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1004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베이킹 만들기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500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88343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8282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쌀 키우기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1000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571425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777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연애는 죽었다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20000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464427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1212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쌀 키우기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1000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120842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999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연애는 죽었다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20000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349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3F8758-AC22-180B-C567-780DC17714C9}"/>
              </a:ext>
            </a:extLst>
          </p:cNvPr>
          <p:cNvSpPr txBox="1"/>
          <p:nvPr/>
        </p:nvSpPr>
        <p:spPr>
          <a:xfrm>
            <a:off x="4604169" y="1945222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1400" dirty="0">
              <a:solidFill>
                <a:schemeClr val="bg1"/>
              </a:solidFill>
            </a:endParaRPr>
          </a:p>
          <a:p>
            <a:endParaRPr kumimoji="1"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5DB5EA-40C4-5C1E-C4FF-EE8A39F58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68634"/>
              </p:ext>
            </p:extLst>
          </p:nvPr>
        </p:nvGraphicFramePr>
        <p:xfrm>
          <a:off x="4172121" y="1801207"/>
          <a:ext cx="2113447" cy="25922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5301">
                  <a:extLst>
                    <a:ext uri="{9D8B030D-6E8A-4147-A177-3AD203B41FA5}">
                      <a16:colId xmlns:a16="http://schemas.microsoft.com/office/drawing/2014/main" val="3668425964"/>
                    </a:ext>
                  </a:extLst>
                </a:gridCol>
                <a:gridCol w="1238146">
                  <a:extLst>
                    <a:ext uri="{9D8B030D-6E8A-4147-A177-3AD203B41FA5}">
                      <a16:colId xmlns:a16="http://schemas.microsoft.com/office/drawing/2014/main" val="983617224"/>
                    </a:ext>
                  </a:extLst>
                </a:gridCol>
              </a:tblGrid>
              <a:tr h="3703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계절 수강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정규화 후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5811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학생번호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수업 이름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561831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1004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베이킹 만들기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88343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8282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쌀 키우기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571425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777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연애는 죽었다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464427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1212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쌀 키우기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12084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999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연애는 죽었다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3493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F97923B-B0E0-A499-279E-7246A6517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2300"/>
              </p:ext>
            </p:extLst>
          </p:nvPr>
        </p:nvGraphicFramePr>
        <p:xfrm>
          <a:off x="6429543" y="1812984"/>
          <a:ext cx="2113447" cy="20495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49886">
                  <a:extLst>
                    <a:ext uri="{9D8B030D-6E8A-4147-A177-3AD203B41FA5}">
                      <a16:colId xmlns:a16="http://schemas.microsoft.com/office/drawing/2014/main" val="3668425964"/>
                    </a:ext>
                  </a:extLst>
                </a:gridCol>
                <a:gridCol w="863561">
                  <a:extLst>
                    <a:ext uri="{9D8B030D-6E8A-4147-A177-3AD203B41FA5}">
                      <a16:colId xmlns:a16="http://schemas.microsoft.com/office/drawing/2014/main" val="983617224"/>
                    </a:ext>
                  </a:extLst>
                </a:gridCol>
              </a:tblGrid>
              <a:tr h="4099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수강료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정규화 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5811"/>
                  </a:ext>
                </a:extLst>
              </a:tr>
              <a:tr h="40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수업 이름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수강료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561831"/>
                  </a:ext>
                </a:extLst>
              </a:tr>
              <a:tr h="40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베이킹 만들기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500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88343"/>
                  </a:ext>
                </a:extLst>
              </a:tr>
              <a:tr h="40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쌀 키우기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1000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571425"/>
                  </a:ext>
                </a:extLst>
              </a:tr>
              <a:tr h="409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연애는 죽었다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20000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464427"/>
                  </a:ext>
                </a:extLst>
              </a:tr>
            </a:tbl>
          </a:graphicData>
        </a:graphic>
      </p:graphicFrame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EB37DB0D-3D14-0CE0-9C92-F8176D75F7FF}"/>
              </a:ext>
            </a:extLst>
          </p:cNvPr>
          <p:cNvSpPr/>
          <p:nvPr/>
        </p:nvSpPr>
        <p:spPr>
          <a:xfrm>
            <a:off x="3380074" y="3012310"/>
            <a:ext cx="648072" cy="338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6B46426-624D-0C63-CE44-EF2331AB9349}"/>
              </a:ext>
            </a:extLst>
          </p:cNvPr>
          <p:cNvSpPr/>
          <p:nvPr/>
        </p:nvSpPr>
        <p:spPr>
          <a:xfrm>
            <a:off x="221059" y="4537511"/>
            <a:ext cx="8743429" cy="2203857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기존 테이블에서 학생 번호는 수업 이름을 결정하고 있고</a:t>
            </a:r>
            <a:r>
              <a:rPr kumimoji="1" lang="en-US" altLang="ko-KR" sz="1400" dirty="0">
                <a:solidFill>
                  <a:schemeClr val="bg1"/>
                </a:solidFill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</a:rPr>
              <a:t> 수업 이름은 수강료를 결정하고 있다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그러므로 학생번호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수업이름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테이블과 수업이름 수강료 테이블로 분해해야 한다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이행 적 종속을 제거하는 이유는 예를 들어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1004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번 학생의 수강수업이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베이킹 만들기 에서 연애는 죽었다 로 변경 되었을 때 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이행 적 종속이 존재 시 연애는 죽었다 과목을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500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원에 듣게 된다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개꿀</a:t>
            </a:r>
            <a:endParaRPr kumimoji="1" lang="en-US" altLang="ko-KR" sz="1400" dirty="0">
              <a:solidFill>
                <a:srgbClr val="FFC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물론 수업 이름에 맞게 수강료를 다시 변경 할 수 있으나 이러한 번거로움을 해결 하기 위해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정규화를 하는 것 이며 즉 학생 번호를 통해 수업 이름을 참조하고 수업 이름은 수강료를 참조 되도록 한다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5D7F66-55B1-CE82-1E65-91E22C42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504359" y="2384879"/>
            <a:ext cx="6262928" cy="3920836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4598" y="2743186"/>
            <a:ext cx="5135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BCNF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정규화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(Boyce-Codd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Normar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Form)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4304" y="3197181"/>
            <a:ext cx="5928919" cy="29019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정의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제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정규화를 진행한 테이블에 대한 모든 결정자가 후보키가 되도록 테이블을 분해한 것이며 강력한 무결성 제약 조건을 통해 견고한 구조를 제공한다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규칙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정규형을 만족 해야 한다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모든 결정자가 후보 키 집합에 속해야 한다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모든 결정자가 </a:t>
            </a:r>
            <a:r>
              <a:rPr lang="ko-KR" altLang="en-US" sz="11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후보키</a:t>
            </a:r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집합에 </a:t>
            </a:r>
            <a:r>
              <a:rPr lang="ko-KR" altLang="en-US" sz="11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속해야한다</a:t>
            </a:r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=</a:t>
            </a:r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1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후보키</a:t>
            </a:r>
            <a:r>
              <a:rPr lang="ko-KR" altLang="en-US" sz="11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집합에 없는 컬럼이 결정자가 되어서는 안된다 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오른쪽 화살표 설명선 8">
            <a:extLst>
              <a:ext uri="{FF2B5EF4-FFF2-40B4-BE49-F238E27FC236}">
                <a16:creationId xmlns:a16="http://schemas.microsoft.com/office/drawing/2014/main" id="{BF43F6C2-98C5-52AE-9715-4F3636BCEBD5}"/>
              </a:ext>
            </a:extLst>
          </p:cNvPr>
          <p:cNvSpPr/>
          <p:nvPr/>
        </p:nvSpPr>
        <p:spPr>
          <a:xfrm>
            <a:off x="1120372" y="2903571"/>
            <a:ext cx="595107" cy="350402"/>
          </a:xfrm>
          <a:prstGeom prst="rightArrowCallout">
            <a:avLst/>
          </a:prstGeom>
          <a:solidFill>
            <a:srgbClr val="8F44A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B97CBE-57C1-4EF6-7017-0D15154E6C67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12" name="육각형 1">
              <a:extLst>
                <a:ext uri="{FF2B5EF4-FFF2-40B4-BE49-F238E27FC236}">
                  <a16:creationId xmlns:a16="http://schemas.microsoft.com/office/drawing/2014/main" id="{AC432088-9FE7-333F-1CD5-C65DFB2AD67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8F4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3600" b="1" dirty="0">
                <a:solidFill>
                  <a:schemeClr val="bg2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008648-1B0F-42AA-7CA3-EA34C669BE88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정규화 단계</a:t>
              </a:r>
            </a:p>
          </p:txBody>
        </p:sp>
        <p:cxnSp>
          <p:nvCxnSpPr>
            <p:cNvPr id="16" name="직선 연결선 3">
              <a:extLst>
                <a:ext uri="{FF2B5EF4-FFF2-40B4-BE49-F238E27FC236}">
                  <a16:creationId xmlns:a16="http://schemas.microsoft.com/office/drawing/2014/main" id="{E81BE165-2CF1-C60C-146F-C78F067DAD76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5AC5B8-ED65-8A60-9F22-83C721C6E133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BCNF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정규화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2D476F-FF42-2517-102D-52E1749E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382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AA9B970-2CB4-559A-AEA8-B6CE67C0E7F4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9" name="육각형 1">
              <a:extLst>
                <a:ext uri="{FF2B5EF4-FFF2-40B4-BE49-F238E27FC236}">
                  <a16:creationId xmlns:a16="http://schemas.microsoft.com/office/drawing/2014/main" id="{D39E78A4-96B5-D533-57FC-0FECC84D373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8F4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3600" b="1" dirty="0">
                <a:solidFill>
                  <a:schemeClr val="bg2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2EF186-1F09-06C2-8034-2B56437F8BCC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정규화 단계</a:t>
              </a:r>
            </a:p>
          </p:txBody>
        </p:sp>
        <p:cxnSp>
          <p:nvCxnSpPr>
            <p:cNvPr id="12" name="직선 연결선 3">
              <a:extLst>
                <a:ext uri="{FF2B5EF4-FFF2-40B4-BE49-F238E27FC236}">
                  <a16:creationId xmlns:a16="http://schemas.microsoft.com/office/drawing/2014/main" id="{558BAA8A-B6E6-93E4-8A95-065DB7F34DBF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C8E7142-31FC-2FF1-681A-35CC0461E055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BCNF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정규화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9C62C4A-4088-A4D7-35FD-6447C1D61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24764"/>
              </p:ext>
            </p:extLst>
          </p:nvPr>
        </p:nvGraphicFramePr>
        <p:xfrm>
          <a:off x="575275" y="1811465"/>
          <a:ext cx="2912572" cy="259228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07470">
                  <a:extLst>
                    <a:ext uri="{9D8B030D-6E8A-4147-A177-3AD203B41FA5}">
                      <a16:colId xmlns:a16="http://schemas.microsoft.com/office/drawing/2014/main" val="366842596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983617224"/>
                    </a:ext>
                  </a:extLst>
                </a:gridCol>
                <a:gridCol w="704622">
                  <a:extLst>
                    <a:ext uri="{9D8B030D-6E8A-4147-A177-3AD203B41FA5}">
                      <a16:colId xmlns:a16="http://schemas.microsoft.com/office/drawing/2014/main" val="1016676870"/>
                    </a:ext>
                  </a:extLst>
                </a:gridCol>
              </a:tblGrid>
              <a:tr h="3688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특강 수강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5811"/>
                  </a:ext>
                </a:extLst>
              </a:tr>
              <a:tr h="37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학생번호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특강 이름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교수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561831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1004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베이킹 만들기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김교수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88343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8282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쌀 키우기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박교수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571425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777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연애는 죽었다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오교수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464427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1212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쌀 키우기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박교수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120842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999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연애는 죽었다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오교수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349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3F8758-AC22-180B-C567-780DC17714C9}"/>
              </a:ext>
            </a:extLst>
          </p:cNvPr>
          <p:cNvSpPr txBox="1"/>
          <p:nvPr/>
        </p:nvSpPr>
        <p:spPr>
          <a:xfrm>
            <a:off x="4675324" y="207692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1400" dirty="0">
              <a:solidFill>
                <a:schemeClr val="bg1"/>
              </a:solidFill>
            </a:endParaRPr>
          </a:p>
          <a:p>
            <a:endParaRPr kumimoji="1"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5DB5EA-40C4-5C1E-C4FF-EE8A39F58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704862"/>
              </p:ext>
            </p:extLst>
          </p:nvPr>
        </p:nvGraphicFramePr>
        <p:xfrm>
          <a:off x="3994132" y="1811465"/>
          <a:ext cx="2113447" cy="259228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5301">
                  <a:extLst>
                    <a:ext uri="{9D8B030D-6E8A-4147-A177-3AD203B41FA5}">
                      <a16:colId xmlns:a16="http://schemas.microsoft.com/office/drawing/2014/main" val="3668425964"/>
                    </a:ext>
                  </a:extLst>
                </a:gridCol>
                <a:gridCol w="1238146">
                  <a:extLst>
                    <a:ext uri="{9D8B030D-6E8A-4147-A177-3AD203B41FA5}">
                      <a16:colId xmlns:a16="http://schemas.microsoft.com/office/drawing/2014/main" val="983617224"/>
                    </a:ext>
                  </a:extLst>
                </a:gridCol>
              </a:tblGrid>
              <a:tr h="3703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특강 신청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정규화 후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5811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학생번호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교수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561831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1004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김교수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88343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8282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박교수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571425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777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오교수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464427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1212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박교수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12084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999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오교수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3493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F97923B-B0E0-A499-279E-7246A6517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744911"/>
              </p:ext>
            </p:extLst>
          </p:nvPr>
        </p:nvGraphicFramePr>
        <p:xfrm>
          <a:off x="6254515" y="1824083"/>
          <a:ext cx="2113447" cy="21915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41821">
                  <a:extLst>
                    <a:ext uri="{9D8B030D-6E8A-4147-A177-3AD203B41FA5}">
                      <a16:colId xmlns:a16="http://schemas.microsoft.com/office/drawing/2014/main" val="3668425964"/>
                    </a:ext>
                  </a:extLst>
                </a:gridCol>
                <a:gridCol w="771626">
                  <a:extLst>
                    <a:ext uri="{9D8B030D-6E8A-4147-A177-3AD203B41FA5}">
                      <a16:colId xmlns:a16="http://schemas.microsoft.com/office/drawing/2014/main" val="983617224"/>
                    </a:ext>
                  </a:extLst>
                </a:gridCol>
              </a:tblGrid>
              <a:tr h="4383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특강 교수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정규화 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5811"/>
                  </a:ext>
                </a:extLst>
              </a:tr>
              <a:tr h="438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수업 이름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교수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561831"/>
                  </a:ext>
                </a:extLst>
              </a:tr>
              <a:tr h="438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베이킹 만들기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김교수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88343"/>
                  </a:ext>
                </a:extLst>
              </a:tr>
              <a:tr h="438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쌀 키우기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박교수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571425"/>
                  </a:ext>
                </a:extLst>
              </a:tr>
              <a:tr h="438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연애는 죽었다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오교수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464427"/>
                  </a:ext>
                </a:extLst>
              </a:tr>
            </a:tbl>
          </a:graphicData>
        </a:graphic>
      </p:graphicFrame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EB37DB0D-3D14-0CE0-9C92-F8176D75F7FF}"/>
              </a:ext>
            </a:extLst>
          </p:cNvPr>
          <p:cNvSpPr/>
          <p:nvPr/>
        </p:nvSpPr>
        <p:spPr>
          <a:xfrm>
            <a:off x="3466143" y="3107608"/>
            <a:ext cx="648072" cy="338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DAECCF9-DD3F-82BB-F0C9-A13058175B32}"/>
              </a:ext>
            </a:extLst>
          </p:cNvPr>
          <p:cNvSpPr/>
          <p:nvPr/>
        </p:nvSpPr>
        <p:spPr>
          <a:xfrm>
            <a:off x="221059" y="4786354"/>
            <a:ext cx="8743429" cy="1955014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특강 수강 테이블에 기본키는 학생번호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특강 이름 이다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그리고 기본키로 담당 교수를 알 수 있는데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같은 과목을 다른 교수가 가르칠 수 있어서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과목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교수 종속은 성립하지 않는다 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다만 교수는 어떤 과목을 가르치는지 알 수 있으므로 교수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과목 종속이 성립된다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교수가 특정 이름을 결정하는 결정자 이지만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후보키가 아니라는 문제가 발생된다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이처럼 </a:t>
            </a:r>
            <a:r>
              <a:rPr kumimoji="1" lang="ko-KR" altLang="en-US" sz="14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후보키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집합이 아닌 컬럼이 결정자가 되어버린 상황을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BCNF</a:t>
            </a:r>
            <a:r>
              <a:rPr kumimoji="1" lang="ko-KR" altLang="en-US" sz="14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만족하지 않는다고 한다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E315B2A4-A88D-13CA-ABDF-E6249A0C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0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504359" y="2384879"/>
            <a:ext cx="6262928" cy="3920836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2624045"/>
            <a:ext cx="5135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정규형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4NF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4304" y="3003570"/>
            <a:ext cx="5928919" cy="32891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정의 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 BCNF</a:t>
            </a:r>
            <a:r>
              <a:rPr lang="ko-KR" altLang="en-US" sz="14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만족하며 </a:t>
            </a:r>
            <a:r>
              <a:rPr lang="ko-KR" altLang="en-US" sz="14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다중값</a:t>
            </a:r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의존성을 다룬다</a:t>
            </a:r>
            <a:r>
              <a:rPr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다중 값 의존성으로 인한 복잡성과 중복을 제거한다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규칙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BCNF</a:t>
            </a:r>
            <a:r>
              <a:rPr lang="ko-KR" altLang="en-US" sz="14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만족 해야 한다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다치 종속</a:t>
            </a:r>
            <a:r>
              <a:rPr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(Multi-valued Dependency) </a:t>
            </a:r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 없어야 한다</a:t>
            </a: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다치 종속 </a:t>
            </a:r>
            <a:r>
              <a:rPr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A-&gt;B </a:t>
            </a:r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 때 하나의 </a:t>
            </a:r>
            <a:r>
              <a:rPr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 </a:t>
            </a:r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값에 여러 개의 </a:t>
            </a:r>
            <a:r>
              <a:rPr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</a:t>
            </a:r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값 존재 시 다치 종속을 가진다 한다</a:t>
            </a:r>
            <a:r>
              <a:rPr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A↠B </a:t>
            </a:r>
            <a:r>
              <a:rPr lang="ko-KR" altLang="en-US" sz="1400" b="0" i="0" dirty="0">
                <a:solidFill>
                  <a:schemeClr val="bg1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로 표시한다</a:t>
            </a:r>
            <a:endParaRPr lang="en-US" altLang="ko-KR" sz="11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B97CBE-57C1-4EF6-7017-0D15154E6C67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12" name="육각형 1">
              <a:extLst>
                <a:ext uri="{FF2B5EF4-FFF2-40B4-BE49-F238E27FC236}">
                  <a16:creationId xmlns:a16="http://schemas.microsoft.com/office/drawing/2014/main" id="{AC432088-9FE7-333F-1CD5-C65DFB2AD67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8F4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3600" b="1" dirty="0">
                <a:solidFill>
                  <a:schemeClr val="bg2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008648-1B0F-42AA-7CA3-EA34C669BE88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정규화 단계</a:t>
              </a:r>
            </a:p>
          </p:txBody>
        </p:sp>
        <p:cxnSp>
          <p:nvCxnSpPr>
            <p:cNvPr id="16" name="직선 연결선 3">
              <a:extLst>
                <a:ext uri="{FF2B5EF4-FFF2-40B4-BE49-F238E27FC236}">
                  <a16:creationId xmlns:a16="http://schemas.microsoft.com/office/drawing/2014/main" id="{E81BE165-2CF1-C60C-146F-C78F067DAD76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5AC5B8-ED65-8A60-9F22-83C721C6E133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정규화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4NF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오른쪽 화살표 설명선 8">
            <a:extLst>
              <a:ext uri="{FF2B5EF4-FFF2-40B4-BE49-F238E27FC236}">
                <a16:creationId xmlns:a16="http://schemas.microsoft.com/office/drawing/2014/main" id="{EA3F70BB-33C2-5A66-938F-7FF5E76F8201}"/>
              </a:ext>
            </a:extLst>
          </p:cNvPr>
          <p:cNvSpPr/>
          <p:nvPr/>
        </p:nvSpPr>
        <p:spPr>
          <a:xfrm>
            <a:off x="1120372" y="2903571"/>
            <a:ext cx="595107" cy="350402"/>
          </a:xfrm>
          <a:prstGeom prst="rightArrowCallout">
            <a:avLst/>
          </a:prstGeom>
          <a:solidFill>
            <a:srgbClr val="E24C3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1F3B8F-3568-C8B8-4112-5E3C070E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87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AA9B970-2CB4-559A-AEA8-B6CE67C0E7F4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9" name="육각형 1">
              <a:extLst>
                <a:ext uri="{FF2B5EF4-FFF2-40B4-BE49-F238E27FC236}">
                  <a16:creationId xmlns:a16="http://schemas.microsoft.com/office/drawing/2014/main" id="{D39E78A4-96B5-D533-57FC-0FECC84D373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8F4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3600" b="1" dirty="0">
                <a:solidFill>
                  <a:schemeClr val="bg2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2EF186-1F09-06C2-8034-2B56437F8BCC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정규화 단계</a:t>
              </a:r>
            </a:p>
          </p:txBody>
        </p:sp>
        <p:cxnSp>
          <p:nvCxnSpPr>
            <p:cNvPr id="12" name="직선 연결선 3">
              <a:extLst>
                <a:ext uri="{FF2B5EF4-FFF2-40B4-BE49-F238E27FC236}">
                  <a16:creationId xmlns:a16="http://schemas.microsoft.com/office/drawing/2014/main" id="{558BAA8A-B6E6-93E4-8A95-065DB7F34DBF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C8E7142-31FC-2FF1-681A-35CC0461E055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정규화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4NF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9C62C4A-4088-A4D7-35FD-6447C1D61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18623"/>
              </p:ext>
            </p:extLst>
          </p:nvPr>
        </p:nvGraphicFramePr>
        <p:xfrm>
          <a:off x="221059" y="1895109"/>
          <a:ext cx="3614077" cy="259228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49781">
                  <a:extLst>
                    <a:ext uri="{9D8B030D-6E8A-4147-A177-3AD203B41FA5}">
                      <a16:colId xmlns:a16="http://schemas.microsoft.com/office/drawing/2014/main" val="366842596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98361722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016676870"/>
                    </a:ext>
                  </a:extLst>
                </a:gridCol>
              </a:tblGrid>
              <a:tr h="3688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학생 정보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5811"/>
                  </a:ext>
                </a:extLst>
              </a:tr>
              <a:tr h="3790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학생번호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과목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취미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561831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1004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베이킹 만들기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식빵 굽기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88343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8282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쌀 키우기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농사 짓기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571425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1004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연애는 죽었다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헤어지기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464427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1212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쌀 키우기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벼 심기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120842"/>
                  </a:ext>
                </a:extLst>
              </a:tr>
              <a:tr h="368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8282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연애는 죽었다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고백공격하기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349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3F8758-AC22-180B-C567-780DC17714C9}"/>
              </a:ext>
            </a:extLst>
          </p:cNvPr>
          <p:cNvSpPr txBox="1"/>
          <p:nvPr/>
        </p:nvSpPr>
        <p:spPr>
          <a:xfrm>
            <a:off x="4675324" y="207692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1400" dirty="0">
              <a:solidFill>
                <a:schemeClr val="bg1"/>
              </a:solidFill>
            </a:endParaRPr>
          </a:p>
          <a:p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DAECCF9-DD3F-82BB-F0C9-A13058175B32}"/>
              </a:ext>
            </a:extLst>
          </p:cNvPr>
          <p:cNvSpPr/>
          <p:nvPr/>
        </p:nvSpPr>
        <p:spPr>
          <a:xfrm>
            <a:off x="221059" y="4786354"/>
            <a:ext cx="8743429" cy="1955014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정규화 전 테이블을 보면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1004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번 학생은 베이킹 만들기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연애는 죽었다 과목을 수강하고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식빵 굽기와 헤어지기를 취미로 가지는데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학생 번호 하나에 과목 여러 개 와 취미 여러 개 가 종속 하게 된다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이런 경우 학생 번호를 토대로 값을 조회하면 중복이 발생하게 된다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과목과 취미는 관계가 없는 독립적인 관계이다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하지만 같은 테이블의 학생 번호라는 컬럼에 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다치 종속 되어버려 중복이 발생하는 문제가 생긴다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그러함으로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4NF</a:t>
            </a:r>
            <a:r>
              <a:rPr kumimoji="1" lang="ko-KR" altLang="en-US" sz="14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만족 하기 위해 분해 작업을 해야 한다 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6B81A97-6413-29F4-B6A2-11707DE7B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03495"/>
              </p:ext>
            </p:extLst>
          </p:nvPr>
        </p:nvGraphicFramePr>
        <p:xfrm>
          <a:off x="4120734" y="1918723"/>
          <a:ext cx="2376264" cy="27246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66842596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983617224"/>
                    </a:ext>
                  </a:extLst>
                </a:gridCol>
              </a:tblGrid>
              <a:tr h="3892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과목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정규화 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5811"/>
                  </a:ext>
                </a:extLst>
              </a:tr>
              <a:tr h="389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학생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과목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561831"/>
                  </a:ext>
                </a:extLst>
              </a:tr>
              <a:tr h="389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베이킹 만들기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88343"/>
                  </a:ext>
                </a:extLst>
              </a:tr>
              <a:tr h="389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연애는 죽었다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571425"/>
                  </a:ext>
                </a:extLst>
              </a:tr>
              <a:tr h="389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8282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쌀 키우기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464427"/>
                  </a:ext>
                </a:extLst>
              </a:tr>
              <a:tr h="389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8282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연애는 죽었다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754601"/>
                  </a:ext>
                </a:extLst>
              </a:tr>
              <a:tr h="389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1212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쌀 키우기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45212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1C619-C75F-0130-08B1-C143D9354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22756"/>
              </p:ext>
            </p:extLst>
          </p:nvPr>
        </p:nvGraphicFramePr>
        <p:xfrm>
          <a:off x="6608579" y="1918723"/>
          <a:ext cx="2376264" cy="27246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66842596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983617224"/>
                    </a:ext>
                  </a:extLst>
                </a:gridCol>
              </a:tblGrid>
              <a:tr h="3892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취미 정규화 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55811"/>
                  </a:ext>
                </a:extLst>
              </a:tr>
              <a:tr h="389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학생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취미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561831"/>
                  </a:ext>
                </a:extLst>
              </a:tr>
              <a:tr h="389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식빵 굽기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88343"/>
                  </a:ext>
                </a:extLst>
              </a:tr>
              <a:tr h="389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1004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헤어지기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571425"/>
                  </a:ext>
                </a:extLst>
              </a:tr>
              <a:tr h="389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8282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농사 짓기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464427"/>
                  </a:ext>
                </a:extLst>
              </a:tr>
              <a:tr h="389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8282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고백공격하기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754601"/>
                  </a:ext>
                </a:extLst>
              </a:tr>
              <a:tr h="389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1212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벼 심기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452124"/>
                  </a:ext>
                </a:extLst>
              </a:tr>
            </a:tbl>
          </a:graphicData>
        </a:graphic>
      </p:graphicFrame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8750875B-1B8A-C8AB-F098-FC999BFEA77D}"/>
              </a:ext>
            </a:extLst>
          </p:cNvPr>
          <p:cNvSpPr/>
          <p:nvPr/>
        </p:nvSpPr>
        <p:spPr>
          <a:xfrm>
            <a:off x="3527611" y="3573016"/>
            <a:ext cx="648072" cy="338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01071401-5335-2984-72AA-3C3D179A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9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504359" y="2384879"/>
            <a:ext cx="6262928" cy="3920836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70886" y="2536614"/>
            <a:ext cx="5135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Project Join Normal Form(PJNF)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3730" y="2918633"/>
            <a:ext cx="5928919" cy="32862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정의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중복을 제거하기 위해 분해할 수 있을 만큼 전부 분해나는 것 이며 데이터베이스의 무결성과 효율성을 최대한으로 끌어올린다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규칙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4NF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만족해야 한다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조인 종속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(Join dependency)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 없어야 한다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조인 연산을 했을 때 손실이 없어야 한다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조인 종속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하나의 릴레이션을 여러 개의 릴레이션으로 무손실 분해를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하였다가 다시 재 결합 할 수 있다면 조인 종속 이라고 한다 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오른쪽 화살표 설명선 8">
            <a:extLst>
              <a:ext uri="{FF2B5EF4-FFF2-40B4-BE49-F238E27FC236}">
                <a16:creationId xmlns:a16="http://schemas.microsoft.com/office/drawing/2014/main" id="{BF43F6C2-98C5-52AE-9715-4F3636BCEBD5}"/>
              </a:ext>
            </a:extLst>
          </p:cNvPr>
          <p:cNvSpPr/>
          <p:nvPr/>
        </p:nvSpPr>
        <p:spPr>
          <a:xfrm>
            <a:off x="1120372" y="2903571"/>
            <a:ext cx="595107" cy="350402"/>
          </a:xfrm>
          <a:prstGeom prst="rightArrowCallout">
            <a:avLst/>
          </a:prstGeom>
          <a:solidFill>
            <a:srgbClr val="8F44A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B97CBE-57C1-4EF6-7017-0D15154E6C67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12" name="육각형 1">
              <a:extLst>
                <a:ext uri="{FF2B5EF4-FFF2-40B4-BE49-F238E27FC236}">
                  <a16:creationId xmlns:a16="http://schemas.microsoft.com/office/drawing/2014/main" id="{AC432088-9FE7-333F-1CD5-C65DFB2AD67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8F4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3600" b="1" dirty="0">
                <a:solidFill>
                  <a:schemeClr val="bg2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008648-1B0F-42AA-7CA3-EA34C669BE88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정규화 단계</a:t>
              </a:r>
            </a:p>
          </p:txBody>
        </p:sp>
        <p:cxnSp>
          <p:nvCxnSpPr>
            <p:cNvPr id="16" name="직선 연결선 3">
              <a:extLst>
                <a:ext uri="{FF2B5EF4-FFF2-40B4-BE49-F238E27FC236}">
                  <a16:creationId xmlns:a16="http://schemas.microsoft.com/office/drawing/2014/main" id="{E81BE165-2CF1-C60C-146F-C78F067DAD76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5AC5B8-ED65-8A60-9F22-83C721C6E133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정규형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 5NF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C2CF23D-7F80-B7A8-D965-20B5B387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3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31630" y="1844824"/>
            <a:ext cx="7640601" cy="3920836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6714" y="587796"/>
            <a:ext cx="3918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CONTENTS</a:t>
            </a:r>
            <a:endParaRPr lang="ko-KR" altLang="en-US" sz="48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5580112" y="5085184"/>
            <a:ext cx="2056467" cy="1772816"/>
          </a:xfrm>
          <a:prstGeom prst="triangle">
            <a:avLst/>
          </a:prstGeom>
          <a:solidFill>
            <a:srgbClr val="01C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6177644" y="5399227"/>
            <a:ext cx="1869515" cy="1465137"/>
          </a:xfrm>
          <a:prstGeom prst="triangle">
            <a:avLst/>
          </a:prstGeom>
          <a:solidFill>
            <a:srgbClr val="018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포인트가 5개인 별 6"/>
          <p:cNvSpPr/>
          <p:nvPr>
            <p:custDataLst>
              <p:tags r:id="rId1"/>
            </p:custDataLst>
          </p:nvPr>
        </p:nvSpPr>
        <p:spPr>
          <a:xfrm>
            <a:off x="8687763" y="5493286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포인트가 5개인 별 7"/>
          <p:cNvSpPr/>
          <p:nvPr>
            <p:custDataLst>
              <p:tags r:id="rId2"/>
            </p:custDataLst>
          </p:nvPr>
        </p:nvSpPr>
        <p:spPr>
          <a:xfrm>
            <a:off x="4941935" y="6366003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포인트가 5개인 별 8"/>
          <p:cNvSpPr/>
          <p:nvPr>
            <p:custDataLst>
              <p:tags r:id="rId3"/>
            </p:custDataLst>
          </p:nvPr>
        </p:nvSpPr>
        <p:spPr>
          <a:xfrm>
            <a:off x="8262384" y="5977834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포인트가 5개인 별 9"/>
          <p:cNvSpPr/>
          <p:nvPr>
            <p:custDataLst>
              <p:tags r:id="rId4"/>
            </p:custDataLst>
          </p:nvPr>
        </p:nvSpPr>
        <p:spPr>
          <a:xfrm>
            <a:off x="5412150" y="5850706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3648" y="2192438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데이터베이스의 정규화</a:t>
            </a:r>
          </a:p>
        </p:txBody>
      </p:sp>
      <p:sp>
        <p:nvSpPr>
          <p:cNvPr id="12" name="육각형 11"/>
          <p:cNvSpPr/>
          <p:nvPr/>
        </p:nvSpPr>
        <p:spPr>
          <a:xfrm>
            <a:off x="1818296" y="2248069"/>
            <a:ext cx="595107" cy="350402"/>
          </a:xfrm>
          <a:prstGeom prst="hexagon">
            <a:avLst/>
          </a:prstGeom>
          <a:solidFill>
            <a:srgbClr val="E2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3648" y="284051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정규화 단계</a:t>
            </a:r>
          </a:p>
        </p:txBody>
      </p:sp>
      <p:sp>
        <p:nvSpPr>
          <p:cNvPr id="14" name="육각형 13"/>
          <p:cNvSpPr/>
          <p:nvPr/>
        </p:nvSpPr>
        <p:spPr>
          <a:xfrm>
            <a:off x="1818296" y="2896141"/>
            <a:ext cx="595107" cy="350402"/>
          </a:xfrm>
          <a:prstGeom prst="hexagon">
            <a:avLst/>
          </a:prstGeom>
          <a:solidFill>
            <a:srgbClr val="8F4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13648" y="348858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트랜잭션이란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육각형 15"/>
          <p:cNvSpPr/>
          <p:nvPr/>
        </p:nvSpPr>
        <p:spPr>
          <a:xfrm>
            <a:off x="1818296" y="3544213"/>
            <a:ext cx="595107" cy="350402"/>
          </a:xfrm>
          <a:prstGeom prst="hexagon">
            <a:avLst/>
          </a:prstGeom>
          <a:solidFill>
            <a:srgbClr val="E2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13648" y="4136654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트랜잭션의 연산 및 상태</a:t>
            </a:r>
          </a:p>
        </p:txBody>
      </p:sp>
      <p:sp>
        <p:nvSpPr>
          <p:cNvPr id="18" name="육각형 17"/>
          <p:cNvSpPr/>
          <p:nvPr/>
        </p:nvSpPr>
        <p:spPr>
          <a:xfrm>
            <a:off x="1818296" y="4192285"/>
            <a:ext cx="595107" cy="350402"/>
          </a:xfrm>
          <a:prstGeom prst="hexagon">
            <a:avLst/>
          </a:prstGeom>
          <a:solidFill>
            <a:srgbClr val="8F4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포인트가 5개인 별 18"/>
          <p:cNvSpPr/>
          <p:nvPr>
            <p:custDataLst>
              <p:tags r:id="rId5"/>
            </p:custDataLst>
          </p:nvPr>
        </p:nvSpPr>
        <p:spPr>
          <a:xfrm>
            <a:off x="7636540" y="5711894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0" name="포인트가 5개인 별 19"/>
          <p:cNvSpPr/>
          <p:nvPr>
            <p:custDataLst>
              <p:tags r:id="rId6"/>
            </p:custDataLst>
          </p:nvPr>
        </p:nvSpPr>
        <p:spPr>
          <a:xfrm>
            <a:off x="2616714" y="1186427"/>
            <a:ext cx="245913" cy="245913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포인트가 5개인 별 20"/>
          <p:cNvSpPr/>
          <p:nvPr>
            <p:custDataLst>
              <p:tags r:id="rId7"/>
            </p:custDataLst>
          </p:nvPr>
        </p:nvSpPr>
        <p:spPr>
          <a:xfrm>
            <a:off x="6196654" y="443780"/>
            <a:ext cx="245913" cy="245913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포인트가 5개인 별 21"/>
          <p:cNvSpPr/>
          <p:nvPr>
            <p:custDataLst>
              <p:tags r:id="rId8"/>
            </p:custDataLst>
          </p:nvPr>
        </p:nvSpPr>
        <p:spPr>
          <a:xfrm>
            <a:off x="6446496" y="793591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059832" y="1340768"/>
            <a:ext cx="302433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3" descr="Sheep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8642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1C083C-74F8-234A-5408-3FB04F56F9F2}"/>
              </a:ext>
            </a:extLst>
          </p:cNvPr>
          <p:cNvSpPr txBox="1"/>
          <p:nvPr/>
        </p:nvSpPr>
        <p:spPr>
          <a:xfrm>
            <a:off x="2625959" y="4807036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 제어</a:t>
            </a:r>
          </a:p>
        </p:txBody>
      </p:sp>
      <p:sp>
        <p:nvSpPr>
          <p:cNvPr id="28" name="육각형 11">
            <a:extLst>
              <a:ext uri="{FF2B5EF4-FFF2-40B4-BE49-F238E27FC236}">
                <a16:creationId xmlns:a16="http://schemas.microsoft.com/office/drawing/2014/main" id="{EA1B98DB-AD90-6A42-9066-CC64F76622E1}"/>
              </a:ext>
            </a:extLst>
          </p:cNvPr>
          <p:cNvSpPr/>
          <p:nvPr/>
        </p:nvSpPr>
        <p:spPr>
          <a:xfrm>
            <a:off x="1830607" y="4862667"/>
            <a:ext cx="595107" cy="350402"/>
          </a:xfrm>
          <a:prstGeom prst="hexagon">
            <a:avLst/>
          </a:prstGeom>
          <a:solidFill>
            <a:srgbClr val="E24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249ABFA6-DD59-02E7-8A1B-58564A63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3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AA9B970-2CB4-559A-AEA8-B6CE67C0E7F4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9" name="육각형 1">
              <a:extLst>
                <a:ext uri="{FF2B5EF4-FFF2-40B4-BE49-F238E27FC236}">
                  <a16:creationId xmlns:a16="http://schemas.microsoft.com/office/drawing/2014/main" id="{D39E78A4-96B5-D533-57FC-0FECC84D373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8F4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3600" b="1" dirty="0">
                <a:solidFill>
                  <a:schemeClr val="bg2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2EF186-1F09-06C2-8034-2B56437F8BCC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정규화 단계</a:t>
              </a:r>
            </a:p>
          </p:txBody>
        </p:sp>
        <p:cxnSp>
          <p:nvCxnSpPr>
            <p:cNvPr id="12" name="직선 연결선 3">
              <a:extLst>
                <a:ext uri="{FF2B5EF4-FFF2-40B4-BE49-F238E27FC236}">
                  <a16:creationId xmlns:a16="http://schemas.microsoft.com/office/drawing/2014/main" id="{558BAA8A-B6E6-93E4-8A95-065DB7F34DBF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C8E7142-31FC-2FF1-681A-35CC0461E055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정규화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5NF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F8758-AC22-180B-C567-780DC17714C9}"/>
              </a:ext>
            </a:extLst>
          </p:cNvPr>
          <p:cNvSpPr txBox="1"/>
          <p:nvPr/>
        </p:nvSpPr>
        <p:spPr>
          <a:xfrm>
            <a:off x="4675324" y="2076928"/>
            <a:ext cx="18473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kumimoji="1" lang="en-US" altLang="ko-KR" sz="1400" dirty="0">
              <a:solidFill>
                <a:schemeClr val="bg1"/>
              </a:solidFill>
            </a:endParaRPr>
          </a:p>
          <a:p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DAECCF9-DD3F-82BB-F0C9-A13058175B32}"/>
              </a:ext>
            </a:extLst>
          </p:cNvPr>
          <p:cNvSpPr/>
          <p:nvPr/>
        </p:nvSpPr>
        <p:spPr>
          <a:xfrm>
            <a:off x="221059" y="4786354"/>
            <a:ext cx="8743429" cy="1955014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 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릴레이션을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 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와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 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 분해 했다가 다시 조인을 했을 때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그대로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 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 된다면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는 조인 종속성이 있다고 한다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현실 데이터베이스 에서는 제 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5 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정규형을 사용하지 않는다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하지만  그럼에도 알고는 있어야 하기 때문에 이정도만 알고 있어도 될 듯 하다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43BD3653-3331-FD82-407C-8EBF7007C55C}"/>
              </a:ext>
            </a:extLst>
          </p:cNvPr>
          <p:cNvSpPr/>
          <p:nvPr/>
        </p:nvSpPr>
        <p:spPr>
          <a:xfrm>
            <a:off x="974195" y="2564904"/>
            <a:ext cx="1518714" cy="86409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63D0C25-6D8A-63A0-9C27-E8BBF986D951}"/>
              </a:ext>
            </a:extLst>
          </p:cNvPr>
          <p:cNvSpPr/>
          <p:nvPr/>
        </p:nvSpPr>
        <p:spPr>
          <a:xfrm>
            <a:off x="3728753" y="3243581"/>
            <a:ext cx="1518714" cy="86409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4CEAEA1-EE73-F83A-CC31-D6A9903CD446}"/>
              </a:ext>
            </a:extLst>
          </p:cNvPr>
          <p:cNvSpPr/>
          <p:nvPr/>
        </p:nvSpPr>
        <p:spPr>
          <a:xfrm>
            <a:off x="3684472" y="1949481"/>
            <a:ext cx="1518714" cy="86409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101E14B2-115E-5911-63A5-2173C0498710}"/>
              </a:ext>
            </a:extLst>
          </p:cNvPr>
          <p:cNvSpPr/>
          <p:nvPr/>
        </p:nvSpPr>
        <p:spPr>
          <a:xfrm>
            <a:off x="6394749" y="2521458"/>
            <a:ext cx="1518714" cy="86409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0BC42C11-CBFE-9839-4050-FFCE3F2A44AB}"/>
              </a:ext>
            </a:extLst>
          </p:cNvPr>
          <p:cNvSpPr/>
          <p:nvPr/>
        </p:nvSpPr>
        <p:spPr>
          <a:xfrm rot="20220148">
            <a:off x="2619295" y="2502692"/>
            <a:ext cx="990852" cy="263107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분해</a:t>
            </a:r>
          </a:p>
        </p:txBody>
      </p:sp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272397DC-C059-F20B-E448-8D0A98641C30}"/>
              </a:ext>
            </a:extLst>
          </p:cNvPr>
          <p:cNvSpPr/>
          <p:nvPr/>
        </p:nvSpPr>
        <p:spPr>
          <a:xfrm rot="1994285">
            <a:off x="2608592" y="3270867"/>
            <a:ext cx="990852" cy="263107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분해</a:t>
            </a:r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7CC70934-4F79-2AE1-1F03-F7196CF4CB5F}"/>
              </a:ext>
            </a:extLst>
          </p:cNvPr>
          <p:cNvSpPr/>
          <p:nvPr/>
        </p:nvSpPr>
        <p:spPr>
          <a:xfrm rot="1994285">
            <a:off x="5325683" y="2466947"/>
            <a:ext cx="990852" cy="263107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조인</a:t>
            </a:r>
          </a:p>
        </p:txBody>
      </p:sp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0BD06636-1497-C99C-C13D-0F033BBF4AE5}"/>
              </a:ext>
            </a:extLst>
          </p:cNvPr>
          <p:cNvSpPr/>
          <p:nvPr/>
        </p:nvSpPr>
        <p:spPr>
          <a:xfrm rot="20220148">
            <a:off x="5325683" y="3297446"/>
            <a:ext cx="990852" cy="263107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조인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63B06734-8CF7-73F3-E01C-C4CEC313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11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2" name="육각형 1"/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8F4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Sandoll 고딕Neo3 02 Light" pitchFamily="34" charset="-127"/>
                  <a:ea typeface="Sandoll 고딕Neo3 02 Light" pitchFamily="34" charset="-127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latin typeface="Sandoll 고딕Neo3 02 Light" pitchFamily="34" charset="-127"/>
                <a:ea typeface="Sandoll 고딕Neo3 02 Light" pitchFamily="34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Sandoll 고딕Neo2 03 Regular" pitchFamily="34" charset="-127"/>
                  <a:ea typeface="Sandoll 고딕Neo2 03 Regular" pitchFamily="34" charset="-127"/>
                </a:rPr>
                <a:t>정규형 정리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139662" y="1184111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정규형을 정리해보자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-18407" y="4048792"/>
            <a:ext cx="9140673" cy="2793184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4340" y="4385064"/>
            <a:ext cx="8758657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실무에 정규형은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BCNF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까지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하는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Sandoll 고딕Neo2 03 Regular" pitchFamily="34" charset="-127"/>
              <a:ea typeface="Sandoll 고딕Neo2 03 Regular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경우가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많다제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4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정규형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부터는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Sandoll 고딕Neo2 03 Regular" pitchFamily="34" charset="-127"/>
              <a:ea typeface="Sandoll 고딕Neo2 03 Regular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고급 정규형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으로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4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정규형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부터는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 정규화의 단점이 나타날 수 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정규화는 하면 할 수 록 많은 제약 조건이 발생 되므로 까다롭게 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그러함으로 특성과 원칙을 이해하고 적절하게 사용해야 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Sandoll 고딕Neo2 03 Regular" pitchFamily="34" charset="-127"/>
                <a:ea typeface="Sandoll 고딕Neo2 03 Regular" pitchFamily="34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6872" y="3383217"/>
            <a:ext cx="385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Sandoll 격동고딕" pitchFamily="34" charset="-127"/>
                <a:ea typeface="Sandoll 고딕Neo2 03 Regular" pitchFamily="34" charset="-127"/>
              </a:rPr>
              <a:t> 정규형들의 관계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Sandoll 격동고딕" pitchFamily="34" charset="-127"/>
              <a:ea typeface="Sandoll 고딕Neo2 03 Regular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9E37A1-15E4-C7BE-E10F-E02E2690A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511" y="1857674"/>
            <a:ext cx="4735058" cy="3322177"/>
          </a:xfrm>
          <a:prstGeom prst="rect">
            <a:avLst/>
          </a:prstGeom>
          <a:effectLst>
            <a:softEdge rad="130440"/>
          </a:effec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BA6F8-FDA5-899E-A643-673AF612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7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592" imgH="591" progId="TCLayout.ActiveDocument.1">
                  <p:embed/>
                </p:oleObj>
              </mc:Choice>
              <mc:Fallback>
                <p:oleObj name="think-cell Slide" r:id="rId21" imgW="592" imgH="591" progId="TCLayout.ActiveDocument.1">
                  <p:embed/>
                  <p:pic>
                    <p:nvPicPr>
                      <p:cNvPr id="5" name="개체 4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타원 8"/>
          <p:cNvSpPr/>
          <p:nvPr>
            <p:custDataLst>
              <p:tags r:id="rId2"/>
            </p:custDataLst>
          </p:nvPr>
        </p:nvSpPr>
        <p:spPr>
          <a:xfrm>
            <a:off x="1763688" y="1720767"/>
            <a:ext cx="5472608" cy="3672408"/>
          </a:xfrm>
          <a:prstGeom prst="ellipse">
            <a:avLst/>
          </a:prstGeom>
          <a:noFill/>
          <a:ln>
            <a:solidFill>
              <a:srgbClr val="FFFFFF">
                <a:alpha val="18824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8" name="그룹 7"/>
          <p:cNvGrpSpPr/>
          <p:nvPr>
            <p:custDataLst>
              <p:tags r:id="rId3"/>
            </p:custDataLst>
          </p:nvPr>
        </p:nvGrpSpPr>
        <p:grpSpPr>
          <a:xfrm>
            <a:off x="2272778" y="1400511"/>
            <a:ext cx="4451884" cy="4444671"/>
            <a:chOff x="2352364" y="1353033"/>
            <a:chExt cx="4451884" cy="4444671"/>
          </a:xfrm>
        </p:grpSpPr>
        <p:sp>
          <p:nvSpPr>
            <p:cNvPr id="6" name="타원 5"/>
            <p:cNvSpPr/>
            <p:nvPr>
              <p:custDataLst>
                <p:tags r:id="rId18"/>
              </p:custDataLst>
            </p:nvPr>
          </p:nvSpPr>
          <p:spPr>
            <a:xfrm>
              <a:off x="2491328" y="1484784"/>
              <a:ext cx="4312920" cy="4312920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" name="타원 3"/>
            <p:cNvSpPr/>
            <p:nvPr>
              <p:custDataLst>
                <p:tags r:id="rId19"/>
              </p:custDataLst>
            </p:nvPr>
          </p:nvSpPr>
          <p:spPr>
            <a:xfrm>
              <a:off x="2352364" y="1353033"/>
              <a:ext cx="4312920" cy="4312920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" name="그룹 6"/>
          <p:cNvGrpSpPr/>
          <p:nvPr>
            <p:custDataLst>
              <p:tags r:id="rId4"/>
            </p:custDataLst>
          </p:nvPr>
        </p:nvGrpSpPr>
        <p:grpSpPr>
          <a:xfrm>
            <a:off x="2724183" y="2209366"/>
            <a:ext cx="3549074" cy="2303125"/>
            <a:chOff x="7825241" y="2305298"/>
            <a:chExt cx="3549074" cy="2303125"/>
          </a:xfrm>
        </p:grpSpPr>
        <p:sp>
          <p:nvSpPr>
            <p:cNvPr id="2" name="TextBox 1"/>
            <p:cNvSpPr txBox="1"/>
            <p:nvPr>
              <p:custDataLst>
                <p:tags r:id="rId16"/>
              </p:custDataLst>
            </p:nvPr>
          </p:nvSpPr>
          <p:spPr>
            <a:xfrm>
              <a:off x="7825241" y="3284984"/>
              <a:ext cx="35490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데이터베이스</a:t>
              </a:r>
              <a:endParaRPr lang="en-US" altLang="ko-KR" sz="4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lang="ko-KR" altLang="en-US" sz="40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트랜잭션이란</a:t>
              </a:r>
              <a:r>
                <a:rPr lang="en-US" altLang="ko-KR" sz="40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</a:p>
          </p:txBody>
        </p:sp>
        <p:sp>
          <p:nvSpPr>
            <p:cNvPr id="3" name="육각형 2"/>
            <p:cNvSpPr/>
            <p:nvPr>
              <p:custDataLst>
                <p:tags r:id="rId17"/>
              </p:custDataLst>
            </p:nvPr>
          </p:nvSpPr>
          <p:spPr>
            <a:xfrm>
              <a:off x="9072643" y="2305298"/>
              <a:ext cx="1054270" cy="620759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" name="포인트가 5개인 별 9"/>
          <p:cNvSpPr/>
          <p:nvPr>
            <p:custDataLst>
              <p:tags r:id="rId5"/>
            </p:custDataLst>
          </p:nvPr>
        </p:nvSpPr>
        <p:spPr>
          <a:xfrm>
            <a:off x="689508" y="5466563"/>
            <a:ext cx="203234" cy="203234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포인트가 5개인 별 10"/>
          <p:cNvSpPr/>
          <p:nvPr>
            <p:custDataLst>
              <p:tags r:id="rId6"/>
            </p:custDataLst>
          </p:nvPr>
        </p:nvSpPr>
        <p:spPr>
          <a:xfrm>
            <a:off x="1811896" y="5239995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포인트가 5개인 별 11"/>
          <p:cNvSpPr/>
          <p:nvPr>
            <p:custDataLst>
              <p:tags r:id="rId7"/>
            </p:custDataLst>
          </p:nvPr>
        </p:nvSpPr>
        <p:spPr>
          <a:xfrm>
            <a:off x="752149" y="4251973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포인트가 5개인 별 12"/>
          <p:cNvSpPr/>
          <p:nvPr>
            <p:custDataLst>
              <p:tags r:id="rId8"/>
            </p:custDataLst>
          </p:nvPr>
        </p:nvSpPr>
        <p:spPr>
          <a:xfrm>
            <a:off x="8172400" y="1160200"/>
            <a:ext cx="223557" cy="223557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포인트가 5개인 별 13"/>
          <p:cNvSpPr/>
          <p:nvPr>
            <p:custDataLst>
              <p:tags r:id="rId9"/>
            </p:custDataLst>
          </p:nvPr>
        </p:nvSpPr>
        <p:spPr>
          <a:xfrm>
            <a:off x="7719979" y="2138060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포인트가 5개인 별 14"/>
          <p:cNvSpPr/>
          <p:nvPr>
            <p:custDataLst>
              <p:tags r:id="rId10"/>
            </p:custDataLst>
          </p:nvPr>
        </p:nvSpPr>
        <p:spPr>
          <a:xfrm>
            <a:off x="6660232" y="1150038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타원 16"/>
          <p:cNvSpPr/>
          <p:nvPr>
            <p:custDataLst>
              <p:tags r:id="rId11"/>
            </p:custDataLst>
          </p:nvPr>
        </p:nvSpPr>
        <p:spPr>
          <a:xfrm>
            <a:off x="6274909" y="5620412"/>
            <a:ext cx="138812" cy="138812"/>
          </a:xfrm>
          <a:prstGeom prst="ellipse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타원 17"/>
          <p:cNvSpPr/>
          <p:nvPr>
            <p:custDataLst>
              <p:tags r:id="rId12"/>
            </p:custDataLst>
          </p:nvPr>
        </p:nvSpPr>
        <p:spPr>
          <a:xfrm>
            <a:off x="6321342" y="5646419"/>
            <a:ext cx="184758" cy="184758"/>
          </a:xfrm>
          <a:prstGeom prst="ellipse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타원 18"/>
          <p:cNvSpPr/>
          <p:nvPr>
            <p:custDataLst>
              <p:tags r:id="rId13"/>
            </p:custDataLst>
          </p:nvPr>
        </p:nvSpPr>
        <p:spPr>
          <a:xfrm>
            <a:off x="6765097" y="5304428"/>
            <a:ext cx="126193" cy="138812"/>
          </a:xfrm>
          <a:prstGeom prst="ellipse">
            <a:avLst/>
          </a:prstGeom>
          <a:solidFill>
            <a:srgbClr val="FFFFF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달 20"/>
          <p:cNvSpPr/>
          <p:nvPr>
            <p:custDataLst>
              <p:tags r:id="rId14"/>
            </p:custDataLst>
          </p:nvPr>
        </p:nvSpPr>
        <p:spPr>
          <a:xfrm rot="19352879">
            <a:off x="1454012" y="2023989"/>
            <a:ext cx="544021" cy="1088040"/>
          </a:xfrm>
          <a:prstGeom prst="moon">
            <a:avLst>
              <a:gd name="adj" fmla="val 66873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0" name="구름 19"/>
          <p:cNvSpPr/>
          <p:nvPr/>
        </p:nvSpPr>
        <p:spPr>
          <a:xfrm>
            <a:off x="1726022" y="2338482"/>
            <a:ext cx="892963" cy="504056"/>
          </a:xfrm>
          <a:prstGeom prst="cloud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구름 21"/>
          <p:cNvSpPr/>
          <p:nvPr>
            <p:custDataLst>
              <p:tags r:id="rId15"/>
            </p:custDataLst>
          </p:nvPr>
        </p:nvSpPr>
        <p:spPr>
          <a:xfrm>
            <a:off x="1811896" y="2420888"/>
            <a:ext cx="892963" cy="504056"/>
          </a:xfrm>
          <a:prstGeom prst="cloud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2DE0113-2185-159E-69C3-41B41A2D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55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2" name="육각형 1"/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트랜잭션이란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트랜잭션에 대해서 알아보자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120372" y="2301493"/>
            <a:ext cx="6646914" cy="3920836"/>
            <a:chOff x="1811750" y="1916832"/>
            <a:chExt cx="6646914" cy="39208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195736" y="1916832"/>
              <a:ext cx="6262928" cy="3920836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오른쪽 화살표 설명선 8"/>
            <p:cNvSpPr/>
            <p:nvPr/>
          </p:nvSpPr>
          <p:spPr>
            <a:xfrm>
              <a:off x="1811750" y="2518910"/>
              <a:ext cx="595107" cy="350402"/>
            </a:xfrm>
            <a:prstGeom prst="rightArrowCallout">
              <a:avLst/>
            </a:prstGeom>
            <a:solidFill>
              <a:srgbClr val="E24C3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77336" y="2720609"/>
            <a:ext cx="4394735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트랜잭션의 정의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5479" y="3531182"/>
            <a:ext cx="6049647" cy="18851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데이터베이스의 상태를 변환시키는 하나의 논리적인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기능을 수행하기 위한 작업의 단위이다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또는 한꺼번에 모두 수행되어야 할 일련의 연산들을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의미한다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80953-BFC1-B2B0-6277-A3C3F86A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84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504358" y="2301493"/>
            <a:ext cx="6262928" cy="3920836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1223" y="2496815"/>
            <a:ext cx="4394735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트랜잭션의 중요성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38367" y="3073469"/>
            <a:ext cx="5593441" cy="32862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트랜잭션을 하나씩  진행하면 프로그램 속도가 매우 느려질 것 이다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DBMS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는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CPU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보다 노는 시간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(idle time)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 길어지는 것 이고 이는 비효율적 이기 때문이다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여러 트랜잭션을 동시에 수행해야 하는데 이 때 동시에 수행되는 트랜잭션들이 데이터베이스에 미치는 영향은 순차적으로 수행 했을 때와 미치는 영향과 차이점이 없어야 한다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저장된 데이터 무결성은 매우 중요한데 이를 위한 가장 좋은 방법이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데이터베이스 트랜잭션을 사용하는 것 이며 다수의 사용자가 데이터베이스에 동시접근을 허용하면서도 일관성을 유지하는 특성을 가진다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BF3C39-7228-6700-D937-E35B0AF1FCF3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10" name="육각형 1">
              <a:extLst>
                <a:ext uri="{FF2B5EF4-FFF2-40B4-BE49-F238E27FC236}">
                  <a16:creationId xmlns:a16="http://schemas.microsoft.com/office/drawing/2014/main" id="{20AF958C-2270-830A-8564-5799623D10E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9BD4B0-7A82-8147-F1FF-570CFCC87732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트랜잭션이란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cxnSp>
          <p:nvCxnSpPr>
            <p:cNvPr id="12" name="직선 연결선 3">
              <a:extLst>
                <a:ext uri="{FF2B5EF4-FFF2-40B4-BE49-F238E27FC236}">
                  <a16:creationId xmlns:a16="http://schemas.microsoft.com/office/drawing/2014/main" id="{CD7F4EA0-5F61-8134-F6A9-F0E3D971DF84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86CA77D-010E-8C0A-1F68-E615489D4F29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트랜잭션에 대해서 알아보자</a:t>
            </a:r>
          </a:p>
        </p:txBody>
      </p:sp>
      <p:sp>
        <p:nvSpPr>
          <p:cNvPr id="16" name="오른쪽 화살표 설명선 8">
            <a:extLst>
              <a:ext uri="{FF2B5EF4-FFF2-40B4-BE49-F238E27FC236}">
                <a16:creationId xmlns:a16="http://schemas.microsoft.com/office/drawing/2014/main" id="{CDC35E9A-CBA3-66A0-1A9E-6379AB0CFF21}"/>
              </a:ext>
            </a:extLst>
          </p:cNvPr>
          <p:cNvSpPr/>
          <p:nvPr/>
        </p:nvSpPr>
        <p:spPr>
          <a:xfrm>
            <a:off x="1120372" y="2903571"/>
            <a:ext cx="595107" cy="350402"/>
          </a:xfrm>
          <a:prstGeom prst="rightArrowCallout">
            <a:avLst/>
          </a:prstGeom>
          <a:solidFill>
            <a:srgbClr val="8F44A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25B508-C152-6FF0-0D13-051C2264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44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504358" y="2301493"/>
            <a:ext cx="6262928" cy="3920836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31561" y="2631283"/>
            <a:ext cx="4394735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트랜잭션의 중요성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5479" y="3322850"/>
            <a:ext cx="5928919" cy="2457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트랜잭션의 중요성을 비유 할 때 자주 등장하는 것은 계좌의 입출금</a:t>
            </a:r>
            <a:r>
              <a:rPr lang="en-US" altLang="ko-KR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이다</a:t>
            </a:r>
            <a:r>
              <a:rPr lang="en-US" altLang="ko-KR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 </a:t>
            </a:r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계좌에서 </a:t>
            </a:r>
            <a:r>
              <a:rPr lang="en-US" altLang="ko-KR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 </a:t>
            </a:r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계좌로 송금을 할 때 절차는 </a:t>
            </a:r>
            <a:r>
              <a:rPr lang="en-US" altLang="ko-KR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단계로 나뉜다</a:t>
            </a:r>
            <a:endParaRPr lang="en-US" altLang="ko-KR" sz="13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계좌에서 금액을 출금 한 다음 해당 금액을 </a:t>
            </a:r>
            <a:r>
              <a:rPr lang="en-US" altLang="ko-KR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 </a:t>
            </a:r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계좌에 입금하는 절차를 거친다</a:t>
            </a:r>
            <a:endParaRPr lang="en-US" altLang="ko-KR" sz="13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만약 </a:t>
            </a:r>
            <a:r>
              <a:rPr lang="en-US" altLang="ko-KR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 </a:t>
            </a:r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계좌에 출금 직후 오류가 발생되었는데 그냥 그대로 끝난다면 </a:t>
            </a:r>
            <a:endParaRPr lang="en-US" altLang="ko-KR" sz="13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실질적으로 </a:t>
            </a:r>
            <a:r>
              <a:rPr lang="en-US" altLang="ko-KR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B </a:t>
            </a:r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계좌에 </a:t>
            </a:r>
            <a:r>
              <a:rPr lang="ko-KR" altLang="en-US" sz="13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입근된</a:t>
            </a:r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돈은 없는데 </a:t>
            </a:r>
            <a:r>
              <a:rPr lang="en-US" altLang="ko-KR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계좌의 잔고가 줄어드는 </a:t>
            </a:r>
            <a:endParaRPr lang="en-US" altLang="ko-KR" sz="13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어이없는 일이 발생된다 </a:t>
            </a:r>
            <a:endParaRPr lang="en-US" altLang="ko-KR" sz="13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시스템에서 해당 문제를 감지하고 인출 했던 돈을 다시 </a:t>
            </a:r>
            <a:r>
              <a:rPr lang="en-US" altLang="ko-KR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계좌로 입금 시켜야 한다</a:t>
            </a:r>
            <a:endParaRPr lang="en-US" altLang="ko-KR" sz="13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트랜잭션을 이용하면 이런 문제를 해결할 수 있다</a:t>
            </a:r>
            <a:endParaRPr lang="en-US" altLang="ko-KR" sz="13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BF3C39-7228-6700-D937-E35B0AF1FCF3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10" name="육각형 1">
              <a:extLst>
                <a:ext uri="{FF2B5EF4-FFF2-40B4-BE49-F238E27FC236}">
                  <a16:creationId xmlns:a16="http://schemas.microsoft.com/office/drawing/2014/main" id="{20AF958C-2270-830A-8564-5799623D10E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9BD4B0-7A82-8147-F1FF-570CFCC87732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트랜잭션이란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cxnSp>
          <p:nvCxnSpPr>
            <p:cNvPr id="12" name="직선 연결선 3">
              <a:extLst>
                <a:ext uri="{FF2B5EF4-FFF2-40B4-BE49-F238E27FC236}">
                  <a16:creationId xmlns:a16="http://schemas.microsoft.com/office/drawing/2014/main" id="{CD7F4EA0-5F61-8134-F6A9-F0E3D971DF84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86CA77D-010E-8C0A-1F68-E615489D4F29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트랜잭션에 대해서 알아보자</a:t>
            </a:r>
          </a:p>
        </p:txBody>
      </p:sp>
      <p:sp>
        <p:nvSpPr>
          <p:cNvPr id="16" name="오른쪽 화살표 설명선 8">
            <a:extLst>
              <a:ext uri="{FF2B5EF4-FFF2-40B4-BE49-F238E27FC236}">
                <a16:creationId xmlns:a16="http://schemas.microsoft.com/office/drawing/2014/main" id="{CDC35E9A-CBA3-66A0-1A9E-6379AB0CFF21}"/>
              </a:ext>
            </a:extLst>
          </p:cNvPr>
          <p:cNvSpPr/>
          <p:nvPr/>
        </p:nvSpPr>
        <p:spPr>
          <a:xfrm>
            <a:off x="1120372" y="2903571"/>
            <a:ext cx="595107" cy="350402"/>
          </a:xfrm>
          <a:prstGeom prst="rightArrowCallout">
            <a:avLst/>
          </a:prstGeom>
          <a:solidFill>
            <a:srgbClr val="E24C3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D26A0878-E3DA-08A8-6DE1-22369B5D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98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504358" y="2301493"/>
            <a:ext cx="6262928" cy="3920836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2773808"/>
            <a:ext cx="4394735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트랜잭션의 특징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8367" y="3489410"/>
            <a:ext cx="5928919" cy="18851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원자성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(Atomicity)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일관성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(Consistency)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독립성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격리성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(Isolation)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영속성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지속성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Durablility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BF3C39-7228-6700-D937-E35B0AF1FCF3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10" name="육각형 1">
              <a:extLst>
                <a:ext uri="{FF2B5EF4-FFF2-40B4-BE49-F238E27FC236}">
                  <a16:creationId xmlns:a16="http://schemas.microsoft.com/office/drawing/2014/main" id="{20AF958C-2270-830A-8564-5799623D10E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9BD4B0-7A82-8147-F1FF-570CFCC87732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트랜잭션이란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cxnSp>
          <p:nvCxnSpPr>
            <p:cNvPr id="12" name="직선 연결선 3">
              <a:extLst>
                <a:ext uri="{FF2B5EF4-FFF2-40B4-BE49-F238E27FC236}">
                  <a16:creationId xmlns:a16="http://schemas.microsoft.com/office/drawing/2014/main" id="{CD7F4EA0-5F61-8134-F6A9-F0E3D971DF84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86CA77D-010E-8C0A-1F68-E615489D4F29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트랜잭션에 대해서 알아보자</a:t>
            </a:r>
          </a:p>
        </p:txBody>
      </p:sp>
      <p:sp>
        <p:nvSpPr>
          <p:cNvPr id="16" name="오른쪽 화살표 설명선 8">
            <a:extLst>
              <a:ext uri="{FF2B5EF4-FFF2-40B4-BE49-F238E27FC236}">
                <a16:creationId xmlns:a16="http://schemas.microsoft.com/office/drawing/2014/main" id="{CDC35E9A-CBA3-66A0-1A9E-6379AB0CFF21}"/>
              </a:ext>
            </a:extLst>
          </p:cNvPr>
          <p:cNvSpPr/>
          <p:nvPr/>
        </p:nvSpPr>
        <p:spPr>
          <a:xfrm>
            <a:off x="1120372" y="2903571"/>
            <a:ext cx="595107" cy="350402"/>
          </a:xfrm>
          <a:prstGeom prst="rightArrowCallout">
            <a:avLst/>
          </a:prstGeom>
          <a:solidFill>
            <a:srgbClr val="8F44A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6117C1-A876-5F59-D911-842A89A8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95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DAECCF9-DD3F-82BB-F0C9-A13058175B32}"/>
              </a:ext>
            </a:extLst>
          </p:cNvPr>
          <p:cNvSpPr/>
          <p:nvPr/>
        </p:nvSpPr>
        <p:spPr>
          <a:xfrm>
            <a:off x="272293" y="1769127"/>
            <a:ext cx="8599413" cy="1296143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Atomicity(</a:t>
            </a:r>
            <a:r>
              <a:rPr kumimoji="1" lang="ko-KR" altLang="en-US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원자성</a:t>
            </a:r>
            <a:r>
              <a:rPr kumimoji="1"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algn="ctr"/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트랜잭션의 연산은 데이터베이스에 모두 반영이 되거나 아니면 전혀 반영되지 않아야 한다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 내의 모든 명령은 반드시 완벽히 수행 되어야 하며</a:t>
            </a:r>
            <a:r>
              <a:rPr kumimoji="1" lang="en-US" altLang="ko-KR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완벽히 수행 되지 않고 어느 하나라도 오류가 발생되면 트랜잭션 전부가 취소 되어야 한다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2F74450-B233-EE74-9098-D3651EA68C72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4" name="육각형 1">
              <a:extLst>
                <a:ext uri="{FF2B5EF4-FFF2-40B4-BE49-F238E27FC236}">
                  <a16:creationId xmlns:a16="http://schemas.microsoft.com/office/drawing/2014/main" id="{5D7037EA-5BF5-9BED-5E86-1B98882D384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F1F36-A651-717F-2644-1E9E8D8BCE19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트랜잭션이란</a:t>
              </a:r>
              <a:r>
                <a:rPr lang="en-US" altLang="ko-KR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lang="ko-KR" altLang="en-US" sz="28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cxnSp>
          <p:nvCxnSpPr>
            <p:cNvPr id="11" name="직선 연결선 3">
              <a:extLst>
                <a:ext uri="{FF2B5EF4-FFF2-40B4-BE49-F238E27FC236}">
                  <a16:creationId xmlns:a16="http://schemas.microsoft.com/office/drawing/2014/main" id="{7509B531-0744-C521-61A4-BBDBDE08630D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6C334F7-38FC-DE2F-5FAE-982104617287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트랜잭션에 대해서 알아보자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4E031309-83A6-BB9D-AE8A-BF1506093473}"/>
              </a:ext>
            </a:extLst>
          </p:cNvPr>
          <p:cNvSpPr/>
          <p:nvPr/>
        </p:nvSpPr>
        <p:spPr>
          <a:xfrm>
            <a:off x="272293" y="3124220"/>
            <a:ext cx="8599413" cy="1024860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Consistency(</a:t>
            </a:r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일관성</a:t>
            </a:r>
            <a:r>
              <a:rPr kumimoji="1"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algn="ctr"/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트랜잭션이 그 실행을 성공적으로 완료하면 언제나 일관성 있는 데이터베이스 상태로 변환한다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시스템이 가지고 있는 고정 요소는 트랜잭션 수행 전과 트랜잭션 수행 완료 후의 상태가 같아야 한다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A334504-D740-E7E5-629C-CC6B9F46FD37}"/>
              </a:ext>
            </a:extLst>
          </p:cNvPr>
          <p:cNvSpPr/>
          <p:nvPr/>
        </p:nvSpPr>
        <p:spPr>
          <a:xfrm>
            <a:off x="272293" y="4221089"/>
            <a:ext cx="8599413" cy="1296143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Isolation(</a:t>
            </a:r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독립성</a:t>
            </a:r>
            <a:r>
              <a:rPr kumimoji="1"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격리성</a:t>
            </a:r>
            <a:r>
              <a:rPr kumimoji="1"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algn="ctr"/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둘 이상의 트랜잭션이 동시에 병행 실행 되는 경우 어느 하나라도 트랜잭션 </a:t>
            </a:r>
            <a:r>
              <a:rPr kumimoji="1" lang="ko-KR" altLang="en-US" sz="14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실행중에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다른 트랜잭션의 연산이 끼어들 수 없다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수행중인 트랜잭션은 완전히 완료 될 때 까지 다른 트랜잭션에서 수행 결과를 참조 할 수 없다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5F4F21D7-B4D2-F643-4C91-F7CADE62F1F5}"/>
              </a:ext>
            </a:extLst>
          </p:cNvPr>
          <p:cNvSpPr/>
          <p:nvPr/>
        </p:nvSpPr>
        <p:spPr>
          <a:xfrm>
            <a:off x="272293" y="5589241"/>
            <a:ext cx="8599413" cy="1024860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Durablility</a:t>
            </a:r>
            <a:r>
              <a:rPr kumimoji="1"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(</a:t>
            </a:r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영속성</a:t>
            </a:r>
            <a:r>
              <a:rPr kumimoji="1"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지속성</a:t>
            </a:r>
            <a:r>
              <a:rPr kumimoji="1"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algn="ctr"/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buAutoNum type="arabicPeriod"/>
            </a:pP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성공적으로 완료된 트랜잭션의 결과는 시스템이 </a:t>
            </a:r>
            <a:r>
              <a:rPr kumimoji="1" lang="ko-KR" altLang="en-US" sz="1400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고장나더라도</a:t>
            </a:r>
            <a:r>
              <a:rPr kumimoji="1" lang="ko-KR" altLang="en-US" sz="14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영구적으로 반영 되어야 한다 </a:t>
            </a:r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E6928BB6-CCE1-3C49-AAC0-81AB662A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69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592" imgH="591" progId="TCLayout.ActiveDocument.1">
                  <p:embed/>
                </p:oleObj>
              </mc:Choice>
              <mc:Fallback>
                <p:oleObj name="think-cell Slide" r:id="rId21" imgW="592" imgH="591" progId="TCLayout.ActiveDocument.1">
                  <p:embed/>
                  <p:pic>
                    <p:nvPicPr>
                      <p:cNvPr id="5" name="개체 4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타원 8"/>
          <p:cNvSpPr/>
          <p:nvPr>
            <p:custDataLst>
              <p:tags r:id="rId2"/>
            </p:custDataLst>
          </p:nvPr>
        </p:nvSpPr>
        <p:spPr>
          <a:xfrm>
            <a:off x="1763688" y="1720767"/>
            <a:ext cx="5472608" cy="3672408"/>
          </a:xfrm>
          <a:prstGeom prst="ellipse">
            <a:avLst/>
          </a:prstGeom>
          <a:noFill/>
          <a:ln>
            <a:solidFill>
              <a:srgbClr val="FFFFFF">
                <a:alpha val="18824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8" name="그룹 7"/>
          <p:cNvGrpSpPr/>
          <p:nvPr>
            <p:custDataLst>
              <p:tags r:id="rId3"/>
            </p:custDataLst>
          </p:nvPr>
        </p:nvGrpSpPr>
        <p:grpSpPr>
          <a:xfrm>
            <a:off x="2272778" y="1400511"/>
            <a:ext cx="4451884" cy="4444671"/>
            <a:chOff x="2352364" y="1353033"/>
            <a:chExt cx="4451884" cy="4444671"/>
          </a:xfrm>
        </p:grpSpPr>
        <p:sp>
          <p:nvSpPr>
            <p:cNvPr id="6" name="타원 5"/>
            <p:cNvSpPr/>
            <p:nvPr>
              <p:custDataLst>
                <p:tags r:id="rId18"/>
              </p:custDataLst>
            </p:nvPr>
          </p:nvSpPr>
          <p:spPr>
            <a:xfrm>
              <a:off x="2491328" y="1484784"/>
              <a:ext cx="4312920" cy="4312920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" name="타원 3"/>
            <p:cNvSpPr/>
            <p:nvPr>
              <p:custDataLst>
                <p:tags r:id="rId19"/>
              </p:custDataLst>
            </p:nvPr>
          </p:nvSpPr>
          <p:spPr>
            <a:xfrm>
              <a:off x="2352364" y="1353033"/>
              <a:ext cx="4312920" cy="4312920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" name="그룹 6"/>
          <p:cNvGrpSpPr/>
          <p:nvPr>
            <p:custDataLst>
              <p:tags r:id="rId4"/>
            </p:custDataLst>
          </p:nvPr>
        </p:nvGrpSpPr>
        <p:grpSpPr>
          <a:xfrm>
            <a:off x="2724183" y="2209366"/>
            <a:ext cx="3549074" cy="2303125"/>
            <a:chOff x="7825241" y="2305298"/>
            <a:chExt cx="3549074" cy="2303125"/>
          </a:xfrm>
        </p:grpSpPr>
        <p:sp>
          <p:nvSpPr>
            <p:cNvPr id="2" name="TextBox 1"/>
            <p:cNvSpPr txBox="1"/>
            <p:nvPr>
              <p:custDataLst>
                <p:tags r:id="rId16"/>
              </p:custDataLst>
            </p:nvPr>
          </p:nvSpPr>
          <p:spPr>
            <a:xfrm>
              <a:off x="7825241" y="3284984"/>
              <a:ext cx="35490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트랜잭션의</a:t>
              </a:r>
              <a:endParaRPr lang="en-US" altLang="ko-KR" sz="4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lang="ko-KR" altLang="en-US" sz="40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연산 및 상태</a:t>
              </a:r>
            </a:p>
          </p:txBody>
        </p:sp>
        <p:sp>
          <p:nvSpPr>
            <p:cNvPr id="3" name="육각형 2"/>
            <p:cNvSpPr/>
            <p:nvPr>
              <p:custDataLst>
                <p:tags r:id="rId17"/>
              </p:custDataLst>
            </p:nvPr>
          </p:nvSpPr>
          <p:spPr>
            <a:xfrm>
              <a:off x="9072643" y="2305298"/>
              <a:ext cx="1054270" cy="620759"/>
            </a:xfrm>
            <a:prstGeom prst="hexagon">
              <a:avLst/>
            </a:prstGeom>
            <a:solidFill>
              <a:srgbClr val="8F4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" name="포인트가 5개인 별 9"/>
          <p:cNvSpPr/>
          <p:nvPr>
            <p:custDataLst>
              <p:tags r:id="rId5"/>
            </p:custDataLst>
          </p:nvPr>
        </p:nvSpPr>
        <p:spPr>
          <a:xfrm>
            <a:off x="689508" y="5466563"/>
            <a:ext cx="203234" cy="203234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포인트가 5개인 별 10"/>
          <p:cNvSpPr/>
          <p:nvPr>
            <p:custDataLst>
              <p:tags r:id="rId6"/>
            </p:custDataLst>
          </p:nvPr>
        </p:nvSpPr>
        <p:spPr>
          <a:xfrm>
            <a:off x="1811896" y="5239995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포인트가 5개인 별 11"/>
          <p:cNvSpPr/>
          <p:nvPr>
            <p:custDataLst>
              <p:tags r:id="rId7"/>
            </p:custDataLst>
          </p:nvPr>
        </p:nvSpPr>
        <p:spPr>
          <a:xfrm>
            <a:off x="752149" y="4251973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포인트가 5개인 별 12"/>
          <p:cNvSpPr/>
          <p:nvPr>
            <p:custDataLst>
              <p:tags r:id="rId8"/>
            </p:custDataLst>
          </p:nvPr>
        </p:nvSpPr>
        <p:spPr>
          <a:xfrm>
            <a:off x="8172400" y="1160200"/>
            <a:ext cx="223557" cy="223557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포인트가 5개인 별 13"/>
          <p:cNvSpPr/>
          <p:nvPr>
            <p:custDataLst>
              <p:tags r:id="rId9"/>
            </p:custDataLst>
          </p:nvPr>
        </p:nvSpPr>
        <p:spPr>
          <a:xfrm>
            <a:off x="7719979" y="2138060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포인트가 5개인 별 14"/>
          <p:cNvSpPr/>
          <p:nvPr>
            <p:custDataLst>
              <p:tags r:id="rId10"/>
            </p:custDataLst>
          </p:nvPr>
        </p:nvSpPr>
        <p:spPr>
          <a:xfrm>
            <a:off x="6660232" y="1150038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타원 16"/>
          <p:cNvSpPr/>
          <p:nvPr>
            <p:custDataLst>
              <p:tags r:id="rId11"/>
            </p:custDataLst>
          </p:nvPr>
        </p:nvSpPr>
        <p:spPr>
          <a:xfrm>
            <a:off x="6274909" y="5620412"/>
            <a:ext cx="138812" cy="138812"/>
          </a:xfrm>
          <a:prstGeom prst="ellipse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타원 17"/>
          <p:cNvSpPr/>
          <p:nvPr>
            <p:custDataLst>
              <p:tags r:id="rId12"/>
            </p:custDataLst>
          </p:nvPr>
        </p:nvSpPr>
        <p:spPr>
          <a:xfrm>
            <a:off x="6321342" y="5646419"/>
            <a:ext cx="184758" cy="184758"/>
          </a:xfrm>
          <a:prstGeom prst="ellipse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타원 18"/>
          <p:cNvSpPr/>
          <p:nvPr>
            <p:custDataLst>
              <p:tags r:id="rId13"/>
            </p:custDataLst>
          </p:nvPr>
        </p:nvSpPr>
        <p:spPr>
          <a:xfrm>
            <a:off x="6765097" y="5304428"/>
            <a:ext cx="126193" cy="138812"/>
          </a:xfrm>
          <a:prstGeom prst="ellipse">
            <a:avLst/>
          </a:prstGeom>
          <a:solidFill>
            <a:srgbClr val="FFFFF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달 20"/>
          <p:cNvSpPr/>
          <p:nvPr>
            <p:custDataLst>
              <p:tags r:id="rId14"/>
            </p:custDataLst>
          </p:nvPr>
        </p:nvSpPr>
        <p:spPr>
          <a:xfrm rot="19352879">
            <a:off x="1454012" y="2023989"/>
            <a:ext cx="544021" cy="1088040"/>
          </a:xfrm>
          <a:prstGeom prst="moon">
            <a:avLst>
              <a:gd name="adj" fmla="val 66873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0" name="구름 19"/>
          <p:cNvSpPr/>
          <p:nvPr/>
        </p:nvSpPr>
        <p:spPr>
          <a:xfrm>
            <a:off x="1726022" y="2338482"/>
            <a:ext cx="892963" cy="504056"/>
          </a:xfrm>
          <a:prstGeom prst="cloud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구름 21"/>
          <p:cNvSpPr/>
          <p:nvPr>
            <p:custDataLst>
              <p:tags r:id="rId15"/>
            </p:custDataLst>
          </p:nvPr>
        </p:nvSpPr>
        <p:spPr>
          <a:xfrm>
            <a:off x="1811896" y="2420888"/>
            <a:ext cx="892963" cy="504056"/>
          </a:xfrm>
          <a:prstGeom prst="cloud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85B90189-6FB3-4811-74A1-4F61954F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87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504358" y="2301493"/>
            <a:ext cx="6262928" cy="3920836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2641625"/>
            <a:ext cx="4394735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Commit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연산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8367" y="3541723"/>
            <a:ext cx="5928919" cy="21213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Commit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연산은 한개의 논리적 단위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 대한 작업이 성공적으로 끝났고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데이터베이스가 다시 일관된 상태에 있을 때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 트랜잭션이 행한 갱신 연산이 완료된 것을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 관리자에게 알려주는 연산자이다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BF3C39-7228-6700-D937-E35B0AF1FCF3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10" name="육각형 1">
              <a:extLst>
                <a:ext uri="{FF2B5EF4-FFF2-40B4-BE49-F238E27FC236}">
                  <a16:creationId xmlns:a16="http://schemas.microsoft.com/office/drawing/2014/main" id="{20AF958C-2270-830A-8564-5799623D10E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8F4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9BD4B0-7A82-8147-F1FF-570CFCC87732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트랜잭션의 연산</a:t>
              </a:r>
            </a:p>
          </p:txBody>
        </p:sp>
        <p:cxnSp>
          <p:nvCxnSpPr>
            <p:cNvPr id="12" name="직선 연결선 3">
              <a:extLst>
                <a:ext uri="{FF2B5EF4-FFF2-40B4-BE49-F238E27FC236}">
                  <a16:creationId xmlns:a16="http://schemas.microsoft.com/office/drawing/2014/main" id="{CD7F4EA0-5F61-8134-F6A9-F0E3D971DF84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86CA77D-010E-8C0A-1F68-E615489D4F29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 연산</a:t>
            </a:r>
          </a:p>
        </p:txBody>
      </p:sp>
      <p:sp>
        <p:nvSpPr>
          <p:cNvPr id="2" name="오른쪽 화살표 설명선 8">
            <a:extLst>
              <a:ext uri="{FF2B5EF4-FFF2-40B4-BE49-F238E27FC236}">
                <a16:creationId xmlns:a16="http://schemas.microsoft.com/office/drawing/2014/main" id="{754E29BF-40C1-4A06-E677-D92316E3C6C5}"/>
              </a:ext>
            </a:extLst>
          </p:cNvPr>
          <p:cNvSpPr/>
          <p:nvPr/>
        </p:nvSpPr>
        <p:spPr>
          <a:xfrm>
            <a:off x="1120372" y="2903571"/>
            <a:ext cx="595107" cy="350402"/>
          </a:xfrm>
          <a:prstGeom prst="rightArrowCallout">
            <a:avLst/>
          </a:prstGeom>
          <a:solidFill>
            <a:srgbClr val="E24C3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4A70A6-241B-7C2B-06F1-A5732025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7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750001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592" imgH="591" progId="TCLayout.ActiveDocument.1">
                  <p:embed/>
                </p:oleObj>
              </mc:Choice>
              <mc:Fallback>
                <p:oleObj name="think-cell Slide" r:id="rId21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타원 8"/>
          <p:cNvSpPr/>
          <p:nvPr>
            <p:custDataLst>
              <p:tags r:id="rId2"/>
            </p:custDataLst>
          </p:nvPr>
        </p:nvSpPr>
        <p:spPr>
          <a:xfrm>
            <a:off x="1763688" y="1720767"/>
            <a:ext cx="5472608" cy="3672408"/>
          </a:xfrm>
          <a:prstGeom prst="ellipse">
            <a:avLst/>
          </a:prstGeom>
          <a:noFill/>
          <a:ln>
            <a:solidFill>
              <a:srgbClr val="FFFFFF">
                <a:alpha val="18824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8" name="그룹 7"/>
          <p:cNvGrpSpPr/>
          <p:nvPr>
            <p:custDataLst>
              <p:tags r:id="rId3"/>
            </p:custDataLst>
          </p:nvPr>
        </p:nvGrpSpPr>
        <p:grpSpPr>
          <a:xfrm>
            <a:off x="2272778" y="1400511"/>
            <a:ext cx="4451884" cy="4444671"/>
            <a:chOff x="2352364" y="1353033"/>
            <a:chExt cx="4451884" cy="4444671"/>
          </a:xfrm>
        </p:grpSpPr>
        <p:sp>
          <p:nvSpPr>
            <p:cNvPr id="6" name="타원 5"/>
            <p:cNvSpPr/>
            <p:nvPr>
              <p:custDataLst>
                <p:tags r:id="rId18"/>
              </p:custDataLst>
            </p:nvPr>
          </p:nvSpPr>
          <p:spPr>
            <a:xfrm>
              <a:off x="2491328" y="1484784"/>
              <a:ext cx="4312920" cy="4312920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" name="타원 3"/>
            <p:cNvSpPr/>
            <p:nvPr>
              <p:custDataLst>
                <p:tags r:id="rId19"/>
              </p:custDataLst>
            </p:nvPr>
          </p:nvSpPr>
          <p:spPr>
            <a:xfrm>
              <a:off x="2352364" y="1353033"/>
              <a:ext cx="4312920" cy="4312920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" name="그룹 6"/>
          <p:cNvGrpSpPr/>
          <p:nvPr>
            <p:custDataLst>
              <p:tags r:id="rId4"/>
            </p:custDataLst>
          </p:nvPr>
        </p:nvGrpSpPr>
        <p:grpSpPr>
          <a:xfrm>
            <a:off x="2724183" y="2209366"/>
            <a:ext cx="3549074" cy="2303125"/>
            <a:chOff x="7825241" y="2305298"/>
            <a:chExt cx="3549074" cy="2303125"/>
          </a:xfrm>
        </p:grpSpPr>
        <p:sp>
          <p:nvSpPr>
            <p:cNvPr id="2" name="TextBox 1"/>
            <p:cNvSpPr txBox="1"/>
            <p:nvPr>
              <p:custDataLst>
                <p:tags r:id="rId16"/>
              </p:custDataLst>
            </p:nvPr>
          </p:nvSpPr>
          <p:spPr>
            <a:xfrm>
              <a:off x="7825241" y="3284984"/>
              <a:ext cx="35490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데이터베이스</a:t>
              </a:r>
              <a:endParaRPr lang="en-US" altLang="ko-KR" sz="4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lang="ko-KR" altLang="en-US" sz="40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정규화</a:t>
              </a:r>
            </a:p>
          </p:txBody>
        </p:sp>
        <p:sp>
          <p:nvSpPr>
            <p:cNvPr id="3" name="육각형 2"/>
            <p:cNvSpPr/>
            <p:nvPr>
              <p:custDataLst>
                <p:tags r:id="rId17"/>
              </p:custDataLst>
            </p:nvPr>
          </p:nvSpPr>
          <p:spPr>
            <a:xfrm>
              <a:off x="9072643" y="2305298"/>
              <a:ext cx="1054270" cy="620759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" name="포인트가 5개인 별 9"/>
          <p:cNvSpPr/>
          <p:nvPr>
            <p:custDataLst>
              <p:tags r:id="rId5"/>
            </p:custDataLst>
          </p:nvPr>
        </p:nvSpPr>
        <p:spPr>
          <a:xfrm>
            <a:off x="689508" y="5466563"/>
            <a:ext cx="203234" cy="203234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포인트가 5개인 별 10"/>
          <p:cNvSpPr/>
          <p:nvPr>
            <p:custDataLst>
              <p:tags r:id="rId6"/>
            </p:custDataLst>
          </p:nvPr>
        </p:nvSpPr>
        <p:spPr>
          <a:xfrm>
            <a:off x="1811896" y="5239995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포인트가 5개인 별 11"/>
          <p:cNvSpPr/>
          <p:nvPr>
            <p:custDataLst>
              <p:tags r:id="rId7"/>
            </p:custDataLst>
          </p:nvPr>
        </p:nvSpPr>
        <p:spPr>
          <a:xfrm>
            <a:off x="752149" y="4251973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포인트가 5개인 별 12"/>
          <p:cNvSpPr/>
          <p:nvPr>
            <p:custDataLst>
              <p:tags r:id="rId8"/>
            </p:custDataLst>
          </p:nvPr>
        </p:nvSpPr>
        <p:spPr>
          <a:xfrm>
            <a:off x="8172400" y="1160200"/>
            <a:ext cx="223557" cy="223557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포인트가 5개인 별 13"/>
          <p:cNvSpPr/>
          <p:nvPr>
            <p:custDataLst>
              <p:tags r:id="rId9"/>
            </p:custDataLst>
          </p:nvPr>
        </p:nvSpPr>
        <p:spPr>
          <a:xfrm>
            <a:off x="7719979" y="2138060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포인트가 5개인 별 14"/>
          <p:cNvSpPr/>
          <p:nvPr>
            <p:custDataLst>
              <p:tags r:id="rId10"/>
            </p:custDataLst>
          </p:nvPr>
        </p:nvSpPr>
        <p:spPr>
          <a:xfrm>
            <a:off x="6660232" y="1150038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타원 16"/>
          <p:cNvSpPr/>
          <p:nvPr>
            <p:custDataLst>
              <p:tags r:id="rId11"/>
            </p:custDataLst>
          </p:nvPr>
        </p:nvSpPr>
        <p:spPr>
          <a:xfrm>
            <a:off x="6274909" y="5620412"/>
            <a:ext cx="138812" cy="138812"/>
          </a:xfrm>
          <a:prstGeom prst="ellipse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타원 17"/>
          <p:cNvSpPr/>
          <p:nvPr>
            <p:custDataLst>
              <p:tags r:id="rId12"/>
            </p:custDataLst>
          </p:nvPr>
        </p:nvSpPr>
        <p:spPr>
          <a:xfrm>
            <a:off x="6321342" y="5646419"/>
            <a:ext cx="184758" cy="184758"/>
          </a:xfrm>
          <a:prstGeom prst="ellipse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타원 18"/>
          <p:cNvSpPr/>
          <p:nvPr>
            <p:custDataLst>
              <p:tags r:id="rId13"/>
            </p:custDataLst>
          </p:nvPr>
        </p:nvSpPr>
        <p:spPr>
          <a:xfrm>
            <a:off x="6765097" y="5304428"/>
            <a:ext cx="126193" cy="138812"/>
          </a:xfrm>
          <a:prstGeom prst="ellipse">
            <a:avLst/>
          </a:prstGeom>
          <a:solidFill>
            <a:srgbClr val="FFFFF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달 20"/>
          <p:cNvSpPr/>
          <p:nvPr>
            <p:custDataLst>
              <p:tags r:id="rId14"/>
            </p:custDataLst>
          </p:nvPr>
        </p:nvSpPr>
        <p:spPr>
          <a:xfrm rot="19352879">
            <a:off x="1454012" y="2023989"/>
            <a:ext cx="544021" cy="1088040"/>
          </a:xfrm>
          <a:prstGeom prst="moon">
            <a:avLst>
              <a:gd name="adj" fmla="val 66873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0" name="구름 19"/>
          <p:cNvSpPr/>
          <p:nvPr/>
        </p:nvSpPr>
        <p:spPr>
          <a:xfrm>
            <a:off x="1726022" y="2338482"/>
            <a:ext cx="892963" cy="504056"/>
          </a:xfrm>
          <a:prstGeom prst="cloud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구름 21"/>
          <p:cNvSpPr/>
          <p:nvPr>
            <p:custDataLst>
              <p:tags r:id="rId15"/>
            </p:custDataLst>
          </p:nvPr>
        </p:nvSpPr>
        <p:spPr>
          <a:xfrm>
            <a:off x="1811896" y="2420888"/>
            <a:ext cx="892963" cy="504056"/>
          </a:xfrm>
          <a:prstGeom prst="cloud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2E027640-CBF7-84AE-1440-2530D502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83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504358" y="2301493"/>
            <a:ext cx="6262928" cy="3920836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2641625"/>
            <a:ext cx="4394735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Rollback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연산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8367" y="3333975"/>
            <a:ext cx="5928919" cy="25368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하나의 트랜잭션 처리가 비정상적으로 종료되어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데이터베이스의 일관성을 깨뜨렸을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 트랜잭션의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일부가 정상처리 되었더라도 트랜잭션의 원자성을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구현하기 위해 이 트랜잭션이 행한 모든 연산을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취소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(Undo)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하는 연산이다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Rollback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 해당 트랜잭션을 재시작 하거나 폐기한다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BF3C39-7228-6700-D937-E35B0AF1FCF3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10" name="육각형 1">
              <a:extLst>
                <a:ext uri="{FF2B5EF4-FFF2-40B4-BE49-F238E27FC236}">
                  <a16:creationId xmlns:a16="http://schemas.microsoft.com/office/drawing/2014/main" id="{20AF958C-2270-830A-8564-5799623D10E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8F4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9BD4B0-7A82-8147-F1FF-570CFCC87732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트랜잭션의 연산</a:t>
              </a:r>
            </a:p>
          </p:txBody>
        </p:sp>
        <p:cxnSp>
          <p:nvCxnSpPr>
            <p:cNvPr id="12" name="직선 연결선 3">
              <a:extLst>
                <a:ext uri="{FF2B5EF4-FFF2-40B4-BE49-F238E27FC236}">
                  <a16:creationId xmlns:a16="http://schemas.microsoft.com/office/drawing/2014/main" id="{CD7F4EA0-5F61-8134-F6A9-F0E3D971DF84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86CA77D-010E-8C0A-1F68-E615489D4F29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 연산</a:t>
            </a:r>
          </a:p>
        </p:txBody>
      </p:sp>
      <p:sp>
        <p:nvSpPr>
          <p:cNvPr id="3" name="오른쪽 화살표 설명선 8">
            <a:extLst>
              <a:ext uri="{FF2B5EF4-FFF2-40B4-BE49-F238E27FC236}">
                <a16:creationId xmlns:a16="http://schemas.microsoft.com/office/drawing/2014/main" id="{E3CD2681-76CE-0AE5-9C23-DBA47268B09C}"/>
              </a:ext>
            </a:extLst>
          </p:cNvPr>
          <p:cNvSpPr/>
          <p:nvPr/>
        </p:nvSpPr>
        <p:spPr>
          <a:xfrm>
            <a:off x="1120372" y="2903571"/>
            <a:ext cx="595107" cy="350402"/>
          </a:xfrm>
          <a:prstGeom prst="rightArrowCallout">
            <a:avLst/>
          </a:prstGeom>
          <a:solidFill>
            <a:srgbClr val="8F44A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82BD82-64F2-E206-22BB-EB2D716C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04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2F74450-B233-EE74-9098-D3651EA68C72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4" name="육각형 1">
              <a:extLst>
                <a:ext uri="{FF2B5EF4-FFF2-40B4-BE49-F238E27FC236}">
                  <a16:creationId xmlns:a16="http://schemas.microsoft.com/office/drawing/2014/main" id="{5D7037EA-5BF5-9BED-5E86-1B98882D384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8F4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CF1F36-A651-717F-2644-1E9E8D8BCE19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트랜잭션의 상태</a:t>
              </a:r>
            </a:p>
          </p:txBody>
        </p:sp>
        <p:cxnSp>
          <p:nvCxnSpPr>
            <p:cNvPr id="11" name="직선 연결선 3">
              <a:extLst>
                <a:ext uri="{FF2B5EF4-FFF2-40B4-BE49-F238E27FC236}">
                  <a16:creationId xmlns:a16="http://schemas.microsoft.com/office/drawing/2014/main" id="{7509B531-0744-C521-61A4-BBDBDE08630D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6C334F7-38FC-DE2F-5FAE-982104617287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 상태전이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5F4F21D7-B4D2-F643-4C91-F7CADE62F1F5}"/>
              </a:ext>
            </a:extLst>
          </p:cNvPr>
          <p:cNvSpPr/>
          <p:nvPr/>
        </p:nvSpPr>
        <p:spPr>
          <a:xfrm>
            <a:off x="272293" y="1916832"/>
            <a:ext cx="8599413" cy="4697269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F15203B-5697-A797-8780-3B3D1251B807}"/>
              </a:ext>
            </a:extLst>
          </p:cNvPr>
          <p:cNvSpPr/>
          <p:nvPr/>
        </p:nvSpPr>
        <p:spPr>
          <a:xfrm>
            <a:off x="1143263" y="3591573"/>
            <a:ext cx="2183500" cy="75719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부분 완료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Partially Committed</a:t>
            </a:r>
            <a:endParaRPr kumimoji="1" lang="ko-KR" altLang="en-US" sz="1600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F4977AE-D80B-8F9A-09D5-FA056C2F5847}"/>
              </a:ext>
            </a:extLst>
          </p:cNvPr>
          <p:cNvSpPr/>
          <p:nvPr/>
        </p:nvSpPr>
        <p:spPr>
          <a:xfrm>
            <a:off x="1143263" y="5175838"/>
            <a:ext cx="2183499" cy="75719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완료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Committed</a:t>
            </a:r>
            <a:endParaRPr kumimoji="1" lang="ko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21892265-D0F9-9292-0E1B-2D7FE25735E1}"/>
              </a:ext>
            </a:extLst>
          </p:cNvPr>
          <p:cNvSpPr/>
          <p:nvPr/>
        </p:nvSpPr>
        <p:spPr>
          <a:xfrm>
            <a:off x="3385223" y="2221375"/>
            <a:ext cx="2183499" cy="75719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활동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Active</a:t>
            </a:r>
            <a:endParaRPr kumimoji="1" lang="ko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67A1D45C-8856-7B62-6A3D-9E0F2C035444}"/>
              </a:ext>
            </a:extLst>
          </p:cNvPr>
          <p:cNvSpPr/>
          <p:nvPr/>
        </p:nvSpPr>
        <p:spPr>
          <a:xfrm>
            <a:off x="5764347" y="3587570"/>
            <a:ext cx="2183500" cy="75719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실패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Failed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F85AE741-942C-4CCB-5EC8-CA22701B4604}"/>
              </a:ext>
            </a:extLst>
          </p:cNvPr>
          <p:cNvSpPr/>
          <p:nvPr/>
        </p:nvSpPr>
        <p:spPr>
          <a:xfrm>
            <a:off x="5764347" y="5175837"/>
            <a:ext cx="2183500" cy="75719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철회</a:t>
            </a:r>
            <a:endParaRPr kumimoji="1" lang="en-US" altLang="ko-KR" sz="1600" dirty="0"/>
          </a:p>
          <a:p>
            <a:pPr algn="ctr"/>
            <a:r>
              <a:rPr kumimoji="1" lang="en-US" altLang="ko-KR" sz="1600" dirty="0"/>
              <a:t>Aborted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030AE41-8BF3-1140-57D6-21E673BFF60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35013" y="2978569"/>
            <a:ext cx="2241959" cy="613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530C232-EB82-6027-80D2-29276130112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4476973" y="2978569"/>
            <a:ext cx="2379124" cy="60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0FC23BF-E04F-C9E2-087B-AC1FA914F48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235012" y="4344765"/>
            <a:ext cx="1" cy="831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74445B1-04D7-CA4C-808F-80293A491DD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856097" y="4344765"/>
            <a:ext cx="0" cy="831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32220C-ED81-6342-2751-4ADC909965AD}"/>
              </a:ext>
            </a:extLst>
          </p:cNvPr>
          <p:cNvSpPr txBox="1"/>
          <p:nvPr/>
        </p:nvSpPr>
        <p:spPr>
          <a:xfrm>
            <a:off x="1547668" y="4555968"/>
            <a:ext cx="135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Commit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FC5685-7432-6DDF-C441-CFC4F085B12F}"/>
              </a:ext>
            </a:extLst>
          </p:cNvPr>
          <p:cNvSpPr txBox="1"/>
          <p:nvPr/>
        </p:nvSpPr>
        <p:spPr>
          <a:xfrm>
            <a:off x="6159891" y="4523120"/>
            <a:ext cx="135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Rollback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6EAEAE-400A-5206-B0CF-EBA89E002A9B}"/>
              </a:ext>
            </a:extLst>
          </p:cNvPr>
          <p:cNvSpPr txBox="1"/>
          <p:nvPr/>
        </p:nvSpPr>
        <p:spPr>
          <a:xfrm>
            <a:off x="2679840" y="3061901"/>
            <a:ext cx="135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Success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323004-FFA6-D431-2B4F-FC4A7911CA1B}"/>
              </a:ext>
            </a:extLst>
          </p:cNvPr>
          <p:cNvSpPr txBox="1"/>
          <p:nvPr/>
        </p:nvSpPr>
        <p:spPr>
          <a:xfrm>
            <a:off x="5088195" y="3044586"/>
            <a:ext cx="135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Error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슬라이드 번호 개체 틀 39">
            <a:extLst>
              <a:ext uri="{FF2B5EF4-FFF2-40B4-BE49-F238E27FC236}">
                <a16:creationId xmlns:a16="http://schemas.microsoft.com/office/drawing/2014/main" id="{8EDF83CA-8545-E2B6-3950-769F3B0A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62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592" imgH="591" progId="TCLayout.ActiveDocument.1">
                  <p:embed/>
                </p:oleObj>
              </mc:Choice>
              <mc:Fallback>
                <p:oleObj name="think-cell Slide" r:id="rId21" imgW="592" imgH="591" progId="TCLayout.ActiveDocument.1">
                  <p:embed/>
                  <p:pic>
                    <p:nvPicPr>
                      <p:cNvPr id="5" name="개체 4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타원 8"/>
          <p:cNvSpPr/>
          <p:nvPr>
            <p:custDataLst>
              <p:tags r:id="rId2"/>
            </p:custDataLst>
          </p:nvPr>
        </p:nvSpPr>
        <p:spPr>
          <a:xfrm>
            <a:off x="1763688" y="1720767"/>
            <a:ext cx="5472608" cy="3672408"/>
          </a:xfrm>
          <a:prstGeom prst="ellipse">
            <a:avLst/>
          </a:prstGeom>
          <a:noFill/>
          <a:ln>
            <a:solidFill>
              <a:srgbClr val="FFFFFF">
                <a:alpha val="18824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8" name="그룹 7"/>
          <p:cNvGrpSpPr/>
          <p:nvPr>
            <p:custDataLst>
              <p:tags r:id="rId3"/>
            </p:custDataLst>
          </p:nvPr>
        </p:nvGrpSpPr>
        <p:grpSpPr>
          <a:xfrm>
            <a:off x="2272778" y="1400511"/>
            <a:ext cx="4451884" cy="4444671"/>
            <a:chOff x="2352364" y="1353033"/>
            <a:chExt cx="4451884" cy="4444671"/>
          </a:xfrm>
        </p:grpSpPr>
        <p:sp>
          <p:nvSpPr>
            <p:cNvPr id="6" name="타원 5"/>
            <p:cNvSpPr/>
            <p:nvPr>
              <p:custDataLst>
                <p:tags r:id="rId18"/>
              </p:custDataLst>
            </p:nvPr>
          </p:nvSpPr>
          <p:spPr>
            <a:xfrm>
              <a:off x="2491328" y="1484784"/>
              <a:ext cx="4312920" cy="4312920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" name="타원 3"/>
            <p:cNvSpPr/>
            <p:nvPr>
              <p:custDataLst>
                <p:tags r:id="rId19"/>
              </p:custDataLst>
            </p:nvPr>
          </p:nvSpPr>
          <p:spPr>
            <a:xfrm>
              <a:off x="2352364" y="1353033"/>
              <a:ext cx="4312920" cy="4312920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" name="그룹 6"/>
          <p:cNvGrpSpPr/>
          <p:nvPr>
            <p:custDataLst>
              <p:tags r:id="rId4"/>
            </p:custDataLst>
          </p:nvPr>
        </p:nvGrpSpPr>
        <p:grpSpPr>
          <a:xfrm>
            <a:off x="2724183" y="2209366"/>
            <a:ext cx="3549074" cy="2303125"/>
            <a:chOff x="7825241" y="2305298"/>
            <a:chExt cx="3549074" cy="2303125"/>
          </a:xfrm>
        </p:grpSpPr>
        <p:sp>
          <p:nvSpPr>
            <p:cNvPr id="2" name="TextBox 1"/>
            <p:cNvSpPr txBox="1"/>
            <p:nvPr>
              <p:custDataLst>
                <p:tags r:id="rId16"/>
              </p:custDataLst>
            </p:nvPr>
          </p:nvSpPr>
          <p:spPr>
            <a:xfrm>
              <a:off x="7825241" y="3284984"/>
              <a:ext cx="35490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</a:t>
              </a:r>
              <a:endParaRPr lang="en-US" altLang="ko-KR" sz="4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lang="ko-KR" altLang="en-US" sz="40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제어</a:t>
              </a:r>
              <a:endParaRPr lang="en-US" altLang="ko-KR" sz="4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" name="육각형 2"/>
            <p:cNvSpPr/>
            <p:nvPr>
              <p:custDataLst>
                <p:tags r:id="rId17"/>
              </p:custDataLst>
            </p:nvPr>
          </p:nvSpPr>
          <p:spPr>
            <a:xfrm>
              <a:off x="9072643" y="2305298"/>
              <a:ext cx="1054270" cy="620759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" name="포인트가 5개인 별 9"/>
          <p:cNvSpPr/>
          <p:nvPr>
            <p:custDataLst>
              <p:tags r:id="rId5"/>
            </p:custDataLst>
          </p:nvPr>
        </p:nvSpPr>
        <p:spPr>
          <a:xfrm>
            <a:off x="689508" y="5466563"/>
            <a:ext cx="203234" cy="203234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포인트가 5개인 별 10"/>
          <p:cNvSpPr/>
          <p:nvPr>
            <p:custDataLst>
              <p:tags r:id="rId6"/>
            </p:custDataLst>
          </p:nvPr>
        </p:nvSpPr>
        <p:spPr>
          <a:xfrm>
            <a:off x="1811896" y="5239995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포인트가 5개인 별 11"/>
          <p:cNvSpPr/>
          <p:nvPr>
            <p:custDataLst>
              <p:tags r:id="rId7"/>
            </p:custDataLst>
          </p:nvPr>
        </p:nvSpPr>
        <p:spPr>
          <a:xfrm>
            <a:off x="752149" y="4251973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포인트가 5개인 별 12"/>
          <p:cNvSpPr/>
          <p:nvPr>
            <p:custDataLst>
              <p:tags r:id="rId8"/>
            </p:custDataLst>
          </p:nvPr>
        </p:nvSpPr>
        <p:spPr>
          <a:xfrm>
            <a:off x="8172400" y="1160200"/>
            <a:ext cx="223557" cy="223557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포인트가 5개인 별 13"/>
          <p:cNvSpPr/>
          <p:nvPr>
            <p:custDataLst>
              <p:tags r:id="rId9"/>
            </p:custDataLst>
          </p:nvPr>
        </p:nvSpPr>
        <p:spPr>
          <a:xfrm>
            <a:off x="7719979" y="2138060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포인트가 5개인 별 14"/>
          <p:cNvSpPr/>
          <p:nvPr>
            <p:custDataLst>
              <p:tags r:id="rId10"/>
            </p:custDataLst>
          </p:nvPr>
        </p:nvSpPr>
        <p:spPr>
          <a:xfrm>
            <a:off x="6660232" y="1150038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타원 16"/>
          <p:cNvSpPr/>
          <p:nvPr>
            <p:custDataLst>
              <p:tags r:id="rId11"/>
            </p:custDataLst>
          </p:nvPr>
        </p:nvSpPr>
        <p:spPr>
          <a:xfrm>
            <a:off x="6274909" y="5620412"/>
            <a:ext cx="138812" cy="138812"/>
          </a:xfrm>
          <a:prstGeom prst="ellipse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타원 17"/>
          <p:cNvSpPr/>
          <p:nvPr>
            <p:custDataLst>
              <p:tags r:id="rId12"/>
            </p:custDataLst>
          </p:nvPr>
        </p:nvSpPr>
        <p:spPr>
          <a:xfrm>
            <a:off x="6321342" y="5646419"/>
            <a:ext cx="184758" cy="184758"/>
          </a:xfrm>
          <a:prstGeom prst="ellipse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타원 18"/>
          <p:cNvSpPr/>
          <p:nvPr>
            <p:custDataLst>
              <p:tags r:id="rId13"/>
            </p:custDataLst>
          </p:nvPr>
        </p:nvSpPr>
        <p:spPr>
          <a:xfrm>
            <a:off x="6765097" y="5304428"/>
            <a:ext cx="126193" cy="138812"/>
          </a:xfrm>
          <a:prstGeom prst="ellipse">
            <a:avLst/>
          </a:prstGeom>
          <a:solidFill>
            <a:srgbClr val="FFFFF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달 20"/>
          <p:cNvSpPr/>
          <p:nvPr>
            <p:custDataLst>
              <p:tags r:id="rId14"/>
            </p:custDataLst>
          </p:nvPr>
        </p:nvSpPr>
        <p:spPr>
          <a:xfrm rot="19352879">
            <a:off x="1454012" y="2023989"/>
            <a:ext cx="544021" cy="1088040"/>
          </a:xfrm>
          <a:prstGeom prst="moon">
            <a:avLst>
              <a:gd name="adj" fmla="val 66873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0" name="구름 19"/>
          <p:cNvSpPr/>
          <p:nvPr/>
        </p:nvSpPr>
        <p:spPr>
          <a:xfrm>
            <a:off x="1726022" y="2338482"/>
            <a:ext cx="892963" cy="504056"/>
          </a:xfrm>
          <a:prstGeom prst="cloud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구름 21"/>
          <p:cNvSpPr/>
          <p:nvPr>
            <p:custDataLst>
              <p:tags r:id="rId15"/>
            </p:custDataLst>
          </p:nvPr>
        </p:nvSpPr>
        <p:spPr>
          <a:xfrm>
            <a:off x="1811896" y="2420888"/>
            <a:ext cx="892963" cy="504056"/>
          </a:xfrm>
          <a:prstGeom prst="cloud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9DFD54A-6E65-278A-B0EE-0CE48D74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13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2" name="육각형 1"/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트랜잭션의 제어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 관리 모듈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120372" y="2301493"/>
            <a:ext cx="6646914" cy="3920836"/>
            <a:chOff x="1811750" y="1916832"/>
            <a:chExt cx="6646914" cy="39208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195736" y="1916832"/>
              <a:ext cx="6262928" cy="3920836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오른쪽 화살표 설명선 8"/>
            <p:cNvSpPr/>
            <p:nvPr/>
          </p:nvSpPr>
          <p:spPr>
            <a:xfrm>
              <a:off x="1811750" y="2518910"/>
              <a:ext cx="595107" cy="350402"/>
            </a:xfrm>
            <a:prstGeom prst="rightArrowCallout">
              <a:avLst/>
            </a:prstGeom>
            <a:solidFill>
              <a:srgbClr val="E24C3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15479" y="3525796"/>
            <a:ext cx="6049647" cy="18959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Concurrency Control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모듈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여러 사용자나 여러 응용프로그램들이 동시에 수행되어도 서로 간섭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하지 못하도록 보장하는 기법이다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트랜잭션들이 동시에 수행되어도 각 트랜잭션이 고립적이고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수행된 것과 같은 결과를 보장한다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B613AF-7D0B-D357-3B4E-DDC836D4FCC4}"/>
              </a:ext>
            </a:extLst>
          </p:cNvPr>
          <p:cNvSpPr txBox="1"/>
          <p:nvPr/>
        </p:nvSpPr>
        <p:spPr>
          <a:xfrm>
            <a:off x="1907704" y="2641625"/>
            <a:ext cx="4394735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병행제어 모듈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E4B08D9-34CA-4FB0-BCBD-CB97EC06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77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2" name="육각형 1"/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트랜잭션의 제어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 관리 모듈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120372" y="2301493"/>
            <a:ext cx="6646914" cy="3920836"/>
            <a:chOff x="1811750" y="1916832"/>
            <a:chExt cx="6646914" cy="39208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195736" y="1916832"/>
              <a:ext cx="6262928" cy="3920836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오른쪽 화살표 설명선 8"/>
            <p:cNvSpPr/>
            <p:nvPr/>
          </p:nvSpPr>
          <p:spPr>
            <a:xfrm>
              <a:off x="1811750" y="2518910"/>
              <a:ext cx="595107" cy="350402"/>
            </a:xfrm>
            <a:prstGeom prst="rightArrowCallout">
              <a:avLst/>
            </a:prstGeom>
            <a:solidFill>
              <a:srgbClr val="8F44A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15479" y="3895128"/>
            <a:ext cx="6049647" cy="11572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Recovery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모듈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데이터베이스를 갱신하는 도중 시스템이 고장 나도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데이터베이스의 일관성이 유지되도록 하는 기법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B613AF-7D0B-D357-3B4E-DDC836D4FCC4}"/>
              </a:ext>
            </a:extLst>
          </p:cNvPr>
          <p:cNvSpPr txBox="1"/>
          <p:nvPr/>
        </p:nvSpPr>
        <p:spPr>
          <a:xfrm>
            <a:off x="1907704" y="2641625"/>
            <a:ext cx="4394735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복구 모듈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C5BE9A7-AC33-FAEE-2938-0645791B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519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2" name="육각형 1"/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트랜잭션의 제어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병행제어의 스케줄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120372" y="2301493"/>
            <a:ext cx="6646914" cy="3920836"/>
            <a:chOff x="1811750" y="1916832"/>
            <a:chExt cx="6646914" cy="39208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195736" y="1916832"/>
              <a:ext cx="6262928" cy="3920836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오른쪽 화살표 설명선 8"/>
            <p:cNvSpPr/>
            <p:nvPr/>
          </p:nvSpPr>
          <p:spPr>
            <a:xfrm>
              <a:off x="1811750" y="2518910"/>
              <a:ext cx="595107" cy="350402"/>
            </a:xfrm>
            <a:prstGeom prst="rightArrowCallout">
              <a:avLst/>
            </a:prstGeom>
            <a:solidFill>
              <a:srgbClr val="E24C3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3</a:t>
              </a:r>
              <a:endPara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15479" y="2344660"/>
            <a:ext cx="6049647" cy="337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직렬 스케줄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(Serial Schedule)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여러 트랜잭션을 한 트랜잭션 씩 차례대로 수행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비 직렬  스케줄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(Non-serial Schedule)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여러 트랜잭션들을 동시에 수행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3.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직렬 가능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(Serializable)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하다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비직렬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스케줄의 결과가 어떤 직렬 스케줄의 수행 결과와 동등하다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4F48BCD-9C62-606B-CCD8-35BF5DE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18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2" name="육각형 1"/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트랜잭션의 제어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병행제어를 하지 않고 동시수행 시 문제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120372" y="2301493"/>
            <a:ext cx="6646914" cy="3920836"/>
            <a:chOff x="1811750" y="1916832"/>
            <a:chExt cx="6646914" cy="39208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195736" y="1916832"/>
              <a:ext cx="6262928" cy="3920836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오른쪽 화살표 설명선 8"/>
            <p:cNvSpPr/>
            <p:nvPr/>
          </p:nvSpPr>
          <p:spPr>
            <a:xfrm>
              <a:off x="1811750" y="2518910"/>
              <a:ext cx="595107" cy="350402"/>
            </a:xfrm>
            <a:prstGeom prst="rightArrowCallout">
              <a:avLst/>
            </a:prstGeom>
            <a:solidFill>
              <a:srgbClr val="8F44A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15479" y="2188133"/>
            <a:ext cx="6049647" cy="44812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Lost Update(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갱신 손실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수행 중인 트랜잭션이 갱신한 내용을 다른 트랜잭션이 덮어 씀으로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써 갱신이 무효가 되는 것 이다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Dirty Read(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더티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읽기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완료되지 않은 트랜잭션이 갱신한 데이터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6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Unrepeabale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Read(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반복할 수 없는 읽기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 트랜잭션이 동일한 데이터를 두 번 읽을 때 서로 다른 값을 읽는 것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8CA27FB-792F-4C57-65BE-F32D5090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52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2" name="육각형 1"/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트랜잭션의 제어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로킹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372" y="2301493"/>
            <a:ext cx="6646914" cy="3920836"/>
            <a:chOff x="1811750" y="1916832"/>
            <a:chExt cx="6646914" cy="39208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195736" y="1916832"/>
              <a:ext cx="6262928" cy="3920836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오른쪽 화살표 설명선 8"/>
            <p:cNvSpPr/>
            <p:nvPr/>
          </p:nvSpPr>
          <p:spPr>
            <a:xfrm>
              <a:off x="1811750" y="2518910"/>
              <a:ext cx="595107" cy="350402"/>
            </a:xfrm>
            <a:prstGeom prst="rightArrowCallout">
              <a:avLst/>
            </a:prstGeom>
            <a:solidFill>
              <a:srgbClr val="E24C3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15479" y="2344660"/>
            <a:ext cx="6049647" cy="337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1.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독점 로크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(X-lock, </a:t>
            </a:r>
            <a:r>
              <a:rPr lang="en-US" altLang="ko-KR" sz="16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eXclusive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lock)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 데이터 항목에 대한 갱신은 한 트랜잭션에 대해서만 허용된다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트랜잭션에서 갱신을 목적으로 데이터 항목을 접근할 때는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독점 로크로 요청해야 한다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공유 로크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(S-lock, Shared lock)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트랜잭션에서 읽을 목적으로 데이터 항목을 접근할 때는 공유 로크로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요청한다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2F878-E5D8-3C21-61F6-464B15B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142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2" name="육각형 1"/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트랜잭션의 제어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로킹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372" y="2301493"/>
            <a:ext cx="6646914" cy="3920836"/>
            <a:chOff x="1811750" y="1916832"/>
            <a:chExt cx="6646914" cy="39208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195736" y="1916832"/>
              <a:ext cx="6262928" cy="3920836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오른쪽 화살표 설명선 8"/>
            <p:cNvSpPr/>
            <p:nvPr/>
          </p:nvSpPr>
          <p:spPr>
            <a:xfrm>
              <a:off x="1811750" y="2518910"/>
              <a:ext cx="595107" cy="350402"/>
            </a:xfrm>
            <a:prstGeom prst="rightArrowCallout">
              <a:avLst/>
            </a:prstGeom>
            <a:solidFill>
              <a:srgbClr val="8F44A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6</a:t>
              </a:r>
              <a:endPara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17639" y="2810499"/>
            <a:ext cx="6049647" cy="30038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로킹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기법을 사용 하더라도 로크를 너무 일찍 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헤재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한다거나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하면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일관성이 깨질 수 있다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그렇기 때문에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‘2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단계 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로킹프로토콜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’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을 거쳐 로크 요청 해제가 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이루어 져야 한다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대부분의 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로킹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관련 작업은 사용자가 신경 쓸 필요 없이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DBMS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에서 모두 이루어 진다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590866-2865-4543-FB3F-BE89D406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2" name="육각형 1"/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트랜잭션의 제어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복구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Recovery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372" y="2301493"/>
            <a:ext cx="6646914" cy="3920836"/>
            <a:chOff x="1811750" y="1916832"/>
            <a:chExt cx="6646914" cy="39208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195736" y="1916832"/>
              <a:ext cx="6262928" cy="3920836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오른쪽 화살표 설명선 8"/>
            <p:cNvSpPr/>
            <p:nvPr/>
          </p:nvSpPr>
          <p:spPr>
            <a:xfrm>
              <a:off x="1811750" y="2518910"/>
              <a:ext cx="595107" cy="350402"/>
            </a:xfrm>
            <a:prstGeom prst="rightArrowCallout">
              <a:avLst/>
            </a:prstGeom>
            <a:solidFill>
              <a:srgbClr val="E24C3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7</a:t>
              </a:r>
              <a:endPara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32828" y="2931245"/>
            <a:ext cx="6049647" cy="25368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여러 응용이 주기억장치 버퍼 내의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동일한 데이터베이스 항목을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갱신한 후에 디스크에 기록하는 것이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Disk I/O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작업을 줄일 수 있어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성능 향상에 도움이 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즉 버퍼의 내용을 디스크에 기록하는 것을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최대한 줄이는 것이 일반 적 이다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38B44-E159-BF33-772F-6B576DBA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5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2" name="육각형 1"/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데이터베이스 정규화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정규화에 대해 알아보자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120372" y="2301493"/>
            <a:ext cx="6646914" cy="3920836"/>
            <a:chOff x="1811750" y="1916832"/>
            <a:chExt cx="6646914" cy="39208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195736" y="1916832"/>
              <a:ext cx="6262928" cy="3920836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오른쪽 화살표 설명선 8"/>
            <p:cNvSpPr/>
            <p:nvPr/>
          </p:nvSpPr>
          <p:spPr>
            <a:xfrm>
              <a:off x="1811750" y="2518910"/>
              <a:ext cx="595107" cy="350402"/>
            </a:xfrm>
            <a:prstGeom prst="rightArrowCallout">
              <a:avLst/>
            </a:prstGeom>
            <a:solidFill>
              <a:srgbClr val="E24C3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70493" y="2828703"/>
            <a:ext cx="4394735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정규화의 정의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4358" y="3386460"/>
            <a:ext cx="6262928" cy="23467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데이터베이스의 정규화는 설계 과정에 중요한 개념으로 데이터베이스 테이블을 </a:t>
            </a:r>
            <a:r>
              <a:rPr lang="ko-KR" altLang="en-US" sz="2000" dirty="0" err="1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구조화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하는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과정입니다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 중복을 최소화 하고 </a:t>
            </a:r>
            <a:r>
              <a:rPr lang="ko-KR" altLang="en-US" sz="2000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무결성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과 </a:t>
            </a:r>
            <a:r>
              <a:rPr lang="ko-KR" altLang="en-US" sz="2000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일관성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을 유지하며 데이터베이스의 </a:t>
            </a:r>
            <a:r>
              <a:rPr lang="ko-KR" altLang="en-US" sz="2000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성능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을 </a:t>
            </a:r>
            <a:r>
              <a:rPr lang="ko-KR" altLang="en-US" sz="2000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최적화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하는 데 기여합니다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4867C8-75C2-07AD-0490-34F277BC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157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2" name="육각형 1"/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5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트랜잭션의 제어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복구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Recovery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372" y="2301493"/>
            <a:ext cx="6646914" cy="3920836"/>
            <a:chOff x="1811750" y="1916832"/>
            <a:chExt cx="6646914" cy="39208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195736" y="1916832"/>
              <a:ext cx="6262928" cy="3920836"/>
            </a:xfrm>
            <a:prstGeom prst="round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오른쪽 화살표 설명선 8"/>
            <p:cNvSpPr/>
            <p:nvPr/>
          </p:nvSpPr>
          <p:spPr>
            <a:xfrm>
              <a:off x="1811750" y="2518910"/>
              <a:ext cx="595107" cy="350402"/>
            </a:xfrm>
            <a:prstGeom prst="rightArrowCallout">
              <a:avLst/>
            </a:prstGeom>
            <a:solidFill>
              <a:srgbClr val="8F44A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8</a:t>
              </a:r>
              <a:endPara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17639" y="2564904"/>
            <a:ext cx="6049647" cy="337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1. Redo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만일 고장이 발생하기 전 트랜잭션이 완료 명령을 수행 했다면 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복구 모듈은 이 트랜잭션의 갱신 사항을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REDO(</a:t>
            </a:r>
            <a:r>
              <a:rPr lang="ko-KR" altLang="en-US" sz="16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재수행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하여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트랜잭션의 갱신이 지속성을 갖도록 해야 한다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 Undo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고장이 발생하기 전에 트랜잭션이 완료 명령을 수행하지 못하였다면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원자성을 보장하기 위해 이 트랜잭션이 데이터베이스에 반영했을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가능성이 있는 갱신 사항을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UNDO(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취소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해야 한다 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7563C2-4962-0626-1EC4-6F7652DE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98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31630" y="1844824"/>
            <a:ext cx="7640601" cy="3920836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데이터베이스 수업에서 깊게 공부하지 못했던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부분인 정규화와 트랜잭션에 대해 공부하는 계기가 되어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매우 즐거웠습니다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algn="ctr"/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제가 정리한 내용으로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같이 공부하는 수강동기분들에게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도움이 되었으면 합니다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감사합니다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6714" y="587796"/>
            <a:ext cx="3918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마무리</a:t>
            </a:r>
          </a:p>
        </p:txBody>
      </p:sp>
      <p:sp>
        <p:nvSpPr>
          <p:cNvPr id="2" name="이등변 삼각형 1"/>
          <p:cNvSpPr/>
          <p:nvPr/>
        </p:nvSpPr>
        <p:spPr>
          <a:xfrm>
            <a:off x="5580112" y="5085184"/>
            <a:ext cx="2056467" cy="1772816"/>
          </a:xfrm>
          <a:prstGeom prst="triangle">
            <a:avLst/>
          </a:prstGeom>
          <a:solidFill>
            <a:srgbClr val="01C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6177644" y="5399227"/>
            <a:ext cx="1869515" cy="1465137"/>
          </a:xfrm>
          <a:prstGeom prst="triangle">
            <a:avLst/>
          </a:prstGeom>
          <a:solidFill>
            <a:srgbClr val="018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포인트가 5개인 별 6"/>
          <p:cNvSpPr/>
          <p:nvPr>
            <p:custDataLst>
              <p:tags r:id="rId1"/>
            </p:custDataLst>
          </p:nvPr>
        </p:nvSpPr>
        <p:spPr>
          <a:xfrm>
            <a:off x="8687763" y="5493286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" name="포인트가 5개인 별 7"/>
          <p:cNvSpPr/>
          <p:nvPr>
            <p:custDataLst>
              <p:tags r:id="rId2"/>
            </p:custDataLst>
          </p:nvPr>
        </p:nvSpPr>
        <p:spPr>
          <a:xfrm>
            <a:off x="4941935" y="6366003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9" name="포인트가 5개인 별 8"/>
          <p:cNvSpPr/>
          <p:nvPr>
            <p:custDataLst>
              <p:tags r:id="rId3"/>
            </p:custDataLst>
          </p:nvPr>
        </p:nvSpPr>
        <p:spPr>
          <a:xfrm>
            <a:off x="8262384" y="5977834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포인트가 5개인 별 9"/>
          <p:cNvSpPr/>
          <p:nvPr>
            <p:custDataLst>
              <p:tags r:id="rId4"/>
            </p:custDataLst>
          </p:nvPr>
        </p:nvSpPr>
        <p:spPr>
          <a:xfrm>
            <a:off x="5412150" y="5850706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포인트가 5개인 별 18"/>
          <p:cNvSpPr/>
          <p:nvPr>
            <p:custDataLst>
              <p:tags r:id="rId5"/>
            </p:custDataLst>
          </p:nvPr>
        </p:nvSpPr>
        <p:spPr>
          <a:xfrm>
            <a:off x="7636540" y="5711894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0" name="포인트가 5개인 별 19"/>
          <p:cNvSpPr/>
          <p:nvPr>
            <p:custDataLst>
              <p:tags r:id="rId6"/>
            </p:custDataLst>
          </p:nvPr>
        </p:nvSpPr>
        <p:spPr>
          <a:xfrm>
            <a:off x="2616714" y="1186427"/>
            <a:ext cx="245913" cy="245913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포인트가 5개인 별 20"/>
          <p:cNvSpPr/>
          <p:nvPr>
            <p:custDataLst>
              <p:tags r:id="rId7"/>
            </p:custDataLst>
          </p:nvPr>
        </p:nvSpPr>
        <p:spPr>
          <a:xfrm>
            <a:off x="6196654" y="443780"/>
            <a:ext cx="245913" cy="245913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포인트가 5개인 별 21"/>
          <p:cNvSpPr/>
          <p:nvPr>
            <p:custDataLst>
              <p:tags r:id="rId8"/>
            </p:custDataLst>
          </p:nvPr>
        </p:nvSpPr>
        <p:spPr>
          <a:xfrm>
            <a:off x="6446496" y="793591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059832" y="1340768"/>
            <a:ext cx="302433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3" descr="Sheep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8642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459AFA-3B75-6C0F-5C31-2A8C6B21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08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39843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592" imgH="591" progId="TCLayout.ActiveDocument.1">
                  <p:embed/>
                </p:oleObj>
              </mc:Choice>
              <mc:Fallback>
                <p:oleObj name="think-cell Slide" r:id="rId18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타원 22"/>
          <p:cNvSpPr/>
          <p:nvPr>
            <p:custDataLst>
              <p:tags r:id="rId2"/>
            </p:custDataLst>
          </p:nvPr>
        </p:nvSpPr>
        <p:spPr>
          <a:xfrm>
            <a:off x="2348136" y="1631672"/>
            <a:ext cx="4312920" cy="4312920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달 1"/>
          <p:cNvSpPr/>
          <p:nvPr>
            <p:custDataLst>
              <p:tags r:id="rId3"/>
            </p:custDataLst>
          </p:nvPr>
        </p:nvSpPr>
        <p:spPr>
          <a:xfrm rot="19352879">
            <a:off x="757219" y="582417"/>
            <a:ext cx="796500" cy="1592999"/>
          </a:xfrm>
          <a:prstGeom prst="moon">
            <a:avLst>
              <a:gd name="adj" fmla="val 66873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포인트가 5개인 별 2"/>
          <p:cNvSpPr/>
          <p:nvPr>
            <p:custDataLst>
              <p:tags r:id="rId4"/>
            </p:custDataLst>
          </p:nvPr>
        </p:nvSpPr>
        <p:spPr>
          <a:xfrm>
            <a:off x="545212" y="2751039"/>
            <a:ext cx="245913" cy="245913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포인트가 5개인 별 3"/>
          <p:cNvSpPr/>
          <p:nvPr>
            <p:custDataLst>
              <p:tags r:id="rId5"/>
            </p:custDataLst>
          </p:nvPr>
        </p:nvSpPr>
        <p:spPr>
          <a:xfrm>
            <a:off x="6974372" y="5917068"/>
            <a:ext cx="245913" cy="245913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포인트가 5개인 별 6"/>
          <p:cNvSpPr/>
          <p:nvPr>
            <p:custDataLst>
              <p:tags r:id="rId6"/>
            </p:custDataLst>
          </p:nvPr>
        </p:nvSpPr>
        <p:spPr>
          <a:xfrm>
            <a:off x="8212197" y="778410"/>
            <a:ext cx="203234" cy="203234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포인트가 5개인 별 7"/>
          <p:cNvSpPr/>
          <p:nvPr>
            <p:custDataLst>
              <p:tags r:id="rId7"/>
            </p:custDataLst>
          </p:nvPr>
        </p:nvSpPr>
        <p:spPr>
          <a:xfrm>
            <a:off x="4268215" y="712065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>
            <p:custDataLst>
              <p:tags r:id="rId8"/>
            </p:custDataLst>
          </p:nvPr>
        </p:nvSpPr>
        <p:spPr>
          <a:xfrm>
            <a:off x="2195736" y="1479272"/>
            <a:ext cx="4312920" cy="4312920"/>
          </a:xfrm>
          <a:prstGeom prst="ellipse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>
            <p:custDataLst>
              <p:tags r:id="rId9"/>
            </p:custDataLst>
          </p:nvPr>
        </p:nvSpPr>
        <p:spPr>
          <a:xfrm>
            <a:off x="1987391" y="2681710"/>
            <a:ext cx="4987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경청해주셔서</a:t>
            </a:r>
            <a:endParaRPr lang="en-US" altLang="ko-KR" sz="4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감사합니다</a:t>
            </a:r>
          </a:p>
        </p:txBody>
      </p:sp>
      <p:sp>
        <p:nvSpPr>
          <p:cNvPr id="14" name="포인트가 5개인 별 13"/>
          <p:cNvSpPr/>
          <p:nvPr>
            <p:custDataLst>
              <p:tags r:id="rId10"/>
            </p:custDataLst>
          </p:nvPr>
        </p:nvSpPr>
        <p:spPr>
          <a:xfrm>
            <a:off x="6177644" y="571472"/>
            <a:ext cx="245913" cy="245913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포인트가 5개인 별 14"/>
          <p:cNvSpPr/>
          <p:nvPr/>
        </p:nvSpPr>
        <p:spPr>
          <a:xfrm>
            <a:off x="7163037" y="2996952"/>
            <a:ext cx="245913" cy="245913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포인트가 5개인 별 16"/>
          <p:cNvSpPr/>
          <p:nvPr>
            <p:custDataLst>
              <p:tags r:id="rId11"/>
            </p:custDataLst>
          </p:nvPr>
        </p:nvSpPr>
        <p:spPr>
          <a:xfrm>
            <a:off x="2514183" y="610447"/>
            <a:ext cx="245913" cy="245913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포인트가 5개인 별 17"/>
          <p:cNvSpPr/>
          <p:nvPr>
            <p:custDataLst>
              <p:tags r:id="rId12"/>
            </p:custDataLst>
          </p:nvPr>
        </p:nvSpPr>
        <p:spPr>
          <a:xfrm>
            <a:off x="2594049" y="5947226"/>
            <a:ext cx="245913" cy="245913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포인트가 5개인 별 20"/>
          <p:cNvSpPr/>
          <p:nvPr>
            <p:custDataLst>
              <p:tags r:id="rId13"/>
            </p:custDataLst>
          </p:nvPr>
        </p:nvSpPr>
        <p:spPr>
          <a:xfrm>
            <a:off x="689508" y="5466563"/>
            <a:ext cx="203234" cy="203234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포인트가 5개인 별 21"/>
          <p:cNvSpPr/>
          <p:nvPr/>
        </p:nvSpPr>
        <p:spPr>
          <a:xfrm>
            <a:off x="8244408" y="5842619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포인트가 5개인 별 23"/>
          <p:cNvSpPr/>
          <p:nvPr/>
        </p:nvSpPr>
        <p:spPr>
          <a:xfrm>
            <a:off x="7081473" y="1631672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포인트가 5개인 별 25"/>
          <p:cNvSpPr/>
          <p:nvPr/>
        </p:nvSpPr>
        <p:spPr>
          <a:xfrm>
            <a:off x="1811896" y="5239995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이등변 삼각형 26"/>
          <p:cNvSpPr/>
          <p:nvPr/>
        </p:nvSpPr>
        <p:spPr>
          <a:xfrm>
            <a:off x="5580112" y="5085184"/>
            <a:ext cx="2056467" cy="1772816"/>
          </a:xfrm>
          <a:prstGeom prst="triangle">
            <a:avLst/>
          </a:prstGeom>
          <a:solidFill>
            <a:srgbClr val="01C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6177644" y="5399227"/>
            <a:ext cx="1869515" cy="1465137"/>
          </a:xfrm>
          <a:prstGeom prst="triangle">
            <a:avLst/>
          </a:prstGeom>
          <a:solidFill>
            <a:srgbClr val="018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포인트가 5개인 별 29"/>
          <p:cNvSpPr/>
          <p:nvPr>
            <p:custDataLst>
              <p:tags r:id="rId14"/>
            </p:custDataLst>
          </p:nvPr>
        </p:nvSpPr>
        <p:spPr>
          <a:xfrm>
            <a:off x="8304311" y="2737857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포인트가 5개인 별 30"/>
          <p:cNvSpPr/>
          <p:nvPr>
            <p:custDataLst>
              <p:tags r:id="rId15"/>
            </p:custDataLst>
          </p:nvPr>
        </p:nvSpPr>
        <p:spPr>
          <a:xfrm>
            <a:off x="752149" y="4251973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포인트가 5개인 별 31"/>
          <p:cNvSpPr/>
          <p:nvPr>
            <p:custDataLst>
              <p:tags r:id="rId16"/>
            </p:custDataLst>
          </p:nvPr>
        </p:nvSpPr>
        <p:spPr>
          <a:xfrm>
            <a:off x="7908347" y="4503916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7" name="Picture 13" descr="Sheep icon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924" y="6281645"/>
            <a:ext cx="629752" cy="62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3" descr="Sheep icon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301" y="6285600"/>
            <a:ext cx="629752" cy="62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Sheep icon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2" y="6428432"/>
            <a:ext cx="472314" cy="47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E9252-F3FE-A21C-9E81-45381B3B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76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2" name="육각형 1"/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데이터베이스 정규화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정규화에 대해 알아보자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504358" y="2301493"/>
            <a:ext cx="6262928" cy="3920836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1223" y="2496815"/>
            <a:ext cx="4394735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정규화가 왜 생겼나요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0722" y="3045813"/>
            <a:ext cx="5928919" cy="3270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릴레이션에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여러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Entity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Attribute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들을 혼합하게 되면 정보가 중복 저장되며 저장 공간을 낭비한다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중복된 데이터는 여러 </a:t>
            </a:r>
            <a:r>
              <a:rPr lang="ko-KR" altLang="en-US" sz="2000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이상 현상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을 발생시키며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이로 인해 저장된 데이터가 정확한 데이터인지 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알 수 없게 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이러한 문제를 해결하기 위해 정규화 과정을 거친다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오른쪽 화살표 설명선 9">
            <a:extLst>
              <a:ext uri="{FF2B5EF4-FFF2-40B4-BE49-F238E27FC236}">
                <a16:creationId xmlns:a16="http://schemas.microsoft.com/office/drawing/2014/main" id="{5F4266B7-5748-B9DB-0897-F0D5910EEBCA}"/>
              </a:ext>
            </a:extLst>
          </p:cNvPr>
          <p:cNvSpPr/>
          <p:nvPr/>
        </p:nvSpPr>
        <p:spPr>
          <a:xfrm>
            <a:off x="1115616" y="2852936"/>
            <a:ext cx="595107" cy="350402"/>
          </a:xfrm>
          <a:prstGeom prst="rightArrowCallout">
            <a:avLst/>
          </a:prstGeom>
          <a:solidFill>
            <a:srgbClr val="8F44A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AEEC22C-1ADB-8938-5BE5-CCDF40D3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09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2" name="육각형 1"/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데이터베이스 정규화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정규화에 대해 알아보자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504358" y="2301493"/>
            <a:ext cx="6262928" cy="3920836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1223" y="2412434"/>
            <a:ext cx="4394735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 베이스의 이상 현상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0722" y="3032132"/>
            <a:ext cx="5928919" cy="30554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중복된 정보로 인해 발생되는 문제들을 이상현상 이라 한다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삽입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이상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원하지 않는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자료삽입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사입시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자료가 부족하여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삽입이안되는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문제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삭제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이상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하나의 자료만 삭제하고 싶지만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그 자료가 포함된 모든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튜플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전체가 삭제됨으로 원하지 않는 정보 손실이 발생되는 문제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갱신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이상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정확하지 않거나 일부의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튜플만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갱신되어 정보가 모호해지거나 일관성이 없어지는 문제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이상 현상은 정규화를 통해 방지 할 수 있도록 하며 탄생 되었다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오른쪽 화살표 설명선 8">
            <a:extLst>
              <a:ext uri="{FF2B5EF4-FFF2-40B4-BE49-F238E27FC236}">
                <a16:creationId xmlns:a16="http://schemas.microsoft.com/office/drawing/2014/main" id="{07A2EE6E-8ACE-3B57-B5D7-940AF5685058}"/>
              </a:ext>
            </a:extLst>
          </p:cNvPr>
          <p:cNvSpPr/>
          <p:nvPr/>
        </p:nvSpPr>
        <p:spPr>
          <a:xfrm>
            <a:off x="1120372" y="2903571"/>
            <a:ext cx="595107" cy="350402"/>
          </a:xfrm>
          <a:prstGeom prst="rightArrowCallout">
            <a:avLst/>
          </a:prstGeom>
          <a:solidFill>
            <a:srgbClr val="E24C3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C5112CD-339C-06E6-3365-8538A18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2" name="육각형 1"/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E24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데이터베이스 정규화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정규화에 대해 알아보자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504359" y="2384879"/>
            <a:ext cx="6262928" cy="3920836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2209" y="2552587"/>
            <a:ext cx="439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정규화의 원칙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10722" y="3078299"/>
            <a:ext cx="5928919" cy="29631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정보의 무손실 표현 </a:t>
            </a:r>
            <a:endParaRPr lang="en-US" altLang="ko-KR" sz="1400" dirty="0">
              <a:solidFill>
                <a:srgbClr val="FFC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하나의 스키마를 다른 스키마로 변환할 때 정보의 손실이 있어서는 안된다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분리의 원칙</a:t>
            </a:r>
            <a:endParaRPr lang="en-US" altLang="ko-KR" sz="1400" dirty="0">
              <a:solidFill>
                <a:srgbClr val="FFC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하나의 독립된 관계성은 하나의 독립된 릴레이션으로 분리시켜 표현해야 한다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C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데이터의 중복성이 감소되어야 한다</a:t>
            </a:r>
            <a:endParaRPr lang="en-US" altLang="ko-KR" sz="1400" dirty="0">
              <a:solidFill>
                <a:srgbClr val="FFC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오른쪽 화살표 설명선 9">
            <a:extLst>
              <a:ext uri="{FF2B5EF4-FFF2-40B4-BE49-F238E27FC236}">
                <a16:creationId xmlns:a16="http://schemas.microsoft.com/office/drawing/2014/main" id="{81C23151-8B49-852F-9415-C239B2C7EA3C}"/>
              </a:ext>
            </a:extLst>
          </p:cNvPr>
          <p:cNvSpPr/>
          <p:nvPr/>
        </p:nvSpPr>
        <p:spPr>
          <a:xfrm>
            <a:off x="1115616" y="2852936"/>
            <a:ext cx="595107" cy="350402"/>
          </a:xfrm>
          <a:prstGeom prst="rightArrowCallout">
            <a:avLst/>
          </a:prstGeom>
          <a:solidFill>
            <a:srgbClr val="8F44A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1E3ADC8-DA81-787F-8FB5-4FF8AEC2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8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592" imgH="591" progId="TCLayout.ActiveDocument.1">
                  <p:embed/>
                </p:oleObj>
              </mc:Choice>
              <mc:Fallback>
                <p:oleObj name="think-cell Slide" r:id="rId21" imgW="592" imgH="591" progId="TCLayout.ActiveDocument.1">
                  <p:embed/>
                  <p:pic>
                    <p:nvPicPr>
                      <p:cNvPr id="5" name="개체 4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타원 8"/>
          <p:cNvSpPr/>
          <p:nvPr>
            <p:custDataLst>
              <p:tags r:id="rId2"/>
            </p:custDataLst>
          </p:nvPr>
        </p:nvSpPr>
        <p:spPr>
          <a:xfrm>
            <a:off x="1763688" y="1720767"/>
            <a:ext cx="5472608" cy="3672408"/>
          </a:xfrm>
          <a:prstGeom prst="ellipse">
            <a:avLst/>
          </a:prstGeom>
          <a:noFill/>
          <a:ln>
            <a:solidFill>
              <a:srgbClr val="FFFFFF">
                <a:alpha val="18824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8" name="그룹 7"/>
          <p:cNvGrpSpPr/>
          <p:nvPr>
            <p:custDataLst>
              <p:tags r:id="rId3"/>
            </p:custDataLst>
          </p:nvPr>
        </p:nvGrpSpPr>
        <p:grpSpPr>
          <a:xfrm>
            <a:off x="2272778" y="1400511"/>
            <a:ext cx="4451884" cy="4444671"/>
            <a:chOff x="2352364" y="1353033"/>
            <a:chExt cx="4451884" cy="4444671"/>
          </a:xfrm>
        </p:grpSpPr>
        <p:sp>
          <p:nvSpPr>
            <p:cNvPr id="6" name="타원 5"/>
            <p:cNvSpPr/>
            <p:nvPr>
              <p:custDataLst>
                <p:tags r:id="rId18"/>
              </p:custDataLst>
            </p:nvPr>
          </p:nvSpPr>
          <p:spPr>
            <a:xfrm>
              <a:off x="2491328" y="1484784"/>
              <a:ext cx="4312920" cy="4312920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4" name="타원 3"/>
            <p:cNvSpPr/>
            <p:nvPr>
              <p:custDataLst>
                <p:tags r:id="rId19"/>
              </p:custDataLst>
            </p:nvPr>
          </p:nvSpPr>
          <p:spPr>
            <a:xfrm>
              <a:off x="2352364" y="1353033"/>
              <a:ext cx="4312920" cy="4312920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7" name="그룹 6"/>
          <p:cNvGrpSpPr/>
          <p:nvPr>
            <p:custDataLst>
              <p:tags r:id="rId4"/>
            </p:custDataLst>
          </p:nvPr>
        </p:nvGrpSpPr>
        <p:grpSpPr>
          <a:xfrm>
            <a:off x="2724183" y="2209366"/>
            <a:ext cx="3549074" cy="2303125"/>
            <a:chOff x="7825241" y="2305298"/>
            <a:chExt cx="3549074" cy="2303125"/>
          </a:xfrm>
        </p:grpSpPr>
        <p:sp>
          <p:nvSpPr>
            <p:cNvPr id="2" name="TextBox 1"/>
            <p:cNvSpPr txBox="1"/>
            <p:nvPr>
              <p:custDataLst>
                <p:tags r:id="rId16"/>
              </p:custDataLst>
            </p:nvPr>
          </p:nvSpPr>
          <p:spPr>
            <a:xfrm>
              <a:off x="7825241" y="3284984"/>
              <a:ext cx="35490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정규화의</a:t>
              </a:r>
              <a:endParaRPr lang="en-US" altLang="ko-KR" sz="4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lang="ko-KR" altLang="en-US" sz="40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단계</a:t>
              </a:r>
            </a:p>
          </p:txBody>
        </p:sp>
        <p:sp>
          <p:nvSpPr>
            <p:cNvPr id="3" name="육각형 2"/>
            <p:cNvSpPr/>
            <p:nvPr>
              <p:custDataLst>
                <p:tags r:id="rId17"/>
              </p:custDataLst>
            </p:nvPr>
          </p:nvSpPr>
          <p:spPr>
            <a:xfrm>
              <a:off x="9072643" y="2305298"/>
              <a:ext cx="1054270" cy="620759"/>
            </a:xfrm>
            <a:prstGeom prst="hexagon">
              <a:avLst/>
            </a:prstGeom>
            <a:solidFill>
              <a:srgbClr val="8F4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0" name="포인트가 5개인 별 9"/>
          <p:cNvSpPr/>
          <p:nvPr>
            <p:custDataLst>
              <p:tags r:id="rId5"/>
            </p:custDataLst>
          </p:nvPr>
        </p:nvSpPr>
        <p:spPr>
          <a:xfrm>
            <a:off x="689508" y="5466563"/>
            <a:ext cx="203234" cy="203234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포인트가 5개인 별 10"/>
          <p:cNvSpPr/>
          <p:nvPr>
            <p:custDataLst>
              <p:tags r:id="rId6"/>
            </p:custDataLst>
          </p:nvPr>
        </p:nvSpPr>
        <p:spPr>
          <a:xfrm>
            <a:off x="1811896" y="5239995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포인트가 5개인 별 11"/>
          <p:cNvSpPr/>
          <p:nvPr>
            <p:custDataLst>
              <p:tags r:id="rId7"/>
            </p:custDataLst>
          </p:nvPr>
        </p:nvSpPr>
        <p:spPr>
          <a:xfrm>
            <a:off x="752149" y="4251973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" name="포인트가 5개인 별 12"/>
          <p:cNvSpPr/>
          <p:nvPr>
            <p:custDataLst>
              <p:tags r:id="rId8"/>
            </p:custDataLst>
          </p:nvPr>
        </p:nvSpPr>
        <p:spPr>
          <a:xfrm>
            <a:off x="8172400" y="1160200"/>
            <a:ext cx="223557" cy="223557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포인트가 5개인 별 13"/>
          <p:cNvSpPr/>
          <p:nvPr>
            <p:custDataLst>
              <p:tags r:id="rId9"/>
            </p:custDataLst>
          </p:nvPr>
        </p:nvSpPr>
        <p:spPr>
          <a:xfrm>
            <a:off x="7719979" y="2138060"/>
            <a:ext cx="138812" cy="13881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포인트가 5개인 별 14"/>
          <p:cNvSpPr/>
          <p:nvPr>
            <p:custDataLst>
              <p:tags r:id="rId10"/>
            </p:custDataLst>
          </p:nvPr>
        </p:nvSpPr>
        <p:spPr>
          <a:xfrm>
            <a:off x="6660232" y="1150038"/>
            <a:ext cx="167962" cy="167962"/>
          </a:xfrm>
          <a:prstGeom prst="star5">
            <a:avLst>
              <a:gd name="adj" fmla="val 32301"/>
              <a:gd name="hf" fmla="val 105146"/>
              <a:gd name="vf" fmla="val 110557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7" name="타원 16"/>
          <p:cNvSpPr/>
          <p:nvPr>
            <p:custDataLst>
              <p:tags r:id="rId11"/>
            </p:custDataLst>
          </p:nvPr>
        </p:nvSpPr>
        <p:spPr>
          <a:xfrm>
            <a:off x="6274909" y="5620412"/>
            <a:ext cx="138812" cy="138812"/>
          </a:xfrm>
          <a:prstGeom prst="ellipse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8" name="타원 17"/>
          <p:cNvSpPr/>
          <p:nvPr>
            <p:custDataLst>
              <p:tags r:id="rId12"/>
            </p:custDataLst>
          </p:nvPr>
        </p:nvSpPr>
        <p:spPr>
          <a:xfrm>
            <a:off x="6321342" y="5646419"/>
            <a:ext cx="184758" cy="184758"/>
          </a:xfrm>
          <a:prstGeom prst="ellipse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타원 18"/>
          <p:cNvSpPr/>
          <p:nvPr>
            <p:custDataLst>
              <p:tags r:id="rId13"/>
            </p:custDataLst>
          </p:nvPr>
        </p:nvSpPr>
        <p:spPr>
          <a:xfrm>
            <a:off x="6765097" y="5304428"/>
            <a:ext cx="126193" cy="138812"/>
          </a:xfrm>
          <a:prstGeom prst="ellipse">
            <a:avLst/>
          </a:prstGeom>
          <a:solidFill>
            <a:srgbClr val="FFFFFF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달 20"/>
          <p:cNvSpPr/>
          <p:nvPr>
            <p:custDataLst>
              <p:tags r:id="rId14"/>
            </p:custDataLst>
          </p:nvPr>
        </p:nvSpPr>
        <p:spPr>
          <a:xfrm rot="19352879">
            <a:off x="1454012" y="2023989"/>
            <a:ext cx="544021" cy="1088040"/>
          </a:xfrm>
          <a:prstGeom prst="moon">
            <a:avLst>
              <a:gd name="adj" fmla="val 66873"/>
            </a:avLst>
          </a:prstGeom>
          <a:solidFill>
            <a:srgbClr val="F3C40F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0" name="구름 19"/>
          <p:cNvSpPr/>
          <p:nvPr/>
        </p:nvSpPr>
        <p:spPr>
          <a:xfrm>
            <a:off x="1726022" y="2338482"/>
            <a:ext cx="892963" cy="504056"/>
          </a:xfrm>
          <a:prstGeom prst="cloud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구름 21"/>
          <p:cNvSpPr/>
          <p:nvPr>
            <p:custDataLst>
              <p:tags r:id="rId15"/>
            </p:custDataLst>
          </p:nvPr>
        </p:nvSpPr>
        <p:spPr>
          <a:xfrm>
            <a:off x="1811896" y="2420888"/>
            <a:ext cx="892963" cy="504056"/>
          </a:xfrm>
          <a:prstGeom prst="cloud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8E9193D4-9E53-C1B4-0838-DB157A9A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7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504359" y="2384879"/>
            <a:ext cx="6262928" cy="3920836"/>
          </a:xfrm>
          <a:prstGeom prst="round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4598" y="2743186"/>
            <a:ext cx="439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정규형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1NF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4304" y="3166590"/>
            <a:ext cx="5928919" cy="29631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데이터의 컬럼이 </a:t>
            </a:r>
            <a:r>
              <a:rPr lang="ko-KR" altLang="en-US" sz="1400" dirty="0" err="1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원자값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(Atomic Value,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하나의 값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을 갖도록 테이블을 분해하는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것이며 데이터의 간단함과 명확성을 보장하여 쿼리의 단순화를 도모한다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규칙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각 컬럼이 하나의 속성만을 가져야한다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하나의 컬럼은 같은 종류나 타입의 값을 가져야 한다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각 컬럼이 유일한 이름을 가져야 한다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4.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컬럼의 순서가 상관 없어야 한다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77336" y="1772816"/>
            <a:ext cx="1154320" cy="629752"/>
            <a:chOff x="7738160" y="6285600"/>
            <a:chExt cx="1154320" cy="629752"/>
          </a:xfrm>
        </p:grpSpPr>
        <p:pic>
          <p:nvPicPr>
            <p:cNvPr id="18" name="Picture 13" descr="Sheep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2728" y="6285600"/>
              <a:ext cx="629752" cy="62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5" descr="Sheep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160" y="6443037"/>
              <a:ext cx="472314" cy="472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오른쪽 화살표 설명선 8">
            <a:extLst>
              <a:ext uri="{FF2B5EF4-FFF2-40B4-BE49-F238E27FC236}">
                <a16:creationId xmlns:a16="http://schemas.microsoft.com/office/drawing/2014/main" id="{BF43F6C2-98C5-52AE-9715-4F3636BCEBD5}"/>
              </a:ext>
            </a:extLst>
          </p:cNvPr>
          <p:cNvSpPr/>
          <p:nvPr/>
        </p:nvSpPr>
        <p:spPr>
          <a:xfrm>
            <a:off x="1120372" y="2903571"/>
            <a:ext cx="595107" cy="350402"/>
          </a:xfrm>
          <a:prstGeom prst="rightArrowCallout">
            <a:avLst/>
          </a:prstGeom>
          <a:solidFill>
            <a:srgbClr val="E24C3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endParaRPr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B97CBE-57C1-4EF6-7017-0D15154E6C67}"/>
              </a:ext>
            </a:extLst>
          </p:cNvPr>
          <p:cNvGrpSpPr/>
          <p:nvPr/>
        </p:nvGrpSpPr>
        <p:grpSpPr>
          <a:xfrm>
            <a:off x="1907704" y="314515"/>
            <a:ext cx="5524104" cy="666213"/>
            <a:chOff x="523354" y="314515"/>
            <a:chExt cx="5524104" cy="666213"/>
          </a:xfrm>
        </p:grpSpPr>
        <p:sp>
          <p:nvSpPr>
            <p:cNvPr id="12" name="육각형 1">
              <a:extLst>
                <a:ext uri="{FF2B5EF4-FFF2-40B4-BE49-F238E27FC236}">
                  <a16:creationId xmlns:a16="http://schemas.microsoft.com/office/drawing/2014/main" id="{AC432088-9FE7-333F-1CD5-C65DFB2AD67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3354" y="314515"/>
              <a:ext cx="654618" cy="513024"/>
            </a:xfrm>
            <a:prstGeom prst="hexagon">
              <a:avLst/>
            </a:prstGeom>
            <a:solidFill>
              <a:srgbClr val="8F4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schemeClr val="bg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</a:t>
              </a:r>
              <a:endParaRPr lang="ko-KR" altLang="en-US" sz="3600" b="1" dirty="0">
                <a:solidFill>
                  <a:schemeClr val="bg2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008648-1B0F-42AA-7CA3-EA34C669BE88}"/>
                </a:ext>
              </a:extLst>
            </p:cNvPr>
            <p:cNvSpPr txBox="1"/>
            <p:nvPr/>
          </p:nvSpPr>
          <p:spPr>
            <a:xfrm>
              <a:off x="1222922" y="314515"/>
              <a:ext cx="48245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>
                      <a:lumMod val="95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정규화 단계</a:t>
              </a:r>
            </a:p>
          </p:txBody>
        </p:sp>
        <p:cxnSp>
          <p:nvCxnSpPr>
            <p:cNvPr id="16" name="직선 연결선 3">
              <a:extLst>
                <a:ext uri="{FF2B5EF4-FFF2-40B4-BE49-F238E27FC236}">
                  <a16:creationId xmlns:a16="http://schemas.microsoft.com/office/drawing/2014/main" id="{E81BE165-2CF1-C60C-146F-C78F067DAD76}"/>
                </a:ext>
              </a:extLst>
            </p:cNvPr>
            <p:cNvCxnSpPr/>
            <p:nvPr/>
          </p:nvCxnSpPr>
          <p:spPr>
            <a:xfrm>
              <a:off x="610854" y="980728"/>
              <a:ext cx="489725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9CF2BB2-7B68-45E2-DAE3-B404F24E2923}"/>
              </a:ext>
            </a:extLst>
          </p:cNvPr>
          <p:cNvSpPr txBox="1"/>
          <p:nvPr/>
        </p:nvSpPr>
        <p:spPr>
          <a:xfrm>
            <a:off x="2031561" y="119604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정규화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1NF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B923BB5E-953D-5216-F3E1-76EF1647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852C-B9F0-45AF-949C-5ED58E7A21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0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9gFS5zQaUiZ.eGjY1y6k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4Ax.ToIiEynMFYy9DbkT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YmBLGjak6DAh4B0fVhz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gnWkgR_ZkCbB_B4pRB0w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5F5cQa6EqXTlikDaizO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7Q.QBGjUq.WLn7Gu9Sx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qiggV4bECV3ePOOqnzs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jufKtyU6EexWSJ_gPn5O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nJH37k6OUORT9woVqXNC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f3uaeUh0qsqULEjGFc9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0EhJMS3xUOl5nIIiWhdz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Fx2ZbpQUGs4_8q935cB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1Yk33BP8Uu453oqgoNWx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QqIcBYukaEKgF.R57Kc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B7dED._uEmbVsIUbVi4C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IFu2H.A0S44C_j8hiYO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YfEE61Vu0y8L2roPFKyf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ifYOTZ.Uu_YJnmi0.SW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RMg8ievYkSmcu8UkocZ0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ypgpIfm0.Lhnq4yIu1i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4Ax.ToIiEynMFYy9DbkT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YmBLGjak6DAh4B0fVhz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P8IbRQZ80K3jPI53GZFF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gnWkgR_ZkCbB_B4pRB0w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5F5cQa6EqXTlikDaizO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qiggV4bECV3ePOOqnzs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jufKtyU6EexWSJ_gPn5O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nJH37k6OUORT9woVqXNC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f3uaeUh0qsqULEjGFc9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0EhJMS3xUOl5nIIiWhdz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Fx2ZbpQUGs4_8q935cB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1Yk33BP8Uu453oqgoNWx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QqIcBYukaEKgF.R57Kc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yBBuS2DAECXxAKlJ0aJW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B7dED._uEmbVsIUbVi4C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IFu2H.A0S44C_j8hiYO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ifYOTZ.Uu_YJnmi0.SW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RMg8ievYkSmcu8UkocZ0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ypgpIfm0.Lhnq4yIu1i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Dg7zVmEEiEcKFvUGbDa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.WDc6jqU.stTGcqwXxWQ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jKfKvidqk.42eCoLrsbC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Dg7zVmEEiEcKFvUGbDa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7bhbqHE0ahZ8dgPjrGl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c_UBSqg5EGV2gM4DZdjo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7Q.QBGjUq.WLn7Gu9Sx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7bhbqHE0ahZ8dgPjrGlA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7Q.QBGjUq.WLn7Gu9Sx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c_UBSqg5EGV2gM4DZdjo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XBNb7ZEUKA2rZrpP3rn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dq0jcq1kqcyD8haB7kZQ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iVVpMRCE.pVFc4k8QNe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bZLRleAUqROzUdNzGT3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jKfKvidqk.42eCoLrsbC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_QXUJNXckq_.k4LGJscO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6.eaaek3kiENLpoGxCX7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c_UBSqg5EGV2gM4DZdjo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9gFS5zQaUiZ.eGjY1y6k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7Q.QBGjUq.WLn7Gu9Sx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YfEE61Vu0y8L2roPFKyf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P8IbRQZ80K3jPI53GZFF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yBBuS2DAECXxAKlJ0aJW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Dg7zVmEEiEcKFvUGbDa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7bhbqHE0ahZ8dgPjrGl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c_UBSqg5EGV2gM4DZdjo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.WDc6jqU.stTGcqwXxW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jKfKvidqk.42eCoLrsbC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Dg7zVmEEiEcKFvUGbDa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7bhbqHE0ahZ8dgPjrGl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c_UBSqg5EGV2gM4DZdjo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7Q.QBGjUq.WLn7Gu9Sx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7Q.QBGjUq.WLn7Gu9Sx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c_UBSqg5EGV2gM4DZdjo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4Ax.ToIiEynMFYy9DbkT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YmBLGjak6DAh4B0fVhz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gnWkgR_ZkCbB_B4pRB0w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LXBNb7ZEUKA2rZrpP3r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5F5cQa6EqXTlikDaizO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qiggV4bECV3ePOOqnzs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jufKtyU6EexWSJ_gPn5O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nJH37k6OUORT9woVqXNC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f3uaeUh0qsqULEjGFc9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0EhJMS3xUOl5nIIiWhdz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Fx2ZbpQUGs4_8q935cB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1Yk33BP8Uu453oqgoNWx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QqIcBYukaEKgF.R57Kc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B7dED._uEmbVsIUbVi4C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dq0jcq1kqcyD8haB7kZ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IFu2H.A0S44C_j8hiYO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ifYOTZ.Uu_YJnmi0.SW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RMg8ievYkSmcu8UkocZ0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ypgpIfm0.Lhnq4yIu1i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iVVpMRCE.pVFc4k8QNe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4Ax.ToIiEynMFYy9DbkT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YmBLGjak6DAh4B0fVhz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gnWkgR_ZkCbB_B4pRB0w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5F5cQa6EqXTlikDaizO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qiggV4bECV3ePOOqnzs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jufKtyU6EexWSJ_gPn5O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nJH37k6OUORT9woVqXNC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f3uaeUh0qsqULEjGFc9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0EhJMS3xUOl5nIIiWhdz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Fx2ZbpQUGs4_8q935cB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bZLRleAUqROzUdNzGT3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1Yk33BP8Uu453oqgoNWx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QqIcBYukaEKgF.R57Kc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B7dED._uEmbVsIUbVi4C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IFu2H.A0S44C_j8hiYO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ifYOTZ.Uu_YJnmi0.SW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RMg8ievYkSmcu8UkocZ0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ypgpIfm0.Lhnq4yIu1i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jKfKvidqk.42eCoLrsbC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_QXUJNXckq_.k4LGJscO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4Ax.ToIiEynMFYy9DbkT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YmBLGjak6DAh4B0fVhz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gnWkgR_ZkCbB_B4pRB0w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F5F5cQa6EqXTlikDaizO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qiggV4bECV3ePOOqnzs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jufKtyU6EexWSJ_gPn5O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nJH37k6OUORT9woVqXNC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f3uaeUh0qsqULEjGFc9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6.eaaek3kiENLpoGxCX7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0EhJMS3xUOl5nIIiWhdz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Fx2ZbpQUGs4_8q935cB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1Yk33BP8Uu453oqgoNWx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BQqIcBYukaEKgF.R57Kc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B7dED._uEmbVsIUbVi4C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IFu2H.A0S44C_j8hiYO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ifYOTZ.Uu_YJnmi0.SW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0MI7MCvZ0Ct_qHdqOoDI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RMg8ievYkSmcu8UkocZ0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ypgpIfm0.Lhnq4yIu1ig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2402</Words>
  <Application>Microsoft Macintosh PowerPoint</Application>
  <PresentationFormat>화면 슬라이드 쇼(4:3)</PresentationFormat>
  <Paragraphs>694</Paragraphs>
  <Slides>42</Slides>
  <Notes>20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NanumGothic</vt:lpstr>
      <vt:lpstr>맑은 고딕</vt:lpstr>
      <vt:lpstr>Sandoll 격동고딕</vt:lpstr>
      <vt:lpstr>Sandoll 고딕Neo2 03 Regular</vt:lpstr>
      <vt:lpstr>Sandoll 고딕Neo3 02 Light</vt:lpstr>
      <vt:lpstr>Arial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최서원</dc:creator>
  <cp:lastModifiedBy>김가율</cp:lastModifiedBy>
  <cp:revision>31</cp:revision>
  <dcterms:created xsi:type="dcterms:W3CDTF">2020-02-18T13:36:25Z</dcterms:created>
  <dcterms:modified xsi:type="dcterms:W3CDTF">2023-12-17T15:50:56Z</dcterms:modified>
</cp:coreProperties>
</file>