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2" r:id="rId3"/>
    <p:sldId id="261" r:id="rId4"/>
    <p:sldId id="258" r:id="rId5"/>
    <p:sldId id="271" r:id="rId6"/>
    <p:sldId id="272" r:id="rId7"/>
    <p:sldId id="273" r:id="rId8"/>
    <p:sldId id="278" r:id="rId9"/>
    <p:sldId id="274" r:id="rId10"/>
    <p:sldId id="275" r:id="rId11"/>
    <p:sldId id="276" r:id="rId12"/>
    <p:sldId id="277" r:id="rId13"/>
    <p:sldId id="263" r:id="rId14"/>
    <p:sldId id="279" r:id="rId15"/>
    <p:sldId id="281" r:id="rId16"/>
    <p:sldId id="283" r:id="rId17"/>
    <p:sldId id="282" r:id="rId18"/>
    <p:sldId id="284" r:id="rId19"/>
    <p:sldId id="286" r:id="rId20"/>
    <p:sldId id="285" r:id="rId21"/>
    <p:sldId id="288" r:id="rId22"/>
    <p:sldId id="289" r:id="rId23"/>
    <p:sldId id="290" r:id="rId24"/>
    <p:sldId id="269" r:id="rId25"/>
  </p:sldIdLst>
  <p:sldSz cx="12192000" cy="6858000"/>
  <p:notesSz cx="6858000" cy="9144000"/>
  <p:embeddedFontLst>
    <p:embeddedFont>
      <p:font typeface="맑은 고딕" pitchFamily="50" charset="-127"/>
      <p:regular r:id="rId27"/>
      <p:bold r:id="rId28"/>
    </p:embeddedFont>
    <p:embeddedFont>
      <p:font typeface="Arial Unicode MS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DBABD"/>
    <a:srgbClr val="00002F"/>
    <a:srgbClr val="D0CECE"/>
    <a:srgbClr val="634EEA"/>
    <a:srgbClr val="BDBDFF"/>
    <a:srgbClr val="523B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3803" y="2447473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Operating </a:t>
            </a:r>
            <a:r>
              <a:rPr lang="en-US" altLang="ko-KR" dirty="0">
                <a:solidFill>
                  <a:schemeClr val="bg1"/>
                </a:solidFill>
                <a:latin typeface="Apple SD Gothic Neo"/>
              </a:rPr>
              <a:t>S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ystem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670419" y="1302899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프로세스 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39374" y="675398"/>
            <a:ext cx="262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스레드와 멀티 프로세스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1.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독립성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각 프로세스는 독립적인 메모리 공간을 가지고 있어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하나의 프로세스의 오류가 다른 프로세스에 영향을 미치지 않습니다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안정성이 높다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6111C0-9059-53B5-20DF-A4A83D81AC05}"/>
              </a:ext>
            </a:extLst>
          </p:cNvPr>
          <p:cNvSpPr txBox="1"/>
          <p:nvPr/>
        </p:nvSpPr>
        <p:spPr>
          <a:xfrm>
            <a:off x="939374" y="3058115"/>
            <a:ext cx="10833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2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자원 분리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각 프로세스는 독립된 자원을 가지기 때문에 하나의 프로세스의 오류가 다른 프로세스에 영향을 미치지 않으며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자원 분리가 확실합니다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하나의 프로세스가 충돌하더라도 다른 프로세스는 정상적으로 실행될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9AB985-5472-E577-6D7A-055AFD4B4640}"/>
              </a:ext>
            </a:extLst>
          </p:cNvPr>
          <p:cNvSpPr txBox="1"/>
          <p:nvPr/>
        </p:nvSpPr>
        <p:spPr>
          <a:xfrm>
            <a:off x="939374" y="4091396"/>
            <a:ext cx="10726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3. 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효율성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멀티 프로세스은 다중 코어 시스템에서 여러 프로세스가 병렬로 실행될 수 있어 전체 시스템의 성능을 향상시킬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ACAC1B-1C20-9071-D313-2C06BC83A623}"/>
              </a:ext>
            </a:extLst>
          </p:cNvPr>
          <p:cNvSpPr txBox="1"/>
          <p:nvPr/>
        </p:nvSpPr>
        <p:spPr>
          <a:xfrm>
            <a:off x="939374" y="4909233"/>
            <a:ext cx="10726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4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높은 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신뢰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성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 멀티 프로세스은 프로세스 간에 독립성을 유지하므로 하나의 프로세스의 오류가 시스템 전체에 큰 영향을 미치지 않습니다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2263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026522" y="1302899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39374" y="675398"/>
            <a:ext cx="262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스레드와 멀티 프로세스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10726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1. </a:t>
            </a:r>
            <a:r>
              <a:rPr lang="ko-KR" altLang="en-US" sz="1400" dirty="0" err="1">
                <a:solidFill>
                  <a:srgbClr val="002060"/>
                </a:solidFill>
                <a:latin typeface="Söhne"/>
              </a:rPr>
              <a:t>병렬성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향상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ko-KR" altLang="en-US" sz="1400" b="0" i="0" dirty="0" err="1">
                <a:solidFill>
                  <a:srgbClr val="002060"/>
                </a:solidFill>
                <a:effectLst/>
                <a:latin typeface="Söhne"/>
              </a:rPr>
              <a:t>멀티스레드과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ko-KR" altLang="en-US" sz="1400" b="0" i="0" dirty="0" err="1">
                <a:solidFill>
                  <a:srgbClr val="002060"/>
                </a:solidFill>
                <a:effectLst/>
                <a:latin typeface="Söhne"/>
              </a:rPr>
              <a:t>멀티프로세스은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모두 여러 작업이 동시에 처리되도록 함으로써 전체적인 성능을 향상시킬 수 있는 병렬 처리 방식입니다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6111C0-9059-53B5-20DF-A4A83D81AC05}"/>
              </a:ext>
            </a:extLst>
          </p:cNvPr>
          <p:cNvSpPr txBox="1"/>
          <p:nvPr/>
        </p:nvSpPr>
        <p:spPr>
          <a:xfrm>
            <a:off x="946994" y="2852375"/>
            <a:ext cx="10833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2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동시성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둘 다 동시에 여러 작업이 진행되는 것처럼 보입니다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 err="1">
                <a:solidFill>
                  <a:srgbClr val="002060"/>
                </a:solidFill>
                <a:effectLst/>
                <a:latin typeface="Söhne"/>
              </a:rPr>
              <a:t>멀티스레드는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하나의 프로세스 내에서 스레드 간에 공유된 자원을 활용하여 동시성 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 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을 제공하고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멀티프로세스는 여러 개의 독립적인 프로세스가 동시에 실행되므로 동시성을 제공합니다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9AB985-5472-E577-6D7A-055AFD4B4640}"/>
              </a:ext>
            </a:extLst>
          </p:cNvPr>
          <p:cNvSpPr txBox="1"/>
          <p:nvPr/>
        </p:nvSpPr>
        <p:spPr>
          <a:xfrm>
            <a:off x="939374" y="3885656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3. 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작업 분리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둘 다 여러 작업을 분리하여 병렬로 처리할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 err="1">
                <a:solidFill>
                  <a:srgbClr val="002060"/>
                </a:solidFill>
                <a:effectLst/>
                <a:latin typeface="Söhne"/>
              </a:rPr>
              <a:t>멀티스레드에서는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하나의 프로세스 내에서 각 스레드가 다른 작업을 처리하고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   </a:t>
            </a:r>
          </a:p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멀티프로세스에서는 각각의 독립적인 프로세스가 다른 작업을 처리합니다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379A00-C8EA-B8DD-1658-E9F39638E4A5}"/>
              </a:ext>
            </a:extLst>
          </p:cNvPr>
          <p:cNvSpPr txBox="1"/>
          <p:nvPr/>
        </p:nvSpPr>
        <p:spPr>
          <a:xfrm>
            <a:off x="939374" y="4918937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4. </a:t>
            </a:r>
            <a:r>
              <a:rPr lang="ko-KR" altLang="en-US" sz="1400" dirty="0" err="1">
                <a:solidFill>
                  <a:srgbClr val="002060"/>
                </a:solidFill>
                <a:latin typeface="Söhne"/>
              </a:rPr>
              <a:t>병렬성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활용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둘 다 여러 작업을 분리하여 병렬로 처리할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 err="1">
                <a:solidFill>
                  <a:srgbClr val="002060"/>
                </a:solidFill>
                <a:effectLst/>
                <a:latin typeface="Söhne"/>
              </a:rPr>
              <a:t>멀티스레드에서는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하나의 프로세스 내에서 각 스레드가 다른 작업을 처리하고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   </a:t>
            </a:r>
          </a:p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멀티프로세스에서는 각각의 독립적인 프로세스가 다른 작업을 처리합니다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5425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026522" y="1302899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39374" y="675398"/>
            <a:ext cx="262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스레드와 멀티 프로세스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110867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1.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자원공유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멀티 스레드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스레드는 같은 프로세스 내에서 메모리 공간을 공유하기 때문에 데이터 교환이 간단합니다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하지만 이로 인해 동기화  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  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문제가 발생할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멀티프로세스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각 프로세스는 독립적인 메모리 공간을 가지므로 자원을 공유하는 것이 어렵고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,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프로세스 간 통신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(IPC)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을 사용해야 합니다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11609B-64DA-4F3A-0ACB-F6A24DFE2598}"/>
              </a:ext>
            </a:extLst>
          </p:cNvPr>
          <p:cNvSpPr txBox="1"/>
          <p:nvPr/>
        </p:nvSpPr>
        <p:spPr>
          <a:xfrm>
            <a:off x="986838" y="3194385"/>
            <a:ext cx="10833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2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안정성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멀티 스레드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하나의 스레드가 충돌하면 전체 프로세스가 영향을 받을 수 있으므로 안정성이 낮을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멀티프로세스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각 프로세스는 독립적으로 실행되기 때문에 안정성이 높아집니다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하나의 프로세스의 문제가 다른 프로세스에 영향을 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   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미치지 않습니다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8F5A4-5BE6-B26F-5194-A50945453F78}"/>
              </a:ext>
            </a:extLst>
          </p:cNvPr>
          <p:cNvSpPr txBox="1"/>
          <p:nvPr/>
        </p:nvSpPr>
        <p:spPr>
          <a:xfrm>
            <a:off x="986838" y="4363936"/>
            <a:ext cx="112051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3.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성능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멀티 스레드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 스레드 간의 전환 속도가 빠르기 때문에 성능이 향상될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특히 동일한 메모리 공간을 공유하는 경우 더 효율적입니다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멀티프로세스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 각 프로세스는 독립적으로 실행되므로 메모리 오버헤드가 높을 수 있지만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다중 코어 시스템에서 병렬성을 활용할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47125E-8B82-2BB9-4447-3C2153088113}"/>
              </a:ext>
            </a:extLst>
          </p:cNvPr>
          <p:cNvSpPr txBox="1"/>
          <p:nvPr/>
        </p:nvSpPr>
        <p:spPr>
          <a:xfrm>
            <a:off x="919272" y="5531525"/>
            <a:ext cx="107267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C00000"/>
                </a:solidFill>
                <a:effectLst/>
                <a:latin typeface="Söhne"/>
              </a:rPr>
              <a:t>※IPC/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오버헤드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C00000"/>
                </a:solidFill>
                <a:latin typeface="Söhne"/>
              </a:rPr>
              <a:t>-IPC : 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둘 이상의 프로세스가 데이터를 교환하고 상호 작용하는 메커니즘을 의미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C00000"/>
                </a:solidFill>
                <a:latin typeface="Söhne"/>
              </a:rPr>
              <a:t>          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여러 프로세스 간에 데이터를 전송하거나 서로 통신하기 위해 사용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/>
            <a:r>
              <a:rPr lang="en-US" altLang="ko-KR" sz="1400" b="0" i="0" dirty="0">
                <a:solidFill>
                  <a:srgbClr val="C00000"/>
                </a:solidFill>
                <a:effectLst/>
                <a:latin typeface="Söhne"/>
              </a:rPr>
              <a:t>-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오버헤드 </a:t>
            </a:r>
            <a:r>
              <a:rPr lang="en-US" altLang="ko-KR" sz="14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어떤 시스템</a:t>
            </a:r>
            <a:r>
              <a:rPr lang="en-US" altLang="ko-KR" sz="1400" b="0" i="0" dirty="0">
                <a:solidFill>
                  <a:srgbClr val="C0000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프로세스 또는 동작에 따르는 추가적이고 불필요한 비용이나 부담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C00000"/>
                </a:solidFill>
                <a:latin typeface="Söhne"/>
              </a:rPr>
              <a:t>                       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일반적으로 성능을 감소시키고 효율성을 낮추는 원인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58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간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(IPC)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22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84203" y="1302899"/>
            <a:ext cx="3932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프르세스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통신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1108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프로세스들 사이에 서로 데이터를 주고받는 행위 또는 그에 대한 방법이나 경로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342900" indent="-342900" algn="l">
              <a:buAutoNum type="arabicPeriod"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342900" indent="-342900" algn="l">
              <a:buAutoNum type="arabicPeriod"/>
            </a:pPr>
            <a:r>
              <a:rPr lang="ko-KR" altLang="en-US" sz="1400" b="0" i="0" dirty="0">
                <a:solidFill>
                  <a:srgbClr val="002060"/>
                </a:solidFill>
                <a:effectLst/>
              </a:rPr>
              <a:t>독립적으로 실행되는 두 개 이상의 프로세스 간에 데이터를 교환하고 통신하는 메커니즘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6DE3FA9-4AAE-2E65-C051-A1DF7ED47DB2}"/>
              </a:ext>
            </a:extLst>
          </p:cNvPr>
          <p:cNvSpPr txBox="1"/>
          <p:nvPr/>
        </p:nvSpPr>
        <p:spPr>
          <a:xfrm>
            <a:off x="984203" y="2900658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사용목적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B964D3-B9DE-4D30-653C-860E36EF7F81}"/>
              </a:ext>
            </a:extLst>
          </p:cNvPr>
          <p:cNvSpPr txBox="1"/>
          <p:nvPr/>
        </p:nvSpPr>
        <p:spPr>
          <a:xfrm>
            <a:off x="1026522" y="3622593"/>
            <a:ext cx="90394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1.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데이터 공유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여러 프로세스 간에 데이터를 공유하여 작업을 협력적으로 수행할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   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예를 들어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,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한 프로세스에서 생성한 데이터를 다른 프로세스에서 사용하는 경우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2.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작업 분리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여러 프로세스가 각자 독립적으로 실행되면서 서로 다른 작업을 수행하는 경우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이는 전체 시스템의 성능과 효율성을 향상시킬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3.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프로세스 간 동기화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프로세스 간의 실행 순서를 동기화하여 상호 배타적인 접근이나 작업의 순서를 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            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조절할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4.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네트워크 통신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IPC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는 네트워크를 통한 통신과도 관련이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예를 들어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,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소켓을 이용하여 다른 시스템에 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     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있는 프로세스와 통신할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424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021553" y="1290951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40499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파이프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(Pipe)</a:t>
            </a:r>
          </a:p>
          <a:p>
            <a:pPr marL="342900" indent="-342900" algn="l">
              <a:buAutoNum type="arabicPeriod"/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 큐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(Message Queue)</a:t>
            </a:r>
          </a:p>
          <a:p>
            <a:pPr marL="342900" indent="-342900">
              <a:buFontTx/>
              <a:buAutoNum type="arabicPeriod"/>
            </a:pP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공유 메모리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(Shared Memory)</a:t>
            </a:r>
          </a:p>
          <a:p>
            <a:pPr marL="342900" indent="-342900">
              <a:buFontTx/>
              <a:buAutoNum type="arabicPeriod"/>
            </a:pP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i="0" dirty="0">
                <a:solidFill>
                  <a:srgbClr val="002060"/>
                </a:solidFill>
                <a:effectLst/>
              </a:rPr>
              <a:t>소켓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(Socket)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353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6C65D-ED22-9BEB-5427-73650E729A66}"/>
              </a:ext>
            </a:extLst>
          </p:cNvPr>
          <p:cNvSpPr txBox="1"/>
          <p:nvPr/>
        </p:nvSpPr>
        <p:spPr>
          <a:xfrm>
            <a:off x="1026522" y="1290951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25A448-8869-DB2E-7C7A-DA4364F0E08C}"/>
              </a:ext>
            </a:extLst>
          </p:cNvPr>
          <p:cNvSpPr txBox="1"/>
          <p:nvPr/>
        </p:nvSpPr>
        <p:spPr>
          <a:xfrm>
            <a:off x="1026522" y="2024834"/>
            <a:ext cx="56882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-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운영 체제의 핵심 부분으로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하드웨어와 응용 프로그램 간의 상호 작용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을 관리하는 핵심 소프트웨어 컴포넌트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-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운영 체제의 핵심 기능을 제공하며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하드웨어 추상화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프로세스 관리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       </a:t>
            </a:r>
          </a:p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 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메모리 관리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입출력 관리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파일 시스템 관리 등 다양한 역할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12CA75-9FC5-40CB-C714-DD55524A4902}"/>
              </a:ext>
            </a:extLst>
          </p:cNvPr>
          <p:cNvSpPr txBox="1"/>
          <p:nvPr/>
        </p:nvSpPr>
        <p:spPr>
          <a:xfrm>
            <a:off x="974573" y="3711629"/>
            <a:ext cx="621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디스크립터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유닉스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리눅스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맥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A6F1CF-0B91-5136-BC65-1F7EA386682B}"/>
              </a:ext>
            </a:extLst>
          </p:cNvPr>
          <p:cNvSpPr txBox="1"/>
          <p:nvPr/>
        </p:nvSpPr>
        <p:spPr>
          <a:xfrm>
            <a:off x="943395" y="4516763"/>
            <a:ext cx="56882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-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운영 체제에서 리소스에 접근하기 위한 추상화된 개념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endParaRPr kumimoji="0" lang="en-US" altLang="ko-KR" sz="1400" u="none" strike="noStrike" cap="none" normalizeH="0" baseline="0" dirty="0">
              <a:ln>
                <a:noFill/>
              </a:ln>
              <a:solidFill>
                <a:srgbClr val="002060"/>
              </a:solidFill>
              <a:latin typeface="Söhne"/>
            </a:endParaRPr>
          </a:p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-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프로그램이 파일이나 다른 입출력 리소스와 상호 작용하기 위한 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  인터페이스를 제공하는 개념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kumimoji="0" lang="en-US" altLang="ko-KR" sz="140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latin typeface="Söhne"/>
              </a:rPr>
              <a:t>-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windows </a:t>
            </a:r>
            <a:r>
              <a:rPr kumimoji="0" lang="ko-KR" altLang="en-US" sz="140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latin typeface="Söhne"/>
              </a:rPr>
              <a:t>에서는 파일핸들이라는 용어를 사용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7FFFF-383A-8422-451B-9C15FDC26B1E}"/>
              </a:ext>
            </a:extLst>
          </p:cNvPr>
          <p:cNvSpPr txBox="1"/>
          <p:nvPr/>
        </p:nvSpPr>
        <p:spPr>
          <a:xfrm>
            <a:off x="7630717" y="1290951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Fork()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74270D-6500-0E85-D056-EC9EB0BD493B}"/>
              </a:ext>
            </a:extLst>
          </p:cNvPr>
          <p:cNvSpPr txBox="1"/>
          <p:nvPr/>
        </p:nvSpPr>
        <p:spPr>
          <a:xfrm>
            <a:off x="7650968" y="2024834"/>
            <a:ext cx="40626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-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유닉스와 유닉스 계열 운영 체제에서 프로세스를 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생성하는 시스템 콜 중 하나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-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호출하면 현재 실행 중인 프로세스를 복제하여 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새로운 프로세스를 생성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-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부모 프로세스와 자식 프로세스를 생성하는 데  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사용되며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각각의 프로세스는 독립적으로 실행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endParaRPr lang="en-US" altLang="ko-KR" sz="1400" dirty="0">
              <a:solidFill>
                <a:srgbClr val="002060"/>
              </a:solidFill>
              <a:latin typeface="Söhne"/>
            </a:endParaRPr>
          </a:p>
          <a:p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-windows </a:t>
            </a:r>
            <a:r>
              <a:rPr lang="en-US" altLang="ko-KR" sz="1400" i="0" dirty="0" err="1">
                <a:solidFill>
                  <a:srgbClr val="002060"/>
                </a:solidFill>
                <a:effectLst/>
              </a:rPr>
              <a:t>CreateProcess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()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함수를 사용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90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41954" y="1290951"/>
            <a:ext cx="2383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(Pipe)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파이프는 한 프로세스의 출력을 다른 프로세스의 입력으로 연결하여 데이터를 전송하는 데 사용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8A32442-CC3F-20A4-7EEE-77B3E71DBA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838" y="2593774"/>
            <a:ext cx="7067502" cy="1066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3904726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2967B5-8F06-064B-C92D-4330F3F25799}"/>
              </a:ext>
            </a:extLst>
          </p:cNvPr>
          <p:cNvSpPr txBox="1"/>
          <p:nvPr/>
        </p:nvSpPr>
        <p:spPr>
          <a:xfrm>
            <a:off x="986839" y="3660057"/>
            <a:ext cx="90639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</a:rPr>
              <a:t>1.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단방향 통신: 파이프는 단방향 통신 메커니즘입니다. 한 프로세스가 파이프로 데이터를 쓰면, 다른 프로세스가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Söhne"/>
              </a:rPr>
              <a:t>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그 데이터를 읽을 수 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일종의 파일: 파이프는 파일 시스템에 존재하지 않지만, 파일과 유사한 개념을 가집니다. 파일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디스크립터를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통해 파이프에 접근하고 데이터를 읽거나 쓸 수 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부모-자식 프로세스 간 통신: 주로 부모 프로세스와 자식 프로세스 간에 통신에 사용됩니다. 부모 프로세스가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Söhne"/>
              </a:rPr>
              <a:t>                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파이프를 생성하고, 이를 통해 자식 프로세스와 데이터를 주고받을 수 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파이프 생성: 파이프는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ea typeface="Söhne Mono"/>
              </a:rPr>
              <a:t>pipe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 Mono"/>
              </a:rPr>
              <a:t>()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시스템 콜을 사용하여 생성됩니다. 이 콜을 통해 파일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디스크립터가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반환되며,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Söhne"/>
              </a:rPr>
              <a:t>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하나는 파이프의 읽기용, 다른 하나는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쓰기용입니다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07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026522" y="1290951"/>
            <a:ext cx="498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메시지 큐 </a:t>
            </a:r>
            <a:r>
              <a:rPr lang="en-US" altLang="ko-KR" sz="3200" i="0" dirty="0">
                <a:solidFill>
                  <a:srgbClr val="8DBABD"/>
                </a:solidFill>
                <a:effectLst/>
                <a:latin typeface="Söhne"/>
              </a:rPr>
              <a:t>(Message Queue)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1108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서로 다른 프로세스 간에 데이터를 교환</a:t>
            </a:r>
            <a:endParaRPr lang="en-US" altLang="ko-KR" sz="1400" b="0" i="0" dirty="0"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kumimoji="0" lang="en-US" altLang="ko-KR" sz="140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latin typeface="Söhne"/>
            </a:endParaRPr>
          </a:p>
          <a:p>
            <a:pPr algn="l"/>
            <a:r>
              <a:rPr lang="en-US" altLang="ko-KR" sz="140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- 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데이터 블록을 큐에 넣고 빼는 방식으로 동작하며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각 메시지는 특정한 형식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3904726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0795783-ABB2-B517-A509-5738A1D8A6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1651" y="1025900"/>
            <a:ext cx="4972804" cy="1863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0E3AC5C-5546-C210-7B0B-1F7AC02CB52B}"/>
              </a:ext>
            </a:extLst>
          </p:cNvPr>
          <p:cNvSpPr txBox="1"/>
          <p:nvPr/>
        </p:nvSpPr>
        <p:spPr>
          <a:xfrm>
            <a:off x="986838" y="3157430"/>
            <a:ext cx="107511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i="0" dirty="0">
                <a:solidFill>
                  <a:srgbClr val="002060"/>
                </a:solidFill>
                <a:effectLst/>
              </a:rPr>
              <a:t>큐 구조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 큐는 데이터를 저장하는 큐 구조를 가지고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먼저 들어온 메시지가 먼저 나가는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FIFO(First-In-First-Out)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방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i="0" dirty="0">
                <a:solidFill>
                  <a:srgbClr val="002060"/>
                </a:solidFill>
                <a:effectLst/>
              </a:rPr>
              <a:t>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식으로 동작합니다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 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큐에 저장되는 데이터를 메시지라고 부릅니다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메시지에는 헤더와 실제 데이터가 포함되어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 큐를 사용하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ko-KR" altLang="en-US" sz="1400" i="0" dirty="0">
                <a:solidFill>
                  <a:srgbClr val="002060"/>
                </a:solidFill>
                <a:effectLst/>
              </a:rPr>
              <a:t>           는 어플리케이션 간에는 이러한 메시지의 형식을 사전에 정의하고 공유해야 합니다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 큐 식별자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각 메시지 큐는 고유한 식별자를 가지고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이 식별자를 사용하여 특정 메시지 큐에 접근할 수 있습니다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ko-KR" altLang="en-US" sz="1400" i="0" dirty="0">
                <a:solidFill>
                  <a:srgbClr val="002060"/>
                </a:solidFill>
                <a:effectLst/>
              </a:rPr>
              <a:t>생산자와 소비자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 메시지 큐를 사용하는 프로세스는 보통 메시지를 생성하고 큐에 넣는 생산자와 큐에서 메시지를 읽어오는 소비자 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                       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로 나뉘어집니다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ko-KR" altLang="en-US" sz="1400" i="0" dirty="0">
                <a:solidFill>
                  <a:srgbClr val="002060"/>
                </a:solidFill>
                <a:effectLst/>
              </a:rPr>
              <a:t>동기화와 통신 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: </a:t>
            </a:r>
            <a:r>
              <a:rPr lang="ko-KR" altLang="en-US" sz="1400" i="0" dirty="0">
                <a:solidFill>
                  <a:srgbClr val="002060"/>
                </a:solidFill>
                <a:effectLst/>
              </a:rPr>
              <a:t>메시지 큐는 다른 프로세스 간의 데이터 교환과 동기화를 도움으로써 안전하게 수행될 수 있도록 합니다</a:t>
            </a:r>
            <a:r>
              <a:rPr lang="en-US" altLang="ko-KR" sz="1400" i="0" dirty="0">
                <a:solidFill>
                  <a:srgbClr val="00206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6287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86838" y="11476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특징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3904726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5F6FAB-CFDB-DA1C-AC1B-64E728746ADC}"/>
              </a:ext>
            </a:extLst>
          </p:cNvPr>
          <p:cNvSpPr txBox="1"/>
          <p:nvPr/>
        </p:nvSpPr>
        <p:spPr>
          <a:xfrm>
            <a:off x="986838" y="1867377"/>
            <a:ext cx="106591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비동기 통신: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메시지를 보내는 측과 받는 측이 동시에 실행되지 않아도 됩니다.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메시지의 형식 정의: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사전에 정의된 구조체나 특정 형식을 가진 데이터 블록입니다.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메시지의 구조는 양쪽 프로세스 간에 사전에 정의되어야 합니다.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큐 식별자로 통신: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큐는 각각의 큐에 고유한 식별자를 부여하고, 이 식별자를 사용하여 특정 큐에 메시지를 보내거나 받을 수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큐의 길이 제한: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큐는 특정 크기의 메시지를 저장할 수 있는 크기를 가집니다. 이로 인해 메시지 큐가 가득 차면 더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이상 메시지를 추가할 수 없습니다.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동기화가 필요 없음: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큐는 보통 동기화를 따로 필요로 하지 않습니다. 각각의 메시지는 독립적으로 큐에 들어가기 때문에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간의 충돌이 발생하지 않습니다.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큐의 지속성: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큐는 메시지가 큐에 저장되기 때문에 메시지 소비자가 준비되기 전에도 메시지는 보존됩니다. 이로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인해 메시지 소비자와 생산자 간의 속도 차이에 유연하게 대응할 수 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큐 식별자와 프로세스 간 공유: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큐 식별자를 이용하여 여러 프로세스가 동일한 메시지 큐에 접근할 수 있습니다. 이를 통해 프로세스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간 효율적인 통신이 가능합니다.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큐의 활용: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큐는 다양한 환경에서 사용될 수 있습니다. 프로세스 간의 통신, 다중 작업 환경에서의 이벤트 처리,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+mj-ea"/>
              </a:rPr>
              <a:t>                  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+mj-ea"/>
              </a:rPr>
              <a:t>메시지 전달 시스템 등에서 활용됩니다.</a:t>
            </a:r>
          </a:p>
        </p:txBody>
      </p:sp>
    </p:spTree>
    <p:extLst>
      <p:ext uri="{BB962C8B-B14F-4D97-AF65-F5344CB8AC3E}">
        <p14:creationId xmlns:p14="http://schemas.microsoft.com/office/powerpoint/2010/main" xmlns="" val="231324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671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197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THREAD(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쓰레드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631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157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591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3117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811720" y="1290951"/>
            <a:ext cx="541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공유 메모리 </a:t>
            </a:r>
            <a:r>
              <a:rPr lang="en-US" altLang="ko-KR" sz="3200" i="0" dirty="0">
                <a:solidFill>
                  <a:srgbClr val="8DBABD"/>
                </a:solidFill>
                <a:effectLst/>
                <a:latin typeface="Söhne"/>
              </a:rPr>
              <a:t>(Shared Memory)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6503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여러 프로세스가 동일한 물리적인 메모리 영역을 공유할 수 있도록 하는 기술</a:t>
            </a:r>
            <a:endParaRPr lang="en-US" altLang="ko-KR" sz="1400" b="0" i="0" dirty="0"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kumimoji="0" lang="en-US" altLang="ko-KR" sz="140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latin typeface="Söhne"/>
            </a:endParaRPr>
          </a:p>
          <a:p>
            <a:pPr algn="l"/>
            <a:r>
              <a:rPr lang="en-US" altLang="ko-KR" sz="140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- 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프로세스는 서로 독립적으로 실행되지만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메모리를 통해 직접적으로 데이터를  </a:t>
            </a:r>
            <a:endParaRPr lang="en-US" altLang="ko-KR" sz="1400" b="0" i="0" dirty="0"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  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교환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3904726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5F6FAB-CFDB-DA1C-AC1B-64E728746ADC}"/>
              </a:ext>
            </a:extLst>
          </p:cNvPr>
          <p:cNvSpPr txBox="1"/>
          <p:nvPr/>
        </p:nvSpPr>
        <p:spPr>
          <a:xfrm>
            <a:off x="986838" y="3157430"/>
            <a:ext cx="1075115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공유 메모리 생성: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 운영 체제에서 제공하는 시스템 콜이나 라이브러리 함수를 사용하여 공유 메모리를 생성합니다. 예를 들면,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latin typeface="Arial" panose="020B0604020202020204" pitchFamily="34" charset="0"/>
                <a:ea typeface="Söhne"/>
              </a:rPr>
              <a:t>          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리눅스에서는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  <a:ea typeface="Söhne Mono"/>
              </a:rPr>
              <a:t>shmget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시스템 콜을 사용하고, 윈도우에서는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  <a:ea typeface="Söhne Mono"/>
              </a:rPr>
              <a:t>CreateFileMapping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함수를 사용합니다.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프로세스 연결: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 각 프로세스는 생성된 공유 메모리에 연결합니다. 이를 위해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  <a:ea typeface="Söhne Mono"/>
              </a:rPr>
              <a:t>shmat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(리눅스)이나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  <a:ea typeface="Söhne Mono"/>
              </a:rPr>
              <a:t>MapViewOfFile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(윈도우) 함수를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ea typeface="Söhne"/>
              </a:rPr>
              <a:t>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사용합니다. 연결된 메모리 영역은 해당 프로세스의 주소 공간에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매핑됩니다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데이터 교환: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 연결된 메모리를 통해 프로세스는 데이터를 읽거나 쓸 수 있습니다. 이는 일반적으로 포인터를 통한 직접적인 메모리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latin typeface="Arial" panose="020B0604020202020204" pitchFamily="34" charset="0"/>
                <a:ea typeface="Söhne"/>
              </a:rPr>
              <a:t>  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접근으로 이루어집니다.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공유 메모리 삭제 (옵션):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Söhne"/>
              </a:rPr>
              <a:t> 데이터 교환이 끝난 후에는 공유 메모리를 삭제할 수 있습니다. 이를 위해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  <a:ea typeface="Söhne Mono"/>
              </a:rPr>
              <a:t>shmdt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(리눅스)이나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2060"/>
                </a:solidFill>
                <a:latin typeface="Arial Unicode MS"/>
                <a:ea typeface="Söhne Mono"/>
              </a:rPr>
              <a:t>                                       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  <a:ea typeface="Söhne Mono"/>
              </a:rPr>
              <a:t>UnmapViewOfFile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 (윈도우) 함수를 사용합니다.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40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0F7B73-61D3-6F08-3552-E2E501FE4D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403" y="385071"/>
            <a:ext cx="4878629" cy="25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59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86838" y="11476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특징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3904726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5F6FAB-CFDB-DA1C-AC1B-64E728746ADC}"/>
              </a:ext>
            </a:extLst>
          </p:cNvPr>
          <p:cNvSpPr txBox="1"/>
          <p:nvPr/>
        </p:nvSpPr>
        <p:spPr>
          <a:xfrm>
            <a:off x="986838" y="1867377"/>
            <a:ext cx="106591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빠른 데이터 공유: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여러 프로세스가 동일한 물리적인 메모리 영역을 공유하기 때문에 데이터를 효율적으로 공유할 수 있습니다. 메모리를 직접 읽고 쓰므로 빠른 데이터 교환이 가능합니다.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간단한 통신 방식: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메모리에 직접 접근하기 때문에 데이터를 읽고 쓰는 것이 간단합니다. 포인터를 통한 직접적인 메모리 조작이 가능합니다.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동기화 필요: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여러 프로세스가 공유 메모리에 동시에 접근할 때는 적절한 동기화 메커니즘이 필요합니다.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자원의 명시적인 해제 필요: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공유 메모리를 사용한 후에는 메모리 자원을 명시적으로 해제해야 합니다. 그렇지 않으면 메모리 누수가 발생할 수 있습니다.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보안 주의: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공유 메모리는 직접적인 메모리 접근을 허용하므로 보안에 주의해야 합니다. 적절한 권한과 동기화 메커니즘이 필요합니다.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멀티 프로세스 간 통신: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주로 멀티 프로세스 간에 데이터를 공유하기 위해 사용됩니다. 여러 프로세스가 동시에 실행되면서 데이터를 주고받을 수 있습니다.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프로세스 간의 독립성: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각 프로세스는 자신의 메모리 영역을 가지고 있으며, 공유 메모리를 통해 데이터를 공유합니다. 이로써 프로세스 간의 독립성을 유지할 수 있습니다.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효율적인 자원 사용: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데이터를 복사하지 않고 메모리를 공유하기 때문에 효율적인 자원 사용이 가능합니다.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높은 성능:</a:t>
            </a:r>
            <a:r>
              <a:rPr lang="en-US" altLang="ko-KR" sz="1200" dirty="0">
                <a:solidFill>
                  <a:srgbClr val="002060"/>
                </a:solidFill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Söhne"/>
              </a:rPr>
              <a:t>공유 메모리를 사용하면 다른 IPC 메커니즘에 비해 높은 성능을 제공합니다. 직접적인 메모리 접근으로 인해 데이터 전송이 빠릅니다.</a:t>
            </a:r>
          </a:p>
        </p:txBody>
      </p:sp>
    </p:spTree>
    <p:extLst>
      <p:ext uri="{BB962C8B-B14F-4D97-AF65-F5344CB8AC3E}">
        <p14:creationId xmlns:p14="http://schemas.microsoft.com/office/powerpoint/2010/main" xmlns="" val="353695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86838" y="1290951"/>
            <a:ext cx="2474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소켓 </a:t>
            </a:r>
            <a:r>
              <a:rPr lang="en-US" altLang="ko-KR" sz="3200" i="0" dirty="0">
                <a:solidFill>
                  <a:srgbClr val="8DBABD"/>
                </a:solidFill>
                <a:effectLst/>
                <a:latin typeface="Söhne"/>
              </a:rPr>
              <a:t>(Socket)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2024834"/>
            <a:ext cx="6503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네트워크 통신과 동일한 방식으로 사용</a:t>
            </a:r>
            <a:endParaRPr lang="en-US" altLang="ko-KR" sz="1400" b="0" i="0" dirty="0">
              <a:solidFill>
                <a:schemeClr val="accent6">
                  <a:lumMod val="75000"/>
                </a:schemeClr>
              </a:solidFill>
              <a:effectLst/>
              <a:latin typeface="Söhne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3904726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FBA7BF-F6E8-D8DF-048F-6CC8BE0556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8392" y="1194312"/>
            <a:ext cx="7315200" cy="1172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EBC6DC-8B80-D063-2322-8F8A0F435E38}"/>
              </a:ext>
            </a:extLst>
          </p:cNvPr>
          <p:cNvSpPr txBox="1"/>
          <p:nvPr/>
        </p:nvSpPr>
        <p:spPr>
          <a:xfrm>
            <a:off x="889430" y="2631952"/>
            <a:ext cx="111841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프로세스 간 통신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IPC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소켓은 다른 프로세스 간에 데이터를 주고받기 위한 수단입니다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프로세스는 서로 소켓을 통해 통신할 수 있습니다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로컬 소켓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IPC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소켓은 주로 로컬 시스템 내에서 사용됩니다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 smtClean="0">
                <a:solidFill>
                  <a:srgbClr val="002060"/>
                </a:solidFill>
                <a:effectLst/>
                <a:latin typeface="Söhne"/>
              </a:rPr>
              <a:t>네트워크가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아닌 동일한 시스템 내의 프로세스 간에만 통신이 이루어집니다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통신 유형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TCP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소켓과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UDP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소켓과 같이 연결 지향적인 통신과 비연결성 통신을 제공합니다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TCP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소켓은 신뢰성 있는 통신을 제공하며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UDP </a:t>
            </a:r>
            <a:r>
              <a:rPr lang="ko-KR" altLang="en-US" sz="1400" b="0" i="0" dirty="0" smtClean="0">
                <a:solidFill>
                  <a:srgbClr val="002060"/>
                </a:solidFill>
                <a:effectLst/>
                <a:latin typeface="Söhne"/>
              </a:rPr>
              <a:t>소켓은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빠른 데이터 전송이 가능합니다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시스템 콜과 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API </a:t>
            </a:r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사용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IPC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소켓은 운영 체제에서 제공하는 시스템 콜을 이용하여 생성되며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각 언어의 소켓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API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를 통해 </a:t>
            </a:r>
            <a:r>
              <a:rPr lang="ko-KR" altLang="en-US" sz="1400" b="0" i="0" dirty="0" err="1">
                <a:solidFill>
                  <a:srgbClr val="002060"/>
                </a:solidFill>
                <a:effectLst/>
                <a:latin typeface="Söhne"/>
              </a:rPr>
              <a:t>프로그래밍됩니다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로컬 네트워크 통신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IPC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소켓은 로컬 네트워크를 통한 통신을 지원하며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이를 통해 동일한 시스템에서 실행 중인 여러 프로세스 간에 데이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ko-KR" altLang="en-US" sz="1400" b="0" i="0" dirty="0" smtClean="0">
                <a:solidFill>
                  <a:srgbClr val="002060"/>
                </a:solidFill>
                <a:effectLst/>
                <a:latin typeface="Söhne"/>
              </a:rPr>
              <a:t>터를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주고받을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다양한 응용 분야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예를 들어 웹 서버와 데이터베이스 간 통신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다중 프로세스 간의 협력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분산 </a:t>
            </a:r>
            <a:r>
              <a:rPr lang="ko-KR" altLang="en-US" sz="1400" b="0" i="0">
                <a:solidFill>
                  <a:srgbClr val="002060"/>
                </a:solidFill>
                <a:effectLst/>
                <a:latin typeface="Söhne"/>
              </a:rPr>
              <a:t>시스템에서의 </a:t>
            </a:r>
            <a:r>
              <a:rPr lang="ko-KR" altLang="en-US" sz="1400" b="0" i="0" smtClean="0">
                <a:solidFill>
                  <a:srgbClr val="002060"/>
                </a:solidFill>
                <a:effectLst/>
                <a:latin typeface="Söhne"/>
              </a:rPr>
              <a:t>통신</a:t>
            </a:r>
            <a:r>
              <a:rPr lang="en-US" altLang="ko-KR" sz="1400" b="0" i="0" smtClean="0">
                <a:solidFill>
                  <a:srgbClr val="002060"/>
                </a:solidFill>
                <a:effectLst/>
                <a:latin typeface="Söhne"/>
              </a:rPr>
              <a:t>.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35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507" y="55228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03677" y="1738626"/>
            <a:ext cx="264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그 외 </a:t>
            </a:r>
            <a:r>
              <a:rPr lang="en-US" altLang="ko-KR" sz="3200" i="0" dirty="0">
                <a:solidFill>
                  <a:srgbClr val="8DBABD"/>
                </a:solidFill>
                <a:effectLst/>
                <a:latin typeface="Söhne"/>
              </a:rPr>
              <a:t>IPC </a:t>
            </a:r>
            <a:r>
              <a:rPr lang="ko-KR" altLang="en-US" sz="3200" i="0" dirty="0">
                <a:solidFill>
                  <a:srgbClr val="8DBABD"/>
                </a:solidFill>
                <a:effectLst/>
                <a:latin typeface="Söhne"/>
              </a:rPr>
              <a:t>종류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68734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간 통신</a:t>
            </a:r>
            <a:r>
              <a:rPr lang="en-US" altLang="ko-KR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(IPC)</a:t>
            </a:r>
            <a:endParaRPr lang="ko-KR" altLang="en-US" sz="16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AA95C84C-4462-78CA-AD40-8E48510B423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10A2BB2-97AA-0BA1-919E-366772A56F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BBBD4AC-613D-518A-1351-22BE14DA2C7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E3FE40C-E8CC-B71E-626A-3955FA5E15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FB620C-8ED4-29A6-00B5-A465275A2CD2}"/>
              </a:ext>
            </a:extLst>
          </p:cNvPr>
          <p:cNvSpPr txBox="1"/>
          <p:nvPr/>
        </p:nvSpPr>
        <p:spPr>
          <a:xfrm>
            <a:off x="986838" y="4352401"/>
            <a:ext cx="1108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938D7E3-3609-4DD0-B871-D2E67D1C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11C935-4AC4-669E-4849-CA61039BA6CE}"/>
              </a:ext>
            </a:extLst>
          </p:cNvPr>
          <p:cNvSpPr txBox="1"/>
          <p:nvPr/>
        </p:nvSpPr>
        <p:spPr>
          <a:xfrm>
            <a:off x="927633" y="2588452"/>
            <a:ext cx="112051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002060"/>
                </a:solidFill>
                <a:effectLst/>
              </a:rPr>
              <a:t>세마포어</a:t>
            </a:r>
            <a:r>
              <a:rPr lang="en-US" altLang="ko-KR" sz="1400" b="1" i="0" dirty="0">
                <a:solidFill>
                  <a:srgbClr val="002060"/>
                </a:solidFill>
                <a:effectLst/>
              </a:rPr>
              <a:t>(Semaphore) :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공유 자원에 대한 접근을 조절하기 위해 사용되는 동기화 기법 중 하나입니다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여러 프로세스 간에 상호 배제와 </a:t>
            </a:r>
            <a:r>
              <a:rPr lang="ko-KR" altLang="en-US" sz="1400" i="0" dirty="0" smtClean="0">
                <a:solidFill>
                  <a:srgbClr val="002060"/>
                </a:solidFill>
                <a:effectLst/>
                <a:latin typeface="Söhne"/>
              </a:rPr>
              <a:t>동</a:t>
            </a:r>
            <a:r>
              <a:rPr lang="en-US" altLang="ko-KR" sz="1400" i="0" dirty="0" smtClean="0">
                <a:solidFill>
                  <a:srgbClr val="002060"/>
                </a:solidFill>
                <a:effectLst/>
                <a:latin typeface="Söhne"/>
              </a:rPr>
              <a:t>		</a:t>
            </a:r>
            <a:r>
              <a:rPr lang="ko-KR" altLang="en-US" sz="1400" i="0" dirty="0" smtClean="0">
                <a:solidFill>
                  <a:srgbClr val="002060"/>
                </a:solidFill>
                <a:effectLst/>
                <a:latin typeface="Söhne"/>
              </a:rPr>
              <a:t>기화를 달성</a:t>
            </a:r>
            <a:endParaRPr lang="en-US" altLang="ko-KR" sz="1400" b="1" i="0" dirty="0">
              <a:solidFill>
                <a:srgbClr val="002060"/>
              </a:solidFill>
              <a:effectLst/>
            </a:endParaRPr>
          </a:p>
          <a:p>
            <a:pPr algn="l"/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r>
              <a:rPr lang="ko-KR" altLang="en-US" sz="1400" b="1" i="0" dirty="0">
                <a:solidFill>
                  <a:srgbClr val="002060"/>
                </a:solidFill>
                <a:effectLst/>
              </a:rPr>
              <a:t>파일 맵핑</a:t>
            </a:r>
            <a:r>
              <a:rPr lang="en-US" altLang="ko-KR" sz="1400" b="1" i="0" dirty="0">
                <a:solidFill>
                  <a:srgbClr val="002060"/>
                </a:solidFill>
                <a:effectLst/>
              </a:rPr>
              <a:t>(File Mapping) :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파일을 가상 메모리에 매핑하여 여러 프로세스가 동시에 해당 파일을 공유하고 수정할 수 있는 방식입니다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  <a:endParaRPr lang="en-US" altLang="ko-KR" sz="1400" b="1" i="0" dirty="0">
              <a:solidFill>
                <a:srgbClr val="002060"/>
              </a:solidFill>
              <a:effectLst/>
            </a:endParaRPr>
          </a:p>
          <a:p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r>
              <a:rPr lang="en-US" altLang="ko-KR" sz="1400" b="1" i="0" dirty="0">
                <a:solidFill>
                  <a:srgbClr val="002060"/>
                </a:solidFill>
                <a:effectLst/>
              </a:rPr>
              <a:t>RPC(Remote Procedure Call) :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원격 프로시저 호출을 통해 다른 주소 공간에 있는 프로세스 간에 함수 호출을 수행할 수 있는 방식입니다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endParaRPr lang="en-US" altLang="ko-KR" sz="1400" i="0" dirty="0">
              <a:solidFill>
                <a:srgbClr val="002060"/>
              </a:solidFill>
              <a:effectLst/>
            </a:endParaRPr>
          </a:p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</a:rPr>
              <a:t>공유 파일</a:t>
            </a:r>
            <a:r>
              <a:rPr lang="en-US" altLang="ko-KR" sz="1400" b="1" i="0" dirty="0">
                <a:solidFill>
                  <a:srgbClr val="002060"/>
                </a:solidFill>
                <a:effectLst/>
              </a:rPr>
              <a:t>(Shared File) :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여러 프로세스 간에 파일을 공유하여 데이터를 주고받을 수 있는 방식입니다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endParaRPr lang="en-US" altLang="ko-KR" sz="1400" b="1" i="0" dirty="0">
              <a:solidFill>
                <a:srgbClr val="002060"/>
              </a:solidFill>
              <a:effectLst/>
            </a:endParaRPr>
          </a:p>
          <a:p>
            <a:r>
              <a:rPr lang="ko-KR" altLang="en-US" sz="1400" b="1" i="0" dirty="0">
                <a:solidFill>
                  <a:srgbClr val="002060"/>
                </a:solidFill>
                <a:effectLst/>
              </a:rPr>
              <a:t>시그널</a:t>
            </a:r>
            <a:r>
              <a:rPr lang="en-US" altLang="ko-KR" sz="1400" b="1" i="0" dirty="0">
                <a:solidFill>
                  <a:srgbClr val="002060"/>
                </a:solidFill>
                <a:effectLst/>
              </a:rPr>
              <a:t>(Signal) :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운영 체제가 프로세스에게 알림을 보내는 방식으로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i="0" dirty="0">
                <a:solidFill>
                  <a:srgbClr val="002060"/>
                </a:solidFill>
                <a:effectLst/>
                <a:latin typeface="Söhne"/>
              </a:rPr>
              <a:t>비동기적으로 프로세스 간 통신에 사용됩니다</a:t>
            </a:r>
            <a:r>
              <a:rPr lang="en-US" altLang="ko-KR" sz="140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  <a:endParaRPr lang="en-US" altLang="ko-KR" sz="1400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92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8" y="2447473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THREAD(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쓰레드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681371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과 프로세스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026522" y="1424547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033FF7-3D7E-5D54-4B33-F3035872E986}"/>
              </a:ext>
            </a:extLst>
          </p:cNvPr>
          <p:cNvSpPr txBox="1"/>
          <p:nvPr/>
        </p:nvSpPr>
        <p:spPr>
          <a:xfrm>
            <a:off x="1125327" y="2134386"/>
            <a:ext cx="841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1.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컴퓨터에서의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'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프로그램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'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은 사용자가 원하는 일을 처리할 수 있도록 프로그래밍 언어를 </a:t>
            </a:r>
            <a:endParaRPr lang="en-US" altLang="ko-KR" sz="1600" b="0" i="0" dirty="0">
              <a:solidFill>
                <a:srgbClr val="002060"/>
              </a:solidFill>
              <a:effectLst/>
              <a:ea typeface="나눔스퀘어 ExtraBold" panose="020B0600000101010101"/>
            </a:endParaRPr>
          </a:p>
          <a:p>
            <a:r>
              <a:rPr lang="ko-KR" altLang="en-US" sz="1600" b="0" i="0" dirty="0">
                <a:solidFill>
                  <a:srgbClr val="002060"/>
                </a:solidFill>
                <a:effectLst/>
                <a:ea typeface="나눔스퀘어 ExtraBold" panose="020B0600000101010101"/>
              </a:rPr>
              <a:t>    사용하여 올바른 수행절차를 표현해 놓은 명령어들의 집합</a:t>
            </a:r>
            <a:endParaRPr lang="ko-KR" altLang="en-US" sz="1600" spc="-300" dirty="0">
              <a:solidFill>
                <a:srgbClr val="002060"/>
              </a:solidFill>
              <a:ea typeface="나눔스퀘어 ExtraBold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0E6299-95CC-06EA-144B-82294207B95F}"/>
              </a:ext>
            </a:extLst>
          </p:cNvPr>
          <p:cNvSpPr txBox="1"/>
          <p:nvPr/>
        </p:nvSpPr>
        <p:spPr>
          <a:xfrm>
            <a:off x="1125327" y="2877522"/>
            <a:ext cx="6236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 dirty="0">
                <a:solidFill>
                  <a:srgbClr val="002060"/>
                </a:solidFill>
                <a:effectLst/>
                <a:latin typeface="-apple-system"/>
                <a:ea typeface="나눔스퀘어 ExtraBold" panose="020B0600000101010101"/>
              </a:rPr>
              <a:t>2.</a:t>
            </a:r>
            <a:r>
              <a:rPr lang="ko-KR" altLang="en-US" sz="1600" i="0" dirty="0">
                <a:solidFill>
                  <a:srgbClr val="002060"/>
                </a:solidFill>
                <a:effectLst/>
                <a:latin typeface="-apple-system"/>
              </a:rPr>
              <a:t> 컴퓨터에서 어떤 작업을 위해 실행할 수 있는 </a:t>
            </a:r>
            <a:r>
              <a:rPr lang="en-US" altLang="ko-KR" sz="1600" i="0" dirty="0">
                <a:solidFill>
                  <a:srgbClr val="002060"/>
                </a:solidFill>
                <a:effectLst/>
                <a:latin typeface="-apple-system"/>
              </a:rPr>
              <a:t>'</a:t>
            </a:r>
            <a:r>
              <a:rPr lang="ko-KR" altLang="en-US" sz="1600" i="0" dirty="0">
                <a:solidFill>
                  <a:srgbClr val="002060"/>
                </a:solidFill>
                <a:effectLst/>
                <a:latin typeface="-apple-system"/>
              </a:rPr>
              <a:t>정적인 상태</a:t>
            </a:r>
            <a:r>
              <a:rPr lang="en-US" altLang="ko-KR" sz="1600" i="0" dirty="0">
                <a:solidFill>
                  <a:srgbClr val="002060"/>
                </a:solidFill>
                <a:effectLst/>
                <a:latin typeface="-apple-system"/>
              </a:rPr>
              <a:t>'</a:t>
            </a:r>
            <a:r>
              <a:rPr lang="ko-KR" altLang="en-US" sz="1600" i="0" dirty="0">
                <a:solidFill>
                  <a:srgbClr val="002060"/>
                </a:solidFill>
                <a:effectLst/>
                <a:latin typeface="-apple-system"/>
              </a:rPr>
              <a:t>의 파일</a:t>
            </a:r>
            <a:endParaRPr lang="ko-KR" altLang="en-US" sz="1600" spc="-3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39EFB1-BB75-E69C-0B9C-3733667DDEF3}"/>
              </a:ext>
            </a:extLst>
          </p:cNvPr>
          <p:cNvSpPr txBox="1"/>
          <p:nvPr/>
        </p:nvSpPr>
        <p:spPr>
          <a:xfrm>
            <a:off x="1125327" y="3374437"/>
            <a:ext cx="5431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-apple-system"/>
                <a:ea typeface="나눔스퀘어 ExtraBold" panose="020B0600000101010101"/>
              </a:rPr>
              <a:t>3</a:t>
            </a:r>
            <a:r>
              <a:rPr lang="en-US" altLang="ko-KR" sz="1600" i="0" dirty="0">
                <a:solidFill>
                  <a:srgbClr val="002060"/>
                </a:solidFill>
                <a:effectLst/>
                <a:latin typeface="-apple-system"/>
                <a:ea typeface="나눔스퀘어 ExtraBold" panose="020B0600000101010101"/>
              </a:rPr>
              <a:t>.</a:t>
            </a:r>
            <a:r>
              <a:rPr lang="ko-KR" altLang="en-US" sz="1600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-apple-system"/>
              </a:rPr>
              <a:t>필요한 데이터를 묶어 놓은 파일로 보조 기억장치에 저장</a:t>
            </a:r>
            <a:endParaRPr lang="ko-KR" altLang="en-US" sz="1600" spc="-3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FD0C87-9DDB-D95A-F017-3BBDEC71527D}"/>
              </a:ext>
            </a:extLst>
          </p:cNvPr>
          <p:cNvSpPr txBox="1"/>
          <p:nvPr/>
        </p:nvSpPr>
        <p:spPr>
          <a:xfrm>
            <a:off x="1026522" y="392591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22F0D6-7F3C-5A12-817D-060D75A9D582}"/>
              </a:ext>
            </a:extLst>
          </p:cNvPr>
          <p:cNvSpPr txBox="1"/>
          <p:nvPr/>
        </p:nvSpPr>
        <p:spPr>
          <a:xfrm>
            <a:off x="1125327" y="4635754"/>
            <a:ext cx="8651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1.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프로그램을 실행 시켜 정적인 프로그램이 동적으로 변하여 프로그램이 돌아가고 있는 상태</a:t>
            </a:r>
            <a:endParaRPr lang="ko-KR" altLang="en-US" sz="1600" spc="-3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B37E12-473B-7D15-F609-CA1F52DF0B49}"/>
              </a:ext>
            </a:extLst>
          </p:cNvPr>
          <p:cNvSpPr txBox="1"/>
          <p:nvPr/>
        </p:nvSpPr>
        <p:spPr>
          <a:xfrm>
            <a:off x="1125327" y="5138737"/>
            <a:ext cx="8114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Arial Unicode MS"/>
              </a:rPr>
              <a:t>2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.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보조기억장치에 있는 프로그램을 실행 시키는 순간 파일은 컴퓨터 메모리에 올라가고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Unicode MS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Arial Unicode MS"/>
              </a:rPr>
              <a:t>    </a:t>
            </a:r>
            <a:r>
              <a:rPr lang="ko-KR" altLang="en-US" sz="1600" dirty="0">
                <a:solidFill>
                  <a:srgbClr val="002060"/>
                </a:solidFill>
                <a:latin typeface="Arial Unicode MS"/>
              </a:rPr>
              <a:t>운영체제로부터 시스템 자원</a:t>
            </a:r>
            <a:r>
              <a:rPr lang="en-US" altLang="ko-KR" sz="1600" dirty="0">
                <a:solidFill>
                  <a:srgbClr val="002060"/>
                </a:solidFill>
                <a:latin typeface="Arial Unicode MS"/>
              </a:rPr>
              <a:t>(CPU)</a:t>
            </a:r>
            <a:r>
              <a:rPr lang="ko-KR" altLang="en-US" sz="1600" dirty="0">
                <a:solidFill>
                  <a:srgbClr val="002060"/>
                </a:solidFill>
                <a:latin typeface="Arial Unicode MS"/>
              </a:rPr>
              <a:t>를 할당 받아 프로그램 실행 시킨다</a:t>
            </a:r>
            <a:r>
              <a:rPr lang="en-US" altLang="ko-KR" sz="1600" dirty="0">
                <a:solidFill>
                  <a:srgbClr val="002060"/>
                </a:solidFill>
                <a:latin typeface="Arial Unicode MS"/>
              </a:rPr>
              <a:t>.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endParaRPr lang="ko-KR" altLang="en-US" sz="1600" spc="-3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1F139B-75DC-D44A-10B3-9BE44E1571C3}"/>
              </a:ext>
            </a:extLst>
          </p:cNvPr>
          <p:cNvSpPr txBox="1"/>
          <p:nvPr/>
        </p:nvSpPr>
        <p:spPr>
          <a:xfrm>
            <a:off x="1125327" y="5842508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Arial Unicode MS"/>
              </a:rPr>
              <a:t>3. </a:t>
            </a:r>
            <a:r>
              <a:rPr lang="ko-KR" altLang="en-US" sz="1600" dirty="0">
                <a:solidFill>
                  <a:srgbClr val="002060"/>
                </a:solidFill>
                <a:latin typeface="Arial Unicode MS"/>
              </a:rPr>
              <a:t>독립된 메모리 공간을 할당 받는다</a:t>
            </a:r>
            <a:endParaRPr lang="ko-KR" altLang="en-US" sz="1600" spc="-3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199228" y="2087487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스레드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033FF7-3D7E-5D54-4B33-F3035872E986}"/>
              </a:ext>
            </a:extLst>
          </p:cNvPr>
          <p:cNvSpPr txBox="1"/>
          <p:nvPr/>
        </p:nvSpPr>
        <p:spPr>
          <a:xfrm>
            <a:off x="1102467" y="2797326"/>
            <a:ext cx="850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 dirty="0">
                <a:solidFill>
                  <a:srgbClr val="002060"/>
                </a:solidFill>
                <a:effectLst/>
              </a:rPr>
              <a:t>1. </a:t>
            </a:r>
            <a:r>
              <a:rPr lang="ko-KR" altLang="en-US" sz="1600" i="0" dirty="0">
                <a:solidFill>
                  <a:srgbClr val="002060"/>
                </a:solidFill>
                <a:effectLst/>
              </a:rPr>
              <a:t>프로그램</a:t>
            </a:r>
            <a:r>
              <a:rPr lang="en-US" altLang="ko-KR" sz="1600" i="0" dirty="0">
                <a:solidFill>
                  <a:srgbClr val="002060"/>
                </a:solidFill>
                <a:effectLst/>
              </a:rPr>
              <a:t>(</a:t>
            </a:r>
            <a:r>
              <a:rPr lang="ko-KR" altLang="en-US" sz="1600" i="0" dirty="0">
                <a:solidFill>
                  <a:srgbClr val="002060"/>
                </a:solidFill>
                <a:effectLst/>
              </a:rPr>
              <a:t>프로세스</a:t>
            </a:r>
            <a:r>
              <a:rPr lang="en-US" altLang="ko-KR" sz="1600" i="0" dirty="0">
                <a:solidFill>
                  <a:srgbClr val="002060"/>
                </a:solidFill>
                <a:effectLst/>
              </a:rPr>
              <a:t>) </a:t>
            </a:r>
            <a:r>
              <a:rPr lang="ko-KR" altLang="en-US" sz="1600" i="0" dirty="0">
                <a:solidFill>
                  <a:srgbClr val="002060"/>
                </a:solidFill>
                <a:effectLst/>
              </a:rPr>
              <a:t>실행의 단위이며 하나의 프로세스는 </a:t>
            </a:r>
            <a:r>
              <a:rPr lang="ko-KR" altLang="en-US" sz="1600" i="0" dirty="0" err="1">
                <a:solidFill>
                  <a:srgbClr val="002060"/>
                </a:solidFill>
                <a:effectLst/>
              </a:rPr>
              <a:t>여러개의</a:t>
            </a:r>
            <a:r>
              <a:rPr lang="ko-KR" altLang="en-US" sz="1600" i="0" dirty="0">
                <a:solidFill>
                  <a:srgbClr val="002060"/>
                </a:solidFill>
                <a:effectLst/>
              </a:rPr>
              <a:t> 쓰레드로 구성이 가능</a:t>
            </a:r>
            <a:endParaRPr lang="ko-KR" altLang="en-US" sz="1600" spc="-300" dirty="0">
              <a:solidFill>
                <a:srgbClr val="002060"/>
              </a:solidFill>
              <a:ea typeface="나눔스퀘어 ExtraBold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1026522" y="574770"/>
            <a:ext cx="1865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스레드</a:t>
            </a:r>
            <a:r>
              <a:rPr lang="en-US" altLang="ko-KR" sz="20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(THREAD)</a:t>
            </a:r>
            <a:endParaRPr lang="ko-KR" altLang="en-US" sz="2000" spc="-15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57A52E-A762-EC19-E590-F1C135783A45}"/>
              </a:ext>
            </a:extLst>
          </p:cNvPr>
          <p:cNvSpPr txBox="1"/>
          <p:nvPr/>
        </p:nvSpPr>
        <p:spPr>
          <a:xfrm>
            <a:off x="1102467" y="3260944"/>
            <a:ext cx="85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002060"/>
                </a:solidFill>
              </a:rPr>
              <a:t>2. </a:t>
            </a:r>
            <a:r>
              <a:rPr lang="ko-KR" altLang="en-US" sz="1600" b="0" i="0" dirty="0">
                <a:solidFill>
                  <a:srgbClr val="002060"/>
                </a:solidFill>
                <a:effectLst/>
              </a:rPr>
              <a:t>하나의 프로세스를 구성하는 쓰레드들은 프로세스에 할당된 메모리</a:t>
            </a:r>
            <a:r>
              <a:rPr lang="en-US" altLang="ko-KR" sz="1600" b="0" i="0" dirty="0">
                <a:solidFill>
                  <a:srgbClr val="002060"/>
                </a:solidFill>
                <a:effectLst/>
              </a:rPr>
              <a:t>, </a:t>
            </a:r>
            <a:r>
              <a:rPr lang="ko-KR" altLang="en-US" sz="1600" b="0" i="0" dirty="0">
                <a:solidFill>
                  <a:srgbClr val="002060"/>
                </a:solidFill>
                <a:effectLst/>
              </a:rPr>
              <a:t>자원 등을 공유한다</a:t>
            </a:r>
            <a:r>
              <a:rPr lang="en-US" altLang="ko-KR" sz="1600" b="0" i="0" dirty="0">
                <a:solidFill>
                  <a:srgbClr val="002060"/>
                </a:solidFill>
                <a:effectLst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EDF00C5-EDCA-7CC8-FADE-D466068D3BE1}"/>
              </a:ext>
            </a:extLst>
          </p:cNvPr>
          <p:cNvSpPr txBox="1"/>
          <p:nvPr/>
        </p:nvSpPr>
        <p:spPr>
          <a:xfrm>
            <a:off x="1102467" y="3724562"/>
            <a:ext cx="3709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</a:rPr>
              <a:t>3</a:t>
            </a:r>
            <a:r>
              <a:rPr lang="en-US" altLang="ko-KR" sz="1600" b="0" dirty="0">
                <a:solidFill>
                  <a:srgbClr val="002060"/>
                </a:solidFill>
              </a:rPr>
              <a:t>.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자신만의 스택과 레지스터를 가진다</a:t>
            </a:r>
            <a:endParaRPr lang="en-US" altLang="ko-KR" sz="1600" b="0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09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357733" y="1154052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22633" y="649078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프로세스와 스레드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3AD7FB-BB5A-65A0-E780-72BFF512BF95}"/>
              </a:ext>
            </a:extLst>
          </p:cNvPr>
          <p:cNvSpPr txBox="1"/>
          <p:nvPr/>
        </p:nvSpPr>
        <p:spPr>
          <a:xfrm>
            <a:off x="7306399" y="115405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스레드 구조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D8A6FDF5-8921-35FB-CCC1-9DF287C4B075}"/>
              </a:ext>
            </a:extLst>
          </p:cNvPr>
          <p:cNvSpPr/>
          <p:nvPr/>
        </p:nvSpPr>
        <p:spPr>
          <a:xfrm>
            <a:off x="4629456" y="2512683"/>
            <a:ext cx="126492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4390C9E-4511-3DA3-E8FA-7427D87A0A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1231" y="1888320"/>
            <a:ext cx="3695700" cy="1934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9864779-19A6-B02D-6E35-46796733808B}"/>
              </a:ext>
            </a:extLst>
          </p:cNvPr>
          <p:cNvSpPr txBox="1"/>
          <p:nvPr/>
        </p:nvSpPr>
        <p:spPr>
          <a:xfrm>
            <a:off x="922633" y="4026856"/>
            <a:ext cx="10065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002060"/>
                </a:solidFill>
                <a:effectLst/>
              </a:rPr>
              <a:t>CODE </a:t>
            </a:r>
            <a:r>
              <a:rPr lang="ko-KR" altLang="en-US" sz="1400" b="0" i="0" dirty="0">
                <a:solidFill>
                  <a:srgbClr val="002060"/>
                </a:solidFill>
                <a:effectLst/>
              </a:rPr>
              <a:t>영역 </a:t>
            </a:r>
            <a:r>
              <a:rPr lang="en-US" altLang="ko-KR" sz="1400" b="0" i="0" dirty="0">
                <a:solidFill>
                  <a:srgbClr val="002060"/>
                </a:solidFill>
                <a:effectLst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작성한 프로그램 함수들의 코드가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</a:rPr>
              <a:t>CPU에서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수행할 수 있는 기계어 명령 형태로 변환되어 저장되는 공간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002060"/>
                </a:solidFill>
                <a:effectLst/>
              </a:rPr>
              <a:t>DATE </a:t>
            </a:r>
            <a:r>
              <a:rPr lang="ko-KR" altLang="en-US" sz="1400" b="0" i="0" dirty="0">
                <a:solidFill>
                  <a:srgbClr val="002060"/>
                </a:solidFill>
                <a:effectLst/>
              </a:rPr>
              <a:t>영역 </a:t>
            </a:r>
            <a:r>
              <a:rPr lang="en-US" altLang="ko-KR" sz="1400" b="0" i="0" dirty="0">
                <a:solidFill>
                  <a:srgbClr val="002060"/>
                </a:solidFill>
                <a:effectLst/>
              </a:rPr>
              <a:t>: </a:t>
            </a:r>
            <a:r>
              <a:rPr lang="ko-KR" altLang="en-US" sz="1400" b="0" i="0" dirty="0">
                <a:solidFill>
                  <a:srgbClr val="002060"/>
                </a:solidFill>
                <a:effectLst/>
              </a:rPr>
              <a:t>전역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변수 또는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</a:rPr>
              <a:t>Static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(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정적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변수 등 프로그램이 사용하는 데이터를 저장하는 공간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dirty="0">
                <a:solidFill>
                  <a:srgbClr val="002060"/>
                </a:solidFill>
              </a:rPr>
              <a:t>STACK </a:t>
            </a:r>
            <a:r>
              <a:rPr lang="ko-KR" altLang="en-US" sz="1400" dirty="0">
                <a:solidFill>
                  <a:srgbClr val="002060"/>
                </a:solidFill>
              </a:rPr>
              <a:t>영역 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호출된 함수의 수행을 마치고 복귀할 주소 및 데이터 (지역변수, 매개변수,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</a:rPr>
              <a:t>리턴값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)을 임시로 저장하는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algn="l"/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영역으로 함수의 호출과 함께 할당되며, 함수의 호출이 완료되면 소멸한다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algn="l"/>
            <a:endParaRPr kumimoji="0" lang="en-US" altLang="ko-KR" sz="1400" u="none" strike="noStrike" cap="none" normalizeH="0" baseline="0" dirty="0">
              <a:ln>
                <a:noFill/>
              </a:ln>
              <a:solidFill>
                <a:srgbClr val="002060"/>
              </a:solidFill>
            </a:endParaRPr>
          </a:p>
          <a:p>
            <a:pPr algn="l"/>
            <a:r>
              <a:rPr lang="en-US" altLang="ko-KR" sz="1400" dirty="0">
                <a:solidFill>
                  <a:srgbClr val="002060"/>
                </a:solidFill>
              </a:rPr>
              <a:t>4.HEAP</a:t>
            </a:r>
            <a:r>
              <a:rPr lang="ko-KR" altLang="en-US" sz="1400" dirty="0">
                <a:solidFill>
                  <a:srgbClr val="002060"/>
                </a:solidFill>
              </a:rPr>
              <a:t> 영역 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프로그래머가 필요할 때마다 사용하는 메모리 영역으로 메모리 공간이 동적으로 할당되고 해제된다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182FD4B-9937-D13B-0BF6-4431A782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2347" y="1863880"/>
            <a:ext cx="1560933" cy="19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85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910521" y="1329800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동시성과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병렬성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39374" y="675398"/>
            <a:ext cx="262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스레드와 멀티 프로세스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E532A16-CF4A-EFA0-3321-8F16FEDCACEE}"/>
              </a:ext>
            </a:extLst>
          </p:cNvPr>
          <p:cNvSpPr txBox="1"/>
          <p:nvPr/>
        </p:nvSpPr>
        <p:spPr>
          <a:xfrm>
            <a:off x="939374" y="2046238"/>
            <a:ext cx="7183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동시성 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(Concurrency):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정의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여러 작업이 동시에 진행되는 것을 의미합니다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특징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endParaRPr lang="ko-KR" altLang="en-US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동시성은 시간적으로 겹쳐서 여러 작업을 실행하는 것입니다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작업들 간의 실행 순서가 일정하지 않을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멀티 스레드 및 멀티 프로세스는 동시성을 지원합니다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5DED4E5-3532-D158-6E2D-C4334F7EA9A4}"/>
              </a:ext>
            </a:extLst>
          </p:cNvPr>
          <p:cNvSpPr txBox="1"/>
          <p:nvPr/>
        </p:nvSpPr>
        <p:spPr>
          <a:xfrm>
            <a:off x="939374" y="3629859"/>
            <a:ext cx="75355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002060"/>
                </a:solidFill>
                <a:effectLst/>
                <a:latin typeface="Söhne"/>
              </a:rPr>
              <a:t>병렬성</a:t>
            </a:r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(Parallelism):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정의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여러 작업이 동시에 실제로 동시에 실행되는 것을 의미합니다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2060"/>
                </a:solidFill>
                <a:effectLst/>
                <a:latin typeface="Söhne"/>
              </a:rPr>
              <a:t>특징</a:t>
            </a:r>
            <a:r>
              <a:rPr lang="en-US" altLang="ko-KR" sz="1400" b="1" i="0" dirty="0">
                <a:solidFill>
                  <a:srgbClr val="002060"/>
                </a:solidFill>
                <a:effectLst/>
                <a:latin typeface="Söhne"/>
              </a:rPr>
              <a:t>:</a:t>
            </a:r>
            <a:endParaRPr lang="ko-KR" altLang="en-US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병렬성은 물리적으로 여러 프로세서 또는 코어에서 작업을 동시에 처리하는 것입니다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작업들 간의 실행 순서가 일정합니다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멀티 프로세스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멀티 스레드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GPU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등을 사용하여 병렬성을 달성할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AC1DE7C-6D08-CA19-C037-B829472599F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6574" y="5146517"/>
            <a:ext cx="5590966" cy="15334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39C0DDE9-B345-F069-8E4B-2D811367EF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2568" y="2240280"/>
            <a:ext cx="3243626" cy="30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61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1301653" y="1329800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39374" y="675398"/>
            <a:ext cx="262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스레드와 멀티 프로세스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B687B4-DACC-A0DA-5BA3-FBCE119C86F6}"/>
              </a:ext>
            </a:extLst>
          </p:cNvPr>
          <p:cNvSpPr txBox="1"/>
          <p:nvPr/>
        </p:nvSpPr>
        <p:spPr>
          <a:xfrm>
            <a:off x="1298289" y="1992861"/>
            <a:ext cx="254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Söhne"/>
              </a:rPr>
              <a:t>-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Söhne"/>
              </a:rPr>
              <a:t>하나의 프로세스 내에서    </a:t>
            </a:r>
            <a:endParaRPr lang="en-US" altLang="ko-KR" sz="1600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Söhne"/>
              </a:rPr>
              <a:t> 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Söhne"/>
              </a:rPr>
              <a:t>여러 개의 스레드가 동시</a:t>
            </a:r>
            <a:endParaRPr lang="en-US" altLang="ko-KR" sz="1600" b="0" i="0" dirty="0">
              <a:solidFill>
                <a:srgbClr val="002060"/>
              </a:solidFill>
              <a:effectLst/>
              <a:latin typeface="Söhne"/>
            </a:endParaRPr>
          </a:p>
          <a:p>
            <a:r>
              <a:rPr lang="en-US" altLang="ko-KR" sz="1600" dirty="0">
                <a:solidFill>
                  <a:srgbClr val="002060"/>
                </a:solidFill>
                <a:latin typeface="Söhne"/>
              </a:rPr>
              <a:t> 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Söhne"/>
              </a:rPr>
              <a:t>에 실행되는 프로그래밍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08630C-926D-58C8-70C9-E03318B783EA}"/>
              </a:ext>
            </a:extLst>
          </p:cNvPr>
          <p:cNvSpPr txBox="1"/>
          <p:nvPr/>
        </p:nvSpPr>
        <p:spPr>
          <a:xfrm>
            <a:off x="6546767" y="1408086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프로세스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46F3F1-9EFE-2B2C-6C44-6380CAD77FF3}"/>
              </a:ext>
            </a:extLst>
          </p:cNvPr>
          <p:cNvSpPr txBox="1"/>
          <p:nvPr/>
        </p:nvSpPr>
        <p:spPr>
          <a:xfrm>
            <a:off x="6661073" y="1992861"/>
            <a:ext cx="254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Söhne"/>
              </a:rPr>
              <a:t>-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독립적인 프로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Söhne"/>
              </a:rPr>
              <a:t>세스가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 동시에 실행되는  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프로그래밍 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4BE8306-8C2E-4864-B7D9-4F5DD6EA5C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6010" y="2749867"/>
            <a:ext cx="3848100" cy="3248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BCA7FA0F-FAC2-E595-C368-9F67FBC1C1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127" y="3226617"/>
            <a:ext cx="3994020" cy="24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26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32" y="55228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7DA74A-C7B2-F2A8-93D4-D6FC2116CDD6}"/>
              </a:ext>
            </a:extLst>
          </p:cNvPr>
          <p:cNvSpPr txBox="1"/>
          <p:nvPr/>
        </p:nvSpPr>
        <p:spPr>
          <a:xfrm>
            <a:off x="865985" y="1302899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 특징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19612E-1C85-7F7A-39F1-82B8DDDF68A3}"/>
              </a:ext>
            </a:extLst>
          </p:cNvPr>
          <p:cNvSpPr txBox="1"/>
          <p:nvPr/>
        </p:nvSpPr>
        <p:spPr>
          <a:xfrm>
            <a:off x="939374" y="675398"/>
            <a:ext cx="262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스레드와 멀티 프로세스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775E10-8FAE-C8FF-FD76-1DDFA125ED66}"/>
              </a:ext>
            </a:extLst>
          </p:cNvPr>
          <p:cNvSpPr txBox="1"/>
          <p:nvPr/>
        </p:nvSpPr>
        <p:spPr>
          <a:xfrm>
            <a:off x="986838" y="1887674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1.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경량 프로세스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스레드는 프로세스 내에서 생성되기 때문에 프로세스에 비해 생성 및 관리가 빠르며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자원 소모가 적습니다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각 스레드는 별도의 스택을 가지지만 코드 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영역과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데이터 </a:t>
            </a:r>
            <a:r>
              <a:rPr lang="ko-KR" altLang="en-US" sz="1400" dirty="0">
                <a:solidFill>
                  <a:srgbClr val="002060"/>
                </a:solidFill>
                <a:latin typeface="Söhne"/>
              </a:rPr>
              <a:t>영역은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프로세스 내에서 공유됩니다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6111C0-9059-53B5-20DF-A4A83D81AC05}"/>
              </a:ext>
            </a:extLst>
          </p:cNvPr>
          <p:cNvSpPr txBox="1"/>
          <p:nvPr/>
        </p:nvSpPr>
        <p:spPr>
          <a:xfrm>
            <a:off x="949805" y="2776175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2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자원공유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같은 프로세스 내에서 스레드는 프로세스 자원을 공유하므로 데이터 교환 및 통신이 편리합니다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동기화 문제가 발생할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39AB985-5472-E577-6D7A-055AFD4B4640}"/>
              </a:ext>
            </a:extLst>
          </p:cNvPr>
          <p:cNvSpPr txBox="1"/>
          <p:nvPr/>
        </p:nvSpPr>
        <p:spPr>
          <a:xfrm>
            <a:off x="939374" y="3630406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3.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효율성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 멀티 스레드는 프로세스 간의 전환 속도가 빠르기 때문에 일반적으로 프로세스보다 더 높은 성능을 제공합니다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 다중 코어 시스템에서 병렬성을 향상시킬 수 있습니다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938357A-096F-FC08-F18F-1434CAB60E12}"/>
              </a:ext>
            </a:extLst>
          </p:cNvPr>
          <p:cNvSpPr txBox="1"/>
          <p:nvPr/>
        </p:nvSpPr>
        <p:spPr>
          <a:xfrm>
            <a:off x="939374" y="4484637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2060"/>
                </a:solidFill>
                <a:latin typeface="Söhne"/>
              </a:rPr>
              <a:t>4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동기화</a:t>
            </a:r>
            <a:endParaRPr lang="en-US" altLang="ko-KR" sz="14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 여러 스레드가 동시에 실행되기 때문에 데이터 동기화가 필요합니다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2060"/>
                </a:solidFill>
                <a:effectLst/>
                <a:latin typeface="Söhne"/>
              </a:rPr>
              <a:t>  명시적인 동기화 메커니즘을 사용하여 공유 데이터에 대한 접근을 조절해야 합니다</a:t>
            </a:r>
            <a:r>
              <a:rPr lang="en-US" altLang="ko-KR" sz="1400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81B80D-783C-74B9-B6DE-F85FDAD3614F}"/>
              </a:ext>
            </a:extLst>
          </p:cNvPr>
          <p:cNvSpPr txBox="1"/>
          <p:nvPr/>
        </p:nvSpPr>
        <p:spPr>
          <a:xfrm>
            <a:off x="919272" y="5531525"/>
            <a:ext cx="107267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C00000"/>
                </a:solidFill>
                <a:effectLst/>
                <a:latin typeface="Söhne"/>
              </a:rPr>
              <a:t>※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동기화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C00000"/>
                </a:solidFill>
                <a:latin typeface="Söhne"/>
              </a:rPr>
              <a:t>-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멀티 스레드 환경에서는 여러 스레드가 공유 자원에 동시에 접근하면서 데이터 일관성 문제가 발생  때 여러 스레드 간에 실행 순서를 조  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  <a:p>
            <a:pPr algn="l"/>
            <a:r>
              <a:rPr lang="en-US" altLang="ko-KR" sz="1400" dirty="0">
                <a:solidFill>
                  <a:srgbClr val="C00000"/>
                </a:solidFill>
                <a:latin typeface="Söhne"/>
              </a:rPr>
              <a:t>  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Söhne"/>
              </a:rPr>
              <a:t>절하거나 공유 데이터에 대한 접근을 조절하여 예측 가능하고 안전한 실행을 보장</a:t>
            </a:r>
            <a:endParaRPr lang="en-US" altLang="ko-KR" sz="1400" b="0" i="0" dirty="0">
              <a:solidFill>
                <a:srgbClr val="C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3616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2330</Words>
  <Application>Microsoft Office PowerPoint</Application>
  <PresentationFormat>사용자 지정</PresentationFormat>
  <Paragraphs>313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굴림</vt:lpstr>
      <vt:lpstr>Arial</vt:lpstr>
      <vt:lpstr>나눔스퀘어 ExtraBold</vt:lpstr>
      <vt:lpstr>Apple SD Gothic Neo</vt:lpstr>
      <vt:lpstr>맑은 고딕</vt:lpstr>
      <vt:lpstr>나눔스퀘어 Bold</vt:lpstr>
      <vt:lpstr>-apple-system</vt:lpstr>
      <vt:lpstr>Arial Unicode MS</vt:lpstr>
      <vt:lpstr>Söhne</vt:lpstr>
      <vt:lpstr>Söhne Mono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human-07</cp:lastModifiedBy>
  <cp:revision>9</cp:revision>
  <dcterms:created xsi:type="dcterms:W3CDTF">2017-05-29T09:12:16Z</dcterms:created>
  <dcterms:modified xsi:type="dcterms:W3CDTF">2023-12-18T09:08:42Z</dcterms:modified>
</cp:coreProperties>
</file>