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5"/>
  </p:notesMasterIdLst>
  <p:sldIdLst>
    <p:sldId id="256" r:id="rId2"/>
    <p:sldId id="7465" r:id="rId3"/>
    <p:sldId id="7443" r:id="rId4"/>
    <p:sldId id="7528" r:id="rId5"/>
    <p:sldId id="318" r:id="rId6"/>
    <p:sldId id="7524" r:id="rId7"/>
    <p:sldId id="323" r:id="rId8"/>
    <p:sldId id="7529" r:id="rId9"/>
    <p:sldId id="7525" r:id="rId10"/>
    <p:sldId id="314" r:id="rId11"/>
    <p:sldId id="7526" r:id="rId12"/>
    <p:sldId id="275" r:id="rId13"/>
    <p:sldId id="752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E4A"/>
    <a:srgbClr val="F0F1F3"/>
    <a:srgbClr val="FFFFFF"/>
    <a:srgbClr val="E5E9EC"/>
    <a:srgbClr val="EFF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0" autoAdjust="0"/>
    <p:restoredTop sz="94662" autoAdjust="0"/>
  </p:normalViewPr>
  <p:slideViewPr>
    <p:cSldViewPr snapToGrid="0">
      <p:cViewPr varScale="1">
        <p:scale>
          <a:sx n="143" d="100"/>
          <a:sy n="143" d="100"/>
        </p:scale>
        <p:origin x="232" y="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D85BF-B191-48CA-9728-20FF71D3A776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1D6AA-A951-4B2E-B868-A2A70BA6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457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016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883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124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453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962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07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61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39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17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589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31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723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gradFill flip="none" rotWithShape="1"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93C8CFB-A8F2-4AD3-A55A-4B4B8BE3B2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4845"/>
          <a:stretch/>
        </p:blipFill>
        <p:spPr>
          <a:xfrm>
            <a:off x="0" y="0"/>
            <a:ext cx="4992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3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30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097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10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13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30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5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98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CA087C5-6DBF-488C-AE10-CBC1E42CD670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31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CA087C5-6DBF-488C-AE10-CBC1E42CD670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15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hyperlink" Target="https://standardjs.com/readme-zhcn.html" TargetMode="External"/><Relationship Id="rId5" Type="http://schemas.openxmlformats.org/officeDocument/2006/relationships/hyperlink" Target="https://github.com/airbnb/javascript" TargetMode="External"/><Relationship Id="rId4" Type="http://schemas.openxmlformats.org/officeDocument/2006/relationships/hyperlink" Target="https://www.kancloud.cn/digest/code-guide/42604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000263-E9DD-4AC7-A616-C0C246340DFE}"/>
              </a:ext>
            </a:extLst>
          </p:cNvPr>
          <p:cNvGrpSpPr/>
          <p:nvPr/>
        </p:nvGrpSpPr>
        <p:grpSpPr>
          <a:xfrm>
            <a:off x="6949767" y="2516623"/>
            <a:ext cx="4801314" cy="2724654"/>
            <a:chOff x="5171784" y="3518108"/>
            <a:chExt cx="4801314" cy="2724654"/>
          </a:xfrm>
        </p:grpSpPr>
        <p:sp>
          <p:nvSpPr>
            <p:cNvPr id="14" name="PA_文本框 11">
              <a:extLst>
                <a:ext uri="{FF2B5EF4-FFF2-40B4-BE49-F238E27FC236}">
                  <a16:creationId xmlns:a16="http://schemas.microsoft.com/office/drawing/2014/main" id="{EDB0BCC6-23B9-4791-B4EF-7E4FCE5305BE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5171784" y="3518108"/>
              <a:ext cx="480131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6000" b="1" dirty="0">
                  <a:solidFill>
                    <a:srgbClr val="132E4A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前端代码规范</a:t>
              </a:r>
            </a:p>
          </p:txBody>
        </p:sp>
        <p:sp>
          <p:nvSpPr>
            <p:cNvPr id="16" name="PA_文本框 29">
              <a:extLst>
                <a:ext uri="{FF2B5EF4-FFF2-40B4-BE49-F238E27FC236}">
                  <a16:creationId xmlns:a16="http://schemas.microsoft.com/office/drawing/2014/main" id="{3D504F59-BEDB-4DA9-9210-81BA2501E694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6894258" y="5361687"/>
              <a:ext cx="2931847" cy="88107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dirty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主讲人：陈子锋</a:t>
              </a:r>
              <a:endParaRPr lang="en-US" altLang="zh-CN" dirty="0">
                <a:solidFill>
                  <a:srgbClr val="132E4A"/>
                </a:solidFill>
                <a:latin typeface="+mn-ea"/>
                <a:sym typeface="iekie-Weilaiti" panose="02010601030101010101" pitchFamily="2" charset="-128"/>
              </a:endParaRPr>
            </a:p>
            <a:p>
              <a:pPr algn="r">
                <a:lnSpc>
                  <a:spcPct val="150000"/>
                </a:lnSpc>
              </a:pPr>
              <a:r>
                <a:rPr lang="zh-CN" altLang="en-US" dirty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主讲</a:t>
              </a:r>
              <a:r>
                <a:rPr lang="zh-CN" altLang="en-US" dirty="0">
                  <a:solidFill>
                    <a:srgbClr val="132E4A"/>
                  </a:solidFill>
                  <a:effectLst/>
                  <a:latin typeface="+mn-ea"/>
                  <a:sym typeface="iekie-Weilaiti" panose="02010601030101010101" pitchFamily="2" charset="-128"/>
                </a:rPr>
                <a:t>时间：</a:t>
              </a:r>
              <a:r>
                <a:rPr lang="en-US" altLang="zh-CN" dirty="0">
                  <a:solidFill>
                    <a:srgbClr val="132E4A"/>
                  </a:solidFill>
                  <a:effectLst/>
                  <a:latin typeface="+mn-ea"/>
                  <a:sym typeface="iekie-Weilaiti" panose="02010601030101010101" pitchFamily="2" charset="-128"/>
                </a:rPr>
                <a:t>2019/7/9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A91B48D-2633-444F-BE90-B37245121BB5}"/>
              </a:ext>
            </a:extLst>
          </p:cNvPr>
          <p:cNvSpPr txBox="1"/>
          <p:nvPr/>
        </p:nvSpPr>
        <p:spPr>
          <a:xfrm>
            <a:off x="7215448" y="3532286"/>
            <a:ext cx="4535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200" dirty="0"/>
              <a:t>坚持制定好的代码规范，无论团队人数多少，代码应该同出一门。</a:t>
            </a:r>
          </a:p>
        </p:txBody>
      </p:sp>
    </p:spTree>
    <p:extLst>
      <p:ext uri="{BB962C8B-B14F-4D97-AF65-F5344CB8AC3E}">
        <p14:creationId xmlns:p14="http://schemas.microsoft.com/office/powerpoint/2010/main" val="244971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EBD5C43-2E0B-451F-896C-3CEBC38C8636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F1526C8B-5CE2-4491-889F-1E8A3B2A0D25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用 工 具 统 一 风 格</a:t>
              </a: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F7283A00-069E-4879-9BF3-96718774EF36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4">
              <a:extLst>
                <a:ext uri="{FF2B5EF4-FFF2-40B4-BE49-F238E27FC236}">
                  <a16:creationId xmlns:a16="http://schemas.microsoft.com/office/drawing/2014/main" id="{33977F7D-A58A-4C19-AFEA-9BE510056AB2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290536A6-8874-6241-9FC7-E6B541FA8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33" y="2026389"/>
            <a:ext cx="3405563" cy="11141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B68BF6C-485F-C541-AE92-1612B14FC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33" y="3508629"/>
            <a:ext cx="3405563" cy="1711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D4DA9D8-8B4C-1E46-9A09-86663A779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33" y="1203999"/>
            <a:ext cx="2410011" cy="454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3393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67" dirty="0">
                <a:latin typeface="Myriad Pro Light" pitchFamily="34" charset="0"/>
              </a:rPr>
              <a:t>Part four</a:t>
            </a:r>
            <a:endParaRPr lang="zh-CN" altLang="en-US" sz="4267" dirty="0">
              <a:latin typeface="Myriad Pro 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5314" y="3023989"/>
            <a:ext cx="429596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+mn-ea"/>
              </a:rPr>
              <a:t>作 业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875314" y="2444568"/>
            <a:ext cx="4295963" cy="871810"/>
            <a:chOff x="2906485" y="1833428"/>
            <a:chExt cx="3221971" cy="653859"/>
          </a:xfrm>
        </p:grpSpPr>
        <p:cxnSp>
          <p:nvCxnSpPr>
            <p:cNvPr id="7" name="肘形连接符 6"/>
            <p:cNvCxnSpPr>
              <a:cxnSpLocks/>
              <a:stCxn id="4" idx="3"/>
              <a:endCxn id="5" idx="3"/>
            </p:cNvCxnSpPr>
            <p:nvPr/>
          </p:nvCxnSpPr>
          <p:spPr>
            <a:xfrm>
              <a:off x="5651498" y="1833430"/>
              <a:ext cx="476958" cy="653857"/>
            </a:xfrm>
            <a:prstGeom prst="bentConnector3">
              <a:avLst>
                <a:gd name="adj1" fmla="val 13594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cxnSpLocks/>
              <a:stCxn id="4" idx="1"/>
              <a:endCxn id="5" idx="1"/>
            </p:cNvCxnSpPr>
            <p:nvPr/>
          </p:nvCxnSpPr>
          <p:spPr>
            <a:xfrm rot="10800000" flipV="1">
              <a:off x="2906485" y="1833428"/>
              <a:ext cx="586014" cy="653856"/>
            </a:xfrm>
            <a:prstGeom prst="bentConnector3">
              <a:avLst>
                <a:gd name="adj1" fmla="val 12925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TextBox 39"/>
          <p:cNvSpPr txBox="1"/>
          <p:nvPr/>
        </p:nvSpPr>
        <p:spPr>
          <a:xfrm>
            <a:off x="5405925" y="5109986"/>
            <a:ext cx="1380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yriad Pro Light" pitchFamily="34" charset="0"/>
              </a:rPr>
              <a:t>Trust me</a:t>
            </a:r>
            <a:endParaRPr lang="zh-CN" altLang="en-US" sz="1600" dirty="0">
              <a:latin typeface="Myriad Pr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68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2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3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102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05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0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60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60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6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60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407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60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E91B9790-859E-4551-9767-82C8E39A1D3F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17" name="MH_Entry_1">
              <a:extLst>
                <a:ext uri="{FF2B5EF4-FFF2-40B4-BE49-F238E27FC236}">
                  <a16:creationId xmlns:a16="http://schemas.microsoft.com/office/drawing/2014/main" id="{3EA6CCAA-D534-4427-9CD2-99406F1DD94C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ctr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作   业</a:t>
              </a:r>
            </a:p>
          </p:txBody>
        </p:sp>
        <p:cxnSp>
          <p:nvCxnSpPr>
            <p:cNvPr id="18" name="直接连接符 3">
              <a:extLst>
                <a:ext uri="{FF2B5EF4-FFF2-40B4-BE49-F238E27FC236}">
                  <a16:creationId xmlns:a16="http://schemas.microsoft.com/office/drawing/2014/main" id="{616A7946-B564-41CA-89F3-BFBBB2840685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4">
              <a:extLst>
                <a:ext uri="{FF2B5EF4-FFF2-40B4-BE49-F238E27FC236}">
                  <a16:creationId xmlns:a16="http://schemas.microsoft.com/office/drawing/2014/main" id="{B8ED999C-ED27-4131-B5DD-1B4CEE357823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A5777EC1-05BF-3B48-8795-5F909CABA3D6}"/>
              </a:ext>
            </a:extLst>
          </p:cNvPr>
          <p:cNvSpPr/>
          <p:nvPr/>
        </p:nvSpPr>
        <p:spPr>
          <a:xfrm>
            <a:off x="3349094" y="3234716"/>
            <a:ext cx="5493812" cy="388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zh-CN" altLang="en-US" dirty="0">
                <a:latin typeface="Century Gothic" panose="020B0502020202020204" pitchFamily="34" charset="0"/>
              </a:rPr>
              <a:t>讨论并统一你们的代码规范，然后遵循它进行开发。</a:t>
            </a:r>
            <a:endParaRPr lang="en-US" altLang="zh-CN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5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000263-E9DD-4AC7-A616-C0C246340DFE}"/>
              </a:ext>
            </a:extLst>
          </p:cNvPr>
          <p:cNvGrpSpPr/>
          <p:nvPr/>
        </p:nvGrpSpPr>
        <p:grpSpPr>
          <a:xfrm>
            <a:off x="4441371" y="1197161"/>
            <a:ext cx="7309710" cy="4044116"/>
            <a:chOff x="2663388" y="2198646"/>
            <a:chExt cx="7309710" cy="4044116"/>
          </a:xfrm>
        </p:grpSpPr>
        <p:sp>
          <p:nvSpPr>
            <p:cNvPr id="14" name="PA_文本框 11">
              <a:extLst>
                <a:ext uri="{FF2B5EF4-FFF2-40B4-BE49-F238E27FC236}">
                  <a16:creationId xmlns:a16="http://schemas.microsoft.com/office/drawing/2014/main" id="{EDB0BCC6-23B9-4791-B4EF-7E4FCE5305BE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606817" y="3518108"/>
              <a:ext cx="63662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000" b="1" dirty="0">
                  <a:solidFill>
                    <a:srgbClr val="132E4A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感谢您的观看</a:t>
              </a:r>
            </a:p>
          </p:txBody>
        </p:sp>
        <p:sp>
          <p:nvSpPr>
            <p:cNvPr id="15" name="PA_文本框 28">
              <a:extLst>
                <a:ext uri="{FF2B5EF4-FFF2-40B4-BE49-F238E27FC236}">
                  <a16:creationId xmlns:a16="http://schemas.microsoft.com/office/drawing/2014/main" id="{B437B00A-333C-46CF-947A-165C429D64BB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2663388" y="4553136"/>
              <a:ext cx="7214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rgbClr val="132E4A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Thank You.</a:t>
              </a:r>
            </a:p>
          </p:txBody>
        </p:sp>
        <p:sp>
          <p:nvSpPr>
            <p:cNvPr id="16" name="PA_文本框 29">
              <a:extLst>
                <a:ext uri="{FF2B5EF4-FFF2-40B4-BE49-F238E27FC236}">
                  <a16:creationId xmlns:a16="http://schemas.microsoft.com/office/drawing/2014/main" id="{3D504F59-BEDB-4DA9-9210-81BA2501E69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6894258" y="5361687"/>
              <a:ext cx="2931847" cy="88107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dirty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主讲人：陈子锋</a:t>
              </a:r>
              <a:endParaRPr lang="en-US" altLang="zh-CN" dirty="0">
                <a:solidFill>
                  <a:srgbClr val="132E4A"/>
                </a:solidFill>
                <a:latin typeface="+mn-ea"/>
                <a:sym typeface="iekie-Weilaiti" panose="02010601030101010101" pitchFamily="2" charset="-128"/>
              </a:endParaRPr>
            </a:p>
            <a:p>
              <a:pPr algn="r">
                <a:lnSpc>
                  <a:spcPct val="150000"/>
                </a:lnSpc>
              </a:pPr>
              <a:r>
                <a:rPr lang="zh-CN" altLang="en-US" dirty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主讲</a:t>
              </a:r>
              <a:r>
                <a:rPr lang="zh-CN" altLang="en-US" dirty="0">
                  <a:solidFill>
                    <a:srgbClr val="132E4A"/>
                  </a:solidFill>
                  <a:effectLst/>
                  <a:latin typeface="+mn-ea"/>
                  <a:sym typeface="iekie-Weilaiti" panose="02010601030101010101" pitchFamily="2" charset="-128"/>
                </a:rPr>
                <a:t>时间：</a:t>
              </a:r>
              <a:r>
                <a:rPr lang="en-US" altLang="zh-CN" dirty="0">
                  <a:solidFill>
                    <a:srgbClr val="132E4A"/>
                  </a:solidFill>
                  <a:effectLst/>
                  <a:latin typeface="+mn-ea"/>
                  <a:sym typeface="iekie-Weilaiti" panose="02010601030101010101" pitchFamily="2" charset="-128"/>
                </a:rPr>
                <a:t>2019/7/9</a:t>
              </a:r>
            </a:p>
          </p:txBody>
        </p:sp>
        <p:sp>
          <p:nvSpPr>
            <p:cNvPr id="17" name="PA_文本框 11">
              <a:extLst>
                <a:ext uri="{FF2B5EF4-FFF2-40B4-BE49-F238E27FC236}">
                  <a16:creationId xmlns:a16="http://schemas.microsoft.com/office/drawing/2014/main" id="{15144238-EF41-4A3E-89DB-603B09422A17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9641374" y="2198646"/>
              <a:ext cx="18473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zh-CN" altLang="en-US" sz="9600" dirty="0">
                <a:solidFill>
                  <a:srgbClr val="132E4A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iekie-Weilaiti" panose="02010601030101010101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956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17AFB1C-6FD3-4CE2-A2DD-6AD452BA011E}"/>
              </a:ext>
            </a:extLst>
          </p:cNvPr>
          <p:cNvGrpSpPr/>
          <p:nvPr/>
        </p:nvGrpSpPr>
        <p:grpSpPr>
          <a:xfrm>
            <a:off x="1048078" y="844614"/>
            <a:ext cx="10196640" cy="3189056"/>
            <a:chOff x="1048078" y="844614"/>
            <a:chExt cx="10196640" cy="3189056"/>
          </a:xfrm>
        </p:grpSpPr>
        <p:grpSp>
          <p:nvGrpSpPr>
            <p:cNvPr id="9" name="组合 8"/>
            <p:cNvGrpSpPr/>
            <p:nvPr/>
          </p:nvGrpSpPr>
          <p:grpSpPr>
            <a:xfrm>
              <a:off x="1048078" y="2730808"/>
              <a:ext cx="2609524" cy="1302862"/>
              <a:chOff x="1249819" y="2496522"/>
              <a:chExt cx="2954205" cy="1474952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1291465" y="2496522"/>
                <a:ext cx="1196719" cy="1358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7200" dirty="0">
                    <a:solidFill>
                      <a:srgbClr val="132E4A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1</a:t>
                </a:r>
                <a:endParaRPr lang="zh-CN" altLang="en-US" sz="7200" dirty="0">
                  <a:solidFill>
                    <a:srgbClr val="132E4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2" name="平行四边形 1"/>
              <p:cNvSpPr/>
              <p:nvPr/>
            </p:nvSpPr>
            <p:spPr>
              <a:xfrm rot="19932207">
                <a:off x="1249819" y="3137211"/>
                <a:ext cx="2954205" cy="834263"/>
              </a:xfrm>
              <a:prstGeom prst="parallelogram">
                <a:avLst>
                  <a:gd name="adj" fmla="val 52774"/>
                </a:avLst>
              </a:prstGeom>
              <a:solidFill>
                <a:schemeClr val="bg1"/>
              </a:solidFill>
              <a:ln w="28575">
                <a:solidFill>
                  <a:srgbClr val="132E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 rot="19920000">
                <a:off x="1378786" y="3381407"/>
                <a:ext cx="2564635" cy="418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>
                    <a:latin typeface="+mn-ea"/>
                  </a:rPr>
                  <a:t>代码为什么要规范</a:t>
                </a: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3577117" y="2730808"/>
              <a:ext cx="2609524" cy="1302862"/>
              <a:chOff x="1249819" y="2496522"/>
              <a:chExt cx="2954205" cy="1474952"/>
            </a:xfrm>
          </p:grpSpPr>
          <p:sp>
            <p:nvSpPr>
              <p:cNvPr id="35" name="文本框 34"/>
              <p:cNvSpPr txBox="1"/>
              <p:nvPr/>
            </p:nvSpPr>
            <p:spPr>
              <a:xfrm>
                <a:off x="1291465" y="2496522"/>
                <a:ext cx="1196719" cy="1358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7200" dirty="0">
                    <a:solidFill>
                      <a:srgbClr val="132E4A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2</a:t>
                </a:r>
                <a:endParaRPr lang="zh-CN" altLang="en-US" sz="7200" dirty="0">
                  <a:solidFill>
                    <a:srgbClr val="132E4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6" name="平行四边形 35"/>
              <p:cNvSpPr/>
              <p:nvPr/>
            </p:nvSpPr>
            <p:spPr>
              <a:xfrm rot="19932207">
                <a:off x="1249819" y="3137211"/>
                <a:ext cx="2954205" cy="834263"/>
              </a:xfrm>
              <a:prstGeom prst="parallelogram">
                <a:avLst>
                  <a:gd name="adj" fmla="val 52774"/>
                </a:avLst>
              </a:prstGeom>
              <a:solidFill>
                <a:schemeClr val="bg1"/>
              </a:solidFill>
              <a:ln w="28575">
                <a:solidFill>
                  <a:srgbClr val="132E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 rot="19920000">
                <a:off x="1659410" y="3295990"/>
                <a:ext cx="2200746" cy="418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>
                    <a:latin typeface="+mn-ea"/>
                  </a:rPr>
                  <a:t>前端代码规范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6106156" y="2730808"/>
              <a:ext cx="2609524" cy="1302862"/>
              <a:chOff x="1249819" y="2496522"/>
              <a:chExt cx="2954205" cy="1474952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1291465" y="2496522"/>
                <a:ext cx="1196719" cy="1358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7200" dirty="0">
                    <a:solidFill>
                      <a:srgbClr val="132E4A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3</a:t>
                </a:r>
                <a:endParaRPr lang="zh-CN" altLang="en-US" sz="7200" dirty="0">
                  <a:solidFill>
                    <a:srgbClr val="132E4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0" name="平行四边形 39"/>
              <p:cNvSpPr/>
              <p:nvPr/>
            </p:nvSpPr>
            <p:spPr>
              <a:xfrm rot="19932207">
                <a:off x="1249819" y="3137211"/>
                <a:ext cx="2954205" cy="834263"/>
              </a:xfrm>
              <a:prstGeom prst="parallelogram">
                <a:avLst>
                  <a:gd name="adj" fmla="val 52774"/>
                </a:avLst>
              </a:prstGeom>
              <a:solidFill>
                <a:schemeClr val="bg1"/>
              </a:solidFill>
              <a:ln w="28575">
                <a:solidFill>
                  <a:srgbClr val="132E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 rot="19920000">
                <a:off x="1659410" y="3295992"/>
                <a:ext cx="2200746" cy="418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>
                    <a:latin typeface="+mn-ea"/>
                  </a:rPr>
                  <a:t>用工具统一风格</a:t>
                </a: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8635194" y="2730808"/>
              <a:ext cx="2609524" cy="1302862"/>
              <a:chOff x="1249819" y="2496522"/>
              <a:chExt cx="2954205" cy="1474952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1291464" y="2496522"/>
                <a:ext cx="1196719" cy="1358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7200" dirty="0">
                    <a:solidFill>
                      <a:srgbClr val="132E4A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4</a:t>
                </a:r>
                <a:endParaRPr lang="zh-CN" altLang="en-US" sz="7200" dirty="0">
                  <a:solidFill>
                    <a:srgbClr val="132E4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4" name="平行四边形 43"/>
              <p:cNvSpPr/>
              <p:nvPr/>
            </p:nvSpPr>
            <p:spPr>
              <a:xfrm rot="19932207">
                <a:off x="1249819" y="3137211"/>
                <a:ext cx="2954205" cy="834263"/>
              </a:xfrm>
              <a:prstGeom prst="parallelogram">
                <a:avLst>
                  <a:gd name="adj" fmla="val 52774"/>
                </a:avLst>
              </a:prstGeom>
              <a:solidFill>
                <a:schemeClr val="bg1"/>
              </a:solidFill>
              <a:ln w="28575">
                <a:solidFill>
                  <a:srgbClr val="132E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 rot="19920000">
                <a:off x="1659410" y="3295992"/>
                <a:ext cx="2200746" cy="418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>
                    <a:latin typeface="+mn-ea"/>
                  </a:rPr>
                  <a:t>作 业 </a:t>
                </a:r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3500070" y="844614"/>
              <a:ext cx="52857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5400" dirty="0">
                  <a:solidFill>
                    <a:srgbClr val="132E4A"/>
                  </a:solidFill>
                  <a:latin typeface="+mn-ea"/>
                </a:rPr>
                <a:t>CONTENTS</a:t>
              </a:r>
              <a:endParaRPr lang="zh-CN" altLang="en-US" sz="5400" dirty="0">
                <a:solidFill>
                  <a:srgbClr val="132E4A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5588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67" dirty="0">
                <a:latin typeface="Myriad Pro Light" pitchFamily="34" charset="0"/>
              </a:rPr>
              <a:t>Part one</a:t>
            </a:r>
            <a:endParaRPr lang="zh-CN" altLang="en-US" sz="4267" dirty="0">
              <a:latin typeface="Myriad Pro 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5314" y="3023989"/>
            <a:ext cx="437922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+mn-ea"/>
              </a:rPr>
              <a:t>代</a:t>
            </a:r>
            <a:r>
              <a:rPr lang="en-US" altLang="zh-CN" sz="3200" dirty="0">
                <a:latin typeface="+mn-ea"/>
              </a:rPr>
              <a:t> </a:t>
            </a:r>
            <a:r>
              <a:rPr lang="zh-CN" altLang="en-US" sz="3200" dirty="0">
                <a:latin typeface="+mn-ea"/>
              </a:rPr>
              <a:t>码</a:t>
            </a:r>
            <a:r>
              <a:rPr lang="en-US" altLang="zh-CN" sz="3200" dirty="0">
                <a:latin typeface="+mn-ea"/>
              </a:rPr>
              <a:t> </a:t>
            </a:r>
            <a:r>
              <a:rPr lang="zh-CN" altLang="en-US" sz="3200" dirty="0">
                <a:latin typeface="+mn-ea"/>
              </a:rPr>
              <a:t>为</a:t>
            </a:r>
            <a:r>
              <a:rPr lang="en-US" altLang="zh-CN" sz="3200" dirty="0">
                <a:latin typeface="+mn-ea"/>
              </a:rPr>
              <a:t> </a:t>
            </a:r>
            <a:r>
              <a:rPr lang="zh-CN" altLang="en-US" sz="3200" dirty="0">
                <a:latin typeface="+mn-ea"/>
              </a:rPr>
              <a:t>什</a:t>
            </a:r>
            <a:r>
              <a:rPr lang="en-US" altLang="zh-CN" sz="3200" dirty="0">
                <a:latin typeface="+mn-ea"/>
              </a:rPr>
              <a:t> </a:t>
            </a:r>
            <a:r>
              <a:rPr lang="zh-CN" altLang="en-US" sz="3200" dirty="0">
                <a:latin typeface="+mn-ea"/>
              </a:rPr>
              <a:t>么</a:t>
            </a:r>
            <a:r>
              <a:rPr lang="en-US" altLang="zh-CN" sz="3200" dirty="0">
                <a:latin typeface="+mn-ea"/>
              </a:rPr>
              <a:t> </a:t>
            </a:r>
            <a:r>
              <a:rPr lang="zh-CN" altLang="en-US" sz="3200" dirty="0">
                <a:latin typeface="+mn-ea"/>
              </a:rPr>
              <a:t>要</a:t>
            </a:r>
            <a:r>
              <a:rPr lang="en-US" altLang="zh-CN" sz="3200" dirty="0">
                <a:latin typeface="+mn-ea"/>
              </a:rPr>
              <a:t> </a:t>
            </a:r>
            <a:r>
              <a:rPr lang="zh-CN" altLang="en-US" sz="3200" dirty="0">
                <a:latin typeface="+mn-ea"/>
              </a:rPr>
              <a:t>规</a:t>
            </a:r>
            <a:r>
              <a:rPr lang="en-US" altLang="zh-CN" sz="3200" dirty="0">
                <a:latin typeface="+mn-ea"/>
              </a:rPr>
              <a:t> </a:t>
            </a:r>
            <a:r>
              <a:rPr lang="zh-CN" altLang="en-US" sz="3200" dirty="0">
                <a:latin typeface="+mn-ea"/>
              </a:rPr>
              <a:t>范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875314" y="2444569"/>
            <a:ext cx="4379223" cy="871806"/>
            <a:chOff x="2906485" y="1833428"/>
            <a:chExt cx="3284416" cy="653856"/>
          </a:xfrm>
        </p:grpSpPr>
        <p:cxnSp>
          <p:nvCxnSpPr>
            <p:cNvPr id="7" name="肘形连接符 6"/>
            <p:cNvCxnSpPr>
              <a:cxnSpLocks/>
              <a:stCxn id="4" idx="3"/>
              <a:endCxn id="5" idx="3"/>
            </p:cNvCxnSpPr>
            <p:nvPr/>
          </p:nvCxnSpPr>
          <p:spPr>
            <a:xfrm>
              <a:off x="5651498" y="1833428"/>
              <a:ext cx="539403" cy="653856"/>
            </a:xfrm>
            <a:prstGeom prst="bentConnector3">
              <a:avLst>
                <a:gd name="adj1" fmla="val 131785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cxnSpLocks/>
              <a:stCxn id="4" idx="1"/>
              <a:endCxn id="5" idx="1"/>
            </p:cNvCxnSpPr>
            <p:nvPr/>
          </p:nvCxnSpPr>
          <p:spPr>
            <a:xfrm rot="10800000" flipV="1">
              <a:off x="2906485" y="1833428"/>
              <a:ext cx="586014" cy="653856"/>
            </a:xfrm>
            <a:prstGeom prst="bentConnector3">
              <a:avLst>
                <a:gd name="adj1" fmla="val 12925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TextBox 39"/>
          <p:cNvSpPr txBox="1"/>
          <p:nvPr/>
        </p:nvSpPr>
        <p:spPr>
          <a:xfrm>
            <a:off x="5405925" y="5109986"/>
            <a:ext cx="1380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yriad Pro Light" pitchFamily="34" charset="0"/>
              </a:rPr>
              <a:t>Trust me</a:t>
            </a:r>
            <a:endParaRPr lang="zh-CN" altLang="en-US" sz="1600" dirty="0">
              <a:latin typeface="Myriad Pr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50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2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3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102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05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0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60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60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6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60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407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60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1448121" y="2469730"/>
            <a:ext cx="2885371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600" b="1" dirty="0">
                <a:solidFill>
                  <a:srgbClr val="333333"/>
                </a:solidFill>
              </a:rPr>
              <a:t>有助于我们代码的浏览和维护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072927" y="1808027"/>
            <a:ext cx="4028615" cy="4028613"/>
            <a:chOff x="4072927" y="1808027"/>
            <a:chExt cx="4028615" cy="4028613"/>
          </a:xfrm>
        </p:grpSpPr>
        <p:grpSp>
          <p:nvGrpSpPr>
            <p:cNvPr id="3" name="组合 2"/>
            <p:cNvGrpSpPr/>
            <p:nvPr/>
          </p:nvGrpSpPr>
          <p:grpSpPr>
            <a:xfrm>
              <a:off x="4072927" y="1808027"/>
              <a:ext cx="4028615" cy="4028613"/>
              <a:chOff x="4072927" y="1808027"/>
              <a:chExt cx="4028615" cy="4028613"/>
            </a:xfrm>
          </p:grpSpPr>
          <p:sp>
            <p:nvSpPr>
              <p:cNvPr id="22" name="Shape 10"/>
              <p:cNvSpPr/>
              <p:nvPr/>
            </p:nvSpPr>
            <p:spPr>
              <a:xfrm>
                <a:off x="4298572" y="2225172"/>
                <a:ext cx="1433601" cy="17399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42" h="21600" extrusionOk="0">
                    <a:moveTo>
                      <a:pt x="18755" y="8290"/>
                    </a:moveTo>
                    <a:lnTo>
                      <a:pt x="13932" y="0"/>
                    </a:lnTo>
                    <a:cubicBezTo>
                      <a:pt x="4453" y="4270"/>
                      <a:pt x="-758" y="12901"/>
                      <a:pt x="90" y="21600"/>
                    </a:cubicBezTo>
                    <a:cubicBezTo>
                      <a:pt x="3767" y="12143"/>
                      <a:pt x="15444" y="13183"/>
                      <a:pt x="17285" y="13675"/>
                    </a:cubicBezTo>
                    <a:cubicBezTo>
                      <a:pt x="18392" y="13854"/>
                      <a:pt x="19594" y="14276"/>
                      <a:pt x="20842" y="15000"/>
                    </a:cubicBezTo>
                    <a:cubicBezTo>
                      <a:pt x="20781" y="13165"/>
                      <a:pt x="19921" y="10282"/>
                      <a:pt x="18755" y="8290"/>
                    </a:cubicBezTo>
                    <a:close/>
                  </a:path>
                </a:pathLst>
              </a:custGeom>
              <a:noFill/>
              <a:ln w="12700">
                <a:solidFill>
                  <a:srgbClr val="17324D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23" name="Shape 11"/>
              <p:cNvSpPr/>
              <p:nvPr/>
            </p:nvSpPr>
            <p:spPr>
              <a:xfrm>
                <a:off x="4499789" y="4182255"/>
                <a:ext cx="1739936" cy="1433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42" extrusionOk="0">
                    <a:moveTo>
                      <a:pt x="8290" y="2087"/>
                    </a:moveTo>
                    <a:lnTo>
                      <a:pt x="0" y="6910"/>
                    </a:lnTo>
                    <a:cubicBezTo>
                      <a:pt x="4270" y="16389"/>
                      <a:pt x="12901" y="21600"/>
                      <a:pt x="21600" y="20752"/>
                    </a:cubicBezTo>
                    <a:cubicBezTo>
                      <a:pt x="12143" y="17075"/>
                      <a:pt x="13183" y="5398"/>
                      <a:pt x="13675" y="3557"/>
                    </a:cubicBezTo>
                    <a:cubicBezTo>
                      <a:pt x="13854" y="2450"/>
                      <a:pt x="14276" y="1248"/>
                      <a:pt x="15000" y="0"/>
                    </a:cubicBezTo>
                    <a:cubicBezTo>
                      <a:pt x="13165" y="61"/>
                      <a:pt x="10282" y="921"/>
                      <a:pt x="8290" y="2087"/>
                    </a:cubicBezTo>
                    <a:close/>
                  </a:path>
                </a:pathLst>
              </a:custGeom>
              <a:noFill/>
              <a:ln w="12700">
                <a:solidFill>
                  <a:srgbClr val="17324D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endPara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24" name="Shape 12"/>
              <p:cNvSpPr/>
              <p:nvPr/>
            </p:nvSpPr>
            <p:spPr>
              <a:xfrm>
                <a:off x="6459829" y="3681931"/>
                <a:ext cx="1433601" cy="17399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42" h="21600" extrusionOk="0">
                    <a:moveTo>
                      <a:pt x="2087" y="13310"/>
                    </a:moveTo>
                    <a:lnTo>
                      <a:pt x="6910" y="21600"/>
                    </a:lnTo>
                    <a:cubicBezTo>
                      <a:pt x="16389" y="17330"/>
                      <a:pt x="21600" y="8699"/>
                      <a:pt x="20752" y="0"/>
                    </a:cubicBezTo>
                    <a:cubicBezTo>
                      <a:pt x="17075" y="9457"/>
                      <a:pt x="5398" y="8417"/>
                      <a:pt x="3557" y="7925"/>
                    </a:cubicBezTo>
                    <a:cubicBezTo>
                      <a:pt x="2450" y="7746"/>
                      <a:pt x="1248" y="7324"/>
                      <a:pt x="0" y="6600"/>
                    </a:cubicBezTo>
                    <a:cubicBezTo>
                      <a:pt x="61" y="8435"/>
                      <a:pt x="921" y="11318"/>
                      <a:pt x="2087" y="13310"/>
                    </a:cubicBezTo>
                    <a:close/>
                  </a:path>
                </a:pathLst>
              </a:custGeom>
              <a:noFill/>
              <a:ln w="12700">
                <a:solidFill>
                  <a:srgbClr val="17324D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endPara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25" name="Shape 13"/>
              <p:cNvSpPr/>
              <p:nvPr/>
            </p:nvSpPr>
            <p:spPr>
              <a:xfrm>
                <a:off x="5954560" y="2028813"/>
                <a:ext cx="1739936" cy="1433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42" extrusionOk="0">
                    <a:moveTo>
                      <a:pt x="13310" y="18755"/>
                    </a:moveTo>
                    <a:lnTo>
                      <a:pt x="21600" y="13932"/>
                    </a:lnTo>
                    <a:cubicBezTo>
                      <a:pt x="17330" y="4453"/>
                      <a:pt x="8699" y="-758"/>
                      <a:pt x="0" y="90"/>
                    </a:cubicBezTo>
                    <a:cubicBezTo>
                      <a:pt x="9457" y="3767"/>
                      <a:pt x="8417" y="15444"/>
                      <a:pt x="7925" y="17285"/>
                    </a:cubicBezTo>
                    <a:cubicBezTo>
                      <a:pt x="7746" y="18392"/>
                      <a:pt x="7324" y="19594"/>
                      <a:pt x="6600" y="20842"/>
                    </a:cubicBezTo>
                    <a:cubicBezTo>
                      <a:pt x="8435" y="20781"/>
                      <a:pt x="11318" y="19921"/>
                      <a:pt x="13310" y="18755"/>
                    </a:cubicBezTo>
                    <a:close/>
                  </a:path>
                </a:pathLst>
              </a:custGeom>
              <a:noFill/>
              <a:ln w="12700">
                <a:solidFill>
                  <a:srgbClr val="17324D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072927" y="1808027"/>
                <a:ext cx="4028615" cy="4028613"/>
              </a:xfrm>
              <a:prstGeom prst="ellipse">
                <a:avLst/>
              </a:prstGeom>
              <a:noFill/>
              <a:ln w="12700">
                <a:solidFill>
                  <a:srgbClr val="17324D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矩形 67"/>
            <p:cNvSpPr/>
            <p:nvPr/>
          </p:nvSpPr>
          <p:spPr>
            <a:xfrm>
              <a:off x="4960292" y="2808284"/>
              <a:ext cx="558999" cy="3928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>
                  <a:solidFill>
                    <a:schemeClr val="tx2">
                      <a:lumMod val="50000"/>
                    </a:schemeClr>
                  </a:solidFill>
                  <a:latin typeface="Century Gothic" panose="020B0502020202020204" pitchFamily="34" charset="0"/>
                </a:rPr>
                <a:t>01</a:t>
              </a:r>
              <a:endParaRPr lang="zh-CN" altLang="en-US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6654471" y="2808284"/>
              <a:ext cx="558999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>
                  <a:solidFill>
                    <a:schemeClr val="tx2">
                      <a:lumMod val="50000"/>
                    </a:schemeClr>
                  </a:solidFill>
                  <a:latin typeface="Century Gothic" panose="020B0502020202020204" pitchFamily="34" charset="0"/>
                </a:rPr>
                <a:t>02</a:t>
              </a:r>
              <a:endParaRPr lang="zh-CN" altLang="en-US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960292" y="4421404"/>
              <a:ext cx="558999" cy="3928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>
                  <a:solidFill>
                    <a:schemeClr val="tx2">
                      <a:lumMod val="50000"/>
                    </a:schemeClr>
                  </a:solidFill>
                  <a:latin typeface="Century Gothic" panose="020B0502020202020204" pitchFamily="34" charset="0"/>
                </a:rPr>
                <a:t>03</a:t>
              </a:r>
              <a:endParaRPr lang="zh-CN" altLang="en-US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6654471" y="4421404"/>
              <a:ext cx="558999" cy="3928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>
                  <a:solidFill>
                    <a:schemeClr val="tx2">
                      <a:lumMod val="50000"/>
                    </a:schemeClr>
                  </a:solidFill>
                  <a:latin typeface="Century Gothic" panose="020B0502020202020204" pitchFamily="34" charset="0"/>
                </a:rPr>
                <a:t>04</a:t>
              </a:r>
              <a:endParaRPr lang="zh-CN" altLang="en-US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4" name="Oval 44">
            <a:extLst>
              <a:ext uri="{FF2B5EF4-FFF2-40B4-BE49-F238E27FC236}">
                <a16:creationId xmlns:a16="http://schemas.microsoft.com/office/drawing/2014/main" id="{EB2ECE95-4529-4BCC-B4D0-B64399B5B2A5}"/>
              </a:ext>
            </a:extLst>
          </p:cNvPr>
          <p:cNvSpPr/>
          <p:nvPr/>
        </p:nvSpPr>
        <p:spPr>
          <a:xfrm>
            <a:off x="5772144" y="3504112"/>
            <a:ext cx="603504" cy="556416"/>
          </a:xfrm>
          <a:custGeom>
            <a:avLst/>
            <a:gdLst>
              <a:gd name="connsiteX0" fmla="*/ 469488 w 578320"/>
              <a:gd name="connsiteY0" fmla="*/ 312166 h 533197"/>
              <a:gd name="connsiteX1" fmla="*/ 523904 w 578320"/>
              <a:gd name="connsiteY1" fmla="*/ 363740 h 533197"/>
              <a:gd name="connsiteX2" fmla="*/ 523904 w 578320"/>
              <a:gd name="connsiteY2" fmla="*/ 376634 h 533197"/>
              <a:gd name="connsiteX3" fmla="*/ 527594 w 578320"/>
              <a:gd name="connsiteY3" fmla="*/ 391369 h 533197"/>
              <a:gd name="connsiteX4" fmla="*/ 512837 w 578320"/>
              <a:gd name="connsiteY4" fmla="*/ 411630 h 533197"/>
              <a:gd name="connsiteX5" fmla="*/ 498080 w 578320"/>
              <a:gd name="connsiteY5" fmla="*/ 440180 h 533197"/>
              <a:gd name="connsiteX6" fmla="*/ 529438 w 578320"/>
              <a:gd name="connsiteY6" fmla="*/ 475176 h 533197"/>
              <a:gd name="connsiteX7" fmla="*/ 578320 w 578320"/>
              <a:gd name="connsiteY7" fmla="*/ 518462 h 533197"/>
              <a:gd name="connsiteX8" fmla="*/ 485168 w 578320"/>
              <a:gd name="connsiteY8" fmla="*/ 533197 h 533197"/>
              <a:gd name="connsiteX9" fmla="*/ 477789 w 578320"/>
              <a:gd name="connsiteY9" fmla="*/ 486228 h 533197"/>
              <a:gd name="connsiteX10" fmla="*/ 481478 w 578320"/>
              <a:gd name="connsiteY10" fmla="*/ 479781 h 533197"/>
              <a:gd name="connsiteX11" fmla="*/ 480556 w 578320"/>
              <a:gd name="connsiteY11" fmla="*/ 477939 h 533197"/>
              <a:gd name="connsiteX12" fmla="*/ 471333 w 578320"/>
              <a:gd name="connsiteY12" fmla="*/ 466888 h 533197"/>
              <a:gd name="connsiteX13" fmla="*/ 467644 w 578320"/>
              <a:gd name="connsiteY13" fmla="*/ 466888 h 533197"/>
              <a:gd name="connsiteX14" fmla="*/ 458421 w 578320"/>
              <a:gd name="connsiteY14" fmla="*/ 477939 h 533197"/>
              <a:gd name="connsiteX15" fmla="*/ 458421 w 578320"/>
              <a:gd name="connsiteY15" fmla="*/ 479781 h 533197"/>
              <a:gd name="connsiteX16" fmla="*/ 462110 w 578320"/>
              <a:gd name="connsiteY16" fmla="*/ 486228 h 533197"/>
              <a:gd name="connsiteX17" fmla="*/ 454732 w 578320"/>
              <a:gd name="connsiteY17" fmla="*/ 533197 h 533197"/>
              <a:gd name="connsiteX18" fmla="*/ 361579 w 578320"/>
              <a:gd name="connsiteY18" fmla="*/ 518462 h 533197"/>
              <a:gd name="connsiteX19" fmla="*/ 409539 w 578320"/>
              <a:gd name="connsiteY19" fmla="*/ 475176 h 533197"/>
              <a:gd name="connsiteX20" fmla="*/ 440897 w 578320"/>
              <a:gd name="connsiteY20" fmla="*/ 440180 h 533197"/>
              <a:gd name="connsiteX21" fmla="*/ 427063 w 578320"/>
              <a:gd name="connsiteY21" fmla="*/ 411630 h 533197"/>
              <a:gd name="connsiteX22" fmla="*/ 411383 w 578320"/>
              <a:gd name="connsiteY22" fmla="*/ 391369 h 533197"/>
              <a:gd name="connsiteX23" fmla="*/ 415995 w 578320"/>
              <a:gd name="connsiteY23" fmla="*/ 376634 h 533197"/>
              <a:gd name="connsiteX24" fmla="*/ 415995 w 578320"/>
              <a:gd name="connsiteY24" fmla="*/ 363740 h 533197"/>
              <a:gd name="connsiteX25" fmla="*/ 469488 w 578320"/>
              <a:gd name="connsiteY25" fmla="*/ 312166 h 533197"/>
              <a:gd name="connsiteX26" fmla="*/ 107909 w 578320"/>
              <a:gd name="connsiteY26" fmla="*/ 312166 h 533197"/>
              <a:gd name="connsiteX27" fmla="*/ 162325 w 578320"/>
              <a:gd name="connsiteY27" fmla="*/ 363740 h 533197"/>
              <a:gd name="connsiteX28" fmla="*/ 162325 w 578320"/>
              <a:gd name="connsiteY28" fmla="*/ 376634 h 533197"/>
              <a:gd name="connsiteX29" fmla="*/ 166937 w 578320"/>
              <a:gd name="connsiteY29" fmla="*/ 391369 h 533197"/>
              <a:gd name="connsiteX30" fmla="*/ 151257 w 578320"/>
              <a:gd name="connsiteY30" fmla="*/ 411630 h 533197"/>
              <a:gd name="connsiteX31" fmla="*/ 137423 w 578320"/>
              <a:gd name="connsiteY31" fmla="*/ 440180 h 533197"/>
              <a:gd name="connsiteX32" fmla="*/ 167859 w 578320"/>
              <a:gd name="connsiteY32" fmla="*/ 475176 h 533197"/>
              <a:gd name="connsiteX33" fmla="*/ 216741 w 578320"/>
              <a:gd name="connsiteY33" fmla="*/ 518462 h 533197"/>
              <a:gd name="connsiteX34" fmla="*/ 123588 w 578320"/>
              <a:gd name="connsiteY34" fmla="*/ 533197 h 533197"/>
              <a:gd name="connsiteX35" fmla="*/ 116210 w 578320"/>
              <a:gd name="connsiteY35" fmla="*/ 486228 h 533197"/>
              <a:gd name="connsiteX36" fmla="*/ 119899 w 578320"/>
              <a:gd name="connsiteY36" fmla="*/ 479781 h 533197"/>
              <a:gd name="connsiteX37" fmla="*/ 119899 w 578320"/>
              <a:gd name="connsiteY37" fmla="*/ 477939 h 533197"/>
              <a:gd name="connsiteX38" fmla="*/ 109754 w 578320"/>
              <a:gd name="connsiteY38" fmla="*/ 466888 h 533197"/>
              <a:gd name="connsiteX39" fmla="*/ 106987 w 578320"/>
              <a:gd name="connsiteY39" fmla="*/ 466888 h 533197"/>
              <a:gd name="connsiteX40" fmla="*/ 96842 w 578320"/>
              <a:gd name="connsiteY40" fmla="*/ 477939 h 533197"/>
              <a:gd name="connsiteX41" fmla="*/ 96842 w 578320"/>
              <a:gd name="connsiteY41" fmla="*/ 479781 h 533197"/>
              <a:gd name="connsiteX42" fmla="*/ 100531 w 578320"/>
              <a:gd name="connsiteY42" fmla="*/ 486228 h 533197"/>
              <a:gd name="connsiteX43" fmla="*/ 93152 w 578320"/>
              <a:gd name="connsiteY43" fmla="*/ 533197 h 533197"/>
              <a:gd name="connsiteX44" fmla="*/ 0 w 578320"/>
              <a:gd name="connsiteY44" fmla="*/ 518462 h 533197"/>
              <a:gd name="connsiteX45" fmla="*/ 48882 w 578320"/>
              <a:gd name="connsiteY45" fmla="*/ 475176 h 533197"/>
              <a:gd name="connsiteX46" fmla="*/ 79318 w 578320"/>
              <a:gd name="connsiteY46" fmla="*/ 440180 h 533197"/>
              <a:gd name="connsiteX47" fmla="*/ 65483 w 578320"/>
              <a:gd name="connsiteY47" fmla="*/ 411630 h 533197"/>
              <a:gd name="connsiteX48" fmla="*/ 49804 w 578320"/>
              <a:gd name="connsiteY48" fmla="*/ 391369 h 533197"/>
              <a:gd name="connsiteX49" fmla="*/ 54416 w 578320"/>
              <a:gd name="connsiteY49" fmla="*/ 376634 h 533197"/>
              <a:gd name="connsiteX50" fmla="*/ 54416 w 578320"/>
              <a:gd name="connsiteY50" fmla="*/ 363740 h 533197"/>
              <a:gd name="connsiteX51" fmla="*/ 107909 w 578320"/>
              <a:gd name="connsiteY51" fmla="*/ 312166 h 533197"/>
              <a:gd name="connsiteX52" fmla="*/ 288717 w 578320"/>
              <a:gd name="connsiteY52" fmla="*/ 237601 h 533197"/>
              <a:gd name="connsiteX53" fmla="*/ 303485 w 578320"/>
              <a:gd name="connsiteY53" fmla="*/ 252338 h 533197"/>
              <a:gd name="connsiteX54" fmla="*/ 303485 w 578320"/>
              <a:gd name="connsiteY54" fmla="*/ 331547 h 533197"/>
              <a:gd name="connsiteX55" fmla="*/ 384708 w 578320"/>
              <a:gd name="connsiteY55" fmla="*/ 398782 h 533197"/>
              <a:gd name="connsiteX56" fmla="*/ 386554 w 578320"/>
              <a:gd name="connsiteY56" fmla="*/ 419045 h 533197"/>
              <a:gd name="connsiteX57" fmla="*/ 375478 w 578320"/>
              <a:gd name="connsiteY57" fmla="*/ 423650 h 533197"/>
              <a:gd name="connsiteX58" fmla="*/ 366248 w 578320"/>
              <a:gd name="connsiteY58" fmla="*/ 420887 h 533197"/>
              <a:gd name="connsiteX59" fmla="*/ 288717 w 578320"/>
              <a:gd name="connsiteY59" fmla="*/ 356415 h 533197"/>
              <a:gd name="connsiteX60" fmla="*/ 212108 w 578320"/>
              <a:gd name="connsiteY60" fmla="*/ 420887 h 533197"/>
              <a:gd name="connsiteX61" fmla="*/ 191802 w 578320"/>
              <a:gd name="connsiteY61" fmla="*/ 419045 h 533197"/>
              <a:gd name="connsiteX62" fmla="*/ 193648 w 578320"/>
              <a:gd name="connsiteY62" fmla="*/ 398782 h 533197"/>
              <a:gd name="connsiteX63" fmla="*/ 274872 w 578320"/>
              <a:gd name="connsiteY63" fmla="*/ 331547 h 533197"/>
              <a:gd name="connsiteX64" fmla="*/ 274872 w 578320"/>
              <a:gd name="connsiteY64" fmla="*/ 252338 h 533197"/>
              <a:gd name="connsiteX65" fmla="*/ 288717 w 578320"/>
              <a:gd name="connsiteY65" fmla="*/ 237601 h 533197"/>
              <a:gd name="connsiteX66" fmla="*/ 288699 w 578320"/>
              <a:gd name="connsiteY66" fmla="*/ 0 h 533197"/>
              <a:gd name="connsiteX67" fmla="*/ 343115 w 578320"/>
              <a:gd name="connsiteY67" fmla="*/ 50653 h 533197"/>
              <a:gd name="connsiteX68" fmla="*/ 343115 w 578320"/>
              <a:gd name="connsiteY68" fmla="*/ 63546 h 533197"/>
              <a:gd name="connsiteX69" fmla="*/ 346805 w 578320"/>
              <a:gd name="connsiteY69" fmla="*/ 78282 h 533197"/>
              <a:gd name="connsiteX70" fmla="*/ 332048 w 578320"/>
              <a:gd name="connsiteY70" fmla="*/ 98543 h 533197"/>
              <a:gd name="connsiteX71" fmla="*/ 318213 w 578320"/>
              <a:gd name="connsiteY71" fmla="*/ 127093 h 533197"/>
              <a:gd name="connsiteX72" fmla="*/ 348649 w 578320"/>
              <a:gd name="connsiteY72" fmla="*/ 163010 h 533197"/>
              <a:gd name="connsiteX73" fmla="*/ 397531 w 578320"/>
              <a:gd name="connsiteY73" fmla="*/ 206295 h 533197"/>
              <a:gd name="connsiteX74" fmla="*/ 304379 w 578320"/>
              <a:gd name="connsiteY74" fmla="*/ 220110 h 533197"/>
              <a:gd name="connsiteX75" fmla="*/ 297000 w 578320"/>
              <a:gd name="connsiteY75" fmla="*/ 173141 h 533197"/>
              <a:gd name="connsiteX76" fmla="*/ 300689 w 578320"/>
              <a:gd name="connsiteY76" fmla="*/ 167615 h 533197"/>
              <a:gd name="connsiteX77" fmla="*/ 300689 w 578320"/>
              <a:gd name="connsiteY77" fmla="*/ 164852 h 533197"/>
              <a:gd name="connsiteX78" fmla="*/ 290544 w 578320"/>
              <a:gd name="connsiteY78" fmla="*/ 154722 h 533197"/>
              <a:gd name="connsiteX79" fmla="*/ 287777 w 578320"/>
              <a:gd name="connsiteY79" fmla="*/ 154722 h 533197"/>
              <a:gd name="connsiteX80" fmla="*/ 277632 w 578320"/>
              <a:gd name="connsiteY80" fmla="*/ 164852 h 533197"/>
              <a:gd name="connsiteX81" fmla="*/ 277632 w 578320"/>
              <a:gd name="connsiteY81" fmla="*/ 167615 h 533197"/>
              <a:gd name="connsiteX82" fmla="*/ 281321 w 578320"/>
              <a:gd name="connsiteY82" fmla="*/ 173141 h 533197"/>
              <a:gd name="connsiteX83" fmla="*/ 273943 w 578320"/>
              <a:gd name="connsiteY83" fmla="*/ 221031 h 533197"/>
              <a:gd name="connsiteX84" fmla="*/ 180790 w 578320"/>
              <a:gd name="connsiteY84" fmla="*/ 206295 h 533197"/>
              <a:gd name="connsiteX85" fmla="*/ 228750 w 578320"/>
              <a:gd name="connsiteY85" fmla="*/ 163010 h 533197"/>
              <a:gd name="connsiteX86" fmla="*/ 260108 w 578320"/>
              <a:gd name="connsiteY86" fmla="*/ 127093 h 533197"/>
              <a:gd name="connsiteX87" fmla="*/ 246274 w 578320"/>
              <a:gd name="connsiteY87" fmla="*/ 98543 h 533197"/>
              <a:gd name="connsiteX88" fmla="*/ 230594 w 578320"/>
              <a:gd name="connsiteY88" fmla="*/ 78282 h 533197"/>
              <a:gd name="connsiteX89" fmla="*/ 235206 w 578320"/>
              <a:gd name="connsiteY89" fmla="*/ 63546 h 533197"/>
              <a:gd name="connsiteX90" fmla="*/ 235206 w 578320"/>
              <a:gd name="connsiteY90" fmla="*/ 50653 h 533197"/>
              <a:gd name="connsiteX91" fmla="*/ 288699 w 578320"/>
              <a:gd name="connsiteY91" fmla="*/ 0 h 53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578320" h="533197">
                <a:moveTo>
                  <a:pt x="469488" y="312166"/>
                </a:moveTo>
                <a:cubicBezTo>
                  <a:pt x="499002" y="312166"/>
                  <a:pt x="523904" y="335190"/>
                  <a:pt x="523904" y="363740"/>
                </a:cubicBezTo>
                <a:lnTo>
                  <a:pt x="523904" y="376634"/>
                </a:lnTo>
                <a:cubicBezTo>
                  <a:pt x="523904" y="376634"/>
                  <a:pt x="529438" y="381238"/>
                  <a:pt x="527594" y="391369"/>
                </a:cubicBezTo>
                <a:cubicBezTo>
                  <a:pt x="526671" y="404262"/>
                  <a:pt x="512837" y="411630"/>
                  <a:pt x="512837" y="411630"/>
                </a:cubicBezTo>
                <a:cubicBezTo>
                  <a:pt x="512837" y="411630"/>
                  <a:pt x="509147" y="430970"/>
                  <a:pt x="498080" y="440180"/>
                </a:cubicBezTo>
                <a:cubicBezTo>
                  <a:pt x="494391" y="467809"/>
                  <a:pt x="513759" y="470572"/>
                  <a:pt x="529438" y="475176"/>
                </a:cubicBezTo>
                <a:cubicBezTo>
                  <a:pt x="555263" y="483465"/>
                  <a:pt x="578320" y="485307"/>
                  <a:pt x="578320" y="518462"/>
                </a:cubicBezTo>
                <a:cubicBezTo>
                  <a:pt x="578320" y="525829"/>
                  <a:pt x="543273" y="532276"/>
                  <a:pt x="485168" y="533197"/>
                </a:cubicBezTo>
                <a:lnTo>
                  <a:pt x="477789" y="486228"/>
                </a:lnTo>
                <a:lnTo>
                  <a:pt x="481478" y="479781"/>
                </a:lnTo>
                <a:cubicBezTo>
                  <a:pt x="481478" y="478860"/>
                  <a:pt x="481478" y="477939"/>
                  <a:pt x="480556" y="477939"/>
                </a:cubicBezTo>
                <a:lnTo>
                  <a:pt x="471333" y="466888"/>
                </a:lnTo>
                <a:cubicBezTo>
                  <a:pt x="470411" y="465967"/>
                  <a:pt x="468566" y="465967"/>
                  <a:pt x="467644" y="466888"/>
                </a:cubicBezTo>
                <a:lnTo>
                  <a:pt x="458421" y="477939"/>
                </a:lnTo>
                <a:cubicBezTo>
                  <a:pt x="457499" y="477939"/>
                  <a:pt x="457499" y="478860"/>
                  <a:pt x="458421" y="479781"/>
                </a:cubicBezTo>
                <a:lnTo>
                  <a:pt x="462110" y="486228"/>
                </a:lnTo>
                <a:lnTo>
                  <a:pt x="454732" y="533197"/>
                </a:lnTo>
                <a:cubicBezTo>
                  <a:pt x="396627" y="532276"/>
                  <a:pt x="361579" y="525829"/>
                  <a:pt x="361579" y="518462"/>
                </a:cubicBezTo>
                <a:cubicBezTo>
                  <a:pt x="361579" y="485307"/>
                  <a:pt x="384637" y="483465"/>
                  <a:pt x="409539" y="475176"/>
                </a:cubicBezTo>
                <a:cubicBezTo>
                  <a:pt x="425218" y="470572"/>
                  <a:pt x="444586" y="466888"/>
                  <a:pt x="440897" y="440180"/>
                </a:cubicBezTo>
                <a:cubicBezTo>
                  <a:pt x="430752" y="430970"/>
                  <a:pt x="427063" y="411630"/>
                  <a:pt x="427063" y="411630"/>
                </a:cubicBezTo>
                <a:cubicBezTo>
                  <a:pt x="427063" y="411630"/>
                  <a:pt x="413228" y="404262"/>
                  <a:pt x="411383" y="391369"/>
                </a:cubicBezTo>
                <a:cubicBezTo>
                  <a:pt x="410461" y="381238"/>
                  <a:pt x="415995" y="376634"/>
                  <a:pt x="415995" y="376634"/>
                </a:cubicBezTo>
                <a:lnTo>
                  <a:pt x="415995" y="363740"/>
                </a:lnTo>
                <a:cubicBezTo>
                  <a:pt x="415995" y="335190"/>
                  <a:pt x="439975" y="312166"/>
                  <a:pt x="469488" y="312166"/>
                </a:cubicBezTo>
                <a:close/>
                <a:moveTo>
                  <a:pt x="107909" y="312166"/>
                </a:moveTo>
                <a:cubicBezTo>
                  <a:pt x="138345" y="312166"/>
                  <a:pt x="162325" y="335190"/>
                  <a:pt x="162325" y="363740"/>
                </a:cubicBezTo>
                <a:lnTo>
                  <a:pt x="162325" y="376634"/>
                </a:lnTo>
                <a:cubicBezTo>
                  <a:pt x="162325" y="376634"/>
                  <a:pt x="167859" y="381238"/>
                  <a:pt x="166937" y="391369"/>
                </a:cubicBezTo>
                <a:cubicBezTo>
                  <a:pt x="165092" y="404262"/>
                  <a:pt x="151257" y="411630"/>
                  <a:pt x="151257" y="411630"/>
                </a:cubicBezTo>
                <a:cubicBezTo>
                  <a:pt x="151257" y="411630"/>
                  <a:pt x="147568" y="430970"/>
                  <a:pt x="137423" y="440180"/>
                </a:cubicBezTo>
                <a:cubicBezTo>
                  <a:pt x="132811" y="467809"/>
                  <a:pt x="152180" y="470572"/>
                  <a:pt x="167859" y="475176"/>
                </a:cubicBezTo>
                <a:cubicBezTo>
                  <a:pt x="193684" y="483465"/>
                  <a:pt x="216741" y="485307"/>
                  <a:pt x="216741" y="518462"/>
                </a:cubicBezTo>
                <a:cubicBezTo>
                  <a:pt x="216741" y="525829"/>
                  <a:pt x="181693" y="532276"/>
                  <a:pt x="123588" y="533197"/>
                </a:cubicBezTo>
                <a:lnTo>
                  <a:pt x="116210" y="486228"/>
                </a:lnTo>
                <a:lnTo>
                  <a:pt x="119899" y="479781"/>
                </a:lnTo>
                <a:cubicBezTo>
                  <a:pt x="120821" y="478860"/>
                  <a:pt x="119899" y="477939"/>
                  <a:pt x="119899" y="477939"/>
                </a:cubicBezTo>
                <a:lnTo>
                  <a:pt x="109754" y="466888"/>
                </a:lnTo>
                <a:cubicBezTo>
                  <a:pt x="108832" y="465967"/>
                  <a:pt x="107909" y="465967"/>
                  <a:pt x="106987" y="466888"/>
                </a:cubicBezTo>
                <a:lnTo>
                  <a:pt x="96842" y="477939"/>
                </a:lnTo>
                <a:cubicBezTo>
                  <a:pt x="96842" y="477939"/>
                  <a:pt x="95919" y="478860"/>
                  <a:pt x="96842" y="479781"/>
                </a:cubicBezTo>
                <a:lnTo>
                  <a:pt x="100531" y="486228"/>
                </a:lnTo>
                <a:lnTo>
                  <a:pt x="93152" y="533197"/>
                </a:lnTo>
                <a:cubicBezTo>
                  <a:pt x="35047" y="532276"/>
                  <a:pt x="0" y="525829"/>
                  <a:pt x="0" y="518462"/>
                </a:cubicBezTo>
                <a:cubicBezTo>
                  <a:pt x="0" y="485307"/>
                  <a:pt x="23057" y="483465"/>
                  <a:pt x="48882" y="475176"/>
                </a:cubicBezTo>
                <a:cubicBezTo>
                  <a:pt x="64561" y="470572"/>
                  <a:pt x="83929" y="466888"/>
                  <a:pt x="79318" y="440180"/>
                </a:cubicBezTo>
                <a:cubicBezTo>
                  <a:pt x="69173" y="430970"/>
                  <a:pt x="65483" y="411630"/>
                  <a:pt x="65483" y="411630"/>
                </a:cubicBezTo>
                <a:cubicBezTo>
                  <a:pt x="65483" y="411630"/>
                  <a:pt x="51649" y="404262"/>
                  <a:pt x="49804" y="391369"/>
                </a:cubicBezTo>
                <a:cubicBezTo>
                  <a:pt x="48882" y="381238"/>
                  <a:pt x="54416" y="376634"/>
                  <a:pt x="54416" y="376634"/>
                </a:cubicBezTo>
                <a:lnTo>
                  <a:pt x="54416" y="363740"/>
                </a:lnTo>
                <a:cubicBezTo>
                  <a:pt x="54416" y="335190"/>
                  <a:pt x="78396" y="312166"/>
                  <a:pt x="107909" y="312166"/>
                </a:cubicBezTo>
                <a:close/>
                <a:moveTo>
                  <a:pt x="288717" y="237601"/>
                </a:moveTo>
                <a:cubicBezTo>
                  <a:pt x="297024" y="237601"/>
                  <a:pt x="303485" y="244048"/>
                  <a:pt x="303485" y="252338"/>
                </a:cubicBezTo>
                <a:lnTo>
                  <a:pt x="303485" y="331547"/>
                </a:lnTo>
                <a:lnTo>
                  <a:pt x="384708" y="398782"/>
                </a:lnTo>
                <a:cubicBezTo>
                  <a:pt x="390246" y="403387"/>
                  <a:pt x="391169" y="412598"/>
                  <a:pt x="386554" y="419045"/>
                </a:cubicBezTo>
                <a:cubicBezTo>
                  <a:pt x="383785" y="421808"/>
                  <a:pt x="379170" y="423650"/>
                  <a:pt x="375478" y="423650"/>
                </a:cubicBezTo>
                <a:cubicBezTo>
                  <a:pt x="371786" y="423650"/>
                  <a:pt x="369017" y="422729"/>
                  <a:pt x="366248" y="420887"/>
                </a:cubicBezTo>
                <a:lnTo>
                  <a:pt x="288717" y="356415"/>
                </a:lnTo>
                <a:lnTo>
                  <a:pt x="212108" y="420887"/>
                </a:lnTo>
                <a:cubicBezTo>
                  <a:pt x="205647" y="425492"/>
                  <a:pt x="196417" y="424571"/>
                  <a:pt x="191802" y="419045"/>
                </a:cubicBezTo>
                <a:cubicBezTo>
                  <a:pt x="186264" y="412598"/>
                  <a:pt x="187187" y="403387"/>
                  <a:pt x="193648" y="398782"/>
                </a:cubicBezTo>
                <a:lnTo>
                  <a:pt x="274872" y="331547"/>
                </a:lnTo>
                <a:lnTo>
                  <a:pt x="274872" y="252338"/>
                </a:lnTo>
                <a:cubicBezTo>
                  <a:pt x="274872" y="244048"/>
                  <a:pt x="281333" y="237601"/>
                  <a:pt x="288717" y="237601"/>
                </a:cubicBezTo>
                <a:close/>
                <a:moveTo>
                  <a:pt x="288699" y="0"/>
                </a:moveTo>
                <a:cubicBezTo>
                  <a:pt x="318213" y="0"/>
                  <a:pt x="343115" y="22103"/>
                  <a:pt x="343115" y="50653"/>
                </a:cubicBezTo>
                <a:lnTo>
                  <a:pt x="343115" y="63546"/>
                </a:lnTo>
                <a:cubicBezTo>
                  <a:pt x="343115" y="63546"/>
                  <a:pt x="348649" y="68151"/>
                  <a:pt x="346805" y="78282"/>
                </a:cubicBezTo>
                <a:cubicBezTo>
                  <a:pt x="345882" y="92096"/>
                  <a:pt x="332048" y="98543"/>
                  <a:pt x="332048" y="98543"/>
                </a:cubicBezTo>
                <a:cubicBezTo>
                  <a:pt x="332048" y="98543"/>
                  <a:pt x="328358" y="117883"/>
                  <a:pt x="318213" y="127093"/>
                </a:cubicBezTo>
                <a:cubicBezTo>
                  <a:pt x="313602" y="154722"/>
                  <a:pt x="332970" y="157484"/>
                  <a:pt x="348649" y="163010"/>
                </a:cubicBezTo>
                <a:cubicBezTo>
                  <a:pt x="374474" y="171299"/>
                  <a:pt x="397531" y="172220"/>
                  <a:pt x="397531" y="206295"/>
                </a:cubicBezTo>
                <a:cubicBezTo>
                  <a:pt x="397531" y="212742"/>
                  <a:pt x="362484" y="219189"/>
                  <a:pt x="304379" y="220110"/>
                </a:cubicBezTo>
                <a:lnTo>
                  <a:pt x="297000" y="173141"/>
                </a:lnTo>
                <a:lnTo>
                  <a:pt x="300689" y="167615"/>
                </a:lnTo>
                <a:cubicBezTo>
                  <a:pt x="300689" y="166694"/>
                  <a:pt x="300689" y="165773"/>
                  <a:pt x="300689" y="164852"/>
                </a:cubicBezTo>
                <a:lnTo>
                  <a:pt x="290544" y="154722"/>
                </a:lnTo>
                <a:cubicBezTo>
                  <a:pt x="289622" y="153801"/>
                  <a:pt x="287777" y="153801"/>
                  <a:pt x="287777" y="154722"/>
                </a:cubicBezTo>
                <a:lnTo>
                  <a:pt x="277632" y="164852"/>
                </a:lnTo>
                <a:cubicBezTo>
                  <a:pt x="276710" y="165773"/>
                  <a:pt x="276710" y="166694"/>
                  <a:pt x="277632" y="167615"/>
                </a:cubicBezTo>
                <a:lnTo>
                  <a:pt x="281321" y="173141"/>
                </a:lnTo>
                <a:lnTo>
                  <a:pt x="273943" y="221031"/>
                </a:lnTo>
                <a:cubicBezTo>
                  <a:pt x="215838" y="219189"/>
                  <a:pt x="180790" y="212742"/>
                  <a:pt x="180790" y="206295"/>
                </a:cubicBezTo>
                <a:cubicBezTo>
                  <a:pt x="180790" y="172220"/>
                  <a:pt x="203848" y="171299"/>
                  <a:pt x="228750" y="163010"/>
                </a:cubicBezTo>
                <a:cubicBezTo>
                  <a:pt x="244429" y="157484"/>
                  <a:pt x="264720" y="154722"/>
                  <a:pt x="260108" y="127093"/>
                </a:cubicBezTo>
                <a:cubicBezTo>
                  <a:pt x="249963" y="117883"/>
                  <a:pt x="246274" y="98543"/>
                  <a:pt x="246274" y="98543"/>
                </a:cubicBezTo>
                <a:cubicBezTo>
                  <a:pt x="246274" y="98543"/>
                  <a:pt x="232439" y="92096"/>
                  <a:pt x="230594" y="78282"/>
                </a:cubicBezTo>
                <a:cubicBezTo>
                  <a:pt x="229672" y="68151"/>
                  <a:pt x="235206" y="63546"/>
                  <a:pt x="235206" y="63546"/>
                </a:cubicBezTo>
                <a:lnTo>
                  <a:pt x="235206" y="50653"/>
                </a:lnTo>
                <a:cubicBezTo>
                  <a:pt x="235206" y="22103"/>
                  <a:pt x="259186" y="0"/>
                  <a:pt x="288699" y="0"/>
                </a:cubicBezTo>
                <a:close/>
              </a:path>
            </a:pathLst>
          </a:custGeom>
          <a:solidFill>
            <a:srgbClr val="17324D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C48EB1AC-3C3B-48AE-912D-30682FD04CA4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8" name="MH_Entry_1">
              <a:extLst>
                <a:ext uri="{FF2B5EF4-FFF2-40B4-BE49-F238E27FC236}">
                  <a16:creationId xmlns:a16="http://schemas.microsoft.com/office/drawing/2014/main" id="{65CB1994-18A4-40CC-84C6-E1A439B64969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代 码 为 什 么 要 规 范</a:t>
              </a:r>
            </a:p>
          </p:txBody>
        </p:sp>
        <p:cxnSp>
          <p:nvCxnSpPr>
            <p:cNvPr id="41" name="直接连接符 3">
              <a:extLst>
                <a:ext uri="{FF2B5EF4-FFF2-40B4-BE49-F238E27FC236}">
                  <a16:creationId xmlns:a16="http://schemas.microsoft.com/office/drawing/2014/main" id="{35C34009-9271-4D5C-9130-BCCBBAA1DDA8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">
              <a:extLst>
                <a:ext uri="{FF2B5EF4-FFF2-40B4-BE49-F238E27FC236}">
                  <a16:creationId xmlns:a16="http://schemas.microsoft.com/office/drawing/2014/main" id="{DD4C075A-647E-4198-9EF5-C73B077D4778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624FBF5C-7286-CD42-8BC0-56224538A6F6}"/>
              </a:ext>
            </a:extLst>
          </p:cNvPr>
          <p:cNvSpPr txBox="1"/>
          <p:nvPr/>
        </p:nvSpPr>
        <p:spPr>
          <a:xfrm>
            <a:off x="7694496" y="1918440"/>
            <a:ext cx="288537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600" b="1" dirty="0">
                <a:solidFill>
                  <a:srgbClr val="333333"/>
                </a:solidFill>
              </a:rPr>
              <a:t>更能让我们养成一个良好的编程习惯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5F8B139-2E03-4145-B3C6-BAF7F4EB2214}"/>
              </a:ext>
            </a:extLst>
          </p:cNvPr>
          <p:cNvSpPr txBox="1"/>
          <p:nvPr/>
        </p:nvSpPr>
        <p:spPr>
          <a:xfrm>
            <a:off x="1511903" y="5038774"/>
            <a:ext cx="294579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600" b="1" dirty="0">
                <a:solidFill>
                  <a:srgbClr val="333333"/>
                </a:solidFill>
              </a:rPr>
              <a:t>良好的代码规范是团队协作开发的基础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2AEF2B8-AD0A-6C48-8AB3-927709695361}"/>
              </a:ext>
            </a:extLst>
          </p:cNvPr>
          <p:cNvSpPr txBox="1"/>
          <p:nvPr/>
        </p:nvSpPr>
        <p:spPr>
          <a:xfrm>
            <a:off x="8025684" y="4750234"/>
            <a:ext cx="2885371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600" b="1" dirty="0">
                <a:solidFill>
                  <a:srgbClr val="333333"/>
                </a:solidFill>
              </a:rPr>
              <a:t>降低代码出错率</a:t>
            </a:r>
          </a:p>
        </p:txBody>
      </p:sp>
    </p:spTree>
    <p:extLst>
      <p:ext uri="{BB962C8B-B14F-4D97-AF65-F5344CB8AC3E}">
        <p14:creationId xmlns:p14="http://schemas.microsoft.com/office/powerpoint/2010/main" val="361601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EF828DD-96D1-428F-A22C-AEF02D37EC4D}"/>
              </a:ext>
            </a:extLst>
          </p:cNvPr>
          <p:cNvSpPr/>
          <p:nvPr/>
        </p:nvSpPr>
        <p:spPr>
          <a:xfrm>
            <a:off x="4764119" y="1568261"/>
            <a:ext cx="3105805" cy="1844891"/>
          </a:xfrm>
          <a:prstGeom prst="rect">
            <a:avLst/>
          </a:prstGeom>
          <a:solidFill>
            <a:srgbClr val="173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0F0D65B-224D-493A-AFBF-B0C036FD4421}"/>
              </a:ext>
            </a:extLst>
          </p:cNvPr>
          <p:cNvSpPr/>
          <p:nvPr/>
        </p:nvSpPr>
        <p:spPr>
          <a:xfrm>
            <a:off x="4772758" y="3774620"/>
            <a:ext cx="3105805" cy="1844891"/>
          </a:xfrm>
          <a:prstGeom prst="rect">
            <a:avLst/>
          </a:prstGeom>
          <a:solidFill>
            <a:srgbClr val="173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/>
          <p:cNvGrpSpPr/>
          <p:nvPr/>
        </p:nvGrpSpPr>
        <p:grpSpPr>
          <a:xfrm>
            <a:off x="5018573" y="4110270"/>
            <a:ext cx="2885371" cy="966022"/>
            <a:chOff x="7523107" y="3278623"/>
            <a:chExt cx="2885371" cy="966022"/>
          </a:xfrm>
        </p:grpSpPr>
        <p:sp>
          <p:nvSpPr>
            <p:cNvPr id="81" name="矩形 80"/>
            <p:cNvSpPr/>
            <p:nvPr/>
          </p:nvSpPr>
          <p:spPr>
            <a:xfrm>
              <a:off x="7523107" y="3278623"/>
              <a:ext cx="2241974" cy="40325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真实的代码规范</a:t>
              </a: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7523107" y="3641467"/>
              <a:ext cx="2885371" cy="60317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清晰的缩进</a:t>
              </a:r>
              <a:endPara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  <a:p>
              <a:pPr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高端上档次的英文命名</a:t>
              </a:r>
              <a:endPara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  <a:p>
              <a:pPr>
                <a:lnSpc>
                  <a:spcPct val="114000"/>
                </a:lnSpc>
              </a:pPr>
              <a:endPara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4907149" y="1929219"/>
            <a:ext cx="2885371" cy="737536"/>
            <a:chOff x="7523107" y="3331677"/>
            <a:chExt cx="2885371" cy="737536"/>
          </a:xfrm>
        </p:grpSpPr>
        <p:sp>
          <p:nvSpPr>
            <p:cNvPr id="94" name="矩形 93"/>
            <p:cNvSpPr/>
            <p:nvPr/>
          </p:nvSpPr>
          <p:spPr>
            <a:xfrm>
              <a:off x="8166504" y="3331677"/>
              <a:ext cx="2241974" cy="40325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虚假的代码规范</a:t>
              </a: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7523107" y="3641467"/>
              <a:ext cx="2885371" cy="4277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令人琢磨不透的命名</a:t>
              </a:r>
              <a:endPara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  <a:p>
              <a:pPr algn="r"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冗杂的</a:t>
              </a:r>
              <a:r>
                <a:rPr lang="en-US" altLang="zh-CN" sz="1000" dirty="0" err="1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css</a:t>
              </a:r>
              <a:r>
                <a:rPr lang="zh-CN" altLang="en-US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属性</a:t>
              </a:r>
              <a:endPara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967DDA1-D24C-4345-8A97-9A57E31E593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19" name="MH_Entry_1">
              <a:extLst>
                <a:ext uri="{FF2B5EF4-FFF2-40B4-BE49-F238E27FC236}">
                  <a16:creationId xmlns:a16="http://schemas.microsoft.com/office/drawing/2014/main" id="{7F4E7BC2-46D2-457A-9A52-16AF21B73F15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代 码 为 什 么 要 规 范</a:t>
              </a:r>
            </a:p>
          </p:txBody>
        </p:sp>
        <p:cxnSp>
          <p:nvCxnSpPr>
            <p:cNvPr id="20" name="直接连接符 3">
              <a:extLst>
                <a:ext uri="{FF2B5EF4-FFF2-40B4-BE49-F238E27FC236}">
                  <a16:creationId xmlns:a16="http://schemas.microsoft.com/office/drawing/2014/main" id="{C7950F2C-4709-4759-AB65-4EB0CD2DF39E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4">
              <a:extLst>
                <a:ext uri="{FF2B5EF4-FFF2-40B4-BE49-F238E27FC236}">
                  <a16:creationId xmlns:a16="http://schemas.microsoft.com/office/drawing/2014/main" id="{A73E1709-3A93-4AA3-AEE7-DD7A25707DEB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22302969-6FEC-D746-8AAF-B8A826B29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499" y="1093697"/>
            <a:ext cx="3776623" cy="50937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42DB4D-177D-DD4A-820C-85745E40A8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878" y="1093697"/>
            <a:ext cx="4185704" cy="488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36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67" dirty="0">
                <a:latin typeface="Myriad Pro Light" pitchFamily="34" charset="0"/>
              </a:rPr>
              <a:t>Part two</a:t>
            </a:r>
            <a:endParaRPr lang="zh-CN" altLang="en-US" sz="4267" dirty="0">
              <a:latin typeface="Myriad Pro 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5314" y="3023989"/>
            <a:ext cx="429596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+mn-ea"/>
              </a:rPr>
              <a:t>前 端 代 码 规 范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875314" y="2444569"/>
            <a:ext cx="4295963" cy="871810"/>
            <a:chOff x="2906485" y="1833429"/>
            <a:chExt cx="3221971" cy="653859"/>
          </a:xfrm>
        </p:grpSpPr>
        <p:cxnSp>
          <p:nvCxnSpPr>
            <p:cNvPr id="7" name="肘形连接符 6"/>
            <p:cNvCxnSpPr>
              <a:cxnSpLocks/>
              <a:stCxn id="4" idx="3"/>
              <a:endCxn id="5" idx="3"/>
            </p:cNvCxnSpPr>
            <p:nvPr/>
          </p:nvCxnSpPr>
          <p:spPr>
            <a:xfrm>
              <a:off x="5651498" y="1833431"/>
              <a:ext cx="476958" cy="653857"/>
            </a:xfrm>
            <a:prstGeom prst="bentConnector3">
              <a:avLst>
                <a:gd name="adj1" fmla="val 13594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cxnSpLocks/>
              <a:stCxn id="4" idx="1"/>
              <a:endCxn id="5" idx="1"/>
            </p:cNvCxnSpPr>
            <p:nvPr/>
          </p:nvCxnSpPr>
          <p:spPr>
            <a:xfrm rot="10800000" flipV="1">
              <a:off x="2906485" y="1833429"/>
              <a:ext cx="586014" cy="653857"/>
            </a:xfrm>
            <a:prstGeom prst="bentConnector3">
              <a:avLst>
                <a:gd name="adj1" fmla="val 12925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TextBox 39"/>
          <p:cNvSpPr txBox="1"/>
          <p:nvPr/>
        </p:nvSpPr>
        <p:spPr>
          <a:xfrm>
            <a:off x="5405925" y="5109986"/>
            <a:ext cx="1380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yriad Pro Light" pitchFamily="34" charset="0"/>
              </a:rPr>
              <a:t>Trust me</a:t>
            </a:r>
            <a:endParaRPr lang="zh-CN" altLang="en-US" sz="1600" dirty="0">
              <a:latin typeface="Myriad Pr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579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2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3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102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05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0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60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60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6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60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407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60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C48EB1AC-3C3B-48AE-912D-30682FD04CA4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8" name="MH_Entry_1">
              <a:extLst>
                <a:ext uri="{FF2B5EF4-FFF2-40B4-BE49-F238E27FC236}">
                  <a16:creationId xmlns:a16="http://schemas.microsoft.com/office/drawing/2014/main" id="{65CB1994-18A4-40CC-84C6-E1A439B64969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前 端 代 码 规 范</a:t>
              </a:r>
            </a:p>
          </p:txBody>
        </p:sp>
        <p:cxnSp>
          <p:nvCxnSpPr>
            <p:cNvPr id="41" name="直接连接符 3">
              <a:extLst>
                <a:ext uri="{FF2B5EF4-FFF2-40B4-BE49-F238E27FC236}">
                  <a16:creationId xmlns:a16="http://schemas.microsoft.com/office/drawing/2014/main" id="{35C34009-9271-4D5C-9130-BCCBBAA1DDA8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">
              <a:extLst>
                <a:ext uri="{FF2B5EF4-FFF2-40B4-BE49-F238E27FC236}">
                  <a16:creationId xmlns:a16="http://schemas.microsoft.com/office/drawing/2014/main" id="{DD4C075A-647E-4198-9EF5-C73B077D4778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A660210-AA06-0F49-A6A7-4EAC0A8C49B3}"/>
              </a:ext>
            </a:extLst>
          </p:cNvPr>
          <p:cNvSpPr txBox="1"/>
          <p:nvPr/>
        </p:nvSpPr>
        <p:spPr>
          <a:xfrm>
            <a:off x="564011" y="1656618"/>
            <a:ext cx="130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JavaScript</a:t>
            </a:r>
            <a:r>
              <a:rPr kumimoji="1" lang="zh-CN" altLang="en-US" dirty="0"/>
              <a:t>：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F57BC2F-0EB8-104A-9747-47215AA01795}"/>
              </a:ext>
            </a:extLst>
          </p:cNvPr>
          <p:cNvSpPr txBox="1"/>
          <p:nvPr/>
        </p:nvSpPr>
        <p:spPr>
          <a:xfrm>
            <a:off x="564011" y="2869358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HTML</a:t>
            </a:r>
            <a:r>
              <a:rPr kumimoji="1" lang="zh-CN" altLang="en-US" dirty="0"/>
              <a:t>：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2BDC74B-17B9-B04A-9749-F575A322C21A}"/>
              </a:ext>
            </a:extLst>
          </p:cNvPr>
          <p:cNvSpPr txBox="1"/>
          <p:nvPr/>
        </p:nvSpPr>
        <p:spPr>
          <a:xfrm>
            <a:off x="564011" y="3924895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CSS</a:t>
            </a:r>
            <a:r>
              <a:rPr kumimoji="1" lang="zh-CN" altLang="en-US" dirty="0"/>
              <a:t>：</a:t>
            </a:r>
            <a:endParaRPr kumimoji="1"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EC264B-34A8-8F40-A7CA-374F835CC602}"/>
              </a:ext>
            </a:extLst>
          </p:cNvPr>
          <p:cNvSpPr txBox="1"/>
          <p:nvPr/>
        </p:nvSpPr>
        <p:spPr>
          <a:xfrm>
            <a:off x="1867445" y="3924895"/>
            <a:ext cx="34740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每个属性声明末尾都要加分号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确定属性声明顺序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合理使用空格和空行</a:t>
            </a:r>
            <a:br>
              <a:rPr lang="zh-CN" altLang="en-US" dirty="0"/>
            </a:br>
            <a:endParaRPr kumimoji="1"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2A81DB-9685-BD4E-AAA7-BF421382D24B}"/>
              </a:ext>
            </a:extLst>
          </p:cNvPr>
          <p:cNvSpPr/>
          <p:nvPr/>
        </p:nvSpPr>
        <p:spPr>
          <a:xfrm>
            <a:off x="1867445" y="1656618"/>
            <a:ext cx="23198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使用分号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使用文档注释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使用小驼峰命名法</a:t>
            </a:r>
            <a:endParaRPr kumimoji="1"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02C265-4288-7C42-80E7-B8B420C030DE}"/>
              </a:ext>
            </a:extLst>
          </p:cNvPr>
          <p:cNvSpPr/>
          <p:nvPr/>
        </p:nvSpPr>
        <p:spPr>
          <a:xfrm>
            <a:off x="1867445" y="2869357"/>
            <a:ext cx="45690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属性名全小写，用中划线做分隔符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嵌套的节点应该缩进；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5652979-C1D5-0B4F-A236-30326A95DC59}"/>
              </a:ext>
            </a:extLst>
          </p:cNvPr>
          <p:cNvSpPr txBox="1"/>
          <p:nvPr/>
        </p:nvSpPr>
        <p:spPr>
          <a:xfrm>
            <a:off x="564011" y="8754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关键的一些规范</a:t>
            </a:r>
          </a:p>
        </p:txBody>
      </p:sp>
    </p:spTree>
    <p:extLst>
      <p:ext uri="{BB962C8B-B14F-4D97-AF65-F5344CB8AC3E}">
        <p14:creationId xmlns:p14="http://schemas.microsoft.com/office/powerpoint/2010/main" val="1774921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C48EB1AC-3C3B-48AE-912D-30682FD04CA4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8" name="MH_Entry_1">
              <a:extLst>
                <a:ext uri="{FF2B5EF4-FFF2-40B4-BE49-F238E27FC236}">
                  <a16:creationId xmlns:a16="http://schemas.microsoft.com/office/drawing/2014/main" id="{65CB1994-18A4-40CC-84C6-E1A439B64969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前 端 代 码 规 范</a:t>
              </a:r>
            </a:p>
          </p:txBody>
        </p:sp>
        <p:cxnSp>
          <p:nvCxnSpPr>
            <p:cNvPr id="41" name="直接连接符 3">
              <a:extLst>
                <a:ext uri="{FF2B5EF4-FFF2-40B4-BE49-F238E27FC236}">
                  <a16:creationId xmlns:a16="http://schemas.microsoft.com/office/drawing/2014/main" id="{35C34009-9271-4D5C-9130-BCCBBAA1DDA8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">
              <a:extLst>
                <a:ext uri="{FF2B5EF4-FFF2-40B4-BE49-F238E27FC236}">
                  <a16:creationId xmlns:a16="http://schemas.microsoft.com/office/drawing/2014/main" id="{DD4C075A-647E-4198-9EF5-C73B077D4778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BE82373-3B81-5F44-9405-3D01D707D596}"/>
              </a:ext>
            </a:extLst>
          </p:cNvPr>
          <p:cNvSpPr/>
          <p:nvPr/>
        </p:nvSpPr>
        <p:spPr>
          <a:xfrm>
            <a:off x="637309" y="18458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Helvetica Neue" panose="02000503000000020004" pitchFamily="2" charset="0"/>
              </a:rPr>
              <a:t>腾讯</a:t>
            </a:r>
            <a:r>
              <a:rPr lang="en" altLang="zh-CN" dirty="0" err="1">
                <a:latin typeface="Helvetica Neue" panose="02000503000000020004" pitchFamily="2" charset="0"/>
              </a:rPr>
              <a:t>alloyteam</a:t>
            </a:r>
            <a:r>
              <a:rPr lang="zh-CN" altLang="en-US" dirty="0">
                <a:latin typeface="Helvetica Neue" panose="02000503000000020004" pitchFamily="2" charset="0"/>
              </a:rPr>
              <a:t>团队前端代码规范</a:t>
            </a:r>
            <a:endParaRPr lang="en-US" altLang="zh-CN" dirty="0">
              <a:latin typeface="Helvetica Neue" panose="02000503000000020004" pitchFamily="2" charset="0"/>
            </a:endParaRPr>
          </a:p>
          <a:p>
            <a:r>
              <a:rPr lang="en" altLang="zh-CN" dirty="0">
                <a:hlinkClick r:id="rId4"/>
              </a:rPr>
              <a:t>https://www.kancloud.cn/digest/code-guide/42604</a:t>
            </a:r>
            <a:endParaRPr lang="en-US" altLang="zh-CN" dirty="0">
              <a:latin typeface="Helvetica Neue" panose="02000503000000020004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1DFC84A-F6E8-4046-AF78-BCE14A0B5B7A}"/>
              </a:ext>
            </a:extLst>
          </p:cNvPr>
          <p:cNvSpPr/>
          <p:nvPr/>
        </p:nvSpPr>
        <p:spPr>
          <a:xfrm>
            <a:off x="637309" y="28189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latin typeface="Helvetica Neue" panose="02000503000000020004" pitchFamily="2" charset="0"/>
              </a:rPr>
              <a:t>airbnb</a:t>
            </a:r>
            <a:r>
              <a:rPr lang="zh-CN" altLang="en-US" dirty="0">
                <a:latin typeface="Helvetica Neue" panose="02000503000000020004" pitchFamily="2" charset="0"/>
              </a:rPr>
              <a:t>团队</a:t>
            </a:r>
            <a:r>
              <a:rPr lang="en-US" altLang="zh-CN" dirty="0">
                <a:latin typeface="Helvetica Neue" panose="02000503000000020004" pitchFamily="2" charset="0"/>
              </a:rPr>
              <a:t>JavaScript</a:t>
            </a:r>
            <a:r>
              <a:rPr lang="zh-CN" altLang="en-US" dirty="0">
                <a:latin typeface="Helvetica Neue" panose="02000503000000020004" pitchFamily="2" charset="0"/>
              </a:rPr>
              <a:t>代码规范</a:t>
            </a:r>
            <a:endParaRPr lang="en-US" altLang="zh-CN" dirty="0">
              <a:latin typeface="Helvetica Neue" panose="02000503000000020004" pitchFamily="2" charset="0"/>
            </a:endParaRPr>
          </a:p>
          <a:p>
            <a:r>
              <a:rPr lang="en" altLang="zh-CN" dirty="0">
                <a:hlinkClick r:id="rId5"/>
              </a:rPr>
              <a:t>https://github.com/airbnb/javascript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CAC2A2-2C68-3142-A39F-42D94F9734D4}"/>
              </a:ext>
            </a:extLst>
          </p:cNvPr>
          <p:cNvSpPr txBox="1"/>
          <p:nvPr/>
        </p:nvSpPr>
        <p:spPr>
          <a:xfrm>
            <a:off x="637309" y="9626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参考资料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913B30-9068-3146-975B-2FF4B52CD4D6}"/>
              </a:ext>
            </a:extLst>
          </p:cNvPr>
          <p:cNvSpPr/>
          <p:nvPr/>
        </p:nvSpPr>
        <p:spPr>
          <a:xfrm>
            <a:off x="637309" y="3891455"/>
            <a:ext cx="3972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Helvetica Neue" panose="02000503000000020004" pitchFamily="2" charset="0"/>
              </a:rPr>
              <a:t>standardjs</a:t>
            </a:r>
            <a:r>
              <a:rPr lang="zh-CN" altLang="en" dirty="0"/>
              <a:t>插件</a:t>
            </a:r>
            <a:r>
              <a:rPr lang="zh-CN" altLang="en-US" dirty="0">
                <a:latin typeface="Helvetica Neue" panose="02000503000000020004" pitchFamily="2" charset="0"/>
              </a:rPr>
              <a:t>代码规范</a:t>
            </a:r>
            <a:endParaRPr lang="en" altLang="zh-CN" dirty="0">
              <a:hlinkClick r:id="rId6"/>
            </a:endParaRPr>
          </a:p>
          <a:p>
            <a:r>
              <a:rPr lang="en" altLang="zh-CN" dirty="0">
                <a:hlinkClick r:id="rId6"/>
              </a:rPr>
              <a:t>https://standardjs.com/readme-zhcn.html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886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67" dirty="0">
                <a:latin typeface="Myriad Pro Light" pitchFamily="34" charset="0"/>
              </a:rPr>
              <a:t>Part three</a:t>
            </a:r>
            <a:endParaRPr lang="zh-CN" altLang="en-US" sz="4267" dirty="0">
              <a:latin typeface="Myriad Pro 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5314" y="3023989"/>
            <a:ext cx="429596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+mn-ea"/>
              </a:rPr>
              <a:t>用 工 具 统 一 风 格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875314" y="2444569"/>
            <a:ext cx="4295963" cy="871810"/>
            <a:chOff x="2906485" y="1833428"/>
            <a:chExt cx="3221971" cy="653859"/>
          </a:xfrm>
        </p:grpSpPr>
        <p:cxnSp>
          <p:nvCxnSpPr>
            <p:cNvPr id="7" name="肘形连接符 6"/>
            <p:cNvCxnSpPr>
              <a:cxnSpLocks/>
              <a:stCxn id="4" idx="3"/>
              <a:endCxn id="5" idx="3"/>
            </p:cNvCxnSpPr>
            <p:nvPr/>
          </p:nvCxnSpPr>
          <p:spPr>
            <a:xfrm>
              <a:off x="5651498" y="1833430"/>
              <a:ext cx="476958" cy="653857"/>
            </a:xfrm>
            <a:prstGeom prst="bentConnector3">
              <a:avLst>
                <a:gd name="adj1" fmla="val 13594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cxnSpLocks/>
              <a:stCxn id="4" idx="1"/>
              <a:endCxn id="5" idx="1"/>
            </p:cNvCxnSpPr>
            <p:nvPr/>
          </p:nvCxnSpPr>
          <p:spPr>
            <a:xfrm rot="10800000" flipV="1">
              <a:off x="2906485" y="1833428"/>
              <a:ext cx="586014" cy="653857"/>
            </a:xfrm>
            <a:prstGeom prst="bentConnector3">
              <a:avLst>
                <a:gd name="adj1" fmla="val 12925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TextBox 39"/>
          <p:cNvSpPr txBox="1"/>
          <p:nvPr/>
        </p:nvSpPr>
        <p:spPr>
          <a:xfrm>
            <a:off x="5405925" y="5109986"/>
            <a:ext cx="1380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yriad Pro Light" pitchFamily="34" charset="0"/>
              </a:rPr>
              <a:t>Trust me</a:t>
            </a:r>
            <a:endParaRPr lang="zh-CN" altLang="en-US" sz="1600" dirty="0">
              <a:latin typeface="Myriad Pr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358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2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3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102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05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0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60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60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6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60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407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60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 animBg="1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333</Words>
  <Application>Microsoft Macintosh PowerPoint</Application>
  <PresentationFormat>宽屏</PresentationFormat>
  <Paragraphs>79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等线 Light</vt:lpstr>
      <vt:lpstr>方正兰亭超细黑简体</vt:lpstr>
      <vt:lpstr>华文中宋</vt:lpstr>
      <vt:lpstr>Myriad Pro Light</vt:lpstr>
      <vt:lpstr>Arial</vt:lpstr>
      <vt:lpstr>Century Gothic</vt:lpstr>
      <vt:lpstr>Gill Sans MT</vt:lpstr>
      <vt:lpstr>Helvetica Neue</vt:lpstr>
      <vt:lpstr>包裹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点线商务模板</dc:title>
  <dc:creator>第一PPT</dc:creator>
  <cp:keywords>www.1ppt.com</cp:keywords>
  <dc:description>第一PPT，www.1ppt.com</dc:description>
  <cp:lastModifiedBy>Microsoft Office User</cp:lastModifiedBy>
  <cp:revision>92</cp:revision>
  <dcterms:created xsi:type="dcterms:W3CDTF">2018-05-08T08:49:27Z</dcterms:created>
  <dcterms:modified xsi:type="dcterms:W3CDTF">2019-07-09T14:10:05Z</dcterms:modified>
</cp:coreProperties>
</file>