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Nunito Medium"/>
      <p:regular r:id="rId29"/>
      <p:bold r:id="rId30"/>
      <p:italic r:id="rId31"/>
      <p:boldItalic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E3D4BF-3CDD-48A4-A108-462470580D5A}">
  <a:tblStyle styleId="{BAE3D4BF-3CDD-48A4-A108-462470580D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Medium-italic.fntdata"/><Relationship Id="rId30" Type="http://schemas.openxmlformats.org/officeDocument/2006/relationships/font" Target="fonts/NunitoMedium-bold.fntdata"/><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NunitoMedium-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43e1bfa3ba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43e1bfa3b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43e1bfa3ba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43e1bfa3b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43e1bfa3ba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43e1bfa3b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43e1bfa3ba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43e1bfa3b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43e1bfa3ba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43e1bfa3b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43e1bfa3ba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43e1bfa3b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43e2fcb68d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43e2fcb6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43e2fcb68d_1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43e2fcb68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43e2fcb68d_1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43e2fcb68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43e2fcb68d_1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43e2fcb68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42360173ae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42360173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42360173ae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42360173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42360173ae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42360173a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43e1bfa3ba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43e1bfa3b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43e1bfa3ba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43e1bfa3b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43e1bfa3ba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43e1bfa3b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4ab89745bf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4ab89745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drive.google.com/file/d/18kgzDXEQdQe1exw3SPnZe_oScMn1cMOd/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drive.google.com/file/d/1voMuo0etOiH_-Xf_n1tH8hca_wdEhXJO/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drive.google.com/file/d/1H5sT6dNq67ablg5qQYKNYP_Auuk0Z-sP/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hyperlink" Target="http://drive.google.com/file/d/1Jq9r4isD48YFn-4jLN3_F1A6jseNK_ez/view" TargetMode="External"/><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hyperlink" Target="http://drive.google.com/file/d/1QwAJQFzNph0mtRc3sIU_bvNcHB6A_E_Q/view" TargetMode="External"/><Relationship Id="rId6"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drive.google.com/file/d/1be8pBgvRQeI505YXQrXrAFdRQuoba__0/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drive.google.com/file/d/1DO54vcVTbS5_KCx6mlBeYyvqpOS_c__z/view"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hyperlink" Target="http://drive.google.com/file/d/1bK-6jS9mUbBEk33i07OTgXBSuVD3T3za/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drive.google.com/file/d/1R0s-e_afFx2_xSrDM4Dq3kA7WiQ4OQGw/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drive.google.com/file/d/1IlN2cNibkZwN2DZchitQRVUXHANlR49S/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drive.google.com/file/d/1hQoy3SXd3RQ_U1FcqqUWwO1c5hbhBz7t/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drive.google.com/file/d/1WPqt-ZJIX-RrUqN0KBZyvxA6kdILgZi0/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3793575" y="395450"/>
            <a:ext cx="5194200" cy="152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dk1"/>
                </a:solidFill>
              </a:rPr>
              <a:t>Optimization of an improved calcium-looping process for thermochemical energy storage in concentrating solar power plants</a:t>
            </a:r>
            <a:endParaRPr sz="2300">
              <a:solidFill>
                <a:schemeClr val="dk1"/>
              </a:solidFill>
            </a:endParaRPr>
          </a:p>
        </p:txBody>
      </p:sp>
      <p:pic>
        <p:nvPicPr>
          <p:cNvPr id="465" name="Google Shape;465;p13"/>
          <p:cNvPicPr preferRelativeResize="0"/>
          <p:nvPr/>
        </p:nvPicPr>
        <p:blipFill>
          <a:blip r:embed="rId3">
            <a:alphaModFix/>
          </a:blip>
          <a:stretch>
            <a:fillRect/>
          </a:stretch>
        </p:blipFill>
        <p:spPr>
          <a:xfrm>
            <a:off x="223550" y="121825"/>
            <a:ext cx="3387075" cy="4790548"/>
          </a:xfrm>
          <a:prstGeom prst="rect">
            <a:avLst/>
          </a:prstGeom>
          <a:noFill/>
          <a:ln>
            <a:noFill/>
          </a:ln>
        </p:spPr>
      </p:pic>
      <p:pic>
        <p:nvPicPr>
          <p:cNvPr id="466" name="Google Shape;466;p13"/>
          <p:cNvPicPr preferRelativeResize="0"/>
          <p:nvPr/>
        </p:nvPicPr>
        <p:blipFill>
          <a:blip r:embed="rId4">
            <a:alphaModFix/>
          </a:blip>
          <a:stretch>
            <a:fillRect/>
          </a:stretch>
        </p:blipFill>
        <p:spPr>
          <a:xfrm>
            <a:off x="6975233" y="2948524"/>
            <a:ext cx="1616249" cy="1621701"/>
          </a:xfrm>
          <a:prstGeom prst="rect">
            <a:avLst/>
          </a:prstGeom>
          <a:noFill/>
          <a:ln>
            <a:noFill/>
          </a:ln>
        </p:spPr>
      </p:pic>
      <p:sp>
        <p:nvSpPr>
          <p:cNvPr id="467" name="Google Shape;467;p13"/>
          <p:cNvSpPr txBox="1"/>
          <p:nvPr>
            <p:ph idx="4294967295" type="subTitle"/>
          </p:nvPr>
        </p:nvSpPr>
        <p:spPr>
          <a:xfrm>
            <a:off x="3860075" y="2948525"/>
            <a:ext cx="3044100" cy="124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100">
                <a:latin typeface="Nunito Medium"/>
                <a:ea typeface="Nunito Medium"/>
                <a:cs typeface="Nunito Medium"/>
                <a:sym typeface="Nunito Medium"/>
              </a:rPr>
              <a:t>Rohit Chalak: 210107073 </a:t>
            </a:r>
            <a:endParaRPr sz="1100">
              <a:latin typeface="Nunito Medium"/>
              <a:ea typeface="Nunito Medium"/>
              <a:cs typeface="Nunito Medium"/>
              <a:sym typeface="Nunito Medium"/>
            </a:endParaRPr>
          </a:p>
          <a:p>
            <a:pPr indent="0" lvl="0" marL="0" rtl="0" algn="l">
              <a:spcBef>
                <a:spcPts val="600"/>
              </a:spcBef>
              <a:spcAft>
                <a:spcPts val="0"/>
              </a:spcAft>
              <a:buClr>
                <a:schemeClr val="dk1"/>
              </a:buClr>
              <a:buSzPts val="1100"/>
              <a:buFont typeface="Arial"/>
              <a:buNone/>
            </a:pPr>
            <a:r>
              <a:rPr lang="en" sz="1100">
                <a:latin typeface="Nunito Medium"/>
                <a:ea typeface="Nunito Medium"/>
                <a:cs typeface="Nunito Medium"/>
                <a:sym typeface="Nunito Medium"/>
              </a:rPr>
              <a:t>Dnyanesh Bhole: 210107019</a:t>
            </a:r>
            <a:endParaRPr sz="1100">
              <a:latin typeface="Nunito Medium"/>
              <a:ea typeface="Nunito Medium"/>
              <a:cs typeface="Nunito Medium"/>
              <a:sym typeface="Nunito Medium"/>
            </a:endParaRPr>
          </a:p>
          <a:p>
            <a:pPr indent="0" lvl="0" marL="0" rtl="0" algn="l">
              <a:spcBef>
                <a:spcPts val="600"/>
              </a:spcBef>
              <a:spcAft>
                <a:spcPts val="0"/>
              </a:spcAft>
              <a:buClr>
                <a:schemeClr val="dk1"/>
              </a:buClr>
              <a:buSzPts val="1100"/>
              <a:buFont typeface="Arial"/>
              <a:buNone/>
            </a:pPr>
            <a:r>
              <a:rPr lang="en" sz="1100">
                <a:latin typeface="Nunito Medium"/>
                <a:ea typeface="Nunito Medium"/>
                <a:cs typeface="Nunito Medium"/>
                <a:sym typeface="Nunito Medium"/>
              </a:rPr>
              <a:t>Govind Madhav Vyas: 210107031</a:t>
            </a:r>
            <a:endParaRPr sz="1100">
              <a:latin typeface="Nunito Medium"/>
              <a:ea typeface="Nunito Medium"/>
              <a:cs typeface="Nunito Medium"/>
              <a:sym typeface="Nunito Medium"/>
            </a:endParaRPr>
          </a:p>
          <a:p>
            <a:pPr indent="0" lvl="0" marL="0" rtl="0" algn="l">
              <a:spcBef>
                <a:spcPts val="600"/>
              </a:spcBef>
              <a:spcAft>
                <a:spcPts val="0"/>
              </a:spcAft>
              <a:buClr>
                <a:schemeClr val="dk1"/>
              </a:buClr>
              <a:buSzPts val="1100"/>
              <a:buFont typeface="Arial"/>
              <a:buNone/>
            </a:pPr>
            <a:r>
              <a:rPr lang="en" sz="1100">
                <a:latin typeface="Nunito Medium"/>
                <a:ea typeface="Nunito Medium"/>
                <a:cs typeface="Nunito Medium"/>
                <a:sym typeface="Nunito Medium"/>
              </a:rPr>
              <a:t>Mrityunjay Sharma: 210107054</a:t>
            </a:r>
            <a:endParaRPr sz="800">
              <a:latin typeface="Nunito Medium"/>
              <a:ea typeface="Nunito Medium"/>
              <a:cs typeface="Nunito Medium"/>
              <a:sym typeface="Nunito Medium"/>
            </a:endParaRPr>
          </a:p>
        </p:txBody>
      </p:sp>
      <p:sp>
        <p:nvSpPr>
          <p:cNvPr id="468" name="Google Shape;468;p13"/>
          <p:cNvSpPr txBox="1"/>
          <p:nvPr>
            <p:ph idx="4294967295" type="subTitle"/>
          </p:nvPr>
        </p:nvSpPr>
        <p:spPr>
          <a:xfrm>
            <a:off x="3879850" y="4128575"/>
            <a:ext cx="1031400" cy="339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latin typeface="Oswald"/>
                <a:ea typeface="Oswald"/>
                <a:cs typeface="Oswald"/>
                <a:sym typeface="Oswald"/>
              </a:rPr>
              <a:t>Group - 5</a:t>
            </a:r>
            <a:endParaRPr b="1" sz="1300">
              <a:latin typeface="Oswald"/>
              <a:ea typeface="Oswald"/>
              <a:cs typeface="Oswald"/>
              <a:sym typeface="Oswald"/>
            </a:endParaRPr>
          </a:p>
        </p:txBody>
      </p:sp>
      <p:sp>
        <p:nvSpPr>
          <p:cNvPr id="469" name="Google Shape;469;p13"/>
          <p:cNvSpPr txBox="1"/>
          <p:nvPr>
            <p:ph idx="4294967295" type="subTitle"/>
          </p:nvPr>
        </p:nvSpPr>
        <p:spPr>
          <a:xfrm>
            <a:off x="6975225" y="-30575"/>
            <a:ext cx="2012700" cy="156600"/>
          </a:xfrm>
          <a:prstGeom prst="rect">
            <a:avLst/>
          </a:prstGeom>
        </p:spPr>
        <p:txBody>
          <a:bodyPr anchorCtr="0" anchor="t" bIns="91425" lIns="91425" spcFirstLastPara="1" rIns="91425" wrap="square" tIns="91425">
            <a:noAutofit/>
          </a:bodyPr>
          <a:lstStyle/>
          <a:p>
            <a:pPr indent="0" lvl="0" marL="0" rtl="0" algn="r">
              <a:spcBef>
                <a:spcPts val="600"/>
              </a:spcBef>
              <a:spcAft>
                <a:spcPts val="0"/>
              </a:spcAft>
              <a:buClr>
                <a:schemeClr val="dk1"/>
              </a:buClr>
              <a:buSzPts val="1100"/>
              <a:buFont typeface="Arial"/>
              <a:buNone/>
            </a:pPr>
            <a:r>
              <a:rPr lang="en" sz="800">
                <a:latin typeface="Nunito Medium"/>
                <a:ea typeface="Nunito Medium"/>
                <a:cs typeface="Nunito Medium"/>
                <a:sym typeface="Nunito Medium"/>
              </a:rPr>
              <a:t>Date - 05 - 09 - 2023</a:t>
            </a:r>
            <a:endParaRPr sz="500">
              <a:latin typeface="Nunito Medium"/>
              <a:ea typeface="Nunito Medium"/>
              <a:cs typeface="Nunito Medium"/>
              <a:sym typeface="Nuni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22"/>
          <p:cNvSpPr txBox="1"/>
          <p:nvPr>
            <p:ph type="title"/>
          </p:nvPr>
        </p:nvSpPr>
        <p:spPr>
          <a:xfrm>
            <a:off x="235525" y="228600"/>
            <a:ext cx="69966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Description of the water separation process</a:t>
            </a:r>
            <a:endParaRPr sz="3000">
              <a:solidFill>
                <a:schemeClr val="accent2"/>
              </a:solidFill>
            </a:endParaRPr>
          </a:p>
        </p:txBody>
      </p:sp>
      <p:sp>
        <p:nvSpPr>
          <p:cNvPr id="595" name="Google Shape;595;p22"/>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6" name="Google Shape;596;p22"/>
          <p:cNvGrpSpPr/>
          <p:nvPr/>
        </p:nvGrpSpPr>
        <p:grpSpPr>
          <a:xfrm>
            <a:off x="3844549" y="3126201"/>
            <a:ext cx="599842" cy="589958"/>
            <a:chOff x="1244325" y="4999400"/>
            <a:chExt cx="444525" cy="437200"/>
          </a:xfrm>
        </p:grpSpPr>
        <p:sp>
          <p:nvSpPr>
            <p:cNvPr id="597" name="Google Shape;597;p22"/>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22"/>
          <p:cNvGrpSpPr/>
          <p:nvPr/>
        </p:nvGrpSpPr>
        <p:grpSpPr>
          <a:xfrm>
            <a:off x="5266889" y="3113863"/>
            <a:ext cx="409140" cy="420402"/>
            <a:chOff x="2605300" y="5003050"/>
            <a:chExt cx="418900" cy="430475"/>
          </a:xfrm>
        </p:grpSpPr>
        <p:sp>
          <p:nvSpPr>
            <p:cNvPr id="603" name="Google Shape;603;p22"/>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2"/>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8" name="Google Shape;608;p22"/>
          <p:cNvSpPr txBox="1"/>
          <p:nvPr/>
        </p:nvSpPr>
        <p:spPr>
          <a:xfrm>
            <a:off x="356625" y="1124450"/>
            <a:ext cx="8407800" cy="33363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SzPts val="1000"/>
              <a:buChar char="●"/>
            </a:pPr>
            <a:r>
              <a:rPr lang="en" sz="1500">
                <a:solidFill>
                  <a:schemeClr val="dk1"/>
                </a:solidFill>
                <a:latin typeface="Nunito Medium"/>
                <a:ea typeface="Nunito Medium"/>
                <a:cs typeface="Nunito Medium"/>
                <a:sym typeface="Nunito Medium"/>
              </a:rPr>
              <a:t>The process aims to separate the gas outlet stream of the solar calcination reactor into two streams: one with a high fraction of water to be recycled and another with a high fraction of CO2.</a:t>
            </a:r>
            <a:endParaRPr sz="1500">
              <a:solidFill>
                <a:schemeClr val="dk1"/>
              </a:solidFill>
              <a:latin typeface="Nunito Medium"/>
              <a:ea typeface="Nunito Medium"/>
              <a:cs typeface="Nunito Medium"/>
              <a:sym typeface="Nunito Medium"/>
            </a:endParaRPr>
          </a:p>
          <a:p>
            <a:pPr indent="-292100" lvl="0" marL="457200" rtl="0" algn="l">
              <a:lnSpc>
                <a:spcPct val="115000"/>
              </a:lnSpc>
              <a:spcBef>
                <a:spcPts val="0"/>
              </a:spcBef>
              <a:spcAft>
                <a:spcPts val="0"/>
              </a:spcAft>
              <a:buSzPts val="1000"/>
              <a:buChar char="●"/>
            </a:pPr>
            <a:r>
              <a:rPr lang="en" sz="1500">
                <a:solidFill>
                  <a:schemeClr val="dk1"/>
                </a:solidFill>
                <a:latin typeface="Nunito Medium"/>
                <a:ea typeface="Nunito Medium"/>
                <a:cs typeface="Nunito Medium"/>
                <a:sym typeface="Nunito Medium"/>
              </a:rPr>
              <a:t>The separation process should ensure that both outlet streams reach the same temperature and pressure as the gas outlet stream of the calcination reactor.</a:t>
            </a:r>
            <a:endParaRPr sz="1500">
              <a:solidFill>
                <a:schemeClr val="dk1"/>
              </a:solidFill>
              <a:latin typeface="Nunito Medium"/>
              <a:ea typeface="Nunito Medium"/>
              <a:cs typeface="Nunito Medium"/>
              <a:sym typeface="Nunito Medium"/>
            </a:endParaRPr>
          </a:p>
          <a:p>
            <a:pPr indent="-292100" lvl="0" marL="457200" rtl="0" algn="l">
              <a:lnSpc>
                <a:spcPct val="115000"/>
              </a:lnSpc>
              <a:spcBef>
                <a:spcPts val="0"/>
              </a:spcBef>
              <a:spcAft>
                <a:spcPts val="0"/>
              </a:spcAft>
              <a:buSzPts val="1000"/>
              <a:buChar char="●"/>
            </a:pPr>
            <a:r>
              <a:rPr lang="en" sz="1500">
                <a:solidFill>
                  <a:schemeClr val="dk1"/>
                </a:solidFill>
                <a:latin typeface="Nunito Medium"/>
                <a:ea typeface="Nunito Medium"/>
                <a:cs typeface="Nunito Medium"/>
                <a:sym typeface="Nunito Medium"/>
              </a:rPr>
              <a:t>The proposed process includes multiple stages of unit operations, initial cooling, and final separation and heating steps.</a:t>
            </a:r>
            <a:endParaRPr sz="1500">
              <a:solidFill>
                <a:schemeClr val="dk1"/>
              </a:solidFill>
              <a:latin typeface="Nunito Medium"/>
              <a:ea typeface="Nunito Medium"/>
              <a:cs typeface="Nunito Medium"/>
              <a:sym typeface="Nunito Medium"/>
            </a:endParaRPr>
          </a:p>
          <a:p>
            <a:pPr indent="-292100" lvl="0" marL="457200" rtl="0" algn="l">
              <a:lnSpc>
                <a:spcPct val="115000"/>
              </a:lnSpc>
              <a:spcBef>
                <a:spcPts val="0"/>
              </a:spcBef>
              <a:spcAft>
                <a:spcPts val="0"/>
              </a:spcAft>
              <a:buSzPts val="1000"/>
              <a:buChar char="●"/>
            </a:pPr>
            <a:r>
              <a:rPr lang="en" sz="1500">
                <a:solidFill>
                  <a:schemeClr val="dk1"/>
                </a:solidFill>
                <a:latin typeface="Nunito Medium"/>
                <a:ea typeface="Nunito Medium"/>
                <a:cs typeface="Nunito Medium"/>
                <a:sym typeface="Nunito Medium"/>
              </a:rPr>
              <a:t>Heat integration is utilized between condensation/cooling and evaporation/heating in each separation stage and between the initial cooling and final heating steps.</a:t>
            </a:r>
            <a:endParaRPr sz="1500">
              <a:solidFill>
                <a:schemeClr val="dk1"/>
              </a:solidFill>
              <a:latin typeface="Nunito Medium"/>
              <a:ea typeface="Nunito Medium"/>
              <a:cs typeface="Nunito Medium"/>
              <a:sym typeface="Nunito Medium"/>
            </a:endParaRPr>
          </a:p>
          <a:p>
            <a:pPr indent="-292100" lvl="0" marL="457200" rtl="0" algn="l">
              <a:lnSpc>
                <a:spcPct val="115000"/>
              </a:lnSpc>
              <a:spcBef>
                <a:spcPts val="0"/>
              </a:spcBef>
              <a:spcAft>
                <a:spcPts val="0"/>
              </a:spcAft>
              <a:buSzPts val="1000"/>
              <a:buChar char="●"/>
            </a:pPr>
            <a:r>
              <a:rPr lang="en" sz="1500">
                <a:solidFill>
                  <a:schemeClr val="dk1"/>
                </a:solidFill>
                <a:latin typeface="Nunito Medium"/>
                <a:ea typeface="Nunito Medium"/>
                <a:cs typeface="Nunito Medium"/>
                <a:sym typeface="Nunito Medium"/>
              </a:rPr>
              <a:t>Compressors are used to increase the pressure of the vapor streams, and the pressure ratios in the compressors are the only available degrees of freedom in the separation process.</a:t>
            </a:r>
            <a:endParaRPr sz="1500">
              <a:solidFill>
                <a:schemeClr val="dk1"/>
              </a:solidFill>
              <a:latin typeface="Nunito Medium"/>
              <a:ea typeface="Nunito Medium"/>
              <a:cs typeface="Nunito Medium"/>
              <a:sym typeface="Nunito Medium"/>
            </a:endParaRPr>
          </a:p>
        </p:txBody>
      </p:sp>
      <p:pic>
        <p:nvPicPr>
          <p:cNvPr id="609" name="Google Shape;609;p22" title="311-9.mp3">
            <a:hlinkClick r:id="rId3"/>
          </p:cNvPr>
          <p:cNvPicPr preferRelativeResize="0"/>
          <p:nvPr/>
        </p:nvPicPr>
        <p:blipFill>
          <a:blip r:embed="rId4">
            <a:alphaModFix/>
          </a:blip>
          <a:stretch>
            <a:fillRect/>
          </a:stretch>
        </p:blipFill>
        <p:spPr>
          <a:xfrm>
            <a:off x="7318750" y="480938"/>
            <a:ext cx="409125" cy="40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23"/>
          <p:cNvSpPr txBox="1"/>
          <p:nvPr>
            <p:ph type="title"/>
          </p:nvPr>
        </p:nvSpPr>
        <p:spPr>
          <a:xfrm>
            <a:off x="235525" y="228600"/>
            <a:ext cx="69966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Optimization procedure</a:t>
            </a:r>
            <a:endParaRPr sz="3400">
              <a:solidFill>
                <a:schemeClr val="accent2"/>
              </a:solidFill>
            </a:endParaRPr>
          </a:p>
        </p:txBody>
      </p:sp>
      <p:sp>
        <p:nvSpPr>
          <p:cNvPr id="615" name="Google Shape;615;p23"/>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6" name="Google Shape;616;p23"/>
          <p:cNvGrpSpPr/>
          <p:nvPr/>
        </p:nvGrpSpPr>
        <p:grpSpPr>
          <a:xfrm>
            <a:off x="3844549" y="3126201"/>
            <a:ext cx="599842" cy="589958"/>
            <a:chOff x="1244325" y="4999400"/>
            <a:chExt cx="444525" cy="437200"/>
          </a:xfrm>
        </p:grpSpPr>
        <p:sp>
          <p:nvSpPr>
            <p:cNvPr id="617" name="Google Shape;617;p23"/>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23"/>
          <p:cNvGrpSpPr/>
          <p:nvPr/>
        </p:nvGrpSpPr>
        <p:grpSpPr>
          <a:xfrm>
            <a:off x="5266889" y="3113863"/>
            <a:ext cx="409140" cy="420402"/>
            <a:chOff x="2605300" y="5003050"/>
            <a:chExt cx="418900" cy="430475"/>
          </a:xfrm>
        </p:grpSpPr>
        <p:sp>
          <p:nvSpPr>
            <p:cNvPr id="623" name="Google Shape;623;p23"/>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23"/>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8" name="Google Shape;628;p23"/>
          <p:cNvSpPr txBox="1"/>
          <p:nvPr/>
        </p:nvSpPr>
        <p:spPr>
          <a:xfrm>
            <a:off x="356625" y="1124450"/>
            <a:ext cx="8407800" cy="3263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600">
                <a:solidFill>
                  <a:schemeClr val="dk1"/>
                </a:solidFill>
                <a:latin typeface="Nunito Medium"/>
                <a:ea typeface="Nunito Medium"/>
                <a:cs typeface="Nunito Medium"/>
                <a:sym typeface="Nunito Medium"/>
              </a:rPr>
              <a:t>The goal of the study is to maximize the thermal-to-electrical efficiency of the CaL-TCES process while considering various constraints.</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A nonlinear program (NLP) is used to optimize the process and achieve improved efficiency.</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The study focuses on modifying the main turbine outlet pressure, carbonator outlet pressure, and conversion in the carbonator to maximize efficiency.</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The inclusion of make-up and purge streams allows for energy savings and consideration of CaO leaving the process.</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A process for water separation from the gas outlet stream of the calcination reactor is proposed to reduce calcination temperature and residence time, and the pressure ratios in the compressors are optimized to minimize power consumption.</a:t>
            </a:r>
            <a:endParaRPr sz="1600">
              <a:solidFill>
                <a:schemeClr val="dk1"/>
              </a:solidFill>
              <a:latin typeface="Nunito Medium"/>
              <a:ea typeface="Nunito Medium"/>
              <a:cs typeface="Nunito Medium"/>
              <a:sym typeface="Nunito Medium"/>
            </a:endParaRPr>
          </a:p>
        </p:txBody>
      </p:sp>
      <p:pic>
        <p:nvPicPr>
          <p:cNvPr id="629" name="Google Shape;629;p23" title="311-10.mp3">
            <a:hlinkClick r:id="rId3"/>
          </p:cNvPr>
          <p:cNvPicPr preferRelativeResize="0"/>
          <p:nvPr/>
        </p:nvPicPr>
        <p:blipFill>
          <a:blip r:embed="rId4">
            <a:alphaModFix/>
          </a:blip>
          <a:stretch>
            <a:fillRect/>
          </a:stretch>
        </p:blipFill>
        <p:spPr>
          <a:xfrm>
            <a:off x="4553850" y="480925"/>
            <a:ext cx="409125" cy="40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4"/>
          <p:cNvSpPr txBox="1"/>
          <p:nvPr>
            <p:ph type="title"/>
          </p:nvPr>
        </p:nvSpPr>
        <p:spPr>
          <a:xfrm>
            <a:off x="235525" y="228600"/>
            <a:ext cx="69966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Process configurations</a:t>
            </a:r>
            <a:endParaRPr sz="3400">
              <a:solidFill>
                <a:schemeClr val="accent2"/>
              </a:solidFill>
            </a:endParaRPr>
          </a:p>
        </p:txBody>
      </p:sp>
      <p:sp>
        <p:nvSpPr>
          <p:cNvPr id="635" name="Google Shape;635;p24"/>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24"/>
          <p:cNvGrpSpPr/>
          <p:nvPr/>
        </p:nvGrpSpPr>
        <p:grpSpPr>
          <a:xfrm>
            <a:off x="3844549" y="3126201"/>
            <a:ext cx="599842" cy="589958"/>
            <a:chOff x="1244325" y="4999400"/>
            <a:chExt cx="444525" cy="437200"/>
          </a:xfrm>
        </p:grpSpPr>
        <p:sp>
          <p:nvSpPr>
            <p:cNvPr id="637" name="Google Shape;637;p24"/>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4"/>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4"/>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24"/>
          <p:cNvGrpSpPr/>
          <p:nvPr/>
        </p:nvGrpSpPr>
        <p:grpSpPr>
          <a:xfrm>
            <a:off x="5266889" y="3113863"/>
            <a:ext cx="409140" cy="420402"/>
            <a:chOff x="2605300" y="5003050"/>
            <a:chExt cx="418900" cy="430475"/>
          </a:xfrm>
        </p:grpSpPr>
        <p:sp>
          <p:nvSpPr>
            <p:cNvPr id="643" name="Google Shape;643;p24"/>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4"/>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4"/>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8" name="Google Shape;648;p24"/>
          <p:cNvSpPr txBox="1"/>
          <p:nvPr/>
        </p:nvSpPr>
        <p:spPr>
          <a:xfrm>
            <a:off x="356625" y="1124450"/>
            <a:ext cx="8407800" cy="3263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600">
                <a:solidFill>
                  <a:schemeClr val="dk1"/>
                </a:solidFill>
                <a:latin typeface="Nunito Medium"/>
                <a:ea typeface="Nunito Medium"/>
                <a:cs typeface="Nunito Medium"/>
                <a:sym typeface="Nunito Medium"/>
              </a:rPr>
              <a:t>Optimization of carbonator and main turbine outlet pressures without purge or water separation process, assuming 15% residual conversion in the carbonator and CO2 as the fluidizing gas in the calciner.</a:t>
            </a:r>
            <a:br>
              <a:rPr lang="en" sz="1600">
                <a:solidFill>
                  <a:schemeClr val="dk1"/>
                </a:solidFill>
                <a:latin typeface="Nunito Medium"/>
                <a:ea typeface="Nunito Medium"/>
                <a:cs typeface="Nunito Medium"/>
                <a:sym typeface="Nunito Medium"/>
              </a:rPr>
            </a:b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Introduction of a varying solids purge split fraction (fp) between 0 and 1, considering optimal carbonator and main turbine outlet pressures, CO2 in the calciner, and the purge split fraction.</a:t>
            </a:r>
            <a:br>
              <a:rPr lang="en" sz="1600">
                <a:solidFill>
                  <a:schemeClr val="dk1"/>
                </a:solidFill>
                <a:latin typeface="Nunito Medium"/>
                <a:ea typeface="Nunito Medium"/>
                <a:cs typeface="Nunito Medium"/>
                <a:sym typeface="Nunito Medium"/>
              </a:rPr>
            </a:b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Calcination under water vapor considered for the optimal value of fp in case (2), assuming equal mass flow rates of water vapor and solids at the calciner inlet. Efficiency penalty associated with the water separation process is also computed.</a:t>
            </a:r>
            <a:endParaRPr sz="1600">
              <a:solidFill>
                <a:schemeClr val="dk1"/>
              </a:solidFill>
              <a:latin typeface="Nunito Medium"/>
              <a:ea typeface="Nunito Medium"/>
              <a:cs typeface="Nunito Medium"/>
              <a:sym typeface="Nunito Medium"/>
            </a:endParaRPr>
          </a:p>
        </p:txBody>
      </p:sp>
      <p:pic>
        <p:nvPicPr>
          <p:cNvPr id="649" name="Google Shape;649;p24" title="311-11.mp3">
            <a:hlinkClick r:id="rId3"/>
          </p:cNvPr>
          <p:cNvPicPr preferRelativeResize="0"/>
          <p:nvPr/>
        </p:nvPicPr>
        <p:blipFill>
          <a:blip r:embed="rId4">
            <a:alphaModFix/>
          </a:blip>
          <a:stretch>
            <a:fillRect/>
          </a:stretch>
        </p:blipFill>
        <p:spPr>
          <a:xfrm>
            <a:off x="4444400" y="480925"/>
            <a:ext cx="409125" cy="409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5"/>
          <p:cNvSpPr txBox="1"/>
          <p:nvPr>
            <p:ph type="ctrTitle"/>
          </p:nvPr>
        </p:nvSpPr>
        <p:spPr>
          <a:xfrm>
            <a:off x="469625" y="3640750"/>
            <a:ext cx="70542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6000"/>
              <a:t>Results and discussion</a:t>
            </a:r>
            <a:endParaRPr sz="6000"/>
          </a:p>
        </p:txBody>
      </p:sp>
      <p:sp>
        <p:nvSpPr>
          <p:cNvPr id="655" name="Google Shape;655;p25"/>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3</a:t>
            </a:r>
            <a:endParaRPr sz="12000">
              <a:solidFill>
                <a:schemeClr val="accent2"/>
              </a:solidFill>
            </a:endParaRPr>
          </a:p>
        </p:txBody>
      </p:sp>
      <p:sp>
        <p:nvSpPr>
          <p:cNvPr id="656" name="Google Shape;656;p2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26"/>
          <p:cNvSpPr txBox="1"/>
          <p:nvPr>
            <p:ph type="title"/>
          </p:nvPr>
        </p:nvSpPr>
        <p:spPr>
          <a:xfrm>
            <a:off x="235525" y="228600"/>
            <a:ext cx="6912600" cy="123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Optimization of the carbonator and main turbine outlet pressures</a:t>
            </a:r>
            <a:endParaRPr sz="3400">
              <a:solidFill>
                <a:schemeClr val="accent2"/>
              </a:solidFill>
            </a:endParaRPr>
          </a:p>
        </p:txBody>
      </p:sp>
      <p:sp>
        <p:nvSpPr>
          <p:cNvPr id="662" name="Google Shape;662;p26"/>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3" name="Google Shape;663;p26"/>
          <p:cNvGrpSpPr/>
          <p:nvPr/>
        </p:nvGrpSpPr>
        <p:grpSpPr>
          <a:xfrm>
            <a:off x="3844549" y="3126201"/>
            <a:ext cx="599842" cy="589958"/>
            <a:chOff x="1244325" y="4999400"/>
            <a:chExt cx="444525" cy="437200"/>
          </a:xfrm>
        </p:grpSpPr>
        <p:sp>
          <p:nvSpPr>
            <p:cNvPr id="664" name="Google Shape;664;p26"/>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26"/>
          <p:cNvGrpSpPr/>
          <p:nvPr/>
        </p:nvGrpSpPr>
        <p:grpSpPr>
          <a:xfrm>
            <a:off x="5266889" y="3113863"/>
            <a:ext cx="409140" cy="420402"/>
            <a:chOff x="2605300" y="5003050"/>
            <a:chExt cx="418900" cy="430475"/>
          </a:xfrm>
        </p:grpSpPr>
        <p:sp>
          <p:nvSpPr>
            <p:cNvPr id="670" name="Google Shape;670;p26"/>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26"/>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5" name="Google Shape;675;p26"/>
          <p:cNvSpPr txBox="1"/>
          <p:nvPr/>
        </p:nvSpPr>
        <p:spPr>
          <a:xfrm>
            <a:off x="356625" y="1657850"/>
            <a:ext cx="4961700" cy="24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900">
                <a:solidFill>
                  <a:schemeClr val="dk1"/>
                </a:solidFill>
                <a:latin typeface="Nunito Medium"/>
                <a:ea typeface="Nunito Medium"/>
                <a:cs typeface="Nunito Medium"/>
                <a:sym typeface="Nunito Medium"/>
              </a:rPr>
              <a:t>By changing the carbonator and main turbine outlet pressures from 3 bar and 1 bar to 1.485 bar and 0.293 bar respectively, the efficiency can be improved from 38.1% to 39.2%. This highlights the importance of optimizing these decision variables to enhance efficiency.</a:t>
            </a:r>
            <a:endParaRPr sz="1900">
              <a:solidFill>
                <a:schemeClr val="dk1"/>
              </a:solidFill>
              <a:latin typeface="Nunito Medium"/>
              <a:ea typeface="Nunito Medium"/>
              <a:cs typeface="Nunito Medium"/>
              <a:sym typeface="Nunito Medium"/>
            </a:endParaRPr>
          </a:p>
        </p:txBody>
      </p:sp>
      <p:pic>
        <p:nvPicPr>
          <p:cNvPr id="676" name="Google Shape;676;p26"/>
          <p:cNvPicPr preferRelativeResize="0"/>
          <p:nvPr/>
        </p:nvPicPr>
        <p:blipFill>
          <a:blip r:embed="rId3">
            <a:alphaModFix/>
          </a:blip>
          <a:stretch>
            <a:fillRect/>
          </a:stretch>
        </p:blipFill>
        <p:spPr>
          <a:xfrm>
            <a:off x="6156475" y="2742668"/>
            <a:ext cx="2400300" cy="1666882"/>
          </a:xfrm>
          <a:prstGeom prst="rect">
            <a:avLst/>
          </a:prstGeom>
          <a:noFill/>
          <a:ln>
            <a:noFill/>
          </a:ln>
        </p:spPr>
      </p:pic>
      <p:pic>
        <p:nvPicPr>
          <p:cNvPr id="677" name="Google Shape;677;p26"/>
          <p:cNvPicPr preferRelativeResize="0"/>
          <p:nvPr/>
        </p:nvPicPr>
        <p:blipFill>
          <a:blip r:embed="rId4">
            <a:alphaModFix/>
          </a:blip>
          <a:stretch>
            <a:fillRect/>
          </a:stretch>
        </p:blipFill>
        <p:spPr>
          <a:xfrm>
            <a:off x="6156478" y="1038750"/>
            <a:ext cx="2400300" cy="1628775"/>
          </a:xfrm>
          <a:prstGeom prst="rect">
            <a:avLst/>
          </a:prstGeom>
          <a:noFill/>
          <a:ln>
            <a:noFill/>
          </a:ln>
        </p:spPr>
      </p:pic>
      <p:pic>
        <p:nvPicPr>
          <p:cNvPr id="678" name="Google Shape;678;p26" title="311-13.mp3">
            <a:hlinkClick r:id="rId5"/>
          </p:cNvPr>
          <p:cNvPicPr preferRelativeResize="0"/>
          <p:nvPr/>
        </p:nvPicPr>
        <p:blipFill>
          <a:blip r:embed="rId6">
            <a:alphaModFix/>
          </a:blip>
          <a:stretch>
            <a:fillRect/>
          </a:stretch>
        </p:blipFill>
        <p:spPr>
          <a:xfrm>
            <a:off x="6690925" y="341000"/>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27"/>
          <p:cNvSpPr txBox="1"/>
          <p:nvPr>
            <p:ph type="title"/>
          </p:nvPr>
        </p:nvSpPr>
        <p:spPr>
          <a:xfrm>
            <a:off x="235525" y="228600"/>
            <a:ext cx="84078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Effect of the solids purge split fraction</a:t>
            </a:r>
            <a:endParaRPr sz="3400">
              <a:solidFill>
                <a:schemeClr val="accent2"/>
              </a:solidFill>
            </a:endParaRPr>
          </a:p>
        </p:txBody>
      </p:sp>
      <p:sp>
        <p:nvSpPr>
          <p:cNvPr id="684" name="Google Shape;684;p27"/>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27"/>
          <p:cNvGrpSpPr/>
          <p:nvPr/>
        </p:nvGrpSpPr>
        <p:grpSpPr>
          <a:xfrm>
            <a:off x="3844549" y="3126201"/>
            <a:ext cx="599842" cy="589958"/>
            <a:chOff x="1244325" y="4999400"/>
            <a:chExt cx="444525" cy="437200"/>
          </a:xfrm>
        </p:grpSpPr>
        <p:sp>
          <p:nvSpPr>
            <p:cNvPr id="686" name="Google Shape;686;p27"/>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1" name="Google Shape;691;p27"/>
          <p:cNvGrpSpPr/>
          <p:nvPr/>
        </p:nvGrpSpPr>
        <p:grpSpPr>
          <a:xfrm>
            <a:off x="5266889" y="3113863"/>
            <a:ext cx="409140" cy="420402"/>
            <a:chOff x="2605300" y="5003050"/>
            <a:chExt cx="418900" cy="430475"/>
          </a:xfrm>
        </p:grpSpPr>
        <p:sp>
          <p:nvSpPr>
            <p:cNvPr id="692" name="Google Shape;692;p27"/>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27"/>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7" name="Google Shape;697;p27"/>
          <p:cNvSpPr txBox="1"/>
          <p:nvPr/>
        </p:nvSpPr>
        <p:spPr>
          <a:xfrm>
            <a:off x="356625" y="1124450"/>
            <a:ext cx="5439600" cy="2853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1000"/>
              </a:spcAft>
              <a:buSzPts val="1200"/>
              <a:buChar char="●"/>
            </a:pPr>
            <a:r>
              <a:rPr lang="en" sz="1700">
                <a:solidFill>
                  <a:schemeClr val="dk1"/>
                </a:solidFill>
                <a:latin typeface="Nunito Medium"/>
                <a:ea typeface="Nunito Medium"/>
                <a:cs typeface="Nunito Medium"/>
                <a:sym typeface="Nunito Medium"/>
              </a:rPr>
              <a:t>Raising the solids purge rate (𝑓𝑝) in the CaL-TCES process leads to a decrease in efficiency while resulting in power savings. The optimal 𝑓𝑝 value is contingent upon the efficiency ratio, with a maximum attainable efficiency of 43% under ideal conditions. As 𝑓𝑝 increases, the carbonator conversion rate rises, but the flow of solids decreases due to a higher proportion of CaCO3 being transformed into CaO</a:t>
            </a:r>
            <a:endParaRPr sz="1700">
              <a:solidFill>
                <a:schemeClr val="dk1"/>
              </a:solidFill>
              <a:latin typeface="Nunito Medium"/>
              <a:ea typeface="Nunito Medium"/>
              <a:cs typeface="Nunito Medium"/>
              <a:sym typeface="Nunito Medium"/>
            </a:endParaRPr>
          </a:p>
        </p:txBody>
      </p:sp>
      <p:pic>
        <p:nvPicPr>
          <p:cNvPr id="698" name="Google Shape;698;p27"/>
          <p:cNvPicPr preferRelativeResize="0"/>
          <p:nvPr/>
        </p:nvPicPr>
        <p:blipFill>
          <a:blip r:embed="rId3">
            <a:alphaModFix/>
          </a:blip>
          <a:stretch>
            <a:fillRect/>
          </a:stretch>
        </p:blipFill>
        <p:spPr>
          <a:xfrm>
            <a:off x="6151913" y="2265200"/>
            <a:ext cx="2533650" cy="1657350"/>
          </a:xfrm>
          <a:prstGeom prst="rect">
            <a:avLst/>
          </a:prstGeom>
          <a:noFill/>
          <a:ln>
            <a:noFill/>
          </a:ln>
        </p:spPr>
      </p:pic>
      <p:pic>
        <p:nvPicPr>
          <p:cNvPr id="699" name="Google Shape;699;p27"/>
          <p:cNvPicPr preferRelativeResize="0"/>
          <p:nvPr/>
        </p:nvPicPr>
        <p:blipFill>
          <a:blip r:embed="rId4">
            <a:alphaModFix/>
          </a:blip>
          <a:stretch>
            <a:fillRect/>
          </a:stretch>
        </p:blipFill>
        <p:spPr>
          <a:xfrm>
            <a:off x="5752216" y="647650"/>
            <a:ext cx="3733309" cy="1657350"/>
          </a:xfrm>
          <a:prstGeom prst="rect">
            <a:avLst/>
          </a:prstGeom>
          <a:noFill/>
          <a:ln>
            <a:noFill/>
          </a:ln>
        </p:spPr>
      </p:pic>
      <p:pic>
        <p:nvPicPr>
          <p:cNvPr id="700" name="Google Shape;700;p27" title="311-14.mp3">
            <a:hlinkClick r:id="rId5"/>
          </p:cNvPr>
          <p:cNvPicPr preferRelativeResize="0"/>
          <p:nvPr/>
        </p:nvPicPr>
        <p:blipFill>
          <a:blip r:embed="rId6">
            <a:alphaModFix/>
          </a:blip>
          <a:stretch>
            <a:fillRect/>
          </a:stretch>
        </p:blipFill>
        <p:spPr>
          <a:xfrm>
            <a:off x="7240975" y="456900"/>
            <a:ext cx="457200" cy="45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8"/>
          <p:cNvSpPr txBox="1"/>
          <p:nvPr>
            <p:ph type="title"/>
          </p:nvPr>
        </p:nvSpPr>
        <p:spPr>
          <a:xfrm>
            <a:off x="235525" y="228600"/>
            <a:ext cx="84078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Effect of the water separation process</a:t>
            </a:r>
            <a:endParaRPr sz="3400">
              <a:solidFill>
                <a:schemeClr val="accent2"/>
              </a:solidFill>
            </a:endParaRPr>
          </a:p>
        </p:txBody>
      </p:sp>
      <p:sp>
        <p:nvSpPr>
          <p:cNvPr id="706" name="Google Shape;706;p28"/>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28"/>
          <p:cNvGrpSpPr/>
          <p:nvPr/>
        </p:nvGrpSpPr>
        <p:grpSpPr>
          <a:xfrm>
            <a:off x="3844549" y="3126201"/>
            <a:ext cx="599842" cy="589958"/>
            <a:chOff x="1244325" y="4999400"/>
            <a:chExt cx="444525" cy="437200"/>
          </a:xfrm>
        </p:grpSpPr>
        <p:sp>
          <p:nvSpPr>
            <p:cNvPr id="708" name="Google Shape;708;p28"/>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28"/>
          <p:cNvGrpSpPr/>
          <p:nvPr/>
        </p:nvGrpSpPr>
        <p:grpSpPr>
          <a:xfrm>
            <a:off x="5266889" y="3113863"/>
            <a:ext cx="409140" cy="420402"/>
            <a:chOff x="2605300" y="5003050"/>
            <a:chExt cx="418900" cy="430475"/>
          </a:xfrm>
        </p:grpSpPr>
        <p:sp>
          <p:nvSpPr>
            <p:cNvPr id="714" name="Google Shape;714;p28"/>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7" name="Google Shape;717;p28"/>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9" name="Google Shape;719;p28"/>
          <p:cNvSpPr txBox="1"/>
          <p:nvPr/>
        </p:nvSpPr>
        <p:spPr>
          <a:xfrm>
            <a:off x="356625" y="1124450"/>
            <a:ext cx="8407800" cy="28053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SzPts val="1000"/>
              <a:buChar char="●"/>
            </a:pPr>
            <a:r>
              <a:rPr lang="en" sz="1500">
                <a:solidFill>
                  <a:schemeClr val="dk1"/>
                </a:solidFill>
                <a:latin typeface="Nunito Medium"/>
                <a:ea typeface="Nunito Medium"/>
                <a:cs typeface="Nunito Medium"/>
                <a:sym typeface="Nunito Medium"/>
              </a:rPr>
              <a:t>Increasing the solids purge split fraction (fp) from 0 to 1 can improve the efficiency (η2) of the process.</a:t>
            </a:r>
            <a:endParaRPr sz="1500">
              <a:solidFill>
                <a:schemeClr val="dk1"/>
              </a:solidFill>
              <a:latin typeface="Nunito Medium"/>
              <a:ea typeface="Nunito Medium"/>
              <a:cs typeface="Nunito Medium"/>
              <a:sym typeface="Nunito Medium"/>
            </a:endParaRPr>
          </a:p>
          <a:p>
            <a:pPr indent="-292100" lvl="0" marL="457200" rtl="0" algn="l">
              <a:lnSpc>
                <a:spcPct val="115000"/>
              </a:lnSpc>
              <a:spcBef>
                <a:spcPts val="0"/>
              </a:spcBef>
              <a:spcAft>
                <a:spcPts val="0"/>
              </a:spcAft>
              <a:buSzPts val="1000"/>
              <a:buChar char="●"/>
            </a:pPr>
            <a:r>
              <a:rPr lang="en" sz="1500">
                <a:solidFill>
                  <a:schemeClr val="dk1"/>
                </a:solidFill>
                <a:latin typeface="Nunito Medium"/>
                <a:ea typeface="Nunito Medium"/>
                <a:cs typeface="Nunito Medium"/>
                <a:sym typeface="Nunito Medium"/>
              </a:rPr>
              <a:t>The exact improvement in efficiency depends on the efficiency ratio (ηcc/ηb) considered.</a:t>
            </a:r>
            <a:endParaRPr sz="1500">
              <a:solidFill>
                <a:schemeClr val="dk1"/>
              </a:solidFill>
              <a:latin typeface="Nunito Medium"/>
              <a:ea typeface="Nunito Medium"/>
              <a:cs typeface="Nunito Medium"/>
              <a:sym typeface="Nunito Medium"/>
            </a:endParaRPr>
          </a:p>
          <a:p>
            <a:pPr indent="-292100" lvl="0" marL="457200" rtl="0" algn="l">
              <a:lnSpc>
                <a:spcPct val="115000"/>
              </a:lnSpc>
              <a:spcBef>
                <a:spcPts val="0"/>
              </a:spcBef>
              <a:spcAft>
                <a:spcPts val="0"/>
              </a:spcAft>
              <a:buSzPts val="1000"/>
              <a:buChar char="●"/>
            </a:pPr>
            <a:r>
              <a:rPr lang="en" sz="1500">
                <a:solidFill>
                  <a:schemeClr val="dk1"/>
                </a:solidFill>
                <a:latin typeface="Nunito Medium"/>
                <a:ea typeface="Nunito Medium"/>
                <a:cs typeface="Nunito Medium"/>
                <a:sym typeface="Nunito Medium"/>
              </a:rPr>
              <a:t>Without considering the savings from the CaO leaving the process in the solids purge (η1), the efficiency decreases from 39.2% to 32.9% as fp increases from 0 to 1.</a:t>
            </a:r>
            <a:endParaRPr sz="1500">
              <a:solidFill>
                <a:schemeClr val="dk1"/>
              </a:solidFill>
              <a:latin typeface="Nunito Medium"/>
              <a:ea typeface="Nunito Medium"/>
              <a:cs typeface="Nunito Medium"/>
              <a:sym typeface="Nunito Medium"/>
            </a:endParaRPr>
          </a:p>
          <a:p>
            <a:pPr indent="-292100" lvl="0" marL="457200" rtl="0" algn="l">
              <a:lnSpc>
                <a:spcPct val="115000"/>
              </a:lnSpc>
              <a:spcBef>
                <a:spcPts val="0"/>
              </a:spcBef>
              <a:spcAft>
                <a:spcPts val="0"/>
              </a:spcAft>
              <a:buSzPts val="1000"/>
              <a:buChar char="●"/>
            </a:pPr>
            <a:r>
              <a:rPr lang="en" sz="1500">
                <a:solidFill>
                  <a:schemeClr val="dk1"/>
                </a:solidFill>
                <a:latin typeface="Nunito Medium"/>
                <a:ea typeface="Nunito Medium"/>
                <a:cs typeface="Nunito Medium"/>
                <a:sym typeface="Nunito Medium"/>
              </a:rPr>
              <a:t>However, the savings owing to the CaO leaving the process (Qp) increase from 0% to 16.9% of the solar input as fp increases from 0 to 1.</a:t>
            </a:r>
            <a:endParaRPr sz="1500">
              <a:solidFill>
                <a:schemeClr val="dk1"/>
              </a:solidFill>
              <a:latin typeface="Nunito Medium"/>
              <a:ea typeface="Nunito Medium"/>
              <a:cs typeface="Nunito Medium"/>
              <a:sym typeface="Nunito Medium"/>
            </a:endParaRPr>
          </a:p>
          <a:p>
            <a:pPr indent="-292100" lvl="0" marL="457200" rtl="0" algn="l">
              <a:lnSpc>
                <a:spcPct val="115000"/>
              </a:lnSpc>
              <a:spcBef>
                <a:spcPts val="0"/>
              </a:spcBef>
              <a:spcAft>
                <a:spcPts val="0"/>
              </a:spcAft>
              <a:buSzPts val="1000"/>
              <a:buChar char="●"/>
            </a:pPr>
            <a:r>
              <a:rPr lang="en" sz="1500">
                <a:solidFill>
                  <a:schemeClr val="dk1"/>
                </a:solidFill>
                <a:latin typeface="Nunito Medium"/>
                <a:ea typeface="Nunito Medium"/>
                <a:cs typeface="Nunito Medium"/>
                <a:sym typeface="Nunito Medium"/>
              </a:rPr>
              <a:t>The best strategy is to set fp equal to 1 (without a recycle stream) if and only if the efficiency ratio (ηcc/ηb) is larger than 0.38. For ηcc/ηb = 0.60, the efficiency increases from 39.2% to 43.0%.</a:t>
            </a:r>
            <a:endParaRPr sz="1500">
              <a:solidFill>
                <a:schemeClr val="dk1"/>
              </a:solidFill>
              <a:latin typeface="Nunito Medium"/>
              <a:ea typeface="Nunito Medium"/>
              <a:cs typeface="Nunito Medium"/>
              <a:sym typeface="Nunito Medium"/>
            </a:endParaRPr>
          </a:p>
        </p:txBody>
      </p:sp>
      <p:pic>
        <p:nvPicPr>
          <p:cNvPr id="720" name="Google Shape;720;p28" title="311-15.mp3">
            <a:hlinkClick r:id="rId3"/>
          </p:cNvPr>
          <p:cNvPicPr preferRelativeResize="0"/>
          <p:nvPr/>
        </p:nvPicPr>
        <p:blipFill>
          <a:blip r:embed="rId4">
            <a:alphaModFix/>
          </a:blip>
          <a:stretch>
            <a:fillRect/>
          </a:stretch>
        </p:blipFill>
        <p:spPr>
          <a:xfrm>
            <a:off x="7166250" y="456900"/>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29"/>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6000"/>
              <a:t>Conclusion</a:t>
            </a:r>
            <a:endParaRPr sz="6000"/>
          </a:p>
        </p:txBody>
      </p:sp>
      <p:sp>
        <p:nvSpPr>
          <p:cNvPr id="726" name="Google Shape;726;p29"/>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4</a:t>
            </a:r>
            <a:endParaRPr sz="12000">
              <a:solidFill>
                <a:schemeClr val="accent2"/>
              </a:solidFill>
            </a:endParaRPr>
          </a:p>
        </p:txBody>
      </p:sp>
      <p:sp>
        <p:nvSpPr>
          <p:cNvPr id="727" name="Google Shape;727;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30"/>
          <p:cNvSpPr txBox="1"/>
          <p:nvPr>
            <p:ph type="title"/>
          </p:nvPr>
        </p:nvSpPr>
        <p:spPr>
          <a:xfrm>
            <a:off x="235525" y="228600"/>
            <a:ext cx="84078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Conclusion</a:t>
            </a:r>
            <a:endParaRPr sz="3400">
              <a:solidFill>
                <a:schemeClr val="accent2"/>
              </a:solidFill>
            </a:endParaRPr>
          </a:p>
        </p:txBody>
      </p:sp>
      <p:sp>
        <p:nvSpPr>
          <p:cNvPr id="733" name="Google Shape;733;p30"/>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30"/>
          <p:cNvGrpSpPr/>
          <p:nvPr/>
        </p:nvGrpSpPr>
        <p:grpSpPr>
          <a:xfrm>
            <a:off x="3844549" y="3126201"/>
            <a:ext cx="599842" cy="589958"/>
            <a:chOff x="1244325" y="4999400"/>
            <a:chExt cx="444525" cy="437200"/>
          </a:xfrm>
        </p:grpSpPr>
        <p:sp>
          <p:nvSpPr>
            <p:cNvPr id="735" name="Google Shape;735;p30"/>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0"/>
          <p:cNvGrpSpPr/>
          <p:nvPr/>
        </p:nvGrpSpPr>
        <p:grpSpPr>
          <a:xfrm>
            <a:off x="5266889" y="3113863"/>
            <a:ext cx="409140" cy="420402"/>
            <a:chOff x="2605300" y="5003050"/>
            <a:chExt cx="418900" cy="430475"/>
          </a:xfrm>
        </p:grpSpPr>
        <p:sp>
          <p:nvSpPr>
            <p:cNvPr id="741" name="Google Shape;741;p30"/>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4" name="Google Shape;744;p30"/>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6" name="Google Shape;746;p30"/>
          <p:cNvSpPr txBox="1"/>
          <p:nvPr/>
        </p:nvSpPr>
        <p:spPr>
          <a:xfrm>
            <a:off x="356625" y="1124450"/>
            <a:ext cx="8407800" cy="2805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500">
                <a:solidFill>
                  <a:schemeClr val="dk1"/>
                </a:solidFill>
                <a:latin typeface="Nunito Medium"/>
                <a:ea typeface="Nunito Medium"/>
                <a:cs typeface="Nunito Medium"/>
                <a:sym typeface="Nunito Medium"/>
              </a:rPr>
              <a:t>Water vapor as a fluidizing gas: The use of water vapor in the calcination process affects the residual conversion of the CaCO3/CaO mixture, which in turn impacts the conversion in the carbonator and the overall efficiency.</a:t>
            </a:r>
            <a:br>
              <a:rPr lang="en" sz="1500">
                <a:solidFill>
                  <a:schemeClr val="dk1"/>
                </a:solidFill>
                <a:latin typeface="Nunito Medium"/>
                <a:ea typeface="Nunito Medium"/>
                <a:cs typeface="Nunito Medium"/>
                <a:sym typeface="Nunito Medium"/>
              </a:rPr>
            </a:br>
            <a:endParaRPr sz="15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500">
                <a:solidFill>
                  <a:schemeClr val="dk1"/>
                </a:solidFill>
                <a:latin typeface="Nunito Medium"/>
                <a:ea typeface="Nunito Medium"/>
                <a:cs typeface="Nunito Medium"/>
                <a:sym typeface="Nunito Medium"/>
              </a:rPr>
              <a:t>Efficiency improvement: The incorporation of water vapor leads to a significant increase in solar-to-thermal efficiency, resulting in a more efficient utilization of solar energy.</a:t>
            </a:r>
            <a:br>
              <a:rPr lang="en" sz="1500">
                <a:solidFill>
                  <a:schemeClr val="dk1"/>
                </a:solidFill>
                <a:latin typeface="Nunito Medium"/>
                <a:ea typeface="Nunito Medium"/>
                <a:cs typeface="Nunito Medium"/>
                <a:sym typeface="Nunito Medium"/>
              </a:rPr>
            </a:br>
            <a:endParaRPr sz="15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500">
                <a:solidFill>
                  <a:schemeClr val="dk1"/>
                </a:solidFill>
                <a:latin typeface="Nunito Medium"/>
                <a:ea typeface="Nunito Medium"/>
                <a:cs typeface="Nunito Medium"/>
                <a:sym typeface="Nunito Medium"/>
              </a:rPr>
              <a:t>Smaller calcination reactor: By utilizing water vapor, it becomes possible to design a smaller calcination reactor. This not only saves space but also reduces costs associated with construction and materials.</a:t>
            </a:r>
            <a:endParaRPr sz="1500">
              <a:solidFill>
                <a:schemeClr val="dk1"/>
              </a:solidFill>
              <a:latin typeface="Nunito Medium"/>
              <a:ea typeface="Nunito Medium"/>
              <a:cs typeface="Nunito Medium"/>
              <a:sym typeface="Nunito Medium"/>
            </a:endParaRPr>
          </a:p>
        </p:txBody>
      </p:sp>
      <p:pic>
        <p:nvPicPr>
          <p:cNvPr id="747" name="Google Shape;747;p30" title="311-17.mp3">
            <a:hlinkClick r:id="rId3"/>
          </p:cNvPr>
          <p:cNvPicPr preferRelativeResize="0"/>
          <p:nvPr/>
        </p:nvPicPr>
        <p:blipFill>
          <a:blip r:embed="rId4">
            <a:alphaModFix/>
          </a:blip>
          <a:stretch>
            <a:fillRect/>
          </a:stretch>
        </p:blipFill>
        <p:spPr>
          <a:xfrm>
            <a:off x="2378550" y="456900"/>
            <a:ext cx="457200" cy="45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1"/>
          <p:cNvSpPr txBox="1"/>
          <p:nvPr>
            <p:ph type="title"/>
          </p:nvPr>
        </p:nvSpPr>
        <p:spPr>
          <a:xfrm>
            <a:off x="235525" y="228600"/>
            <a:ext cx="84078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Conclusion</a:t>
            </a:r>
            <a:endParaRPr sz="3400">
              <a:solidFill>
                <a:schemeClr val="accent2"/>
              </a:solidFill>
            </a:endParaRPr>
          </a:p>
        </p:txBody>
      </p:sp>
      <p:sp>
        <p:nvSpPr>
          <p:cNvPr id="753" name="Google Shape;753;p31"/>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31"/>
          <p:cNvGrpSpPr/>
          <p:nvPr/>
        </p:nvGrpSpPr>
        <p:grpSpPr>
          <a:xfrm>
            <a:off x="3844549" y="3126201"/>
            <a:ext cx="599842" cy="589958"/>
            <a:chOff x="1244325" y="4999400"/>
            <a:chExt cx="444525" cy="437200"/>
          </a:xfrm>
        </p:grpSpPr>
        <p:sp>
          <p:nvSpPr>
            <p:cNvPr id="755" name="Google Shape;755;p31"/>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31"/>
          <p:cNvGrpSpPr/>
          <p:nvPr/>
        </p:nvGrpSpPr>
        <p:grpSpPr>
          <a:xfrm>
            <a:off x="5266889" y="3113863"/>
            <a:ext cx="409140" cy="420402"/>
            <a:chOff x="2605300" y="5003050"/>
            <a:chExt cx="418900" cy="430475"/>
          </a:xfrm>
        </p:grpSpPr>
        <p:sp>
          <p:nvSpPr>
            <p:cNvPr id="761" name="Google Shape;761;p31"/>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4" name="Google Shape;764;p31"/>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6" name="Google Shape;766;p31"/>
          <p:cNvSpPr txBox="1"/>
          <p:nvPr/>
        </p:nvSpPr>
        <p:spPr>
          <a:xfrm>
            <a:off x="356625" y="1124450"/>
            <a:ext cx="8407800" cy="22743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500">
                <a:solidFill>
                  <a:schemeClr val="dk1"/>
                </a:solidFill>
                <a:latin typeface="Nunito Medium"/>
                <a:ea typeface="Nunito Medium"/>
                <a:cs typeface="Nunito Medium"/>
                <a:sym typeface="Nunito Medium"/>
              </a:rPr>
              <a:t>Tradeoff between objectives: There is a tradeoff between maximizing thermal-to-electrical efficiency and maximizing solar-to-thermal efficiency. The use of water vapor for calcination optimizes the former objective while considering the latter.</a:t>
            </a:r>
            <a:br>
              <a:rPr lang="en" sz="1500">
                <a:solidFill>
                  <a:schemeClr val="dk1"/>
                </a:solidFill>
                <a:latin typeface="Nunito Medium"/>
                <a:ea typeface="Nunito Medium"/>
                <a:cs typeface="Nunito Medium"/>
                <a:sym typeface="Nunito Medium"/>
              </a:rPr>
            </a:br>
            <a:endParaRPr sz="15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500">
                <a:solidFill>
                  <a:schemeClr val="dk1"/>
                </a:solidFill>
                <a:latin typeface="Nunito Medium"/>
                <a:ea typeface="Nunito Medium"/>
                <a:cs typeface="Nunito Medium"/>
                <a:sym typeface="Nunito Medium"/>
              </a:rPr>
              <a:t>Temperature considerations: The study also explores the effect of the water separation process at a lower calcination temperature of 800°C. It is found that the benefits of using water vapor, such as increased efficiency and savings, remain consistent even at this lower temperature.</a:t>
            </a:r>
            <a:endParaRPr sz="1500">
              <a:solidFill>
                <a:schemeClr val="dk1"/>
              </a:solidFill>
              <a:latin typeface="Nunito Medium"/>
              <a:ea typeface="Nunito Medium"/>
              <a:cs typeface="Nunito Medium"/>
              <a:sym typeface="Nunito Medium"/>
            </a:endParaRPr>
          </a:p>
        </p:txBody>
      </p:sp>
      <p:pic>
        <p:nvPicPr>
          <p:cNvPr id="767" name="Google Shape;767;p31" title="311-18.mp3">
            <a:hlinkClick r:id="rId3"/>
          </p:cNvPr>
          <p:cNvPicPr preferRelativeResize="0"/>
          <p:nvPr/>
        </p:nvPicPr>
        <p:blipFill>
          <a:blip r:embed="rId4">
            <a:alphaModFix/>
          </a:blip>
          <a:stretch>
            <a:fillRect/>
          </a:stretch>
        </p:blipFill>
        <p:spPr>
          <a:xfrm>
            <a:off x="2439525" y="456909"/>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14"/>
          <p:cNvSpPr txBox="1"/>
          <p:nvPr>
            <p:ph idx="4294967295" type="title"/>
          </p:nvPr>
        </p:nvSpPr>
        <p:spPr>
          <a:xfrm>
            <a:off x="225350" y="604775"/>
            <a:ext cx="6996600" cy="94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chemeClr val="accent2"/>
                </a:solidFill>
              </a:rPr>
              <a:t>Content</a:t>
            </a:r>
            <a:endParaRPr sz="6000">
              <a:solidFill>
                <a:schemeClr val="accent2"/>
              </a:solidFill>
            </a:endParaRPr>
          </a:p>
        </p:txBody>
      </p:sp>
      <p:sp>
        <p:nvSpPr>
          <p:cNvPr id="476" name="Google Shape;476;p14"/>
          <p:cNvSpPr txBox="1"/>
          <p:nvPr/>
        </p:nvSpPr>
        <p:spPr>
          <a:xfrm>
            <a:off x="351750" y="2908525"/>
            <a:ext cx="8440500" cy="1600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Font typeface="Nunito Medium"/>
              <a:buAutoNum type="arabicPeriod"/>
            </a:pPr>
            <a:r>
              <a:rPr lang="en" sz="2300">
                <a:solidFill>
                  <a:schemeClr val="lt1"/>
                </a:solidFill>
                <a:latin typeface="Nunito Medium"/>
                <a:ea typeface="Nunito Medium"/>
                <a:cs typeface="Nunito Medium"/>
                <a:sym typeface="Nunito Medium"/>
              </a:rPr>
              <a:t>Introduction.</a:t>
            </a:r>
            <a:endParaRPr sz="2300">
              <a:solidFill>
                <a:schemeClr val="lt1"/>
              </a:solidFill>
              <a:latin typeface="Nunito Medium"/>
              <a:ea typeface="Nunito Medium"/>
              <a:cs typeface="Nunito Medium"/>
              <a:sym typeface="Nunito Medium"/>
            </a:endParaRPr>
          </a:p>
          <a:p>
            <a:pPr indent="-374650" lvl="0" marL="457200" rtl="0" algn="l">
              <a:spcBef>
                <a:spcPts val="0"/>
              </a:spcBef>
              <a:spcAft>
                <a:spcPts val="0"/>
              </a:spcAft>
              <a:buClr>
                <a:schemeClr val="lt1"/>
              </a:buClr>
              <a:buSzPts val="2300"/>
              <a:buFont typeface="Nunito Medium"/>
              <a:buAutoNum type="arabicPeriod"/>
            </a:pPr>
            <a:r>
              <a:rPr lang="en" sz="2300">
                <a:solidFill>
                  <a:schemeClr val="lt1"/>
                </a:solidFill>
                <a:latin typeface="Nunito Medium"/>
                <a:ea typeface="Nunito Medium"/>
                <a:cs typeface="Nunito Medium"/>
                <a:sym typeface="Nunito Medium"/>
              </a:rPr>
              <a:t>Process of modelling and optimisation.</a:t>
            </a:r>
            <a:endParaRPr sz="2300">
              <a:solidFill>
                <a:schemeClr val="lt1"/>
              </a:solidFill>
              <a:latin typeface="Nunito Medium"/>
              <a:ea typeface="Nunito Medium"/>
              <a:cs typeface="Nunito Medium"/>
              <a:sym typeface="Nunito Medium"/>
            </a:endParaRPr>
          </a:p>
          <a:p>
            <a:pPr indent="-374650" lvl="0" marL="457200" rtl="0" algn="l">
              <a:spcBef>
                <a:spcPts val="0"/>
              </a:spcBef>
              <a:spcAft>
                <a:spcPts val="0"/>
              </a:spcAft>
              <a:buClr>
                <a:schemeClr val="lt1"/>
              </a:buClr>
              <a:buSzPts val="2300"/>
              <a:buFont typeface="Nunito Medium"/>
              <a:buAutoNum type="arabicPeriod"/>
            </a:pPr>
            <a:r>
              <a:rPr lang="en" sz="2300">
                <a:solidFill>
                  <a:schemeClr val="lt1"/>
                </a:solidFill>
                <a:latin typeface="Nunito Medium"/>
                <a:ea typeface="Nunito Medium"/>
                <a:cs typeface="Nunito Medium"/>
                <a:sym typeface="Nunito Medium"/>
              </a:rPr>
              <a:t>Results and Discussion.</a:t>
            </a:r>
            <a:endParaRPr sz="2300">
              <a:solidFill>
                <a:schemeClr val="lt1"/>
              </a:solidFill>
              <a:latin typeface="Nunito Medium"/>
              <a:ea typeface="Nunito Medium"/>
              <a:cs typeface="Nunito Medium"/>
              <a:sym typeface="Nunito Medium"/>
            </a:endParaRPr>
          </a:p>
          <a:p>
            <a:pPr indent="-374650" lvl="0" marL="457200" rtl="0" algn="l">
              <a:spcBef>
                <a:spcPts val="0"/>
              </a:spcBef>
              <a:spcAft>
                <a:spcPts val="0"/>
              </a:spcAft>
              <a:buClr>
                <a:schemeClr val="lt1"/>
              </a:buClr>
              <a:buSzPts val="2300"/>
              <a:buFont typeface="Nunito Medium"/>
              <a:buAutoNum type="arabicPeriod"/>
            </a:pPr>
            <a:r>
              <a:rPr lang="en" sz="2300">
                <a:solidFill>
                  <a:schemeClr val="lt1"/>
                </a:solidFill>
                <a:latin typeface="Nunito Medium"/>
                <a:ea typeface="Nunito Medium"/>
                <a:cs typeface="Nunito Medium"/>
                <a:sym typeface="Nunito Medium"/>
              </a:rPr>
              <a:t>Conclusions</a:t>
            </a:r>
            <a:endParaRPr sz="2300">
              <a:solidFill>
                <a:schemeClr val="lt1"/>
              </a:solidFill>
              <a:latin typeface="Nunito Medium"/>
              <a:ea typeface="Nunito Medium"/>
              <a:cs typeface="Nunito Medium"/>
              <a:sym typeface="Nunit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5"/>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6000"/>
              <a:t>Introduction</a:t>
            </a:r>
            <a:endParaRPr sz="6000"/>
          </a:p>
        </p:txBody>
      </p:sp>
      <p:sp>
        <p:nvSpPr>
          <p:cNvPr id="482" name="Google Shape;482;p15"/>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1</a:t>
            </a:r>
            <a:endParaRPr sz="12000">
              <a:solidFill>
                <a:schemeClr val="accent2"/>
              </a:solidFill>
            </a:endParaRPr>
          </a:p>
        </p:txBody>
      </p:sp>
      <p:sp>
        <p:nvSpPr>
          <p:cNvPr id="483" name="Google Shape;483;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6"/>
          <p:cNvSpPr txBox="1"/>
          <p:nvPr>
            <p:ph type="title"/>
          </p:nvPr>
        </p:nvSpPr>
        <p:spPr>
          <a:xfrm>
            <a:off x="235525" y="228600"/>
            <a:ext cx="69966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Introduction: Background</a:t>
            </a:r>
            <a:endParaRPr sz="3400">
              <a:solidFill>
                <a:schemeClr val="accent2"/>
              </a:solidFill>
            </a:endParaRPr>
          </a:p>
        </p:txBody>
      </p:sp>
      <p:sp>
        <p:nvSpPr>
          <p:cNvPr id="489" name="Google Shape;489;p16"/>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16"/>
          <p:cNvGrpSpPr/>
          <p:nvPr/>
        </p:nvGrpSpPr>
        <p:grpSpPr>
          <a:xfrm>
            <a:off x="3844549" y="3126202"/>
            <a:ext cx="599842" cy="589958"/>
            <a:chOff x="1244325" y="4999400"/>
            <a:chExt cx="444525" cy="437200"/>
          </a:xfrm>
        </p:grpSpPr>
        <p:sp>
          <p:nvSpPr>
            <p:cNvPr id="491" name="Google Shape;491;p16"/>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6"/>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6"/>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6"/>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16"/>
          <p:cNvGrpSpPr/>
          <p:nvPr/>
        </p:nvGrpSpPr>
        <p:grpSpPr>
          <a:xfrm>
            <a:off x="5266889" y="3113863"/>
            <a:ext cx="409140" cy="420402"/>
            <a:chOff x="2605300" y="5003050"/>
            <a:chExt cx="418900" cy="430475"/>
          </a:xfrm>
        </p:grpSpPr>
        <p:sp>
          <p:nvSpPr>
            <p:cNvPr id="497" name="Google Shape;497;p16"/>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6"/>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16"/>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16"/>
          <p:cNvSpPr txBox="1"/>
          <p:nvPr/>
        </p:nvSpPr>
        <p:spPr>
          <a:xfrm>
            <a:off x="356625" y="1124450"/>
            <a:ext cx="6996600" cy="2412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600">
                <a:solidFill>
                  <a:schemeClr val="dk1"/>
                </a:solidFill>
                <a:latin typeface="Nunito Medium"/>
                <a:ea typeface="Nunito Medium"/>
                <a:cs typeface="Nunito Medium"/>
                <a:sym typeface="Nunito Medium"/>
              </a:rPr>
              <a:t>The research aims to optimize the Calcium-Looping (CaL) process for thermochemical energy storage in concentrating solar power plants.</a:t>
            </a:r>
            <a:endParaRPr sz="1600">
              <a:solidFill>
                <a:schemeClr val="dk1"/>
              </a:solidFill>
              <a:latin typeface="Nunito Medium"/>
              <a:ea typeface="Nunito Medium"/>
              <a:cs typeface="Nunito Medium"/>
              <a:sym typeface="Nunito Medium"/>
            </a:endParaRPr>
          </a:p>
          <a:p>
            <a:pPr indent="-311150" lvl="0" marL="457200" rtl="0" algn="l">
              <a:lnSpc>
                <a:spcPct val="115000"/>
              </a:lnSpc>
              <a:spcBef>
                <a:spcPts val="1200"/>
              </a:spcBef>
              <a:spcAft>
                <a:spcPts val="0"/>
              </a:spcAft>
              <a:buSzPts val="1300"/>
              <a:buChar char="●"/>
            </a:pPr>
            <a:r>
              <a:rPr lang="en" sz="1600">
                <a:solidFill>
                  <a:schemeClr val="dk1"/>
                </a:solidFill>
                <a:latin typeface="Nunito Medium"/>
                <a:ea typeface="Nunito Medium"/>
                <a:cs typeface="Nunito Medium"/>
                <a:sym typeface="Nunito Medium"/>
              </a:rPr>
              <a:t>The CaL-TCES process proposed by Ortiz is used as a benchmark and starting point for the simulation and optimization study.</a:t>
            </a:r>
            <a:endParaRPr sz="1600">
              <a:solidFill>
                <a:schemeClr val="dk1"/>
              </a:solidFill>
              <a:latin typeface="Nunito Medium"/>
              <a:ea typeface="Nunito Medium"/>
              <a:cs typeface="Nunito Medium"/>
              <a:sym typeface="Nunito Medium"/>
            </a:endParaRPr>
          </a:p>
          <a:p>
            <a:pPr indent="-311150" lvl="0" marL="457200" rtl="0" algn="l">
              <a:lnSpc>
                <a:spcPct val="115000"/>
              </a:lnSpc>
              <a:spcBef>
                <a:spcPts val="1000"/>
              </a:spcBef>
              <a:spcAft>
                <a:spcPts val="1200"/>
              </a:spcAft>
              <a:buSzPts val="1300"/>
              <a:buChar char="●"/>
            </a:pPr>
            <a:r>
              <a:rPr lang="en" sz="1600">
                <a:solidFill>
                  <a:schemeClr val="dk1"/>
                </a:solidFill>
                <a:latin typeface="Nunito Medium"/>
                <a:ea typeface="Nunito Medium"/>
                <a:cs typeface="Nunito Medium"/>
                <a:sym typeface="Nunito Medium"/>
              </a:rPr>
              <a:t>The research introduces three innovative aspects: optimization of key variables, consideration of make-up and purge streams, and a proposed water separation process.</a:t>
            </a:r>
            <a:endParaRPr sz="1600">
              <a:solidFill>
                <a:schemeClr val="dk1"/>
              </a:solidFill>
              <a:latin typeface="Nunito Medium"/>
              <a:ea typeface="Nunito Medium"/>
              <a:cs typeface="Nunito Medium"/>
              <a:sym typeface="Nunito Medium"/>
            </a:endParaRPr>
          </a:p>
        </p:txBody>
      </p:sp>
      <p:pic>
        <p:nvPicPr>
          <p:cNvPr id="503" name="Google Shape;503;p16" title="311-4.mp3">
            <a:hlinkClick r:id="rId3"/>
          </p:cNvPr>
          <p:cNvPicPr preferRelativeResize="0"/>
          <p:nvPr/>
        </p:nvPicPr>
        <p:blipFill>
          <a:blip r:embed="rId4">
            <a:alphaModFix/>
          </a:blip>
          <a:stretch>
            <a:fillRect/>
          </a:stretch>
        </p:blipFill>
        <p:spPr>
          <a:xfrm>
            <a:off x="5056575" y="456909"/>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17"/>
          <p:cNvSpPr txBox="1"/>
          <p:nvPr>
            <p:ph type="title"/>
          </p:nvPr>
        </p:nvSpPr>
        <p:spPr>
          <a:xfrm>
            <a:off x="235525" y="228600"/>
            <a:ext cx="6996600" cy="66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rPr>
              <a:t>Introduction: Literature Comparisons</a:t>
            </a:r>
            <a:endParaRPr sz="3000">
              <a:solidFill>
                <a:schemeClr val="accent2"/>
              </a:solidFill>
            </a:endParaRPr>
          </a:p>
        </p:txBody>
      </p:sp>
      <p:grpSp>
        <p:nvGrpSpPr>
          <p:cNvPr id="509" name="Google Shape;509;p17"/>
          <p:cNvGrpSpPr/>
          <p:nvPr/>
        </p:nvGrpSpPr>
        <p:grpSpPr>
          <a:xfrm>
            <a:off x="3844549" y="3126201"/>
            <a:ext cx="599842" cy="589958"/>
            <a:chOff x="1244325" y="4999400"/>
            <a:chExt cx="444525" cy="437200"/>
          </a:xfrm>
        </p:grpSpPr>
        <p:sp>
          <p:nvSpPr>
            <p:cNvPr id="510" name="Google Shape;510;p17"/>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17"/>
          <p:cNvGrpSpPr/>
          <p:nvPr/>
        </p:nvGrpSpPr>
        <p:grpSpPr>
          <a:xfrm>
            <a:off x="5266889" y="3113863"/>
            <a:ext cx="409140" cy="420402"/>
            <a:chOff x="2605300" y="5003050"/>
            <a:chExt cx="418900" cy="430475"/>
          </a:xfrm>
        </p:grpSpPr>
        <p:sp>
          <p:nvSpPr>
            <p:cNvPr id="516" name="Google Shape;516;p17"/>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17"/>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1" name="Google Shape;521;p17"/>
          <p:cNvSpPr txBox="1"/>
          <p:nvPr/>
        </p:nvSpPr>
        <p:spPr>
          <a:xfrm>
            <a:off x="356625" y="895850"/>
            <a:ext cx="8438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200"/>
              </a:spcAft>
              <a:buNone/>
            </a:pPr>
            <a:r>
              <a:t/>
            </a:r>
            <a:endParaRPr sz="1600">
              <a:solidFill>
                <a:schemeClr val="dk1"/>
              </a:solidFill>
              <a:latin typeface="Nunito Medium"/>
              <a:ea typeface="Nunito Medium"/>
              <a:cs typeface="Nunito Medium"/>
              <a:sym typeface="Nunito Medium"/>
            </a:endParaRPr>
          </a:p>
        </p:txBody>
      </p:sp>
      <p:graphicFrame>
        <p:nvGraphicFramePr>
          <p:cNvPr id="522" name="Google Shape;522;p17"/>
          <p:cNvGraphicFramePr/>
          <p:nvPr/>
        </p:nvGraphicFramePr>
        <p:xfrm>
          <a:off x="356600" y="1026025"/>
          <a:ext cx="3000000" cy="3000000"/>
        </p:xfrm>
        <a:graphic>
          <a:graphicData uri="http://schemas.openxmlformats.org/drawingml/2006/table">
            <a:tbl>
              <a:tblPr>
                <a:noFill/>
                <a:tableStyleId>{BAE3D4BF-3CDD-48A4-A108-462470580D5A}</a:tableStyleId>
              </a:tblPr>
              <a:tblGrid>
                <a:gridCol w="4219050"/>
                <a:gridCol w="4219050"/>
              </a:tblGrid>
              <a:tr h="413975">
                <a:tc>
                  <a:txBody>
                    <a:bodyPr/>
                    <a:lstStyle/>
                    <a:p>
                      <a:pPr indent="0" lvl="0" marL="0" rtl="0" algn="ctr">
                        <a:spcBef>
                          <a:spcPts val="0"/>
                        </a:spcBef>
                        <a:spcAft>
                          <a:spcPts val="0"/>
                        </a:spcAft>
                        <a:buNone/>
                      </a:pPr>
                      <a:r>
                        <a:rPr lang="en" sz="2000">
                          <a:latin typeface="Oswald"/>
                          <a:ea typeface="Oswald"/>
                          <a:cs typeface="Oswald"/>
                          <a:sym typeface="Oswald"/>
                        </a:rPr>
                        <a:t>Literature Comparison</a:t>
                      </a:r>
                      <a:endParaRPr sz="2000">
                        <a:latin typeface="Oswald"/>
                        <a:ea typeface="Oswald"/>
                        <a:cs typeface="Oswald"/>
                        <a:sym typeface="Oswald"/>
                      </a:endParaRPr>
                    </a:p>
                  </a:txBody>
                  <a:tcPr marT="91425" marB="91425" marR="91425" marL="91425">
                    <a:solidFill>
                      <a:srgbClr val="00CEF6">
                        <a:alpha val="73460"/>
                      </a:srgbClr>
                    </a:solidFill>
                  </a:tcPr>
                </a:tc>
                <a:tc>
                  <a:txBody>
                    <a:bodyPr/>
                    <a:lstStyle/>
                    <a:p>
                      <a:pPr indent="0" lvl="0" marL="0" rtl="0" algn="ctr">
                        <a:spcBef>
                          <a:spcPts val="0"/>
                        </a:spcBef>
                        <a:spcAft>
                          <a:spcPts val="0"/>
                        </a:spcAft>
                        <a:buNone/>
                      </a:pPr>
                      <a:r>
                        <a:rPr lang="en" sz="2000">
                          <a:latin typeface="Oswald"/>
                          <a:ea typeface="Oswald"/>
                          <a:cs typeface="Oswald"/>
                          <a:sym typeface="Oswald"/>
                        </a:rPr>
                        <a:t>Literature Gaps</a:t>
                      </a:r>
                      <a:endParaRPr sz="2000">
                        <a:latin typeface="Oswald"/>
                        <a:ea typeface="Oswald"/>
                        <a:cs typeface="Oswald"/>
                        <a:sym typeface="Oswald"/>
                      </a:endParaRPr>
                    </a:p>
                  </a:txBody>
                  <a:tcPr marT="91425" marB="91425" marR="91425" marL="91425">
                    <a:solidFill>
                      <a:srgbClr val="00CEF6">
                        <a:alpha val="73460"/>
                      </a:srgbClr>
                    </a:solidFill>
                  </a:tcPr>
                </a:tc>
              </a:tr>
              <a:tr h="859825">
                <a:tc>
                  <a:txBody>
                    <a:bodyPr/>
                    <a:lstStyle/>
                    <a:p>
                      <a:pPr indent="0" lvl="0" marL="0" rtl="0" algn="l">
                        <a:spcBef>
                          <a:spcPts val="0"/>
                        </a:spcBef>
                        <a:spcAft>
                          <a:spcPts val="0"/>
                        </a:spcAft>
                        <a:buNone/>
                      </a:pPr>
                      <a:r>
                        <a:rPr lang="en">
                          <a:latin typeface="Nunito"/>
                          <a:ea typeface="Nunito"/>
                          <a:cs typeface="Nunito"/>
                          <a:sym typeface="Nunito"/>
                        </a:rPr>
                        <a:t>Optimization of carbonator and main turbine outlet pressures without purge or water separation process</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Failed to consider the inclusion of make-up and purge streams for improved efficiency gains</a:t>
                      </a:r>
                      <a:endParaRPr>
                        <a:latin typeface="Nunito"/>
                        <a:ea typeface="Nunito"/>
                        <a:cs typeface="Nunito"/>
                        <a:sym typeface="Nunito"/>
                      </a:endParaRPr>
                    </a:p>
                  </a:txBody>
                  <a:tcPr marT="91425" marB="91425" marR="91425" marL="91425"/>
                </a:tc>
              </a:tr>
              <a:tr h="1183050">
                <a:tc>
                  <a:txBody>
                    <a:bodyPr/>
                    <a:lstStyle/>
                    <a:p>
                      <a:pPr indent="0" lvl="0" marL="0" rtl="0" algn="l">
                        <a:spcBef>
                          <a:spcPts val="0"/>
                        </a:spcBef>
                        <a:spcAft>
                          <a:spcPts val="0"/>
                        </a:spcAft>
                        <a:buNone/>
                      </a:pPr>
                      <a:r>
                        <a:rPr lang="en">
                          <a:latin typeface="Nunito"/>
                          <a:ea typeface="Nunito"/>
                          <a:cs typeface="Nunito"/>
                          <a:sym typeface="Nunito"/>
                        </a:rPr>
                        <a:t>Consideration of calcination under water vapor with optimal solids purge split fraction.</a:t>
                      </a:r>
                      <a:endParaRPr>
                        <a:latin typeface="Nunito"/>
                        <a:ea typeface="Nunito"/>
                        <a:cs typeface="Nunito"/>
                        <a:sym typeface="Nunito"/>
                      </a:endParaRPr>
                    </a:p>
                  </a:txBody>
                  <a:tcPr marT="91425" marB="91425" marR="91425" marL="91425"/>
                </a:tc>
                <a:tc>
                  <a:txBody>
                    <a:bodyPr/>
                    <a:lstStyle/>
                    <a:p>
                      <a:pPr indent="0" lvl="0" marL="0" rtl="0" algn="l">
                        <a:lnSpc>
                          <a:spcPct val="115000"/>
                        </a:lnSpc>
                        <a:spcBef>
                          <a:spcPts val="1200"/>
                        </a:spcBef>
                        <a:spcAft>
                          <a:spcPts val="1200"/>
                        </a:spcAft>
                        <a:buNone/>
                      </a:pPr>
                      <a:r>
                        <a:rPr lang="en">
                          <a:latin typeface="Nunito"/>
                          <a:ea typeface="Nunito"/>
                          <a:cs typeface="Nunito"/>
                          <a:sym typeface="Nunito"/>
                        </a:rPr>
                        <a:t>Failed to consider the detailed heat integration analysis and the tradeoff between thermal-to-electrical efficiency and solar-to-thermal efficiency.</a:t>
                      </a:r>
                      <a:endParaRPr>
                        <a:latin typeface="Nunito"/>
                        <a:ea typeface="Nunito"/>
                        <a:cs typeface="Nunito"/>
                        <a:sym typeface="Nunito"/>
                      </a:endParaRPr>
                    </a:p>
                  </a:txBody>
                  <a:tcPr marT="91425" marB="91425" marR="91425" marL="91425"/>
                </a:tc>
              </a:tr>
              <a:tr h="788675">
                <a:tc>
                  <a:txBody>
                    <a:bodyPr/>
                    <a:lstStyle/>
                    <a:p>
                      <a:pPr indent="0" lvl="0" marL="0" rtl="0" algn="l">
                        <a:spcBef>
                          <a:spcPts val="0"/>
                        </a:spcBef>
                        <a:spcAft>
                          <a:spcPts val="0"/>
                        </a:spcAft>
                        <a:buNone/>
                      </a:pPr>
                      <a:r>
                        <a:rPr lang="en">
                          <a:latin typeface="Nunito"/>
                          <a:ea typeface="Nunito"/>
                          <a:cs typeface="Nunito"/>
                          <a:sym typeface="Nunito"/>
                        </a:rPr>
                        <a:t>Proposal of a water separation process for the use of water vapor in the solar calciner</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
                          <a:latin typeface="Nunito"/>
                          <a:ea typeface="Nunito"/>
                          <a:cs typeface="Nunito"/>
                          <a:sym typeface="Nunito"/>
                        </a:rPr>
                        <a:t>Failed to consider the increase in residual conversion of CaCO3/CaO mixture and its effect on the overall efficiency</a:t>
                      </a:r>
                      <a:endParaRPr>
                        <a:latin typeface="Nunito"/>
                        <a:ea typeface="Nunito"/>
                        <a:cs typeface="Nunito"/>
                        <a:sym typeface="Nunito"/>
                      </a:endParaRPr>
                    </a:p>
                  </a:txBody>
                  <a:tcPr marT="91425" marB="91425" marR="91425" marL="91425"/>
                </a:tc>
              </a:tr>
            </a:tbl>
          </a:graphicData>
        </a:graphic>
      </p:graphicFrame>
      <p:pic>
        <p:nvPicPr>
          <p:cNvPr id="523" name="Google Shape;523;p17" title="311-5.mp3">
            <a:hlinkClick r:id="rId3"/>
          </p:cNvPr>
          <p:cNvPicPr preferRelativeResize="0"/>
          <p:nvPr/>
        </p:nvPicPr>
        <p:blipFill>
          <a:blip r:embed="rId4">
            <a:alphaModFix/>
          </a:blip>
          <a:stretch>
            <a:fillRect/>
          </a:stretch>
        </p:blipFill>
        <p:spPr>
          <a:xfrm>
            <a:off x="6241250" y="358992"/>
            <a:ext cx="409125" cy="40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8"/>
          <p:cNvSpPr txBox="1"/>
          <p:nvPr>
            <p:ph type="title"/>
          </p:nvPr>
        </p:nvSpPr>
        <p:spPr>
          <a:xfrm>
            <a:off x="235525" y="228600"/>
            <a:ext cx="69966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Goals and Objectives</a:t>
            </a:r>
            <a:endParaRPr sz="3400">
              <a:solidFill>
                <a:schemeClr val="accent2"/>
              </a:solidFill>
            </a:endParaRPr>
          </a:p>
        </p:txBody>
      </p:sp>
      <p:sp>
        <p:nvSpPr>
          <p:cNvPr id="529" name="Google Shape;529;p18"/>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8"/>
          <p:cNvGrpSpPr/>
          <p:nvPr/>
        </p:nvGrpSpPr>
        <p:grpSpPr>
          <a:xfrm>
            <a:off x="3844549" y="3126201"/>
            <a:ext cx="599842" cy="589958"/>
            <a:chOff x="1244325" y="4999400"/>
            <a:chExt cx="444525" cy="437200"/>
          </a:xfrm>
        </p:grpSpPr>
        <p:sp>
          <p:nvSpPr>
            <p:cNvPr id="531" name="Google Shape;531;p18"/>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6" name="Google Shape;536;p18"/>
          <p:cNvGrpSpPr/>
          <p:nvPr/>
        </p:nvGrpSpPr>
        <p:grpSpPr>
          <a:xfrm>
            <a:off x="5266889" y="3113863"/>
            <a:ext cx="409140" cy="420402"/>
            <a:chOff x="2605300" y="5003050"/>
            <a:chExt cx="418900" cy="430475"/>
          </a:xfrm>
        </p:grpSpPr>
        <p:sp>
          <p:nvSpPr>
            <p:cNvPr id="537" name="Google Shape;537;p18"/>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18"/>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18"/>
          <p:cNvSpPr txBox="1"/>
          <p:nvPr/>
        </p:nvSpPr>
        <p:spPr>
          <a:xfrm>
            <a:off x="356625" y="1124450"/>
            <a:ext cx="6996600" cy="2103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600">
                <a:solidFill>
                  <a:schemeClr val="dk1"/>
                </a:solidFill>
                <a:latin typeface="Nunito Medium"/>
                <a:ea typeface="Nunito Medium"/>
                <a:cs typeface="Nunito Medium"/>
                <a:sym typeface="Nunito Medium"/>
              </a:rPr>
              <a:t>Optimization of the carbonator and main turbine outlet pressures to improve thermal-to-electrical efficiency.</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1000"/>
              </a:spcBef>
              <a:spcAft>
                <a:spcPts val="0"/>
              </a:spcAft>
              <a:buSzPts val="1100"/>
              <a:buChar char="●"/>
            </a:pPr>
            <a:r>
              <a:rPr lang="en" sz="1600">
                <a:solidFill>
                  <a:schemeClr val="dk1"/>
                </a:solidFill>
                <a:latin typeface="Nunito Medium"/>
                <a:ea typeface="Nunito Medium"/>
                <a:cs typeface="Nunito Medium"/>
                <a:sym typeface="Nunito Medium"/>
              </a:rPr>
              <a:t>Study the effect of varying solids purge split fraction on the CaL-TCES process and its impact on efficiency.</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1000"/>
              </a:spcBef>
              <a:spcAft>
                <a:spcPts val="0"/>
              </a:spcAft>
              <a:buSzPts val="1100"/>
              <a:buChar char="●"/>
            </a:pPr>
            <a:r>
              <a:rPr lang="en" sz="1600">
                <a:solidFill>
                  <a:schemeClr val="dk1"/>
                </a:solidFill>
                <a:latin typeface="Nunito Medium"/>
                <a:ea typeface="Nunito Medium"/>
                <a:cs typeface="Nunito Medium"/>
                <a:sym typeface="Nunito Medium"/>
              </a:rPr>
              <a:t>Analyze the tradeoff between maximizing thermal-to-electrical efficiency and solar-to-thermal efficiency in the CaL-TCES process.</a:t>
            </a:r>
            <a:endParaRPr sz="1600">
              <a:solidFill>
                <a:schemeClr val="dk1"/>
              </a:solidFill>
              <a:latin typeface="Nunito Medium"/>
              <a:ea typeface="Nunito Medium"/>
              <a:cs typeface="Nunito Medium"/>
              <a:sym typeface="Nunito Medium"/>
            </a:endParaRPr>
          </a:p>
        </p:txBody>
      </p:sp>
      <p:pic>
        <p:nvPicPr>
          <p:cNvPr id="543" name="Google Shape;543;p18" title="311-6.mp3">
            <a:hlinkClick r:id="rId3"/>
          </p:cNvPr>
          <p:cNvPicPr preferRelativeResize="0"/>
          <p:nvPr/>
        </p:nvPicPr>
        <p:blipFill>
          <a:blip r:embed="rId4">
            <a:alphaModFix/>
          </a:blip>
          <a:stretch>
            <a:fillRect/>
          </a:stretch>
        </p:blipFill>
        <p:spPr>
          <a:xfrm>
            <a:off x="4177750" y="456909"/>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19"/>
          <p:cNvSpPr txBox="1"/>
          <p:nvPr>
            <p:ph type="ctrTitle"/>
          </p:nvPr>
        </p:nvSpPr>
        <p:spPr>
          <a:xfrm>
            <a:off x="469625" y="3640750"/>
            <a:ext cx="70542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6000"/>
              <a:t>Process of modelling and optimisation</a:t>
            </a:r>
            <a:endParaRPr sz="6000"/>
          </a:p>
        </p:txBody>
      </p:sp>
      <p:sp>
        <p:nvSpPr>
          <p:cNvPr id="549" name="Google Shape;549;p19"/>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2</a:t>
            </a:r>
            <a:endParaRPr sz="12000">
              <a:solidFill>
                <a:schemeClr val="accent2"/>
              </a:solidFill>
            </a:endParaRPr>
          </a:p>
        </p:txBody>
      </p:sp>
      <p:sp>
        <p:nvSpPr>
          <p:cNvPr id="550" name="Google Shape;550;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0"/>
          <p:cNvSpPr txBox="1"/>
          <p:nvPr>
            <p:ph type="title"/>
          </p:nvPr>
        </p:nvSpPr>
        <p:spPr>
          <a:xfrm>
            <a:off x="235525" y="152400"/>
            <a:ext cx="69966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Schematic</a:t>
            </a:r>
            <a:r>
              <a:rPr lang="en" sz="3400">
                <a:solidFill>
                  <a:schemeClr val="accent2"/>
                </a:solidFill>
              </a:rPr>
              <a:t> Diagram of the Process</a:t>
            </a:r>
            <a:endParaRPr sz="3400">
              <a:solidFill>
                <a:schemeClr val="accent2"/>
              </a:solidFill>
            </a:endParaRPr>
          </a:p>
        </p:txBody>
      </p:sp>
      <p:sp>
        <p:nvSpPr>
          <p:cNvPr id="556" name="Google Shape;556;p20"/>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0"/>
          <p:cNvGrpSpPr/>
          <p:nvPr/>
        </p:nvGrpSpPr>
        <p:grpSpPr>
          <a:xfrm>
            <a:off x="3844549" y="3126201"/>
            <a:ext cx="599842" cy="589958"/>
            <a:chOff x="1244325" y="4999400"/>
            <a:chExt cx="444525" cy="437200"/>
          </a:xfrm>
        </p:grpSpPr>
        <p:sp>
          <p:nvSpPr>
            <p:cNvPr id="558" name="Google Shape;558;p20"/>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20"/>
          <p:cNvGrpSpPr/>
          <p:nvPr/>
        </p:nvGrpSpPr>
        <p:grpSpPr>
          <a:xfrm>
            <a:off x="5266889" y="3113863"/>
            <a:ext cx="409140" cy="420402"/>
            <a:chOff x="2605300" y="5003050"/>
            <a:chExt cx="418900" cy="430475"/>
          </a:xfrm>
        </p:grpSpPr>
        <p:sp>
          <p:nvSpPr>
            <p:cNvPr id="564" name="Google Shape;564;p20"/>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7" name="Google Shape;567;p20"/>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9" name="Google Shape;569;p20"/>
          <p:cNvPicPr preferRelativeResize="0"/>
          <p:nvPr/>
        </p:nvPicPr>
        <p:blipFill>
          <a:blip r:embed="rId3">
            <a:alphaModFix/>
          </a:blip>
          <a:stretch>
            <a:fillRect/>
          </a:stretch>
        </p:blipFill>
        <p:spPr>
          <a:xfrm>
            <a:off x="218425" y="1004025"/>
            <a:ext cx="8658226" cy="371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21"/>
          <p:cNvSpPr txBox="1"/>
          <p:nvPr>
            <p:ph type="title"/>
          </p:nvPr>
        </p:nvSpPr>
        <p:spPr>
          <a:xfrm>
            <a:off x="235525" y="228600"/>
            <a:ext cx="6996600" cy="91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chemeClr val="accent2"/>
                </a:solidFill>
              </a:rPr>
              <a:t>CaL-TCES process</a:t>
            </a:r>
            <a:endParaRPr sz="3400">
              <a:solidFill>
                <a:schemeClr val="accent2"/>
              </a:solidFill>
            </a:endParaRPr>
          </a:p>
        </p:txBody>
      </p:sp>
      <p:sp>
        <p:nvSpPr>
          <p:cNvPr id="575" name="Google Shape;575;p21"/>
          <p:cNvSpPr/>
          <p:nvPr/>
        </p:nvSpPr>
        <p:spPr>
          <a:xfrm>
            <a:off x="3485050" y="1567267"/>
            <a:ext cx="929494" cy="548374"/>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21"/>
          <p:cNvGrpSpPr/>
          <p:nvPr/>
        </p:nvGrpSpPr>
        <p:grpSpPr>
          <a:xfrm>
            <a:off x="3844549" y="3126201"/>
            <a:ext cx="599842" cy="589958"/>
            <a:chOff x="1244325" y="4999400"/>
            <a:chExt cx="444525" cy="437200"/>
          </a:xfrm>
        </p:grpSpPr>
        <p:sp>
          <p:nvSpPr>
            <p:cNvPr id="577" name="Google Shape;577;p21"/>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1"/>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1"/>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1"/>
          <p:cNvGrpSpPr/>
          <p:nvPr/>
        </p:nvGrpSpPr>
        <p:grpSpPr>
          <a:xfrm>
            <a:off x="5266889" y="3113863"/>
            <a:ext cx="409140" cy="420402"/>
            <a:chOff x="2605300" y="5003050"/>
            <a:chExt cx="418900" cy="430475"/>
          </a:xfrm>
        </p:grpSpPr>
        <p:sp>
          <p:nvSpPr>
            <p:cNvPr id="583" name="Google Shape;583;p21"/>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21"/>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8" name="Google Shape;588;p21"/>
          <p:cNvSpPr txBox="1"/>
          <p:nvPr/>
        </p:nvSpPr>
        <p:spPr>
          <a:xfrm>
            <a:off x="356625" y="1124450"/>
            <a:ext cx="8407800" cy="2696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600">
                <a:solidFill>
                  <a:schemeClr val="dk1"/>
                </a:solidFill>
                <a:latin typeface="Nunito Medium"/>
                <a:ea typeface="Nunito Medium"/>
                <a:cs typeface="Nunito Medium"/>
                <a:sym typeface="Nunito Medium"/>
              </a:rPr>
              <a:t>The CaL-TCES process involves a solar calciner (CALC) and a carbonator (CARB) that convert CaCO3 to CaO and CO2, and vice versa, respectively.</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Turbines are used for electrical power generation, and tanks are used to store the reaction products.</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Heat exchangers are employed to enable heat integration within the reactors.</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When solar radiation is available, calcination occurs in the solar calciner, and CO2 is used to heat up solids and generate steam for power generation.</a:t>
            </a:r>
            <a:endParaRPr sz="1600">
              <a:solidFill>
                <a:schemeClr val="dk1"/>
              </a:solidFill>
              <a:latin typeface="Nunito Medium"/>
              <a:ea typeface="Nunito Medium"/>
              <a:cs typeface="Nunito Medium"/>
              <a:sym typeface="Nunito Medium"/>
            </a:endParaRPr>
          </a:p>
          <a:p>
            <a:pPr indent="-298450" lvl="0" marL="457200" rtl="0" algn="l">
              <a:lnSpc>
                <a:spcPct val="115000"/>
              </a:lnSpc>
              <a:spcBef>
                <a:spcPts val="0"/>
              </a:spcBef>
              <a:spcAft>
                <a:spcPts val="0"/>
              </a:spcAft>
              <a:buSzPts val="1100"/>
              <a:buChar char="●"/>
            </a:pPr>
            <a:r>
              <a:rPr lang="en" sz="1600">
                <a:solidFill>
                  <a:schemeClr val="dk1"/>
                </a:solidFill>
                <a:latin typeface="Nunito Medium"/>
                <a:ea typeface="Nunito Medium"/>
                <a:cs typeface="Nunito Medium"/>
                <a:sym typeface="Nunito Medium"/>
              </a:rPr>
              <a:t>The carbonator side of the process operates continuously, while the calciner side operates only when solar radiation is available.</a:t>
            </a:r>
            <a:endParaRPr sz="1600">
              <a:solidFill>
                <a:schemeClr val="dk1"/>
              </a:solidFill>
              <a:latin typeface="Nunito Medium"/>
              <a:ea typeface="Nunito Medium"/>
              <a:cs typeface="Nunito Medium"/>
              <a:sym typeface="Nunito Medium"/>
            </a:endParaRPr>
          </a:p>
        </p:txBody>
      </p:sp>
      <p:pic>
        <p:nvPicPr>
          <p:cNvPr id="589" name="Google Shape;589;p21" title="311-8.mp3">
            <a:hlinkClick r:id="rId3"/>
          </p:cNvPr>
          <p:cNvPicPr preferRelativeResize="0"/>
          <p:nvPr/>
        </p:nvPicPr>
        <p:blipFill>
          <a:blip r:embed="rId4">
            <a:alphaModFix/>
          </a:blip>
          <a:stretch>
            <a:fillRect/>
          </a:stretch>
        </p:blipFill>
        <p:spPr>
          <a:xfrm>
            <a:off x="3505225" y="45690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