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2" r:id="rId7"/>
    <p:sldId id="259" r:id="rId8"/>
    <p:sldId id="265" r:id="rId9"/>
    <p:sldId id="266" r:id="rId10"/>
    <p:sldId id="260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3C2DB-D0AE-4860-A7D3-380DE9844725}" v="1056" dt="2024-01-10T21:52:47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P6zBHpWiGA" TargetMode="External"/><Relationship Id="rId2" Type="http://schemas.openxmlformats.org/officeDocument/2006/relationships/hyperlink" Target="https://egeszsegvonal.gov.hu/t-ty/402-tuberkulozis-tuberculosis-tb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err="1">
                <a:solidFill>
                  <a:srgbClr val="202124"/>
                </a:solidFill>
                <a:ea typeface="Calibri Light"/>
                <a:cs typeface="Calibri Light"/>
              </a:rPr>
              <a:t>Tuberculosis</a:t>
            </a:r>
            <a:endParaRPr lang="hu-HU" sz="7200">
              <a:solidFill>
                <a:srgbClr val="202124"/>
              </a:solidFill>
              <a:ea typeface="Calibri Light"/>
              <a:cs typeface="Calibri Ligh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710634-6EB4-5A47-42FD-3EA8C3A7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4200">
                <a:ea typeface="Calibri Light"/>
                <a:cs typeface="Calibri Light"/>
              </a:rPr>
              <a:t>Rizikófaktorok</a:t>
            </a:r>
            <a:endParaRPr lang="hu-HU" sz="42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B6A3A9-903A-907D-8765-073AB198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500">
                <a:ea typeface="+mn-lt"/>
                <a:cs typeface="+mn-lt"/>
              </a:rPr>
              <a:t>A fertőzés kapcsán számos gümő alakulhat ki az érintett szervekben.</a:t>
            </a:r>
          </a:p>
          <a:p>
            <a:r>
              <a:rPr lang="hu-HU" sz="1500">
                <a:ea typeface="+mn-lt"/>
                <a:cs typeface="+mn-lt"/>
              </a:rPr>
              <a:t>Az egészséges szövetek pusztulnak, a helyükön üregek, úgynevezett kavernák alakulnak ki.</a:t>
            </a:r>
          </a:p>
          <a:p>
            <a:r>
              <a:rPr lang="hu-HU" sz="1500">
                <a:ea typeface="+mn-lt"/>
                <a:cs typeface="+mn-lt"/>
              </a:rPr>
              <a:t>A központi idegrendszer érintettsége esetén kialakulhat agytályog vagy agyhártyagyulladás.</a:t>
            </a:r>
          </a:p>
          <a:p>
            <a:r>
              <a:rPr lang="hu-HU" sz="1500">
                <a:ea typeface="+mn-lt"/>
                <a:cs typeface="+mn-lt"/>
              </a:rPr>
              <a:t>Ha a csontokat, ízületeket érinti, az fájdalomhoz, illetve csonttörésekhez vezethet, a közeli izmokban hidegtályog alakulhat ki</a:t>
            </a:r>
          </a:p>
          <a:p>
            <a:endParaRPr lang="hu-HU" sz="1500">
              <a:ea typeface="Calibri"/>
              <a:cs typeface="Calibri"/>
            </a:endParaRPr>
          </a:p>
          <a:p>
            <a:endParaRPr lang="hu-HU" sz="1500">
              <a:ea typeface="Calibri"/>
              <a:cs typeface="Calibri"/>
            </a:endParaRPr>
          </a:p>
        </p:txBody>
      </p:sp>
      <p:pic>
        <p:nvPicPr>
          <p:cNvPr id="4" name="Kép 3" descr="A képen fekete-fehér látható&#10;&#10;Automatikusan generált leírás">
            <a:extLst>
              <a:ext uri="{FF2B5EF4-FFF2-40B4-BE49-F238E27FC236}">
                <a16:creationId xmlns:a16="http://schemas.microsoft.com/office/drawing/2014/main" id="{513D0947-CB45-8B63-C524-C669226F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8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BD6483-28C3-9A34-6B84-48AB37781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57E21B-8A79-2C55-D4B7-88C521EC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u-HU" sz="5400">
                <a:ea typeface="Calibri Light"/>
                <a:cs typeface="Calibri Light"/>
              </a:rPr>
              <a:t>Rizikófaktorok</a:t>
            </a:r>
            <a:endParaRPr lang="hu-HU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EE48C7-30C2-A4D2-A49A-09B7FA5C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>
                <a:ea typeface="+mn-lt"/>
                <a:cs typeface="+mn-lt"/>
              </a:rPr>
              <a:t>A felköhögött váladék lenyelése a bél fertőződését okozhatja, a kialakult fekélyek miatt hegek, összenövések keletkeznek, ez pedig bélelzáródáshoz vezethet.</a:t>
            </a:r>
          </a:p>
          <a:p>
            <a:r>
              <a:rPr lang="hu-HU" sz="2200">
                <a:ea typeface="+mn-lt"/>
                <a:cs typeface="+mn-lt"/>
              </a:rPr>
              <a:t>Kezelés nélkül a tuberkulózis a betegek felénél halálhoz vezet</a:t>
            </a:r>
            <a:endParaRPr lang="hu-HU" sz="2200">
              <a:ea typeface="Calibri"/>
              <a:cs typeface="Calibri"/>
            </a:endParaRPr>
          </a:p>
          <a:p>
            <a:endParaRPr lang="hu-HU" sz="2200"/>
          </a:p>
          <a:p>
            <a:endParaRPr lang="hu-HU" sz="2200">
              <a:ea typeface="Calibri"/>
              <a:cs typeface="Calibri"/>
            </a:endParaRPr>
          </a:p>
        </p:txBody>
      </p:sp>
      <p:pic>
        <p:nvPicPr>
          <p:cNvPr id="4" name="Kép 3" descr="A képen személy, fedett pályás, pelenka, baba látható&#10;&#10;Automatikusan generált leírás">
            <a:extLst>
              <a:ext uri="{FF2B5EF4-FFF2-40B4-BE49-F238E27FC236}">
                <a16:creationId xmlns:a16="http://schemas.microsoft.com/office/drawing/2014/main" id="{7A1EEDB6-E9A7-7F81-6A06-450BAE6B3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3" r="32709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8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D5F165-EA64-13BF-256C-390F3614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hu-HU" sz="5400">
                <a:ea typeface="Calibri Light"/>
                <a:cs typeface="Calibri Light"/>
              </a:rPr>
              <a:t>Megelőzés</a:t>
            </a:r>
            <a:endParaRPr lang="hu-HU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0D7DA1-06AE-58E6-3CD9-7B3EB69D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900"/>
              <a:t>A megelőzés legfontosabb módszere a védőoltás</a:t>
            </a:r>
          </a:p>
          <a:p>
            <a:r>
              <a:rPr lang="hu-HU" sz="1900">
                <a:ea typeface="+mn-lt"/>
                <a:cs typeface="+mn-lt"/>
              </a:rPr>
              <a:t>Magyarországon a gyermekek oltása kötelező, ez pár napos korban, legtöbbször már a szülészeti osztályon megtörténik</a:t>
            </a:r>
          </a:p>
          <a:p>
            <a:r>
              <a:rPr lang="hu-HU" sz="1900">
                <a:ea typeface="+mn-lt"/>
                <a:cs typeface="+mn-lt"/>
              </a:rPr>
              <a:t>A fertőző betegségek megelőzésének másik módszere, ha felderítjük a potenciális fertőzötteket és azokat, akiknek átadhatták a betegséget. Őket megvizsgálják, kezelésüket megkezdik, így megakadályozva azt, hogy a betegséget továbbterjesszék.</a:t>
            </a:r>
            <a:endParaRPr lang="hu-HU" sz="1900">
              <a:ea typeface="Calibri"/>
              <a:cs typeface="Calibri"/>
            </a:endParaRPr>
          </a:p>
        </p:txBody>
      </p:sp>
      <p:pic>
        <p:nvPicPr>
          <p:cNvPr id="4" name="Kép 3" descr="A képen személy, fedett pályás, Orvosi felszerelés, orvosi látható&#10;&#10;Automatikusan generált leírás">
            <a:extLst>
              <a:ext uri="{FF2B5EF4-FFF2-40B4-BE49-F238E27FC236}">
                <a16:creationId xmlns:a16="http://schemas.microsoft.com/office/drawing/2014/main" id="{124F4C31-F9ED-6030-AEAB-131DE700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228027"/>
            <a:ext cx="5458968" cy="24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7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89C6C5-0CD9-7232-6D84-512EE914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Calibri Light"/>
                <a:cs typeface="Calibri Light"/>
              </a:rPr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EB5658-52BE-F9CD-3AB3-143C0155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  <a:hlinkClick r:id="rId2"/>
              </a:rPr>
              <a:t>Egézségvonal tuberkolózis cikkje</a:t>
            </a:r>
          </a:p>
          <a:p>
            <a:r>
              <a:rPr lang="hu-HU" b="1" dirty="0">
                <a:ea typeface="+mn-lt"/>
                <a:cs typeface="+mn-lt"/>
                <a:hlinkClick r:id="rId3"/>
              </a:rPr>
              <a:t>Osmosis from Elsevier</a:t>
            </a:r>
            <a:r>
              <a:rPr lang="hu-HU" dirty="0">
                <a:ea typeface="+mn-lt"/>
                <a:cs typeface="+mn-lt"/>
                <a:hlinkClick r:id="rId3"/>
              </a:rPr>
              <a:t> angol nyelvű videója a témában</a:t>
            </a:r>
            <a:endParaRPr lang="hu-H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82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7C810-C0B6-2125-A908-515E6682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195051"/>
            <a:ext cx="4597747" cy="624166"/>
          </a:xfrm>
        </p:spPr>
        <p:txBody>
          <a:bodyPr anchor="b">
            <a:normAutofit/>
          </a:bodyPr>
          <a:lstStyle/>
          <a:p>
            <a:r>
              <a:rPr lang="hu-HU" sz="3200" dirty="0">
                <a:ea typeface="Calibri Light"/>
                <a:cs typeface="Calibri Light"/>
              </a:rPr>
              <a:t>Kialakulás és fertőzés</a:t>
            </a:r>
            <a:endParaRPr lang="hu-HU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9C880-B8ED-A929-449B-16953940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09" y="1713966"/>
            <a:ext cx="6107366" cy="4641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dirty="0">
                <a:ea typeface="Calibri"/>
                <a:cs typeface="Calibri"/>
              </a:rPr>
              <a:t>A kialakulásáért a </a:t>
            </a:r>
            <a:r>
              <a:rPr lang="hu-HU" sz="2000" b="1" dirty="0" err="1">
                <a:ea typeface="Calibri"/>
                <a:cs typeface="Calibri"/>
              </a:rPr>
              <a:t>Mycobacterium</a:t>
            </a:r>
            <a:r>
              <a:rPr lang="hu-HU" sz="2000" b="1" dirty="0">
                <a:ea typeface="Calibri"/>
                <a:cs typeface="Calibri"/>
              </a:rPr>
              <a:t> </a:t>
            </a:r>
            <a:r>
              <a:rPr lang="hu-HU" sz="2000" b="1" dirty="0" err="1">
                <a:ea typeface="Calibri"/>
                <a:cs typeface="Calibri"/>
              </a:rPr>
              <a:t>tuberculosis</a:t>
            </a:r>
            <a:r>
              <a:rPr lang="hu-HU" sz="2000" dirty="0">
                <a:ea typeface="Calibri"/>
                <a:cs typeface="Calibri"/>
              </a:rPr>
              <a:t> nevű </a:t>
            </a:r>
            <a:r>
              <a:rPr lang="hu-HU" sz="2000" b="1" dirty="0">
                <a:ea typeface="Calibri"/>
                <a:cs typeface="Calibri"/>
              </a:rPr>
              <a:t>baktérium </a:t>
            </a:r>
            <a:r>
              <a:rPr lang="hu-HU" sz="2000" dirty="0">
                <a:ea typeface="Calibri"/>
                <a:cs typeface="Calibri"/>
              </a:rPr>
              <a:t>felelős</a:t>
            </a:r>
          </a:p>
          <a:p>
            <a:r>
              <a:rPr lang="hu-HU" sz="2000" b="1" dirty="0">
                <a:ea typeface="Calibri"/>
                <a:cs typeface="Calibri"/>
              </a:rPr>
              <a:t>Oxigéndús környezetre</a:t>
            </a:r>
            <a:r>
              <a:rPr lang="hu-HU" sz="2000" dirty="0">
                <a:ea typeface="Calibri"/>
                <a:cs typeface="Calibri"/>
              </a:rPr>
              <a:t> van szüksége, és vastag sejtfala miatt </a:t>
            </a:r>
            <a:r>
              <a:rPr lang="hu-HU" sz="2000" b="1" dirty="0">
                <a:ea typeface="Calibri"/>
                <a:cs typeface="Calibri"/>
              </a:rPr>
              <a:t>nagyon ellenálló</a:t>
            </a:r>
          </a:p>
          <a:p>
            <a:r>
              <a:rPr lang="hu-HU" sz="2000" dirty="0">
                <a:ea typeface="Calibri"/>
                <a:cs typeface="Calibri"/>
              </a:rPr>
              <a:t>Legtöbb esetben </a:t>
            </a:r>
            <a:r>
              <a:rPr lang="hu-HU" sz="2000" b="1" dirty="0">
                <a:ea typeface="Calibri"/>
                <a:cs typeface="Calibri"/>
              </a:rPr>
              <a:t>belégzés </a:t>
            </a:r>
            <a:r>
              <a:rPr lang="hu-HU" sz="2000" dirty="0">
                <a:ea typeface="Calibri"/>
                <a:cs typeface="Calibri"/>
              </a:rPr>
              <a:t>útján terjed</a:t>
            </a:r>
          </a:p>
          <a:p>
            <a:r>
              <a:rPr lang="hu-HU" sz="2000" dirty="0">
                <a:ea typeface="Calibri"/>
                <a:cs typeface="Calibri"/>
              </a:rPr>
              <a:t>Belégzés után a hörgőágak mélyebb részeibe kerül, ahol a védekező sejtek felfalják, majd megpróbálják enzimekkel feloldani, azonban  kártevő sejtek ezt megakadályozzák</a:t>
            </a:r>
          </a:p>
          <a:p>
            <a:r>
              <a:rPr lang="hu-HU" sz="2000" dirty="0">
                <a:ea typeface="Calibri"/>
                <a:cs typeface="Calibri"/>
              </a:rPr>
              <a:t>Előfordul, hogy a szervezet leküzdi a fertőzést, és, habár a baktérium jelen van, nem jelentkeznek  tünetek, ezt </a:t>
            </a:r>
            <a:r>
              <a:rPr lang="hu-HU" sz="2000" b="1" dirty="0">
                <a:ea typeface="Calibri"/>
                <a:cs typeface="Calibri"/>
              </a:rPr>
              <a:t>látens vagy inaktív </a:t>
            </a:r>
            <a:r>
              <a:rPr lang="hu-HU" sz="2000" b="1" dirty="0">
                <a:ea typeface="+mn-lt"/>
                <a:cs typeface="+mn-lt"/>
              </a:rPr>
              <a:t>tuberkulózisnak</a:t>
            </a:r>
            <a:r>
              <a:rPr lang="hu-HU" sz="2000" dirty="0">
                <a:ea typeface="+mn-lt"/>
                <a:cs typeface="+mn-lt"/>
              </a:rPr>
              <a:t> nevezzük</a:t>
            </a:r>
            <a:endParaRPr lang="hu-HU" sz="2000" dirty="0">
              <a:ea typeface="Calibri"/>
              <a:cs typeface="Calibri"/>
            </a:endParaRPr>
          </a:p>
          <a:p>
            <a:r>
              <a:rPr lang="hu-HU" sz="2000" dirty="0">
                <a:ea typeface="+mn-lt"/>
                <a:cs typeface="+mn-lt"/>
              </a:rPr>
              <a:t>A látens beteg nem fertőz</a:t>
            </a:r>
            <a:endParaRPr lang="hu-HU" sz="2000" dirty="0">
              <a:ea typeface="Calibri"/>
              <a:cs typeface="Calibri"/>
            </a:endParaRPr>
          </a:p>
          <a:p>
            <a:endParaRPr lang="hu-HU" sz="2000" dirty="0">
              <a:ea typeface="Calibri"/>
              <a:cs typeface="Calibri"/>
            </a:endParaRPr>
          </a:p>
          <a:p>
            <a:endParaRPr lang="hu-HU" sz="2000" dirty="0">
              <a:ea typeface="Calibri"/>
              <a:cs typeface="Calibri"/>
            </a:endParaRPr>
          </a:p>
          <a:p>
            <a:endParaRPr lang="hu-HU" sz="2000">
              <a:ea typeface="Calibri"/>
              <a:cs typeface="Calibri"/>
            </a:endParaRPr>
          </a:p>
        </p:txBody>
      </p:sp>
      <p:pic>
        <p:nvPicPr>
          <p:cNvPr id="4" name="Kép 3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BCC01140-DD58-A221-D716-B16615FCF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76"/>
          <a:stretch/>
        </p:blipFill>
        <p:spPr>
          <a:xfrm>
            <a:off x="6469812" y="498829"/>
            <a:ext cx="4959629" cy="37724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9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B2A3AC-6CE0-21E5-6F58-DAD514749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5FF610-FD2B-5E00-3766-549B34A6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195051"/>
            <a:ext cx="4597747" cy="624166"/>
          </a:xfrm>
        </p:spPr>
        <p:txBody>
          <a:bodyPr anchor="b">
            <a:normAutofit/>
          </a:bodyPr>
          <a:lstStyle/>
          <a:p>
            <a:r>
              <a:rPr lang="hu-HU" sz="3200" dirty="0">
                <a:ea typeface="Calibri Light"/>
                <a:cs typeface="Calibri Light"/>
              </a:rPr>
              <a:t>Kialakulás és fertőzés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7E524C-A0FF-73A3-EEC4-1FBCA014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09" y="1713966"/>
            <a:ext cx="6107366" cy="4641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dirty="0">
                <a:ea typeface="Calibri"/>
                <a:cs typeface="Calibri"/>
              </a:rPr>
              <a:t>Ha a szervezet legyengül betegség vagy idős kor miatt, az inaktív tbc, aktívvá válhat</a:t>
            </a:r>
          </a:p>
          <a:p>
            <a:r>
              <a:rPr lang="hu-HU" sz="2000" dirty="0">
                <a:ea typeface="+mn-lt"/>
                <a:cs typeface="+mn-lt"/>
              </a:rPr>
              <a:t>Az aktív tuberkulózis állapotában a baktérium szaporodik, a beteg tünetes és fertőző</a:t>
            </a:r>
            <a:endParaRPr lang="hu-HU" sz="2000" dirty="0">
              <a:ea typeface="Calibri"/>
              <a:cs typeface="Calibri"/>
            </a:endParaRPr>
          </a:p>
          <a:p>
            <a:r>
              <a:rPr lang="hu-HU" sz="2000" dirty="0">
                <a:ea typeface="+mn-lt"/>
                <a:cs typeface="+mn-lt"/>
              </a:rPr>
              <a:t>Köhögés, köpetürítés vagy beszéd közben a fertőző személy nyálcseppekkel levegőbe üríti a kórokozót, amit a környezetében tartózkodó fogékony személy belélegezve kaphat el</a:t>
            </a:r>
          </a:p>
          <a:p>
            <a:r>
              <a:rPr lang="hu-HU" sz="2000" dirty="0">
                <a:ea typeface="Calibri"/>
                <a:cs typeface="Calibri"/>
              </a:rPr>
              <a:t>Az érrendszeren keresztül más szervekre is átterjedhet</a:t>
            </a:r>
          </a:p>
          <a:p>
            <a:endParaRPr lang="hu-HU" sz="2000" dirty="0">
              <a:ea typeface="Calibri"/>
              <a:cs typeface="Calibri"/>
            </a:endParaRPr>
          </a:p>
          <a:p>
            <a:endParaRPr lang="hu-HU" sz="2000" dirty="0">
              <a:ea typeface="Calibri"/>
              <a:cs typeface="Calibri"/>
            </a:endParaRPr>
          </a:p>
          <a:p>
            <a:endParaRPr lang="hu-HU" sz="2000">
              <a:ea typeface="Calibri"/>
              <a:cs typeface="Calibri"/>
            </a:endParaRP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9DB3E3B6-9C44-DFFA-4378-2862B3AC1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5" b="2535"/>
          <a:stretch/>
        </p:blipFill>
        <p:spPr>
          <a:xfrm>
            <a:off x="6469812" y="498829"/>
            <a:ext cx="4959629" cy="37724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3B339-94E0-50FF-CBCD-BBF1DA867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4C19C6-3FE6-83B5-8E17-02F5AFE70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8ACA73-81C7-C4D9-6757-B1C76DC29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22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A87483-6984-5092-D646-C9D95784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u-HU" sz="5400">
                <a:ea typeface="Calibri Light"/>
                <a:cs typeface="Calibri Light"/>
              </a:rPr>
              <a:t>Általános tünetek</a:t>
            </a:r>
            <a:endParaRPr lang="hu-HU" sz="54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FAC8F8-3D90-3732-A4DB-DF49E69B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dirty="0">
                <a:ea typeface="+mn-lt"/>
                <a:cs typeface="+mn-lt"/>
              </a:rPr>
              <a:t>fáradtság, rossz közérzet, köhögés, véres köpet, testsúlycsökkenés (diéta nélkül), láz, éjszakai izzadás,</a:t>
            </a:r>
            <a:endParaRPr lang="hu-HU" sz="2200" dirty="0">
              <a:ea typeface="Calibri" panose="020F0502020204030204"/>
              <a:cs typeface="Calibri" panose="020F0502020204030204"/>
            </a:endParaRPr>
          </a:p>
          <a:p>
            <a:r>
              <a:rPr lang="hu-HU" sz="2200" dirty="0">
                <a:ea typeface="+mn-lt"/>
                <a:cs typeface="+mn-lt"/>
              </a:rPr>
              <a:t>duzzadt nyirokcsomók,</a:t>
            </a:r>
          </a:p>
          <a:p>
            <a:r>
              <a:rPr lang="hu-HU" sz="2200" dirty="0">
                <a:ea typeface="Calibri" panose="020F0502020204030204"/>
                <a:cs typeface="Calibri" panose="020F0502020204030204"/>
              </a:rPr>
              <a:t>duzzadt csomóka tüdőben</a:t>
            </a:r>
          </a:p>
        </p:txBody>
      </p:sp>
      <p:pic>
        <p:nvPicPr>
          <p:cNvPr id="4" name="Kép 3" descr="A képen röntgenfilm, orvosi, Orvosi képalkotás, radiológia látható&#10;&#10;Automatikusan generált leírás">
            <a:extLst>
              <a:ext uri="{FF2B5EF4-FFF2-40B4-BE49-F238E27FC236}">
                <a16:creationId xmlns:a16="http://schemas.microsoft.com/office/drawing/2014/main" id="{06B88951-1002-7CAD-414C-205ADF721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65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FFDCB-AE13-530D-E842-7C48976CE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A6EA433-AA20-EB4B-03B5-9231CBBE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u-HU" sz="5400">
                <a:ea typeface="Calibri Light"/>
                <a:cs typeface="Calibri Light"/>
              </a:rPr>
              <a:t>Fertőzött szervtől függő tünetek</a:t>
            </a:r>
            <a:endParaRPr lang="hu-HU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B7C739-92CD-CF04-5B27-C33DD2E0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hu-HU" sz="1900">
                <a:ea typeface="+mn-lt"/>
                <a:cs typeface="+mn-lt"/>
              </a:rPr>
              <a:t>A tbc által érintett szervek bevérezhetnek, működésük elégtelenné válhat</a:t>
            </a:r>
            <a:endParaRPr lang="hu-HU" sz="1900">
              <a:ea typeface="Calibri" panose="020F0502020204030204"/>
              <a:cs typeface="Calibri" panose="020F0502020204030204"/>
            </a:endParaRPr>
          </a:p>
          <a:p>
            <a:r>
              <a:rPr lang="hu-HU" sz="1900">
                <a:ea typeface="+mn-lt"/>
                <a:cs typeface="+mn-lt"/>
              </a:rPr>
              <a:t>mellkasi fájdalom;</a:t>
            </a:r>
            <a:endParaRPr lang="hu-HU" sz="1900"/>
          </a:p>
          <a:p>
            <a:r>
              <a:rPr lang="hu-HU" sz="1900">
                <a:ea typeface="+mn-lt"/>
                <a:cs typeface="+mn-lt"/>
              </a:rPr>
              <a:t>csont- és ízületi fájdalom;</a:t>
            </a:r>
            <a:endParaRPr lang="hu-HU" sz="1900"/>
          </a:p>
          <a:p>
            <a:r>
              <a:rPr lang="hu-HU" sz="1900">
                <a:ea typeface="+mn-lt"/>
                <a:cs typeface="+mn-lt"/>
              </a:rPr>
              <a:t>a vesetuberkulózis hátfájdalommal, gennyes vizelettel járhat;</a:t>
            </a:r>
            <a:endParaRPr lang="hu-HU" sz="1900"/>
          </a:p>
          <a:p>
            <a:r>
              <a:rPr lang="hu-HU" sz="1900">
                <a:ea typeface="+mn-lt"/>
                <a:cs typeface="+mn-lt"/>
              </a:rPr>
              <a:t>a központi idegrendszeri érintettségben (pl. agyi tályognál) epilepszia jelentkezhet, agyhártyagyulladásnál láz, fejfájás, tarkókötöttség, később zavartság, kóma;</a:t>
            </a:r>
            <a:endParaRPr lang="hu-HU" sz="1900"/>
          </a:p>
          <a:p>
            <a:r>
              <a:rPr lang="hu-HU" sz="1900">
                <a:ea typeface="+mn-lt"/>
                <a:cs typeface="+mn-lt"/>
              </a:rPr>
              <a:t>az érintett nyaki nyirokcsomók gyulladása felszínre törhet, sipolyok keletkezhetnek;</a:t>
            </a:r>
            <a:endParaRPr lang="hu-HU" sz="1900"/>
          </a:p>
          <a:p>
            <a:r>
              <a:rPr lang="hu-HU" sz="1900">
                <a:ea typeface="+mn-lt"/>
                <a:cs typeface="+mn-lt"/>
              </a:rPr>
              <a:t>a bőrön a fertőzés többek között éles szélű fekély képében jelenik meg, mely heggel gyógyul.</a:t>
            </a:r>
            <a:endParaRPr lang="hu-HU" sz="190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CA3DCD2-5E23-1C37-8A55-51438D09C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8" r="16659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7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603FDB-3446-5964-7707-9728D2DC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400">
                <a:ea typeface="Calibri Light"/>
                <a:cs typeface="Calibri Light"/>
              </a:rPr>
              <a:t>Diagnózis</a:t>
            </a:r>
            <a:endParaRPr lang="hu-HU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B847A9-6D05-2EB9-8AC9-179C5EA7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500">
                <a:ea typeface="+mn-lt"/>
                <a:cs typeface="+mn-lt"/>
              </a:rPr>
              <a:t>Ha tbc gyanúja áll fenn, meg kell vizsgálni a beteg köpetét</a:t>
            </a:r>
          </a:p>
          <a:p>
            <a:r>
              <a:rPr lang="hu-HU" sz="1500">
                <a:ea typeface="+mn-lt"/>
                <a:cs typeface="+mn-lt"/>
              </a:rPr>
              <a:t>A tenyésztés a baktérium lassú szaporodása miatt időigényes vizsgálat, az eredményre akár hónapokat is várni kell</a:t>
            </a:r>
          </a:p>
          <a:p>
            <a:r>
              <a:rPr lang="hu-HU" sz="1500">
                <a:ea typeface="+mn-lt"/>
                <a:cs typeface="+mn-lt"/>
              </a:rPr>
              <a:t>A vérvizsgálatokkal kimutathatók a baktérium örökítőanyagának darabjai</a:t>
            </a:r>
          </a:p>
          <a:p>
            <a:r>
              <a:rPr lang="hu-HU" sz="1500">
                <a:ea typeface="+mn-lt"/>
                <a:cs typeface="+mn-lt"/>
              </a:rPr>
              <a:t>Szükség lehet képalkotó vizsgálatokra is (mellkasröntgen vagy CT), és hörgőtükrözésre is sor kerülhet</a:t>
            </a:r>
          </a:p>
        </p:txBody>
      </p:sp>
      <p:pic>
        <p:nvPicPr>
          <p:cNvPr id="4" name="Kép 3" descr="A képen eszköz, Orvosi felszerelés, lineáris gyorsító, orvosi látható&#10;&#10;Automatikusan generált leírás">
            <a:extLst>
              <a:ext uri="{FF2B5EF4-FFF2-40B4-BE49-F238E27FC236}">
                <a16:creationId xmlns:a16="http://schemas.microsoft.com/office/drawing/2014/main" id="{790FB6B9-1C5C-C6B6-B3BD-82439BB4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33513"/>
            <a:ext cx="6903720" cy="45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8D93B13-D3AB-59E5-5153-58D58C21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u-HU" sz="5400">
                <a:ea typeface="Calibri Light"/>
                <a:cs typeface="Calibri Light"/>
              </a:rPr>
              <a:t>Kezelés, gyógymód</a:t>
            </a:r>
            <a:endParaRPr lang="hu-HU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8CC3B6-E591-220E-A141-5AAD5D0E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>
                <a:ea typeface="+mn-lt"/>
                <a:cs typeface="+mn-lt"/>
              </a:rPr>
              <a:t>A kezelés hosszú ideig tartó, kombinált antibiotikum-terápiával lehetséges.</a:t>
            </a:r>
          </a:p>
          <a:p>
            <a:r>
              <a:rPr lang="hu-HU" sz="2200">
                <a:ea typeface="Calibri"/>
                <a:cs typeface="Calibri"/>
              </a:rPr>
              <a:t>A baktérium ellenállósága miatt </a:t>
            </a:r>
            <a:r>
              <a:rPr lang="hu-HU" sz="2200">
                <a:ea typeface="+mn-lt"/>
                <a:cs typeface="+mn-lt"/>
              </a:rPr>
              <a:t>mindig többfajta antibiotikumot alkalmaznak egyszerre</a:t>
            </a:r>
          </a:p>
          <a:p>
            <a:r>
              <a:rPr lang="hu-HU" sz="2200">
                <a:ea typeface="+mn-lt"/>
                <a:cs typeface="+mn-lt"/>
              </a:rPr>
              <a:t>A tbc baktériuma lassan szaporodik, ezért a gyógyszereket legalább fél évig kell szedni</a:t>
            </a:r>
          </a:p>
          <a:p>
            <a:r>
              <a:rPr lang="hu-HU" sz="2200">
                <a:ea typeface="+mn-lt"/>
                <a:cs typeface="+mn-lt"/>
              </a:rPr>
              <a:t>Amennyiben a baktérium egy vagy több gyógyszer ellen rezisztens(ellenálló), akkor a kezelés tovább tarthat</a:t>
            </a:r>
          </a:p>
        </p:txBody>
      </p:sp>
      <p:pic>
        <p:nvPicPr>
          <p:cNvPr id="4" name="Kép 3" descr="A képen szöveg, műanyag, fedél, Műanyag palack látható&#10;&#10;Automatikusan generált leírás">
            <a:extLst>
              <a:ext uri="{FF2B5EF4-FFF2-40B4-BE49-F238E27FC236}">
                <a16:creationId xmlns:a16="http://schemas.microsoft.com/office/drawing/2014/main" id="{9FFB25F4-00BA-5FA7-F41A-5572CD31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 r="28577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BCC85-F1FC-03AF-C48B-B611B91B0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53D4F-7715-D092-B531-C2C6D271A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B19EF5-E7F9-98A1-9E15-86DE70E8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u-HU" sz="5400">
                <a:ea typeface="Calibri Light"/>
                <a:cs typeface="Calibri Light"/>
              </a:rPr>
              <a:t>Kezelés, gyógymód</a:t>
            </a:r>
            <a:endParaRPr lang="hu-HU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1CEC526-ED33-9DE9-E7FB-3BBE4D4C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672274-9877-3E30-3454-4446FE74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676709"/>
            <a:ext cx="6713552" cy="4513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u-HU">
              <a:ea typeface="Calibri" panose="020F0502020204030204"/>
              <a:cs typeface="Calibri" panose="020F0502020204030204"/>
            </a:endParaRPr>
          </a:p>
          <a:p>
            <a:r>
              <a:rPr lang="hu-HU" sz="2200" dirty="0">
                <a:ea typeface="+mn-lt"/>
                <a:cs typeface="+mn-lt"/>
              </a:rPr>
              <a:t>A fertőzött személy ne menjen közösségbe, amíg ezt számára a kezelőszemélyzet nem javasolja</a:t>
            </a:r>
            <a:endParaRPr lang="hu-HU" dirty="0">
              <a:ea typeface="+mn-lt"/>
              <a:cs typeface="+mn-lt"/>
            </a:endParaRPr>
          </a:p>
          <a:p>
            <a:r>
              <a:rPr lang="hu-HU" sz="2200" dirty="0">
                <a:ea typeface="+mn-lt"/>
                <a:cs typeface="+mn-lt"/>
              </a:rPr>
              <a:t>Köhögéskor a szájat el kell fedni, például papírzsebkendő használatával, amit azonnal el kell dobni zárható műanyagzsákba</a:t>
            </a:r>
          </a:p>
          <a:p>
            <a:r>
              <a:rPr lang="hu-HU" sz="2200" dirty="0">
                <a:ea typeface="+mn-lt"/>
                <a:cs typeface="+mn-lt"/>
              </a:rPr>
              <a:t>A beteg kerülje a kontaktust másokkal, ne is aludjon egy helyiségben senkivel!</a:t>
            </a:r>
          </a:p>
          <a:p>
            <a:r>
              <a:rPr lang="hu-HU" sz="2200" dirty="0">
                <a:ea typeface="+mn-lt"/>
                <a:cs typeface="+mn-lt"/>
              </a:rPr>
              <a:t>A fertőzött személlyel kapcsolatba került személyeket is célszerű kivizsgálni.</a:t>
            </a:r>
          </a:p>
        </p:txBody>
      </p:sp>
      <p:pic>
        <p:nvPicPr>
          <p:cNvPr id="4" name="Kép 3" descr="A képen szöveg, fedett pályás, műanyag, palack látható&#10;&#10;Automatikusan generált leírás">
            <a:extLst>
              <a:ext uri="{FF2B5EF4-FFF2-40B4-BE49-F238E27FC236}">
                <a16:creationId xmlns:a16="http://schemas.microsoft.com/office/drawing/2014/main" id="{8CD44933-1194-8957-D9E6-509FC5E03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8" r="18548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3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9B844-A3B5-8816-D30F-5AF0E457E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8478AF-81DE-EF8C-D4D4-75BA9434A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77BA0C8-9294-6232-D10A-FF4CDC30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u-HU" sz="5400">
                <a:ea typeface="Calibri Light"/>
                <a:cs typeface="Calibri Light"/>
              </a:rPr>
              <a:t>Kezelés, gyógymód</a:t>
            </a:r>
            <a:endParaRPr lang="hu-HU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FD88F28-3C3E-237C-D51A-0B559483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DE4915-CF60-9763-8D6A-929F4B56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676709"/>
            <a:ext cx="6713552" cy="4513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u-HU">
              <a:ea typeface="Calibri" panose="020F0502020204030204"/>
              <a:cs typeface="Calibri" panose="020F0502020204030204"/>
            </a:endParaRPr>
          </a:p>
          <a:p>
            <a:r>
              <a:rPr lang="hu-HU" sz="2200" dirty="0">
                <a:ea typeface="+mn-lt"/>
                <a:cs typeface="+mn-lt"/>
              </a:rPr>
              <a:t>Nagyon fontos a rendszeres orvosi vizsgálat, illetve a pontos gyógyszerszedés.</a:t>
            </a:r>
          </a:p>
          <a:p>
            <a:r>
              <a:rPr lang="hu-HU" sz="2200" dirty="0">
                <a:ea typeface="+mn-lt"/>
                <a:cs typeface="+mn-lt"/>
              </a:rPr>
              <a:t>A hosszan tartó kezelés során a gyógyszerek szedését nem szabad abbahagyni csak azért, mert a beteg jobban érzi magát.</a:t>
            </a:r>
          </a:p>
          <a:p>
            <a:r>
              <a:rPr lang="hu-HU" sz="2200" dirty="0">
                <a:ea typeface="+mn-lt"/>
                <a:cs typeface="+mn-lt"/>
              </a:rPr>
              <a:t>A kezelőszemélyzet terápiára vonatkozó utasításait mindig be kell tartani, különben a betegség visszatérhet.</a:t>
            </a:r>
          </a:p>
        </p:txBody>
      </p:sp>
      <p:pic>
        <p:nvPicPr>
          <p:cNvPr id="4" name="Kép 3" descr="A képen gyógyszer, Vényköteles gyógyszer, Gyógyszer, fedett pályás látható&#10;&#10;Automatikusan generált leírás">
            <a:extLst>
              <a:ext uri="{FF2B5EF4-FFF2-40B4-BE49-F238E27FC236}">
                <a16:creationId xmlns:a16="http://schemas.microsoft.com/office/drawing/2014/main" id="{0FC50AEC-9E27-EFF2-BB0A-2A62DC1C8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7" r="1816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7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Tuberculosis</vt:lpstr>
      <vt:lpstr>Kialakulás és fertőzés</vt:lpstr>
      <vt:lpstr>Kialakulás és fertőzés</vt:lpstr>
      <vt:lpstr>Általános tünetek</vt:lpstr>
      <vt:lpstr>Fertőzött szervtől függő tünetek</vt:lpstr>
      <vt:lpstr>Diagnózis</vt:lpstr>
      <vt:lpstr>Kezelés, gyógymód</vt:lpstr>
      <vt:lpstr>Kezelés, gyógymód</vt:lpstr>
      <vt:lpstr>Kezelés, gyógymód</vt:lpstr>
      <vt:lpstr>Rizikófaktorok</vt:lpstr>
      <vt:lpstr>Rizikófaktorok</vt:lpstr>
      <vt:lpstr>Megelőzés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348</cp:revision>
  <dcterms:created xsi:type="dcterms:W3CDTF">2024-01-10T20:03:42Z</dcterms:created>
  <dcterms:modified xsi:type="dcterms:W3CDTF">2024-01-10T21:53:15Z</dcterms:modified>
</cp:coreProperties>
</file>