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3A8FE-2A38-447C-A170-8F88750B81DA}" v="739" dt="2023-05-21T14:57:02.759"/>
    <p1510:client id="{43312F8B-FCF6-42E7-9D51-4EBDDDF7B361}" v="1547" dt="2023-05-14T16:50:48.639"/>
    <p1510:client id="{CA644EAE-27E3-44AC-8891-CB5CCCCDABEF}" v="133" dt="2023-05-14T17:05:27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3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2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8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692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Trianoni_b&#233;keszerz&#337;d&#233;s#A_b&#233;keszerz&#337;d&#233;s_al&#225;&#237;r&#225;sa" TargetMode="External"/><Relationship Id="rId2" Type="http://schemas.openxmlformats.org/officeDocument/2006/relationships/hyperlink" Target="https://hu.wikipedia.org/wiki/A_hat&#225;ron_t&#250;li_magyarok_t&#246;rt&#233;nete#Mai_helyzet&#252;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anza.tv/tortenelem/magyarorszag-ket-vilaghaboru-kozott/trianon" TargetMode="External"/><Relationship Id="rId4" Type="http://schemas.openxmlformats.org/officeDocument/2006/relationships/hyperlink" Target="https://hu.wikipedia.org/wiki/Magyarorsz&#225;g_n&#233;pess&#233;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F7598E9E-CC78-C1B3-0AA2-4930833C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 Light"/>
              </a:rPr>
              <a:t>Határon kívülre került magyarság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55" y="-40155"/>
            <a:ext cx="10353760" cy="6903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000" dirty="0">
                <a:cs typeface="Arial"/>
              </a:rPr>
              <a:t>Köszönöm a figyelmet!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42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532" y="1499987"/>
            <a:ext cx="7958331" cy="1077229"/>
          </a:xfrm>
        </p:spPr>
        <p:txBody>
          <a:bodyPr/>
          <a:lstStyle/>
          <a:p>
            <a:pPr algn="l"/>
            <a:r>
              <a:rPr lang="hu-HU" dirty="0">
                <a:cs typeface="Calibri Light"/>
              </a:rPr>
              <a:t>Források: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599" y="1710530"/>
            <a:ext cx="9075298" cy="4339414"/>
          </a:xfrm>
        </p:spPr>
        <p:txBody>
          <a:bodyPr/>
          <a:lstStyle/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  <a:hlinkClick r:id="rId2"/>
              </a:rPr>
              <a:t>https://hu.wikipedia.org/wiki/A_határon_túli_magyarok_története#Mai_helyzetük</a:t>
            </a:r>
            <a:endParaRPr lang="hu-HU" sz="1600" dirty="0">
              <a:cs typeface="Arial" panose="020B0604020202020204"/>
            </a:endParaRPr>
          </a:p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  <a:hlinkClick r:id="rId3"/>
              </a:rPr>
              <a:t>https://hu.wikipedia.org/wiki/Trianoni_békeszerződés#A_békeszerződés_aláírása</a:t>
            </a:r>
            <a:endParaRPr lang="hu-HU" sz="1600">
              <a:cs typeface="Arial" panose="020B0604020202020204"/>
            </a:endParaRPr>
          </a:p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  <a:hlinkClick r:id="rId4"/>
              </a:rPr>
              <a:t>https://hu.wikipedia.org/wiki/Magyarország_népessége</a:t>
            </a:r>
            <a:endParaRPr lang="hu-HU" sz="1600" dirty="0">
              <a:cs typeface="Arial" panose="020B0604020202020204"/>
            </a:endParaRPr>
          </a:p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  <a:hlinkClick r:id="rId5"/>
              </a:rPr>
              <a:t>https://zanza.tv/tortenelem/magyarorszag-ket-vilaghaboru-kozott/trianon</a:t>
            </a:r>
            <a:endParaRPr lang="hu-HU" sz="1600">
              <a:cs typeface="Arial" panose="020B0604020202020204"/>
            </a:endParaRPr>
          </a:p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</a:rPr>
              <a:t>És a könyv.</a:t>
            </a:r>
          </a:p>
        </p:txBody>
      </p:sp>
    </p:spTree>
    <p:extLst>
      <p:ext uri="{BB962C8B-B14F-4D97-AF65-F5344CB8AC3E}">
        <p14:creationId xmlns:p14="http://schemas.microsoft.com/office/powerpoint/2010/main" val="40541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81C6E1-1144-216A-A0FF-65CC9F1C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>
                <a:cs typeface="Calibri Light"/>
              </a:rPr>
              <a:t>Magyarság Trianon előtt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91B43-391E-0ED2-B529-97F7AAC6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cs typeface="Calibri"/>
              </a:rPr>
              <a:t>A magyarság nagyrésze az ország határain belül élt.</a:t>
            </a:r>
          </a:p>
          <a:p>
            <a:r>
              <a:rPr lang="hu-HU" sz="2000">
                <a:cs typeface="Calibri"/>
              </a:rPr>
              <a:t>Az első világháború előtt a ország lakosainak csupán 55%-a volt magyar.</a:t>
            </a:r>
          </a:p>
          <a:p>
            <a:r>
              <a:rPr lang="hu-HU" sz="2000">
                <a:cs typeface="Calibri"/>
              </a:rPr>
              <a:t>Kb. 1,3 millió kivándorló és a moldvai csángók</a:t>
            </a: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81CD086C-6871-CB79-2A11-C569EE12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7709"/>
            <a:ext cx="5150277" cy="30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D7E14-1710-56C9-424A-9A7E69E0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Trianon következménye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C1C21-3AF7-D352-16EF-E1A4DDCD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hu-HU" dirty="0">
                <a:cs typeface="Arial"/>
              </a:rPr>
              <a:t>Az új határok meghúzásánál nem vették figyelembe az egyet területek etnikai arányát.</a:t>
            </a:r>
          </a:p>
          <a:p>
            <a:pPr marL="344170" indent="-344170"/>
            <a:r>
              <a:rPr lang="hu-HU" dirty="0">
                <a:cs typeface="Arial"/>
              </a:rPr>
              <a:t>Magyarország lakosainak száma 18,2 millió főről 7,6 millió főre csökkent.</a:t>
            </a:r>
          </a:p>
          <a:p>
            <a:pPr marL="344170" indent="-344170"/>
            <a:r>
              <a:rPr lang="hu-HU" dirty="0">
                <a:cs typeface="Arial"/>
              </a:rPr>
              <a:t>A határon kívülre került 3,3 millió magyar, akiknek fele közvetlenül a határ másik felén volt.</a:t>
            </a:r>
          </a:p>
        </p:txBody>
      </p:sp>
    </p:spTree>
    <p:extLst>
      <p:ext uri="{BB962C8B-B14F-4D97-AF65-F5344CB8AC3E}">
        <p14:creationId xmlns:p14="http://schemas.microsoft.com/office/powerpoint/2010/main" val="3406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8264E-C3B1-D546-2744-287446FF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Magyar kisebbség helyzete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D5D980-69AD-EF48-7CFB-996D6E7F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106" y="2023179"/>
            <a:ext cx="8394561" cy="3997828"/>
          </a:xfrm>
        </p:spPr>
        <p:txBody>
          <a:bodyPr/>
          <a:lstStyle/>
          <a:p>
            <a:pPr marL="344170" indent="-344170"/>
            <a:endParaRPr lang="hu-HU" dirty="0">
              <a:cs typeface="Arial"/>
            </a:endParaRPr>
          </a:p>
          <a:p>
            <a:pPr marL="344170" indent="-344170"/>
            <a:r>
              <a:rPr lang="hu-HU" dirty="0">
                <a:cs typeface="Arial"/>
              </a:rPr>
              <a:t>Az utódállamok ugyan kötötték a versailles-i béke kisebbségvédelmi intézkedéseit, de nagyrészt találtak rá módot, hogy kijátsszák.</a:t>
            </a:r>
          </a:p>
          <a:p>
            <a:pPr marL="344170" indent="-344170"/>
            <a:r>
              <a:rPr lang="hu-HU" dirty="0">
                <a:cs typeface="Arial"/>
              </a:rPr>
              <a:t>Nemzetállamok kialakítására törekedtek -&gt; próbálták a helyi magyarságot szétszórni, a magyar iskolahálózatot felszámolni, illetve megakadályozni a helyi magyarok érvényesülését.</a:t>
            </a:r>
            <a:endParaRPr lang="hu-HU" dirty="0"/>
          </a:p>
          <a:p>
            <a:pPr marL="344170" indent="-344170"/>
            <a:r>
              <a:rPr lang="hu-HU" dirty="0">
                <a:cs typeface="Arial" panose="020B0604020202020204"/>
              </a:rPr>
              <a:t>Telepítési politikával próbálták megbontani a tömbökbe koncentrálódott magyarságot -&gt; ennek eszköze volt a földosztás is.</a:t>
            </a:r>
          </a:p>
          <a:p>
            <a:pPr marL="344170" indent="-344170"/>
            <a:endParaRPr lang="hu-HU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3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8264E-C3B1-D546-2744-287446FF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Magyar kisebbség helyzete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D5D980-69AD-EF48-7CFB-996D6E7F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106" y="2023179"/>
            <a:ext cx="8394561" cy="3997828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hu-HU" dirty="0">
                <a:cs typeface="Arial"/>
              </a:rPr>
              <a:t>Az utódállamok a magyar földbirtokok, bankok és vállalatok nagyrészét elvették.</a:t>
            </a:r>
          </a:p>
          <a:p>
            <a:pPr marL="344170" indent="-344170"/>
            <a:r>
              <a:rPr lang="hu-HU" dirty="0">
                <a:cs typeface="Arial"/>
              </a:rPr>
              <a:t>Azonban saját erejükből tarthattak fent iskolákat, újságokat és színházakat.</a:t>
            </a:r>
          </a:p>
          <a:p>
            <a:pPr marL="344170" indent="-344170"/>
            <a:r>
              <a:rPr lang="hu-HU" dirty="0">
                <a:cs typeface="Arial"/>
              </a:rPr>
              <a:t>Illetve az egyházakat sem fogták vissza, habár vezetőségüket lecserélték. Az egyházak váltak a fő összetartó erővé.</a:t>
            </a:r>
            <a:endParaRPr lang="hu-HU" dirty="0"/>
          </a:p>
          <a:p>
            <a:pPr marL="344170" indent="-344170"/>
            <a:r>
              <a:rPr lang="hu-HU" dirty="0">
                <a:cs typeface="Arial"/>
              </a:rPr>
              <a:t>Az elnyomás miatt közel 500.000 magyar menekült vissza Magyarországra, ezért sok család kényszerült átmenetileg vagonokba.</a:t>
            </a:r>
          </a:p>
          <a:p>
            <a:pPr marL="344170" indent="-344170"/>
            <a:endParaRPr lang="hu-H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61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98264E-C3B1-D546-2744-287446FF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hu-HU" sz="2400">
                <a:cs typeface="Calibri Light"/>
              </a:rPr>
              <a:t>Magyar kisebbség helyzete</a:t>
            </a:r>
            <a:endParaRPr lang="hu-HU" sz="24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D5D980-69AD-EF48-7CFB-996D6E7F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 marL="344170" indent="-344170"/>
            <a:endParaRPr lang="hu-HU" sz="1600">
              <a:cs typeface="Arial"/>
            </a:endParaRPr>
          </a:p>
          <a:p>
            <a:pPr marL="344170" indent="-344170"/>
            <a:endParaRPr lang="hu-HU" sz="16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1558080D-3471-8296-AC6D-C14D647DC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053" y="834846"/>
            <a:ext cx="5303975" cy="5187768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641854A-7192-03E3-0C42-9187497E2581}"/>
              </a:ext>
            </a:extLst>
          </p:cNvPr>
          <p:cNvSpPr txBox="1"/>
          <p:nvPr/>
        </p:nvSpPr>
        <p:spPr>
          <a:xfrm>
            <a:off x="1080304" y="1552936"/>
            <a:ext cx="428263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  <a:p>
            <a:r>
              <a:rPr lang="hu-HU" dirty="0">
                <a:cs typeface="Arial"/>
              </a:rPr>
              <a:t>Külföldre kerültek:</a:t>
            </a:r>
          </a:p>
          <a:p>
            <a:endParaRPr lang="hu-HU" dirty="0">
              <a:cs typeface="Arial"/>
            </a:endParaRP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Szlovákiához tartozó területen: 884 000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Lengyelországhoz került részein: 8000 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Romániához tartozó területen: 1 662 000 fő, 32%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Szerbiához tartozó területen: 420 000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Ukrajnához tartozó területen: 183 000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Horvátországban: 121 000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Szlovéniához tartozó területen: 20 800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Ausztriához: 26 200 fő</a:t>
            </a:r>
          </a:p>
          <a:p>
            <a:pPr marL="285750" indent="-285750">
              <a:buFont typeface="Arial"/>
              <a:buChar char="•"/>
            </a:pPr>
            <a:endParaRPr lang="hu-H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99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580" y="393296"/>
            <a:ext cx="7958331" cy="1077229"/>
          </a:xfrm>
        </p:spPr>
        <p:txBody>
          <a:bodyPr/>
          <a:lstStyle/>
          <a:p>
            <a:r>
              <a:rPr lang="hu-HU" dirty="0">
                <a:cs typeface="Calibri Light"/>
              </a:rPr>
              <a:t>Romániai magyarok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94" y="1077914"/>
            <a:ext cx="9098691" cy="5753320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Erdély és Partium visszakapásával megkezdődött a magyarság asszimilációjára törekvő román politika.</a:t>
            </a:r>
            <a:endParaRPr lang="hu-HU" sz="1600">
              <a:cs typeface="Arial"/>
            </a:endParaRP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Habár a trianoni béke kimondta hogy ahol 20%ot eléri a magyarság aránya, ott a magyaroknak etnikai autonómiát kell biztosítani.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Számos magyar vált áldozatul jogfosztásnak, tulajdonelkobzásnak és gyilkosságnak is.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Igazságtétel vagy a tettesek felelősségre vonása soha nem történt.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A helyzet a II. Világháború után a megtorlások miatt csak rosszabb lett.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1946-ban a Román Kommunista Párt hatalomra jutásával megszűntek a nemzetiség miatti gyilkosságok. De biztonságban így sem érezhette magát a magyarság.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1956-ban a magyarországi forradalommal való szimpatizálás vádjával ismét több ezer magyar személyt zártak börtönbe, és sokat ki is végeztek.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1965-től Nicolae </a:t>
            </a:r>
            <a:r>
              <a:rPr lang="hu-HU" sz="1600" err="1">
                <a:cs typeface="Arial" panose="020B0604020202020204"/>
              </a:rPr>
              <a:t>Ceaușescu</a:t>
            </a:r>
            <a:r>
              <a:rPr lang="hu-HU" sz="1600" dirty="0">
                <a:cs typeface="Arial" panose="020B0604020202020204"/>
              </a:rPr>
              <a:t> vette át a hatalmat, aki nyíltan magyarellenes volt.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1990-ben csökkent a magyarok ellen irányuló erőszak, de teljesen a mai napig nem szűnt meg.</a:t>
            </a:r>
          </a:p>
          <a:p>
            <a:pPr marL="344170" indent="-34417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endParaRPr lang="hu-HU" sz="1600" dirty="0">
              <a:cs typeface="Arial" panose="020B0604020202020204"/>
            </a:endParaRPr>
          </a:p>
          <a:p>
            <a:pPr marL="344170" indent="-344170"/>
            <a:endParaRPr lang="hu-HU" sz="1600" dirty="0">
              <a:cs typeface="Arial" panose="020B0604020202020204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9DDA12B-B5C7-1917-C0D0-FBE6684FA3BA}"/>
              </a:ext>
            </a:extLst>
          </p:cNvPr>
          <p:cNvSpPr txBox="1"/>
          <p:nvPr/>
        </p:nvSpPr>
        <p:spPr>
          <a:xfrm>
            <a:off x="1022430" y="6530050"/>
            <a:ext cx="8353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 dirty="0">
                <a:cs typeface="Arial"/>
              </a:rPr>
              <a:t>Etnikai autonómia: területi és politikai függetlenség</a:t>
            </a:r>
          </a:p>
          <a:p>
            <a:r>
              <a:rPr lang="hu-HU" sz="900" b="1" dirty="0">
                <a:cs typeface="Arial"/>
              </a:rPr>
              <a:t>Asszimiláció: etnikai beolvadás</a:t>
            </a:r>
          </a:p>
        </p:txBody>
      </p:sp>
    </p:spTree>
    <p:extLst>
      <p:ext uri="{BB962C8B-B14F-4D97-AF65-F5344CB8AC3E}">
        <p14:creationId xmlns:p14="http://schemas.microsoft.com/office/powerpoint/2010/main" val="227086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FFFF"/>
                </a:solidFill>
              </a:rPr>
              <a:t>Szlovákiai magyarok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464" y="2568578"/>
            <a:ext cx="9294263" cy="4514586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A csehszlovák–magyar államhatárt nem etnikai, hanem stratégia alapon húzták meg.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Sok magyart kiutasítottak, és rombolták le életműveiket, de lehettek a két háború között voltak pártjaik.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Trianon után mintegy 1.070.000 magyar nyelven beszélő került Csehszlovákiába, majd visszacsatoltak 12.000 km2, és ezzel közel 1 millió ember került vissza.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A 2. </a:t>
            </a:r>
            <a:r>
              <a:rPr lang="hu-HU" sz="1600" dirty="0" err="1">
                <a:cs typeface="Arial"/>
              </a:rPr>
              <a:t>világhaborúban</a:t>
            </a:r>
            <a:r>
              <a:rPr lang="hu-HU" sz="1600" dirty="0">
                <a:cs typeface="Arial"/>
              </a:rPr>
              <a:t> Észak Kárpát-Medence nagyrészét visszacsatolták Csehszlovákiához, ezzel a Szlovákiai magyarok újra kisebbségi sorsra.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A magyarokat háborús bűnösöknek tekintették, államosították földjeiket és vagyonukat, a magyar sajtót és iskolahálózatot felszámolták, nyelvüket másodrangúnak nyilvánították.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Közel 80.000 magyar (nőket, öregeket és gyerekeket is) Csehországba deportáltak kényszermunkára.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endParaRPr lang="hu-HU" sz="1600" dirty="0">
              <a:cs typeface="Arial"/>
            </a:endParaRP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endParaRPr lang="hu-HU" sz="1600" dirty="0">
              <a:cs typeface="Arial"/>
            </a:endParaRP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endParaRPr lang="hu-HU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68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FFFF"/>
                </a:solidFill>
              </a:rPr>
              <a:t>Szlovákiai magyarok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464" y="2568578"/>
            <a:ext cx="9294263" cy="4514586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A bársonyos forradalom miatt 1990-től fokozatosan javult a magyarság helyzete.</a:t>
            </a:r>
            <a:endParaRPr lang="hu-HU" dirty="0"/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1993-ban Szlovákia önálló állam lett, ezzel megindult újra a magyarellenes politika.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Habár 2 választáson is kormánytényezővé vált a Magyar Koalíció Pártja és folyamatosan bővült a kisebbségi jogok, ez az időszak 2006-ig tartott</a:t>
            </a:r>
            <a:endParaRPr lang="hu-HU" sz="1100" dirty="0">
              <a:solidFill>
                <a:srgbClr val="0645AD"/>
              </a:solidFill>
              <a:cs typeface="Arial"/>
            </a:endParaRP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solidFill>
                  <a:srgbClr val="FFFFFF"/>
                </a:solidFill>
                <a:cs typeface="Arial"/>
              </a:rPr>
              <a:t>2004-ben Szlovákia az Európai Unió teljes jogú tagjává vált, ezzel új lehetőség nyílt meg a magyar kisebbség számára.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2009-ben a szlovák parlament elfogadta a nyelvtörvényt, ami a helyi magyarságra nézve igen nagy hátrány volt.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endParaRPr lang="hu-HU" sz="1600" dirty="0">
              <a:cs typeface="Arial"/>
            </a:endParaRP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endParaRPr lang="hu-HU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44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Madison</vt:lpstr>
      <vt:lpstr>Határon kívülre került magyarság</vt:lpstr>
      <vt:lpstr>Magyarság Trianon előtt</vt:lpstr>
      <vt:lpstr>Trianon következménye</vt:lpstr>
      <vt:lpstr>Magyar kisebbség helyzete</vt:lpstr>
      <vt:lpstr>Magyar kisebbség helyzete</vt:lpstr>
      <vt:lpstr>Magyar kisebbség helyzete</vt:lpstr>
      <vt:lpstr>Romániai magyarok</vt:lpstr>
      <vt:lpstr>Szlovákiai magyarok</vt:lpstr>
      <vt:lpstr>Szlovákiai magyarok</vt:lpstr>
      <vt:lpstr>PowerPoint-bemutató</vt:lpstr>
      <vt:lpstr>Források: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575</cp:revision>
  <dcterms:created xsi:type="dcterms:W3CDTF">2023-05-14T08:04:54Z</dcterms:created>
  <dcterms:modified xsi:type="dcterms:W3CDTF">2023-05-21T14:57:21Z</dcterms:modified>
</cp:coreProperties>
</file>