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4840" cy="45000"/>
            <a:chOff x="830520" y="1191600"/>
            <a:chExt cx="744840" cy="4500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000" cy="3722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000" cy="375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Group 2"/>
          <p:cNvGrpSpPr/>
          <p:nvPr/>
        </p:nvGrpSpPr>
        <p:grpSpPr>
          <a:xfrm>
            <a:off x="830520" y="1191600"/>
            <a:ext cx="744840" cy="45000"/>
            <a:chOff x="830520" y="1191600"/>
            <a:chExt cx="744840" cy="45000"/>
          </a:xfrm>
        </p:grpSpPr>
        <p:sp>
          <p:nvSpPr>
            <p:cNvPr id="44" name="CustomShape 3"/>
            <p:cNvSpPr/>
            <p:nvPr/>
          </p:nvSpPr>
          <p:spPr>
            <a:xfrm rot="16200000">
              <a:off x="1366560" y="1027800"/>
              <a:ext cx="45000" cy="3722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 rot="16200000">
              <a:off x="995400" y="1026360"/>
              <a:ext cx="45000" cy="375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purcellconsult.com" TargetMode="External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odingbat.com/python" TargetMode="External"/><Relationship Id="rId2" Type="http://schemas.openxmlformats.org/officeDocument/2006/relationships/hyperlink" Target="https://www.codewars.com/?language=python" TargetMode="External"/><Relationship Id="rId3" Type="http://schemas.openxmlformats.org/officeDocument/2006/relationships/hyperlink" Target="https://www.hackerrank.com/domains/python" TargetMode="External"/><Relationship Id="rId4" Type="http://schemas.openxmlformats.org/officeDocument/2006/relationships/hyperlink" Target="https://leetcode.com/" TargetMode="External"/><Relationship Id="rId5" Type="http://schemas.openxmlformats.org/officeDocument/2006/relationships/hyperlink" Target="https://coderbyte.com/" TargetMode="External"/><Relationship Id="rId6" Type="http://schemas.openxmlformats.org/officeDocument/2006/relationships/hyperlink" Target="https://www.topcoder.com/challenges" TargetMode="External"/><Relationship Id="rId7" Type="http://schemas.openxmlformats.org/officeDocument/2006/relationships/hyperlink" Target="https://www.codechef.com/" TargetMode="External"/><Relationship Id="rId8" Type="http://schemas.openxmlformats.org/officeDocument/2006/relationships/hyperlink" Target="https://projecteuler.net/recent" TargetMode="External"/><Relationship Id="rId9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docs.python.org/3/" TargetMode="External"/><Relationship Id="rId2" Type="http://schemas.openxmlformats.org/officeDocument/2006/relationships/hyperlink" Target="https://wiki.python.org/moin/" TargetMode="External"/><Relationship Id="rId3" Type="http://schemas.openxmlformats.org/officeDocument/2006/relationships/hyperlink" Target="https://www.learnpython.org/" TargetMode="External"/><Relationship Id="rId4" Type="http://schemas.openxmlformats.org/officeDocument/2006/relationships/hyperlink" Target="https://stackoverflow.com/questions/tagged/python" TargetMode="External"/><Relationship Id="rId5" Type="http://schemas.openxmlformats.org/officeDocument/2006/relationships/hyperlink" Target="https://www.youtube.com/results?search_query=python+tutorials" TargetMode="External"/><Relationship Id="rId6" Type="http://schemas.openxmlformats.org/officeDocument/2006/relationships/hyperlink" Target="https://www.amazon.com/Become-Python-Developer-Wrestle-Defeat/dp/0997326298/" TargetMode="External"/><Relationship Id="rId7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pybit.es/pages/news.html" TargetMode="External"/><Relationship Id="rId2" Type="http://schemas.openxmlformats.org/officeDocument/2006/relationships/hyperlink" Target="https://planetpython.org/" TargetMode="External"/><Relationship Id="rId3" Type="http://schemas.openxmlformats.org/officeDocument/2006/relationships/hyperlink" Target="https://www.reddit.com/r/Python/" TargetMode="External"/><Relationship Id="rId4" Type="http://schemas.openxmlformats.org/officeDocument/2006/relationships/hyperlink" Target="https://www.infoworld.com/category/python/" TargetMode="External"/><Relationship Id="rId5" Type="http://schemas.openxmlformats.org/officeDocument/2006/relationships/hyperlink" Target="https://www.infoworld.com/category/python/" TargetMode="External"/><Relationship Id="rId6" Type="http://schemas.openxmlformats.org/officeDocument/2006/relationships/hyperlink" Target="http://pyfound.blogspot.com/" TargetMode="External"/><Relationship Id="rId7" Type="http://schemas.openxmlformats.org/officeDocument/2006/relationships/hyperlink" Target="https://pythonbytes.fm/" TargetMode="External"/><Relationship Id="rId8" Type="http://schemas.openxmlformats.org/officeDocument/2006/relationships/hyperlink" Target="https://pythoninsider.blogspot.com/" TargetMode="External"/><Relationship Id="rId9" Type="http://schemas.openxmlformats.org/officeDocument/2006/relationships/hyperlink" Target="https://mail.python.org/pipermail/python-dev/" TargetMode="External"/><Relationship Id="rId10" Type="http://schemas.openxmlformats.org/officeDocument/2006/relationships/hyperlink" Target="https://pycoders.com/" TargetMode="External"/><Relationship Id="rId1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python" TargetMode="External"/><Relationship Id="rId2" Type="http://schemas.openxmlformats.org/officeDocument/2006/relationships/hyperlink" Target="https://github.com/saltstack/salt" TargetMode="External"/><Relationship Id="rId3" Type="http://schemas.openxmlformats.org/officeDocument/2006/relationships/hyperlink" Target="https://github.com/django/django" TargetMode="External"/><Relationship Id="rId4" Type="http://schemas.openxmlformats.org/officeDocument/2006/relationships/hyperlink" Target="https://github.com/pallets/flask" TargetMode="External"/><Relationship Id="rId5" Type="http://schemas.openxmlformats.org/officeDocument/2006/relationships/hyperlink" Target="https://github.com/keras-team/keras" TargetMode="External"/><Relationship Id="rId6" Type="http://schemas.openxmlformats.org/officeDocument/2006/relationships/hyperlink" Target="https://github.com/Microsoft/pyright" TargetMode="External"/><Relationship Id="rId7" Type="http://schemas.openxmlformats.org/officeDocument/2006/relationships/hyperlink" Target="https://github.com/pytorch/pytorch" TargetMode="External"/><Relationship Id="rId8" Type="http://schemas.openxmlformats.org/officeDocument/2006/relationships/hyperlink" Target="https://github.com/tensorflow/tensorflow" TargetMode="External"/><Relationship Id="rId9" Type="http://schemas.openxmlformats.org/officeDocument/2006/relationships/hyperlink" Target="https://github.com/python/peps" TargetMode="External"/><Relationship Id="rId10" Type="http://schemas.openxmlformats.org/officeDocument/2006/relationships/hyperlink" Target="https://github.com/iojw/socialscan" TargetMode="External"/><Relationship Id="rId11" Type="http://schemas.openxmlformats.org/officeDocument/2006/relationships/hyperlink" Target="https://github.com/amueller/dabl" TargetMode="External"/><Relationship Id="rId12" Type="http://schemas.openxmlformats.org/officeDocument/2006/relationships/hyperlink" Target="https://github.com/deepfakes/faceswap" TargetMode="External"/><Relationship Id="rId13" Type="http://schemas.openxmlformats.org/officeDocument/2006/relationships/hyperlink" Target="https://github.com/vinta/awesome-python" TargetMode="External"/><Relationship Id="rId1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purcellconsult/scripts/blob/master/body_mass_index_calculator.py" TargetMode="External"/><Relationship Id="rId2" Type="http://schemas.openxmlformats.org/officeDocument/2006/relationships/hyperlink" Target="https://github.com/purcellconsult/scripts/blob/master/number_guessing.py" TargetMode="External"/><Relationship Id="rId3" Type="http://schemas.openxmlformats.org/officeDocument/2006/relationships/hyperlink" Target="https://github.com/purcellconsult/scripts/blob/master/calorie_calculator.py" TargetMode="External"/><Relationship Id="rId4" Type="http://schemas.openxmlformats.org/officeDocument/2006/relationships/hyperlink" Target="https://github.com/purcellconsult/scripts/blob/master/pytemperature.py" TargetMode="External"/><Relationship Id="rId5" Type="http://schemas.openxmlformats.org/officeDocument/2006/relationships/hyperlink" Target="https://github.com/purcellconsult/scripts/blob/master/random_quote_generator.py" TargetMode="External"/><Relationship Id="rId6" Type="http://schemas.openxmlformats.org/officeDocument/2006/relationships/hyperlink" Target="https://github.com/purcellconsult/scripts/blob/master/united_states_currency.py" TargetMode="External"/><Relationship Id="rId7" Type="http://schemas.openxmlformats.org/officeDocument/2006/relationships/hyperlink" Target="https://github.com/purcellconsult/scripts/blob/master/vowel_hunter.py" TargetMode="External"/><Relationship Id="rId8" Type="http://schemas.openxmlformats.org/officeDocument/2006/relationships/hyperlink" Target="https://github.com/purcellconsult/scripts/blob/master/text_calculator.py" TargetMode="External"/><Relationship Id="rId9" Type="http://schemas.openxmlformats.org/officeDocument/2006/relationships/hyperlink" Target="https://github.com/purcellconsult/scripts/blob/master/coin_flips.py" TargetMode="External"/><Relationship Id="rId10" Type="http://schemas.openxmlformats.org/officeDocument/2006/relationships/hyperlink" Target="https://github.com/purcellconsult/scripts/blob/master/coin_flips.py" TargetMode="External"/><Relationship Id="rId11" Type="http://schemas.openxmlformats.org/officeDocument/2006/relationships/hyperlink" Target="https://github.com/purcellconsult/scripts/blob/master/rock_paper_scissors_game.py" TargetMode="External"/><Relationship Id="rId1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meetup.com/Blacks-In-Technology-Los-Angeles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meetup.com/Pyladies-LA/" TargetMode="External"/><Relationship Id="rId2" Type="http://schemas.openxmlformats.org/officeDocument/2006/relationships/hyperlink" Target="https://www.meetup.com/socalpython/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purcellconsult/python-learning/blob/master/python_crash_course.py" TargetMode="External"/><Relationship Id="rId2" Type="http://schemas.openxmlformats.org/officeDocument/2006/relationships/hyperlink" Target="https://www.jetbrains.com/pycharm/download/#section=linux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insights.stackoverflow.com/survey/2018" TargetMode="External"/><Relationship Id="rId2" Type="http://schemas.openxmlformats.org/officeDocument/2006/relationships/hyperlink" Target="https://www.meetup.com/topics/python/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purcellconsult.com/python-installation-tutorial/" TargetMode="External"/><Relationship Id="rId2" Type="http://schemas.openxmlformats.org/officeDocument/2006/relationships/hyperlink" Target="https://www.onlinegdb.com/online_python_interpreter" TargetMode="External"/><Relationship Id="rId3" Type="http://schemas.openxmlformats.org/officeDocument/2006/relationships/hyperlink" Target="https://repl.it/languages/python3" TargetMode="External"/><Relationship Id="rId4" Type="http://schemas.openxmlformats.org/officeDocument/2006/relationships/hyperlink" Target="http://mathcs.holycross.edu/~kwalsh/python/" TargetMode="External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9360" y="1322280"/>
            <a:ext cx="7687440" cy="16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1a1a1a"/>
                </a:solidFill>
                <a:latin typeface="Raleway"/>
                <a:ea typeface="Raleway"/>
              </a:rPr>
              <a:t>A Hands on Python Crash Course Supplement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3474720"/>
            <a:ext cx="8712360" cy="12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Doug Purcell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http://www.purcellconsult.com</a:t>
            </a: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Programming Challenges and Interview Prep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Codebat: </a:t>
            </a: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https://codingbat.com/python</a:t>
            </a:r>
            <a:endParaRPr b="0" lang="en-US" sz="15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Codewars: </a:t>
            </a: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https://www.codewars.com/?language=python</a:t>
            </a:r>
            <a:endParaRPr b="0" lang="en-US" sz="15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Hackerrank: </a:t>
            </a: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3"/>
              </a:rPr>
              <a:t>https://www.hackerrank.com/domains/python</a:t>
            </a:r>
            <a:endParaRPr b="0" lang="en-US" sz="15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Leetcode:</a:t>
            </a: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4"/>
              </a:rPr>
              <a:t>https://leetcode.com</a:t>
            </a:r>
            <a:endParaRPr b="0" lang="en-US" sz="15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Coderbyte: </a:t>
            </a: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5"/>
              </a:rPr>
              <a:t>https://coderbyte.com</a:t>
            </a:r>
            <a:endParaRPr b="0" lang="en-US" sz="15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Topcoder: </a:t>
            </a: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6"/>
              </a:rPr>
              <a:t>https://www.topcoder.com/challenges</a:t>
            </a:r>
            <a:endParaRPr b="0" lang="en-US" sz="15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Codechef:</a:t>
            </a: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7"/>
              </a:rPr>
              <a:t>https://www.codechef.com</a:t>
            </a:r>
            <a:endParaRPr b="0" lang="en-US" sz="15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Project Euler: </a:t>
            </a: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8"/>
              </a:rPr>
              <a:t>https://projecteuler.net/recent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Python Learning Resources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71960" y="1919160"/>
            <a:ext cx="8485560" cy="32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358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Lato"/>
                <a:ea typeface="Lato"/>
              </a:rPr>
              <a:t>Python docs tutorial:</a:t>
            </a:r>
            <a:r>
              <a:rPr b="0" lang="en-US" sz="1700" spc="-1" strike="noStrike">
                <a:solidFill>
                  <a:srgbClr val="1a9988"/>
                </a:solidFill>
                <a:latin typeface="Lato"/>
                <a:ea typeface="Lato"/>
              </a:rPr>
              <a:t> </a:t>
            </a:r>
            <a:r>
              <a:rPr b="0" lang="en-US" sz="17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https://docs.python.org/3</a:t>
            </a:r>
            <a:endParaRPr b="0" lang="en-US" sz="1700" spc="-1" strike="noStrike">
              <a:latin typeface="Arial"/>
            </a:endParaRPr>
          </a:p>
          <a:p>
            <a:pPr marL="457200" indent="-3358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Lato"/>
                <a:ea typeface="Lato"/>
              </a:rPr>
              <a:t>Python.org wiki: </a:t>
            </a:r>
            <a:r>
              <a:rPr b="0" lang="en-US" sz="17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https://wiki.python.org/moin</a:t>
            </a:r>
            <a:endParaRPr b="0" lang="en-US" sz="1700" spc="-1" strike="noStrike">
              <a:latin typeface="Arial"/>
            </a:endParaRPr>
          </a:p>
          <a:p>
            <a:pPr marL="457200" indent="-3358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Lato"/>
                <a:ea typeface="Lato"/>
              </a:rPr>
              <a:t>Learnpython.org (interactive tutorial): </a:t>
            </a:r>
            <a:r>
              <a:rPr b="0" lang="en-US" sz="17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3"/>
              </a:rPr>
              <a:t>https://www.learnpython.org</a:t>
            </a:r>
            <a:endParaRPr b="0" lang="en-US" sz="1700" spc="-1" strike="noStrike">
              <a:latin typeface="Arial"/>
            </a:endParaRPr>
          </a:p>
          <a:p>
            <a:pPr marL="457200" indent="-3358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Lato"/>
                <a:ea typeface="Lato"/>
              </a:rPr>
              <a:t>Stack Overflow python:</a:t>
            </a:r>
            <a:r>
              <a:rPr b="0" lang="en-US" sz="17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n-US" sz="17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4"/>
              </a:rPr>
              <a:t>https://stackoverflow.com/questions/tagged/python</a:t>
            </a:r>
            <a:endParaRPr b="0" lang="en-US" sz="1700" spc="-1" strike="noStrike">
              <a:latin typeface="Arial"/>
            </a:endParaRPr>
          </a:p>
          <a:p>
            <a:pPr marL="457200" indent="-3358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Lato"/>
                <a:ea typeface="Lato"/>
              </a:rPr>
              <a:t>Python programming tutorials:</a:t>
            </a:r>
            <a:r>
              <a:rPr b="0" lang="en-US" sz="17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n-US" sz="17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5"/>
              </a:rPr>
              <a:t>https://www.youtube.com/results?search_query=python+tutorials</a:t>
            </a:r>
            <a:endParaRPr b="0" lang="en-US" sz="1700" spc="-1" strike="noStrike">
              <a:latin typeface="Arial"/>
            </a:endParaRPr>
          </a:p>
          <a:p>
            <a:pPr marL="457200" indent="-3358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Lato"/>
                <a:ea typeface="Lato"/>
              </a:rPr>
              <a:t>Become a Python Developer (My Book): </a:t>
            </a:r>
            <a:r>
              <a:rPr b="0" lang="en-US" sz="17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6"/>
              </a:rPr>
              <a:t>https://www.amazon.com/Become-Python-Developer-Wrestle-Defeat/dp/0997326298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Python News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71960" y="1919160"/>
            <a:ext cx="8221320" cy="30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PyBites: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https://pybit.es/pages/news.html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Planet Python: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https://planetpython.org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r/python: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3"/>
              </a:rPr>
              <a:t>https://www.reddit.com/r/Python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InfoWorld: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4"/>
              </a:rPr>
              <a:t>https://www.infoworld.com/category/pytho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5"/>
              </a:rPr>
              <a:t>n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Python Software Foundation: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6"/>
              </a:rPr>
              <a:t>http://pyfound.blogspot.com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Python Bytes: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7"/>
              </a:rPr>
              <a:t>https://pythonbytes.fm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Python Insider: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8"/>
              </a:rPr>
              <a:t>https://pythoninsider.blogspot.com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Python-Dev Archives: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9"/>
              </a:rPr>
              <a:t>https://mail.python.org/pipermail/python-dev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Pycoders: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0"/>
              </a:rPr>
              <a:t>https://pycoders.com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15400" y="10972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Popular Open Source Python Projects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71960" y="1706400"/>
            <a:ext cx="8591760" cy="33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Cpython: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https://github.com/python</a:t>
            </a: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endParaRPr b="0" lang="en-US" sz="13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SaltStack: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https://github.com/saltstack/salt</a:t>
            </a:r>
            <a:endParaRPr b="0" lang="en-US" sz="13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Django: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3"/>
              </a:rPr>
              <a:t>https://github.com/django/django</a:t>
            </a:r>
            <a:endParaRPr b="0" lang="en-US" sz="13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Flask: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4"/>
              </a:rPr>
              <a:t>https://github.com/pallets/flask</a:t>
            </a:r>
            <a:endParaRPr b="0" lang="en-US" sz="13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Keras: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5"/>
              </a:rPr>
              <a:t>https://github.com/keras-team/keras</a:t>
            </a:r>
            <a:endParaRPr b="0" lang="en-US" sz="13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Pyright: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6"/>
              </a:rPr>
              <a:t>https://github.com/Microsoft/pyright</a:t>
            </a:r>
            <a:endParaRPr b="0" lang="en-US" sz="13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PyTorch: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7"/>
              </a:rPr>
              <a:t>https://github.com/pytorch/pytorch</a:t>
            </a:r>
            <a:endParaRPr b="0" lang="en-US" sz="13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TensorFlow: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8"/>
              </a:rPr>
              <a:t>https://github.com/tensorflow/tensorflow</a:t>
            </a:r>
            <a:endParaRPr b="0" lang="en-US" sz="13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PEPs: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9"/>
              </a:rPr>
              <a:t>https://github.com/python/peps</a:t>
            </a:r>
            <a:endParaRPr b="0" lang="en-US" sz="13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SocialScan: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0"/>
              </a:rPr>
              <a:t>https://github.com/iojw/socialscan</a:t>
            </a:r>
            <a:endParaRPr b="0" lang="en-US" sz="13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Data Analysis Baseline Library (DABL):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1"/>
              </a:rPr>
              <a:t>https://github.com/amueller/dabl</a:t>
            </a:r>
            <a:endParaRPr b="0" lang="en-US" sz="13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Faceswap: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2"/>
              </a:rPr>
              <a:t>https://github.com/deepfakes/faceswap</a:t>
            </a:r>
            <a:endParaRPr b="0" lang="en-US" sz="13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Awesome Python: </a:t>
            </a: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3"/>
              </a:rPr>
              <a:t>https://github.com/vinta/awesome-python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71960" y="551880"/>
            <a:ext cx="8286480" cy="6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10 Python Scripts Scripts for Beginners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71960" y="1712160"/>
            <a:ext cx="8671320" cy="33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Mass body index calculator: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1"/>
              </a:rPr>
              <a:t>https://github.com/purcellconsult/scripts/blob/master/body_mass_index_calculator.py</a:t>
            </a: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Number guessing game: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2"/>
              </a:rPr>
              <a:t>https://github.com/purcellconsult/scripts/blob/master/number_guessing.py</a:t>
            </a: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Calorie calculator: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3"/>
              </a:rPr>
              <a:t>https://github.com/purcellconsult/scripts/blob/master/calorie_calculator.py</a:t>
            </a: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Temperature converter: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4"/>
              </a:rPr>
              <a:t>https://github.com/purcellconsult/scripts/blob/master/pytemperature.py</a:t>
            </a: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Random quote generator: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5"/>
              </a:rPr>
              <a:t>https://github.com/purcellconsult/scripts/blob/master/random_quote_generator.py</a:t>
            </a: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United State’s currency calculator: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6"/>
              </a:rPr>
              <a:t>https://github.com/purcellconsult/scripts/blob/master/united_states_currency.py</a:t>
            </a: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Vowel Hunter: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7"/>
              </a:rPr>
              <a:t>https://github.com/purcellconsult/scripts/blob/master/vowel_hunter.py</a:t>
            </a: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Text based calculator: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8"/>
              </a:rPr>
              <a:t>https://github.com/purcellconsult/scripts/blob/master/text_calculator.py</a:t>
            </a: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Coin flips: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9"/>
              </a:rPr>
              <a:t>h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10"/>
              </a:rPr>
              <a:t>ttps://github.com/purcellconsult/scripts/blob/master/coin_flips.py</a:t>
            </a: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Rock paper scissors script: </a:t>
            </a:r>
            <a:r>
              <a:rPr b="0" lang="en-US" sz="1200" spc="-1" strike="noStrike" u="sng">
                <a:solidFill>
                  <a:srgbClr val="1c3678"/>
                </a:solidFill>
                <a:uFillTx/>
                <a:latin typeface="Calibri"/>
                <a:ea typeface="Calibri"/>
                <a:hlinkClick r:id="rId11"/>
              </a:rPr>
              <a:t>https://github.com/purcellconsult/scripts/blob/master/rock_paper_scissors_game.py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Disclaimer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Logos of businesses and organizations herein are property of those respective companies. 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218880"/>
            <a:ext cx="8654760" cy="79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a1a1a"/>
                </a:solidFill>
                <a:latin typeface="Raleway"/>
                <a:ea typeface="Raleway"/>
              </a:rPr>
              <a:t>Event Host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11560" y="1268640"/>
            <a:ext cx="8392680" cy="31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914400" indent="457200"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  <a:ea typeface="Lato"/>
              </a:rPr>
              <a:t>Blacks in Tech - Los Angeles:</a:t>
            </a:r>
            <a:endParaRPr b="0" lang="en-US" sz="2400" spc="-1" strike="noStrike">
              <a:latin typeface="Arial"/>
            </a:endParaRPr>
          </a:p>
          <a:p>
            <a:pPr marL="914400" indent="457200"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latin typeface="Arial"/>
            </a:endParaRPr>
          </a:p>
          <a:p>
            <a:pPr marL="914400" indent="457200"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latin typeface="Arial"/>
            </a:endParaRPr>
          </a:p>
          <a:p>
            <a:pPr marL="914400" indent="457200"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Lato"/>
                <a:ea typeface="Lato"/>
              </a:rPr>
              <a:t>Meetup url: </a:t>
            </a:r>
            <a:r>
              <a:rPr b="0" lang="en-US" sz="17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https://www.meetup.com/Blacks-In-Technology-Los-Angeles</a:t>
            </a:r>
            <a:endParaRPr b="0" lang="en-US" sz="17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endParaRPr b="0" lang="en-US" sz="17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700" spc="-1" strike="noStrike">
              <a:latin typeface="Arial"/>
            </a:endParaRPr>
          </a:p>
        </p:txBody>
      </p:sp>
      <p:pic>
        <p:nvPicPr>
          <p:cNvPr id="90" name="Google Shape;100;p15" descr=""/>
          <p:cNvPicPr/>
          <p:nvPr/>
        </p:nvPicPr>
        <p:blipFill>
          <a:blip r:embed="rId2"/>
          <a:stretch/>
        </p:blipFill>
        <p:spPr>
          <a:xfrm>
            <a:off x="3108960" y="2125800"/>
            <a:ext cx="1714320" cy="171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Thanks to Event Promoters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PyLadies of Los Angeles: </a:t>
            </a:r>
            <a:r>
              <a:rPr b="0" lang="en-US" sz="16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https://www.meetup.com/Pyladies-LA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SoCal Python: </a:t>
            </a:r>
            <a:r>
              <a:rPr b="0" lang="en-US" sz="16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https://www.meetup.com/socalpython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Thanks to Event Sponsors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86280" y="1390680"/>
            <a:ext cx="8370720" cy="31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5" name="Google Shape;113;p17" descr=""/>
          <p:cNvPicPr/>
          <p:nvPr/>
        </p:nvPicPr>
        <p:blipFill>
          <a:blip r:embed="rId1"/>
          <a:stretch/>
        </p:blipFill>
        <p:spPr>
          <a:xfrm>
            <a:off x="599400" y="2190600"/>
            <a:ext cx="2813040" cy="1511640"/>
          </a:xfrm>
          <a:prstGeom prst="rect">
            <a:avLst/>
          </a:prstGeom>
          <a:ln>
            <a:noFill/>
          </a:ln>
        </p:spPr>
      </p:pic>
      <p:pic>
        <p:nvPicPr>
          <p:cNvPr id="96" name="Google Shape;114;p17" descr=""/>
          <p:cNvPicPr/>
          <p:nvPr/>
        </p:nvPicPr>
        <p:blipFill>
          <a:blip r:embed="rId2"/>
          <a:stretch/>
        </p:blipFill>
        <p:spPr>
          <a:xfrm>
            <a:off x="4026600" y="2238840"/>
            <a:ext cx="3003480" cy="141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9720" y="149400"/>
            <a:ext cx="8732160" cy="8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1a1a1a"/>
                </a:solidFill>
                <a:latin typeface="Raleway"/>
                <a:ea typeface="Raleway"/>
              </a:rPr>
              <a:t>Quick Overview 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87440" y="1554480"/>
            <a:ext cx="8473320" cy="35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This is simply a supplement to the code that’s available on GitHub: </a:t>
            </a:r>
            <a:r>
              <a:rPr b="0" lang="en-US" sz="16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https://github.com/purcellconsult/python-learning/blob/master/python_crash_course.py</a:t>
            </a:r>
            <a:endParaRPr b="0" lang="en-US" sz="16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Best way to learn how to code is to code! Download crash course from GitHub and use the comments in the code as your reference point.</a:t>
            </a:r>
            <a:endParaRPr b="0" lang="en-US" sz="16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Import the code to an IDE like </a:t>
            </a:r>
            <a:r>
              <a:rPr b="0" lang="en-US" sz="16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PyCharm</a:t>
            </a: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, and then get comfortable breaking things and fixing it. 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Why Bother with Python in 2019?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71960" y="1919160"/>
            <a:ext cx="8221320" cy="289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84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latin typeface="Lato"/>
                <a:ea typeface="Lato"/>
              </a:rPr>
              <a:t>According to the </a:t>
            </a:r>
            <a:r>
              <a:rPr b="0" lang="en-US" sz="19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SO</a:t>
            </a:r>
            <a:r>
              <a:rPr b="0" lang="en-US" sz="1900" spc="-1" strike="noStrike">
                <a:solidFill>
                  <a:srgbClr val="000000"/>
                </a:solidFill>
                <a:latin typeface="Lato"/>
                <a:ea typeface="Lato"/>
              </a:rPr>
              <a:t> 2018 survey, it’s within the top-10 most popular programming languages in the world. </a:t>
            </a:r>
            <a:endParaRPr b="0" lang="en-US" sz="1900" spc="-1" strike="noStrike">
              <a:latin typeface="Arial"/>
            </a:endParaRPr>
          </a:p>
          <a:p>
            <a:pPr lvl="1" marL="914400" indent="-323280">
              <a:lnSpc>
                <a:spcPct val="115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500" spc="-1" strike="noStrike">
                <a:solidFill>
                  <a:srgbClr val="000000"/>
                </a:solidFill>
                <a:latin typeface="Lato"/>
                <a:ea typeface="Lato"/>
              </a:rPr>
              <a:t>There’s 400+ programming, scripting, and markup languages available!</a:t>
            </a:r>
            <a:endParaRPr b="0" lang="en-US" sz="1500" spc="-1" strike="noStrike">
              <a:latin typeface="Arial"/>
            </a:endParaRPr>
          </a:p>
          <a:p>
            <a:pPr marL="457200" indent="-3484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latin typeface="Lato"/>
                <a:ea typeface="Lato"/>
              </a:rPr>
              <a:t>Strong and vibrant python communities globally ensures longevity: </a:t>
            </a:r>
            <a:r>
              <a:rPr b="0" lang="en-US" sz="19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https://www.meetup.com/topics/python/</a:t>
            </a:r>
            <a:endParaRPr b="0" lang="en-US" sz="1900" spc="-1" strike="noStrike">
              <a:latin typeface="Arial"/>
            </a:endParaRPr>
          </a:p>
          <a:p>
            <a:pPr marL="457200" indent="-3484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latin typeface="Lato"/>
                <a:ea typeface="Lato"/>
              </a:rPr>
              <a:t>High range of applicability. Google TensorFlow (machine learning), Facebook open sourced Tornado (python web server), Instagram (Django). </a:t>
            </a:r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24560" y="181440"/>
            <a:ext cx="8899560" cy="10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What Can Python Be Used For?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49120" y="1773000"/>
            <a:ext cx="8654760" cy="32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Google Shape;133;p20" descr=""/>
          <p:cNvPicPr/>
          <p:nvPr/>
        </p:nvPicPr>
        <p:blipFill>
          <a:blip r:embed="rId1"/>
          <a:stretch/>
        </p:blipFill>
        <p:spPr>
          <a:xfrm>
            <a:off x="448200" y="1773000"/>
            <a:ext cx="1428120" cy="1190520"/>
          </a:xfrm>
          <a:prstGeom prst="rect">
            <a:avLst/>
          </a:prstGeom>
          <a:ln>
            <a:noFill/>
          </a:ln>
        </p:spPr>
      </p:pic>
      <p:pic>
        <p:nvPicPr>
          <p:cNvPr id="104" name="Google Shape;134;p20" descr=""/>
          <p:cNvPicPr/>
          <p:nvPr/>
        </p:nvPicPr>
        <p:blipFill>
          <a:blip r:embed="rId2"/>
          <a:stretch/>
        </p:blipFill>
        <p:spPr>
          <a:xfrm>
            <a:off x="5943600" y="1813320"/>
            <a:ext cx="2118600" cy="737640"/>
          </a:xfrm>
          <a:prstGeom prst="rect">
            <a:avLst/>
          </a:prstGeom>
          <a:ln>
            <a:noFill/>
          </a:ln>
        </p:spPr>
      </p:pic>
      <p:pic>
        <p:nvPicPr>
          <p:cNvPr id="105" name="Google Shape;135;p20" descr=""/>
          <p:cNvPicPr/>
          <p:nvPr/>
        </p:nvPicPr>
        <p:blipFill>
          <a:blip r:embed="rId3"/>
          <a:stretch/>
        </p:blipFill>
        <p:spPr>
          <a:xfrm>
            <a:off x="4865040" y="2517480"/>
            <a:ext cx="1883880" cy="105336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36;p20" descr=""/>
          <p:cNvPicPr/>
          <p:nvPr/>
        </p:nvPicPr>
        <p:blipFill>
          <a:blip r:embed="rId4"/>
          <a:stretch/>
        </p:blipFill>
        <p:spPr>
          <a:xfrm>
            <a:off x="225000" y="3281040"/>
            <a:ext cx="2257200" cy="894240"/>
          </a:xfrm>
          <a:prstGeom prst="rect">
            <a:avLst/>
          </a:prstGeom>
          <a:ln>
            <a:noFill/>
          </a:ln>
        </p:spPr>
      </p:pic>
      <p:pic>
        <p:nvPicPr>
          <p:cNvPr id="107" name="Google Shape;137;p20" descr=""/>
          <p:cNvPicPr/>
          <p:nvPr/>
        </p:nvPicPr>
        <p:blipFill>
          <a:blip r:embed="rId5"/>
          <a:stretch/>
        </p:blipFill>
        <p:spPr>
          <a:xfrm>
            <a:off x="6565320" y="4076640"/>
            <a:ext cx="2227320" cy="89424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138;p20" descr=""/>
          <p:cNvPicPr/>
          <p:nvPr/>
        </p:nvPicPr>
        <p:blipFill>
          <a:blip r:embed="rId6"/>
          <a:stretch/>
        </p:blipFill>
        <p:spPr>
          <a:xfrm>
            <a:off x="2831040" y="1787400"/>
            <a:ext cx="1221120" cy="1086480"/>
          </a:xfrm>
          <a:prstGeom prst="rect">
            <a:avLst/>
          </a:prstGeom>
          <a:ln>
            <a:noFill/>
          </a:ln>
        </p:spPr>
      </p:pic>
      <p:pic>
        <p:nvPicPr>
          <p:cNvPr id="109" name="Google Shape;139;p20" descr=""/>
          <p:cNvPicPr/>
          <p:nvPr/>
        </p:nvPicPr>
        <p:blipFill>
          <a:blip r:embed="rId7"/>
          <a:stretch/>
        </p:blipFill>
        <p:spPr>
          <a:xfrm>
            <a:off x="3501720" y="2874960"/>
            <a:ext cx="1428120" cy="151380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40;p20" descr=""/>
          <p:cNvPicPr/>
          <p:nvPr/>
        </p:nvPicPr>
        <p:blipFill>
          <a:blip r:embed="rId8"/>
          <a:stretch/>
        </p:blipFill>
        <p:spPr>
          <a:xfrm>
            <a:off x="640800" y="4176000"/>
            <a:ext cx="988200" cy="8942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41;p20" descr=""/>
          <p:cNvPicPr/>
          <p:nvPr/>
        </p:nvPicPr>
        <p:blipFill>
          <a:blip r:embed="rId9"/>
          <a:stretch/>
        </p:blipFill>
        <p:spPr>
          <a:xfrm>
            <a:off x="5943600" y="3571560"/>
            <a:ext cx="2094840" cy="46584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42;p20" descr=""/>
          <p:cNvPicPr/>
          <p:nvPr/>
        </p:nvPicPr>
        <p:blipFill>
          <a:blip r:embed="rId10"/>
          <a:stretch/>
        </p:blipFill>
        <p:spPr>
          <a:xfrm>
            <a:off x="2666160" y="4389480"/>
            <a:ext cx="2094840" cy="42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How to Install Python?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71960" y="1919160"/>
            <a:ext cx="8525160" cy="30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For installation details on Windows, MacOS, and Linux distros, view this tutorial: </a:t>
            </a:r>
            <a:r>
              <a:rPr b="0" lang="en-US" sz="20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http://purcellconsult.com/python-installation-tutorial</a:t>
            </a:r>
            <a:endParaRPr b="0" lang="en-US" sz="20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Could use an online python interpreter for short term purposes: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Online GDB: </a:t>
            </a:r>
            <a:r>
              <a:rPr b="0" lang="en-US" sz="20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https://www.onlinegdb.com/online_python_interpreter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Repl.it: </a:t>
            </a:r>
            <a:r>
              <a:rPr b="0" lang="en-US" sz="20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3"/>
              </a:rPr>
              <a:t>https://repl.it/languages/python3</a:t>
            </a:r>
            <a:endParaRPr b="0" lang="en-US" sz="2000" spc="-1" strike="noStrike">
              <a:latin typeface="Arial"/>
            </a:endParaRPr>
          </a:p>
          <a:p>
            <a:pPr lvl="1" marL="914400" indent="-35496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  <a:ea typeface="Lato"/>
              </a:rPr>
              <a:t>Another online python interpreter </a:t>
            </a:r>
            <a:r>
              <a:rPr b="0" lang="en-US" sz="20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4"/>
              </a:rPr>
              <a:t>http://mathcs.holycross.edu/~kwalsh/python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2019-04-03T11:09:24Z</dcterms:modified>
  <cp:revision>7</cp:revision>
  <dc:subject/>
  <dc:title/>
</cp:coreProperties>
</file>