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tIns="91440" bIns="91440"/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C0F560D2-CCEC-42F0-AD8C-27580E006E4C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45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tIns="91440" bIns="91440"/>
          <a:p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E32D4A18-AE56-422D-8261-080CDAAC6CB9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www.purcellconsult.com" TargetMode="External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codingbat.com/python" TargetMode="External"/><Relationship Id="rId2" Type="http://schemas.openxmlformats.org/officeDocument/2006/relationships/hyperlink" Target="https://www.codewars.com/?language=python" TargetMode="External"/><Relationship Id="rId3" Type="http://schemas.openxmlformats.org/officeDocument/2006/relationships/hyperlink" Target="https://www.hackerrank.com/domains/python" TargetMode="External"/><Relationship Id="rId4" Type="http://schemas.openxmlformats.org/officeDocument/2006/relationships/hyperlink" Target="https://leetcode.com/" TargetMode="External"/><Relationship Id="rId5" Type="http://schemas.openxmlformats.org/officeDocument/2006/relationships/hyperlink" Target="https://coderbyte.com/" TargetMode="External"/><Relationship Id="rId6" Type="http://schemas.openxmlformats.org/officeDocument/2006/relationships/hyperlink" Target="https://www.topcoder.com/challenges" TargetMode="External"/><Relationship Id="rId7" Type="http://schemas.openxmlformats.org/officeDocument/2006/relationships/hyperlink" Target="https://www.codechef.com/" TargetMode="External"/><Relationship Id="rId8" Type="http://schemas.openxmlformats.org/officeDocument/2006/relationships/hyperlink" Target="https://projecteuler.net/recent" TargetMode="External"/><Relationship Id="rId9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docs.python.org/3/" TargetMode="External"/><Relationship Id="rId2" Type="http://schemas.openxmlformats.org/officeDocument/2006/relationships/hyperlink" Target="https://wiki.python.org/moin/" TargetMode="External"/><Relationship Id="rId3" Type="http://schemas.openxmlformats.org/officeDocument/2006/relationships/hyperlink" Target="https://www.learnpython.org/" TargetMode="External"/><Relationship Id="rId4" Type="http://schemas.openxmlformats.org/officeDocument/2006/relationships/hyperlink" Target="https://stackoverflow.com/questions/tagged/python" TargetMode="External"/><Relationship Id="rId5" Type="http://schemas.openxmlformats.org/officeDocument/2006/relationships/hyperlink" Target="https://www.youtube.com/results?search_query=python+tutorials" TargetMode="External"/><Relationship Id="rId6" Type="http://schemas.openxmlformats.org/officeDocument/2006/relationships/hyperlink" Target="https://www.amazon.com/Become-Python-Developer-Wrestle-Defeat/dp/0997326298/" TargetMode="External"/><Relationship Id="rId7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pybit.es/pages/news.html" TargetMode="External"/><Relationship Id="rId2" Type="http://schemas.openxmlformats.org/officeDocument/2006/relationships/hyperlink" Target="https://planetpython.org/" TargetMode="External"/><Relationship Id="rId3" Type="http://schemas.openxmlformats.org/officeDocument/2006/relationships/hyperlink" Target="https://www.reddit.com/r/Python/" TargetMode="External"/><Relationship Id="rId4" Type="http://schemas.openxmlformats.org/officeDocument/2006/relationships/hyperlink" Target="https://www.infoworld.com/category/python/" TargetMode="External"/><Relationship Id="rId5" Type="http://schemas.openxmlformats.org/officeDocument/2006/relationships/hyperlink" Target="https://www.infoworld.com/category/python/" TargetMode="External"/><Relationship Id="rId6" Type="http://schemas.openxmlformats.org/officeDocument/2006/relationships/hyperlink" Target="http://pyfound.blogspot.com/" TargetMode="External"/><Relationship Id="rId7" Type="http://schemas.openxmlformats.org/officeDocument/2006/relationships/hyperlink" Target="https://pythonbytes.fm/" TargetMode="External"/><Relationship Id="rId8" Type="http://schemas.openxmlformats.org/officeDocument/2006/relationships/hyperlink" Target="https://pythoninsider.blogspot.com/" TargetMode="External"/><Relationship Id="rId9" Type="http://schemas.openxmlformats.org/officeDocument/2006/relationships/hyperlink" Target="https://mail.python.org/pipermail/python-dev/" TargetMode="External"/><Relationship Id="rId10" Type="http://schemas.openxmlformats.org/officeDocument/2006/relationships/hyperlink" Target="https://pycoders.com/" TargetMode="External"/><Relationship Id="rId1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github.com/python" TargetMode="External"/><Relationship Id="rId2" Type="http://schemas.openxmlformats.org/officeDocument/2006/relationships/hyperlink" Target="https://github.com/saltstack/salt" TargetMode="External"/><Relationship Id="rId3" Type="http://schemas.openxmlformats.org/officeDocument/2006/relationships/hyperlink" Target="https://github.com/django/django" TargetMode="External"/><Relationship Id="rId4" Type="http://schemas.openxmlformats.org/officeDocument/2006/relationships/hyperlink" Target="https://github.com/pallets/flask" TargetMode="External"/><Relationship Id="rId5" Type="http://schemas.openxmlformats.org/officeDocument/2006/relationships/hyperlink" Target="https://github.com/keras-team/keras" TargetMode="External"/><Relationship Id="rId6" Type="http://schemas.openxmlformats.org/officeDocument/2006/relationships/hyperlink" Target="https://github.com/Microsoft/pyright" TargetMode="External"/><Relationship Id="rId7" Type="http://schemas.openxmlformats.org/officeDocument/2006/relationships/hyperlink" Target="https://github.com/pytorch/pytorch" TargetMode="External"/><Relationship Id="rId8" Type="http://schemas.openxmlformats.org/officeDocument/2006/relationships/hyperlink" Target="https://github.com/tensorflow/tensorflow" TargetMode="External"/><Relationship Id="rId9" Type="http://schemas.openxmlformats.org/officeDocument/2006/relationships/hyperlink" Target="https://github.com/python/peps" TargetMode="External"/><Relationship Id="rId10" Type="http://schemas.openxmlformats.org/officeDocument/2006/relationships/hyperlink" Target="https://github.com/iojw/socialscan" TargetMode="External"/><Relationship Id="rId11" Type="http://schemas.openxmlformats.org/officeDocument/2006/relationships/hyperlink" Target="https://github.com/amueller/dabl" TargetMode="External"/><Relationship Id="rId12" Type="http://schemas.openxmlformats.org/officeDocument/2006/relationships/hyperlink" Target="https://github.com/deepfakes/faceswap" TargetMode="External"/><Relationship Id="rId13" Type="http://schemas.openxmlformats.org/officeDocument/2006/relationships/hyperlink" Target="https://github.com/vinta/awesome-python" TargetMode="External"/><Relationship Id="rId14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github.com/purcellconsult/scripts/blob/master/body_mass_index_calculator.py" TargetMode="External"/><Relationship Id="rId2" Type="http://schemas.openxmlformats.org/officeDocument/2006/relationships/hyperlink" Target="https://github.com/purcellconsult/scripts/blob/master/number_guessing.py" TargetMode="External"/><Relationship Id="rId3" Type="http://schemas.openxmlformats.org/officeDocument/2006/relationships/hyperlink" Target="https://github.com/purcellconsult/scripts/blob/master/calorie_calculator.py" TargetMode="External"/><Relationship Id="rId4" Type="http://schemas.openxmlformats.org/officeDocument/2006/relationships/hyperlink" Target="https://github.com/purcellconsult/scripts/blob/master/pytemperature.py" TargetMode="External"/><Relationship Id="rId5" Type="http://schemas.openxmlformats.org/officeDocument/2006/relationships/hyperlink" Target="https://github.com/purcellconsult/scripts/blob/master/random_quote_generator.py" TargetMode="External"/><Relationship Id="rId6" Type="http://schemas.openxmlformats.org/officeDocument/2006/relationships/hyperlink" Target="https://github.com/purcellconsult/scripts/blob/master/united_states_currency.py" TargetMode="External"/><Relationship Id="rId7" Type="http://schemas.openxmlformats.org/officeDocument/2006/relationships/hyperlink" Target="https://github.com/purcellconsult/scripts/blob/master/vowel_hunter.py" TargetMode="External"/><Relationship Id="rId8" Type="http://schemas.openxmlformats.org/officeDocument/2006/relationships/hyperlink" Target="https://github.com/purcellconsult/scripts/blob/master/text_calculator.py" TargetMode="External"/><Relationship Id="rId9" Type="http://schemas.openxmlformats.org/officeDocument/2006/relationships/hyperlink" Target="https://github.com/purcellconsult/scripts/blob/master/coin_flips.py" TargetMode="External"/><Relationship Id="rId10" Type="http://schemas.openxmlformats.org/officeDocument/2006/relationships/hyperlink" Target="https://github.com/purcellconsult/scripts/blob/master/coin_flips.py" TargetMode="External"/><Relationship Id="rId11" Type="http://schemas.openxmlformats.org/officeDocument/2006/relationships/hyperlink" Target="https://github.com/purcellconsult/scripts/blob/master/rock_paper_scissors_game.py" TargetMode="External"/><Relationship Id="rId1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meetup.com/Blacks-In-Technology-Los-Angeles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meetup.com/Pyladies-LA/" TargetMode="External"/><Relationship Id="rId2" Type="http://schemas.openxmlformats.org/officeDocument/2006/relationships/hyperlink" Target="https://www.meetup.com/socalpython/" TargetMode="External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github.com/purcellconsult/python-learning/blob/master/python_crash_course.py" TargetMode="External"/><Relationship Id="rId2" Type="http://schemas.openxmlformats.org/officeDocument/2006/relationships/hyperlink" Target="https://www.jetbrains.com/pycharm/download/#section=linux" TargetMode="External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insights.stackoverflow.com/survey/2018" TargetMode="External"/><Relationship Id="rId2" Type="http://schemas.openxmlformats.org/officeDocument/2006/relationships/hyperlink" Target="https://www.meetup.com/topics/python/" TargetMode="External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purcellconsult.com/python-installation-tutorial/" TargetMode="External"/><Relationship Id="rId2" Type="http://schemas.openxmlformats.org/officeDocument/2006/relationships/hyperlink" Target="https://www.onlinegdb.com/online_python_interpreter" TargetMode="External"/><Relationship Id="rId3" Type="http://schemas.openxmlformats.org/officeDocument/2006/relationships/hyperlink" Target="https://repl.it/languages/python3" TargetMode="External"/><Relationship Id="rId4" Type="http://schemas.openxmlformats.org/officeDocument/2006/relationships/hyperlink" Target="http://mathcs.holycross.edu/~kwalsh/python/" TargetMode="External"/><Relationship Id="rId5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4200" spc="-1" strike="noStrike">
                <a:solidFill>
                  <a:srgbClr val="1a1a1a"/>
                </a:solidFill>
                <a:latin typeface="Raleway"/>
                <a:ea typeface="Raleway"/>
              </a:rPr>
              <a:t>A Hands on Python Crash Course Supplement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3474720"/>
            <a:ext cx="8712720" cy="1207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Lato"/>
                <a:ea typeface="Lato"/>
              </a:rPr>
              <a:t>Doug Purcell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1"/>
              </a:rPr>
              <a:t>http://www.purcellconsult.com</a:t>
            </a: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Programming Challenges and Interview Prep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500" spc="-1" strike="noStrike">
                <a:solidFill>
                  <a:srgbClr val="000000"/>
                </a:solidFill>
                <a:latin typeface="Lato"/>
                <a:ea typeface="Lato"/>
              </a:rPr>
              <a:t>Codebat: </a:t>
            </a:r>
            <a:r>
              <a:rPr b="0" lang="en-US" sz="15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1"/>
              </a:rPr>
              <a:t>https://codingbat.com/python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500" spc="-1" strike="noStrike">
                <a:solidFill>
                  <a:srgbClr val="000000"/>
                </a:solidFill>
                <a:latin typeface="Lato"/>
                <a:ea typeface="Lato"/>
              </a:rPr>
              <a:t>Codewars: </a:t>
            </a:r>
            <a:r>
              <a:rPr b="0" lang="en-US" sz="15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2"/>
              </a:rPr>
              <a:t>https://www.codewars.com/?language=python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500" spc="-1" strike="noStrike">
                <a:solidFill>
                  <a:srgbClr val="000000"/>
                </a:solidFill>
                <a:latin typeface="Lato"/>
                <a:ea typeface="Lato"/>
              </a:rPr>
              <a:t>Hackerrank: </a:t>
            </a:r>
            <a:r>
              <a:rPr b="0" lang="en-US" sz="15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3"/>
              </a:rPr>
              <a:t>https://www.hackerrank.com/domains/python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500" spc="-1" strike="noStrike">
                <a:solidFill>
                  <a:srgbClr val="000000"/>
                </a:solidFill>
                <a:latin typeface="Lato"/>
                <a:ea typeface="Lato"/>
              </a:rPr>
              <a:t>Leetcode:</a:t>
            </a:r>
            <a:r>
              <a:rPr b="0" lang="en-US" sz="15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4"/>
              </a:rPr>
              <a:t>https://leetcode.com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500" spc="-1" strike="noStrike">
                <a:solidFill>
                  <a:srgbClr val="000000"/>
                </a:solidFill>
                <a:latin typeface="Lato"/>
                <a:ea typeface="Lato"/>
              </a:rPr>
              <a:t>Coderbyte: </a:t>
            </a:r>
            <a:r>
              <a:rPr b="0" lang="en-US" sz="15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5"/>
              </a:rPr>
              <a:t>https://coderbyte.com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500" spc="-1" strike="noStrike">
                <a:solidFill>
                  <a:srgbClr val="000000"/>
                </a:solidFill>
                <a:latin typeface="Lato"/>
                <a:ea typeface="Lato"/>
              </a:rPr>
              <a:t>Topcoder: </a:t>
            </a:r>
            <a:r>
              <a:rPr b="0" lang="en-US" sz="15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6"/>
              </a:rPr>
              <a:t>https://www.topcoder.com/challenges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500" spc="-1" strike="noStrike">
                <a:solidFill>
                  <a:srgbClr val="000000"/>
                </a:solidFill>
                <a:latin typeface="Lato"/>
                <a:ea typeface="Lato"/>
              </a:rPr>
              <a:t>Codechef:</a:t>
            </a:r>
            <a:r>
              <a:rPr b="0" lang="en-US" sz="15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7"/>
              </a:rPr>
              <a:t>https://www.codechef.com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500" spc="-1" strike="noStrike">
                <a:solidFill>
                  <a:srgbClr val="000000"/>
                </a:solidFill>
                <a:latin typeface="Lato"/>
                <a:ea typeface="Lato"/>
              </a:rPr>
              <a:t>Project Euler: </a:t>
            </a:r>
            <a:r>
              <a:rPr b="0" lang="en-US" sz="15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8"/>
              </a:rPr>
              <a:t>https://projecteuler.net/recent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Python Learning Resources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71960" y="1919160"/>
            <a:ext cx="8485920" cy="3224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3624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700" spc="-1" strike="noStrike">
                <a:solidFill>
                  <a:srgbClr val="000000"/>
                </a:solidFill>
                <a:latin typeface="Lato"/>
                <a:ea typeface="Lato"/>
              </a:rPr>
              <a:t>Python docs tutorial:</a:t>
            </a:r>
            <a:r>
              <a:rPr b="0" lang="en-US" sz="1700" spc="-1" strike="noStrike">
                <a:solidFill>
                  <a:srgbClr val="1a9988"/>
                </a:solidFill>
                <a:latin typeface="Lato"/>
                <a:ea typeface="Lato"/>
              </a:rPr>
              <a:t> </a:t>
            </a:r>
            <a:r>
              <a:rPr b="0" lang="en-US" sz="17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1"/>
              </a:rPr>
              <a:t>https://docs.python.org/3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700" spc="-1" strike="noStrike">
                <a:solidFill>
                  <a:srgbClr val="000000"/>
                </a:solidFill>
                <a:latin typeface="Lato"/>
                <a:ea typeface="Lato"/>
              </a:rPr>
              <a:t>Python.org wiki: </a:t>
            </a:r>
            <a:r>
              <a:rPr b="0" lang="en-US" sz="17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2"/>
              </a:rPr>
              <a:t>https://wiki.python.org/moin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700" spc="-1" strike="noStrike">
                <a:solidFill>
                  <a:srgbClr val="000000"/>
                </a:solidFill>
                <a:latin typeface="Lato"/>
                <a:ea typeface="Lato"/>
              </a:rPr>
              <a:t>Learnpython.org (interactive tutorial): </a:t>
            </a:r>
            <a:r>
              <a:rPr b="0" lang="en-US" sz="17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3"/>
              </a:rPr>
              <a:t>https://www.learnpython.org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700" spc="-1" strike="noStrike">
                <a:solidFill>
                  <a:srgbClr val="000000"/>
                </a:solidFill>
                <a:latin typeface="Lato"/>
                <a:ea typeface="Lato"/>
              </a:rPr>
              <a:t>Stack Overflow python:</a:t>
            </a:r>
            <a:r>
              <a:rPr b="0" lang="en-US" sz="1700" spc="-1" strike="noStrike">
                <a:solidFill>
                  <a:srgbClr val="595959"/>
                </a:solidFill>
                <a:latin typeface="Lato"/>
                <a:ea typeface="Lato"/>
              </a:rPr>
              <a:t> </a:t>
            </a:r>
            <a:r>
              <a:rPr b="0" lang="en-US" sz="17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4"/>
              </a:rPr>
              <a:t>https://stackoverflow.com/questions/tagged/python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700" spc="-1" strike="noStrike">
                <a:solidFill>
                  <a:srgbClr val="000000"/>
                </a:solidFill>
                <a:latin typeface="Lato"/>
                <a:ea typeface="Lato"/>
              </a:rPr>
              <a:t>Python programming tutorials:</a:t>
            </a:r>
            <a:r>
              <a:rPr b="0" lang="en-US" sz="1700" spc="-1" strike="noStrike">
                <a:solidFill>
                  <a:srgbClr val="595959"/>
                </a:solidFill>
                <a:latin typeface="Lato"/>
                <a:ea typeface="Lato"/>
              </a:rPr>
              <a:t> </a:t>
            </a:r>
            <a:r>
              <a:rPr b="0" lang="en-US" sz="17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5"/>
              </a:rPr>
              <a:t>https://www.youtube.com/results?search_query=python+tutorials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700" spc="-1" strike="noStrike">
                <a:solidFill>
                  <a:srgbClr val="000000"/>
                </a:solidFill>
                <a:latin typeface="Lato"/>
                <a:ea typeface="Lato"/>
              </a:rPr>
              <a:t>Become a Python Developer (My Book): </a:t>
            </a:r>
            <a:r>
              <a:rPr b="0" lang="en-US" sz="17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6"/>
              </a:rPr>
              <a:t>https://www.amazon.com/Become-Python-Developer-Wrestle-Defeat/dp/0997326298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Python News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471960" y="1919160"/>
            <a:ext cx="8221680" cy="3025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PyBites: </a:t>
            </a:r>
            <a:r>
              <a:rPr b="0" lang="en-US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1"/>
              </a:rPr>
              <a:t>https://pybit.es/pages/news.html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Planet Python: </a:t>
            </a:r>
            <a:r>
              <a:rPr b="0" lang="en-US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2"/>
              </a:rPr>
              <a:t>https://planetpython.org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r/python: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 </a:t>
            </a:r>
            <a:r>
              <a:rPr b="0" lang="en-US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3"/>
              </a:rPr>
              <a:t>https://www.reddit.com/r/Python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InfoWorld: </a:t>
            </a:r>
            <a:r>
              <a:rPr b="0" lang="en-US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4"/>
              </a:rPr>
              <a:t>https://www.infoworld.com/category/pytho</a:t>
            </a:r>
            <a:r>
              <a:rPr b="0" lang="en-US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5"/>
              </a:rPr>
              <a:t>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Python Software Foundation: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 </a:t>
            </a:r>
            <a:r>
              <a:rPr b="0" lang="en-US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6"/>
              </a:rPr>
              <a:t>http://pyfound.blogspot.com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Python Bytes: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 </a:t>
            </a:r>
            <a:r>
              <a:rPr b="0" lang="en-US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7"/>
              </a:rPr>
              <a:t>https://pythonbytes.fm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Python Insider: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 </a:t>
            </a:r>
            <a:r>
              <a:rPr b="0" lang="en-US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8"/>
              </a:rPr>
              <a:t>https://pythoninsider.blogspot.com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Python-Dev Archives: </a:t>
            </a:r>
            <a:r>
              <a:rPr b="0" lang="en-US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9"/>
              </a:rPr>
              <a:t>https://mail.python.org/pipermail/python-dev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Pycoders: </a:t>
            </a:r>
            <a:r>
              <a:rPr b="0" lang="en-US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10"/>
              </a:rPr>
              <a:t>https://pycoders.com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15400" y="10972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Popular Open Source Python Projects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471960" y="1706400"/>
            <a:ext cx="8592120" cy="3330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Cpython: </a:t>
            </a:r>
            <a:r>
              <a:rPr b="0" lang="en-US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1"/>
              </a:rPr>
              <a:t>https://github.com/python</a:t>
            </a: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SaltStack: </a:t>
            </a:r>
            <a:r>
              <a:rPr b="0" lang="en-US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2"/>
              </a:rPr>
              <a:t>https://github.com/saltstack/salt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Django: </a:t>
            </a:r>
            <a:r>
              <a:rPr b="0" lang="en-US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3"/>
              </a:rPr>
              <a:t>https://github.com/django/django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Flask: </a:t>
            </a:r>
            <a:r>
              <a:rPr b="0" lang="en-US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4"/>
              </a:rPr>
              <a:t>https://github.com/pallets/flask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Keras: </a:t>
            </a:r>
            <a:r>
              <a:rPr b="0" lang="en-US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5"/>
              </a:rPr>
              <a:t>https://github.com/keras-team/keras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Pyright: </a:t>
            </a:r>
            <a:r>
              <a:rPr b="0" lang="en-US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6"/>
              </a:rPr>
              <a:t>https://github.com/Microsoft/pyright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PyTorch:</a:t>
            </a:r>
            <a:r>
              <a:rPr b="0" lang="en-US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7"/>
              </a:rPr>
              <a:t>https://github.com/pytorch/pytorch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TensorFlow: </a:t>
            </a:r>
            <a:r>
              <a:rPr b="0" lang="en-US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8"/>
              </a:rPr>
              <a:t>https://github.com/tensorflow/tensorflow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PEPs: </a:t>
            </a:r>
            <a:r>
              <a:rPr b="0" lang="en-US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9"/>
              </a:rPr>
              <a:t>https://github.com/python/peps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SocialScan: </a:t>
            </a:r>
            <a:r>
              <a:rPr b="0" lang="en-US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10"/>
              </a:rPr>
              <a:t>https://github.com/iojw/socialscan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Data Analysis Baseline Library (DABL): </a:t>
            </a:r>
            <a:r>
              <a:rPr b="0" lang="en-US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11"/>
              </a:rPr>
              <a:t>https://github.com/amueller/dabl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Faceswap: </a:t>
            </a:r>
            <a:r>
              <a:rPr b="0" lang="en-US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12"/>
              </a:rPr>
              <a:t>https://github.com/deepfakes/faceswap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Awesome Python: </a:t>
            </a:r>
            <a:r>
              <a:rPr b="0" lang="en-US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13"/>
              </a:rPr>
              <a:t>https://github.com/vinta/awesome-python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71960" y="551880"/>
            <a:ext cx="8286840" cy="676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10 Python Scripts Scripts for Beginners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71960" y="1712160"/>
            <a:ext cx="8671680" cy="3357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Mass body index calculator: </a:t>
            </a:r>
            <a:r>
              <a:rPr b="0" lang="en-US" sz="1200" spc="-1" strike="noStrike" u="sng">
                <a:solidFill>
                  <a:srgbClr val="1c3678"/>
                </a:solidFill>
                <a:uFillTx/>
                <a:latin typeface="Calibri"/>
                <a:ea typeface="Calibri"/>
                <a:hlinkClick r:id="rId1"/>
              </a:rPr>
              <a:t>https://github.com/purcellconsult/scripts/blob/master/body_mass_index_calculator.py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Number guessing game: </a:t>
            </a:r>
            <a:r>
              <a:rPr b="0" lang="en-US" sz="1200" spc="-1" strike="noStrike" u="sng">
                <a:solidFill>
                  <a:srgbClr val="1c3678"/>
                </a:solidFill>
                <a:uFillTx/>
                <a:latin typeface="Calibri"/>
                <a:ea typeface="Calibri"/>
                <a:hlinkClick r:id="rId2"/>
              </a:rPr>
              <a:t>https://github.com/purcellconsult/scripts/blob/master/number_guessing.py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Calorie calculator:</a:t>
            </a:r>
            <a:r>
              <a:rPr b="0" lang="en-US" sz="1200" spc="-1" strike="noStrike">
                <a:solidFill>
                  <a:srgbClr val="595959"/>
                </a:solidFill>
                <a:latin typeface="Calibri"/>
                <a:ea typeface="Calibri"/>
              </a:rPr>
              <a:t> </a:t>
            </a:r>
            <a:r>
              <a:rPr b="0" lang="en-US" sz="1200" spc="-1" strike="noStrike" u="sng">
                <a:solidFill>
                  <a:srgbClr val="1c3678"/>
                </a:solidFill>
                <a:uFillTx/>
                <a:latin typeface="Calibri"/>
                <a:ea typeface="Calibri"/>
                <a:hlinkClick r:id="rId3"/>
              </a:rPr>
              <a:t>https://github.com/purcellconsult/scripts/blob/master/calorie_calculator.py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Temperature converter: </a:t>
            </a:r>
            <a:r>
              <a:rPr b="0" lang="en-US" sz="1200" spc="-1" strike="noStrike" u="sng">
                <a:solidFill>
                  <a:srgbClr val="1c3678"/>
                </a:solidFill>
                <a:uFillTx/>
                <a:latin typeface="Calibri"/>
                <a:ea typeface="Calibri"/>
                <a:hlinkClick r:id="rId4"/>
              </a:rPr>
              <a:t>https://github.com/purcellconsult/scripts/blob/master/pytemperature.py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Random quote generator: </a:t>
            </a:r>
            <a:r>
              <a:rPr b="0" lang="en-US" sz="1200" spc="-1" strike="noStrike" u="sng">
                <a:solidFill>
                  <a:srgbClr val="1c3678"/>
                </a:solidFill>
                <a:uFillTx/>
                <a:latin typeface="Calibri"/>
                <a:ea typeface="Calibri"/>
                <a:hlinkClick r:id="rId5"/>
              </a:rPr>
              <a:t>https://github.com/purcellconsult/scripts/blob/master/random_quote_generator.py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United State’s currency calculator: </a:t>
            </a:r>
            <a:r>
              <a:rPr b="0" lang="en-US" sz="1200" spc="-1" strike="noStrike" u="sng">
                <a:solidFill>
                  <a:srgbClr val="1c3678"/>
                </a:solidFill>
                <a:uFillTx/>
                <a:latin typeface="Calibri"/>
                <a:ea typeface="Calibri"/>
                <a:hlinkClick r:id="rId6"/>
              </a:rPr>
              <a:t>https://github.com/purcellconsult/scripts/blob/master/united_states_currency.py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Vowel Hunter: </a:t>
            </a:r>
            <a:r>
              <a:rPr b="0" lang="en-US" sz="1200" spc="-1" strike="noStrike" u="sng">
                <a:solidFill>
                  <a:srgbClr val="1c3678"/>
                </a:solidFill>
                <a:uFillTx/>
                <a:latin typeface="Calibri"/>
                <a:ea typeface="Calibri"/>
                <a:hlinkClick r:id="rId7"/>
              </a:rPr>
              <a:t>https://github.com/purcellconsult/scripts/blob/master/vowel_hunter.py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Text based calculator: </a:t>
            </a:r>
            <a:r>
              <a:rPr b="0" lang="en-US" sz="1200" spc="-1" strike="noStrike" u="sng">
                <a:solidFill>
                  <a:srgbClr val="1c3678"/>
                </a:solidFill>
                <a:uFillTx/>
                <a:latin typeface="Calibri"/>
                <a:ea typeface="Calibri"/>
                <a:hlinkClick r:id="rId8"/>
              </a:rPr>
              <a:t>https://github.com/purcellconsult/scripts/blob/master/text_calculator.py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Coin flips: </a:t>
            </a:r>
            <a:r>
              <a:rPr b="0" lang="en-US" sz="1200" spc="-1" strike="noStrike" u="sng">
                <a:solidFill>
                  <a:srgbClr val="1c3678"/>
                </a:solidFill>
                <a:uFillTx/>
                <a:latin typeface="Calibri"/>
                <a:ea typeface="Calibri"/>
                <a:hlinkClick r:id="rId9"/>
              </a:rPr>
              <a:t>h</a:t>
            </a:r>
            <a:r>
              <a:rPr b="0" lang="en-US" sz="1200" spc="-1" strike="noStrike" u="sng">
                <a:solidFill>
                  <a:srgbClr val="1c3678"/>
                </a:solidFill>
                <a:uFillTx/>
                <a:latin typeface="Calibri"/>
                <a:ea typeface="Calibri"/>
                <a:hlinkClick r:id="rId10"/>
              </a:rPr>
              <a:t>ttps://github.com/purcellconsult/scripts/blob/master/coin_flips.py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Rock paper scissors script: </a:t>
            </a:r>
            <a:r>
              <a:rPr b="0" lang="en-US" sz="1200" spc="-1" strike="noStrike" u="sng">
                <a:solidFill>
                  <a:srgbClr val="1c3678"/>
                </a:solidFill>
                <a:uFillTx/>
                <a:latin typeface="Calibri"/>
                <a:ea typeface="Calibri"/>
                <a:hlinkClick r:id="rId11"/>
              </a:rPr>
              <a:t>https://github.com/purcellconsult/scripts/blob/master/rock_paper_scissors_game.py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Disclaimer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Logos of businesses and organizations herein are property of those respective companies.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11760" y="218880"/>
            <a:ext cx="8655120" cy="798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1a1a1a"/>
                </a:solidFill>
                <a:latin typeface="Raleway"/>
                <a:ea typeface="Raleway"/>
              </a:rPr>
              <a:t>Event Host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11560" y="1268640"/>
            <a:ext cx="8393040" cy="3105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914400" indent="457200">
              <a:lnSpc>
                <a:spcPct val="115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Lato"/>
                <a:ea typeface="Lato"/>
              </a:rPr>
              <a:t>Blacks in Tech - Los Angeles: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457200">
              <a:lnSpc>
                <a:spcPct val="115000"/>
              </a:lnSpc>
              <a:spcBef>
                <a:spcPts val="159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457200">
              <a:lnSpc>
                <a:spcPct val="115000"/>
              </a:lnSpc>
              <a:spcBef>
                <a:spcPts val="1599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Lato"/>
                <a:ea typeface="Lato"/>
              </a:rPr>
              <a:t>Meetup url: </a:t>
            </a:r>
            <a:r>
              <a:rPr b="0" lang="en-US" sz="15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1"/>
              </a:rPr>
              <a:t>https://www.meetup.com/Blacks-In-Technology-Los-Angeles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Google Shape;100;p15" descr=""/>
          <p:cNvPicPr/>
          <p:nvPr/>
        </p:nvPicPr>
        <p:blipFill>
          <a:blip r:embed="rId2"/>
          <a:stretch/>
        </p:blipFill>
        <p:spPr>
          <a:xfrm>
            <a:off x="3108960" y="2125800"/>
            <a:ext cx="1714680" cy="171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Thanks to Event Promoters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Lato"/>
                <a:ea typeface="Lato"/>
              </a:rPr>
              <a:t>PyLadies of Los Angeles: </a:t>
            </a:r>
            <a:r>
              <a:rPr b="0" lang="en-US" sz="16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1"/>
              </a:rPr>
              <a:t>https://www.meetup.com/Pyladies-LA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ato"/>
                <a:ea typeface="Lato"/>
              </a:rPr>
              <a:t>SoCal Python: </a:t>
            </a:r>
            <a:r>
              <a:rPr b="0" lang="en-US" sz="16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2"/>
              </a:rPr>
              <a:t>https://www.meetup.com/socalpython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Thanks to Event Sponsors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86280" y="1390680"/>
            <a:ext cx="8371080" cy="3111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Google Shape;113;p17" descr=""/>
          <p:cNvPicPr/>
          <p:nvPr/>
        </p:nvPicPr>
        <p:blipFill>
          <a:blip r:embed="rId1"/>
          <a:stretch/>
        </p:blipFill>
        <p:spPr>
          <a:xfrm>
            <a:off x="599400" y="2190600"/>
            <a:ext cx="2813400" cy="1512000"/>
          </a:xfrm>
          <a:prstGeom prst="rect">
            <a:avLst/>
          </a:prstGeom>
          <a:ln>
            <a:noFill/>
          </a:ln>
        </p:spPr>
      </p:pic>
      <p:pic>
        <p:nvPicPr>
          <p:cNvPr id="98" name="Google Shape;114;p17" descr=""/>
          <p:cNvPicPr/>
          <p:nvPr/>
        </p:nvPicPr>
        <p:blipFill>
          <a:blip r:embed="rId2"/>
          <a:stretch/>
        </p:blipFill>
        <p:spPr>
          <a:xfrm>
            <a:off x="4026600" y="2238840"/>
            <a:ext cx="3003840" cy="141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99720" y="149400"/>
            <a:ext cx="8732520" cy="867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500" spc="-1" strike="noStrike">
                <a:solidFill>
                  <a:srgbClr val="1a1a1a"/>
                </a:solidFill>
                <a:latin typeface="Raleway"/>
                <a:ea typeface="Raleway"/>
              </a:rPr>
              <a:t>Quick Overview 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87440" y="1554480"/>
            <a:ext cx="8473680" cy="3516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Lato"/>
                <a:ea typeface="Lato"/>
              </a:rPr>
              <a:t>This is simply a supplement to the code that’s available on GitHub: </a:t>
            </a:r>
            <a:r>
              <a:rPr b="0" lang="en-US" sz="16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1"/>
              </a:rPr>
              <a:t>https://github.com/purcellconsult/python-learning/blob/master/python_crash_course.py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Lato"/>
                <a:ea typeface="Lato"/>
              </a:rPr>
              <a:t>Best way to learn how to code is to code! Download crash course from GitHub and use the comments in the code as your reference point.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Lato"/>
                <a:ea typeface="Lato"/>
              </a:rPr>
              <a:t>Import the code to an IDE like </a:t>
            </a:r>
            <a:r>
              <a:rPr b="0" lang="en-US" sz="16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2"/>
              </a:rPr>
              <a:t>PyCharm</a:t>
            </a:r>
            <a:r>
              <a:rPr b="0" lang="en-US" sz="1600" spc="-1" strike="noStrike">
                <a:solidFill>
                  <a:srgbClr val="000000"/>
                </a:solidFill>
                <a:latin typeface="Lato"/>
                <a:ea typeface="Lato"/>
              </a:rPr>
              <a:t>, and then get comfortable breaking things and fixing it.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Why Bother with Python in 2019?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71960" y="1919160"/>
            <a:ext cx="8221680" cy="28983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tIns="91440" bIns="91440"/>
          <a:p>
            <a:pPr marL="457200" indent="-34884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900" spc="-1" strike="noStrike">
                <a:solidFill>
                  <a:srgbClr val="000000"/>
                </a:solidFill>
                <a:latin typeface="Lato"/>
                <a:ea typeface="Lato"/>
              </a:rPr>
              <a:t>According to the </a:t>
            </a:r>
            <a:r>
              <a:rPr b="0" lang="en-US" sz="19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1"/>
              </a:rPr>
              <a:t>SO</a:t>
            </a:r>
            <a:r>
              <a:rPr b="0" lang="en-US" sz="1900" spc="-1" strike="noStrike">
                <a:solidFill>
                  <a:srgbClr val="000000"/>
                </a:solidFill>
                <a:latin typeface="Lato"/>
                <a:ea typeface="Lato"/>
              </a:rPr>
              <a:t> 2018 survey, it’s within the top-10 most popular programming languages in the world. 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15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500" spc="-1" strike="noStrike">
                <a:solidFill>
                  <a:srgbClr val="000000"/>
                </a:solidFill>
                <a:latin typeface="Lato"/>
                <a:ea typeface="Lato"/>
              </a:rPr>
              <a:t>There’s 400+ programming, scripting, and markup languages available!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4884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900" spc="-1" strike="noStrike">
                <a:solidFill>
                  <a:srgbClr val="000000"/>
                </a:solidFill>
                <a:latin typeface="Lato"/>
                <a:ea typeface="Lato"/>
              </a:rPr>
              <a:t>Strong and vibrant python communities globally ensures longevity: </a:t>
            </a:r>
            <a:r>
              <a:rPr b="0" lang="en-US" sz="19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2"/>
              </a:rPr>
              <a:t>https://www.meetup.com/topics/python/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884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900" spc="-1" strike="noStrike">
                <a:solidFill>
                  <a:srgbClr val="000000"/>
                </a:solidFill>
                <a:latin typeface="Lato"/>
                <a:ea typeface="Lato"/>
              </a:rPr>
              <a:t>High range of applicability. Google TensorFlow (machine learning), Facebook open sourced Tornado (python web server), Instagram (Django). 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24560" y="181440"/>
            <a:ext cx="8899920" cy="1053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What Can Python Be Used For?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249120" y="1773000"/>
            <a:ext cx="8655120" cy="3297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Google Shape;133;p20" descr=""/>
          <p:cNvPicPr/>
          <p:nvPr/>
        </p:nvPicPr>
        <p:blipFill>
          <a:blip r:embed="rId1"/>
          <a:stretch/>
        </p:blipFill>
        <p:spPr>
          <a:xfrm>
            <a:off x="448200" y="1773000"/>
            <a:ext cx="1428480" cy="1190880"/>
          </a:xfrm>
          <a:prstGeom prst="rect">
            <a:avLst/>
          </a:prstGeom>
          <a:ln>
            <a:noFill/>
          </a:ln>
        </p:spPr>
      </p:pic>
      <p:pic>
        <p:nvPicPr>
          <p:cNvPr id="106" name="Google Shape;134;p20" descr=""/>
          <p:cNvPicPr/>
          <p:nvPr/>
        </p:nvPicPr>
        <p:blipFill>
          <a:blip r:embed="rId2"/>
          <a:stretch/>
        </p:blipFill>
        <p:spPr>
          <a:xfrm>
            <a:off x="5943600" y="1813320"/>
            <a:ext cx="2118960" cy="738000"/>
          </a:xfrm>
          <a:prstGeom prst="rect">
            <a:avLst/>
          </a:prstGeom>
          <a:ln>
            <a:noFill/>
          </a:ln>
        </p:spPr>
      </p:pic>
      <p:pic>
        <p:nvPicPr>
          <p:cNvPr id="107" name="Google Shape;135;p20" descr=""/>
          <p:cNvPicPr/>
          <p:nvPr/>
        </p:nvPicPr>
        <p:blipFill>
          <a:blip r:embed="rId3"/>
          <a:stretch/>
        </p:blipFill>
        <p:spPr>
          <a:xfrm>
            <a:off x="4865040" y="2517480"/>
            <a:ext cx="1884240" cy="1053720"/>
          </a:xfrm>
          <a:prstGeom prst="rect">
            <a:avLst/>
          </a:prstGeom>
          <a:ln>
            <a:noFill/>
          </a:ln>
        </p:spPr>
      </p:pic>
      <p:pic>
        <p:nvPicPr>
          <p:cNvPr id="108" name="Google Shape;136;p20" descr=""/>
          <p:cNvPicPr/>
          <p:nvPr/>
        </p:nvPicPr>
        <p:blipFill>
          <a:blip r:embed="rId4"/>
          <a:stretch/>
        </p:blipFill>
        <p:spPr>
          <a:xfrm>
            <a:off x="225000" y="3281040"/>
            <a:ext cx="2257560" cy="894600"/>
          </a:xfrm>
          <a:prstGeom prst="rect">
            <a:avLst/>
          </a:prstGeom>
          <a:ln>
            <a:noFill/>
          </a:ln>
        </p:spPr>
      </p:pic>
      <p:pic>
        <p:nvPicPr>
          <p:cNvPr id="109" name="Google Shape;137;p20" descr=""/>
          <p:cNvPicPr/>
          <p:nvPr/>
        </p:nvPicPr>
        <p:blipFill>
          <a:blip r:embed="rId5"/>
          <a:stretch/>
        </p:blipFill>
        <p:spPr>
          <a:xfrm>
            <a:off x="6565320" y="4076640"/>
            <a:ext cx="2227680" cy="894600"/>
          </a:xfrm>
          <a:prstGeom prst="rect">
            <a:avLst/>
          </a:prstGeom>
          <a:ln>
            <a:noFill/>
          </a:ln>
        </p:spPr>
      </p:pic>
      <p:pic>
        <p:nvPicPr>
          <p:cNvPr id="110" name="Google Shape;138;p20" descr=""/>
          <p:cNvPicPr/>
          <p:nvPr/>
        </p:nvPicPr>
        <p:blipFill>
          <a:blip r:embed="rId6"/>
          <a:stretch/>
        </p:blipFill>
        <p:spPr>
          <a:xfrm>
            <a:off x="2831040" y="1787400"/>
            <a:ext cx="1221480" cy="1086840"/>
          </a:xfrm>
          <a:prstGeom prst="rect">
            <a:avLst/>
          </a:prstGeom>
          <a:ln>
            <a:noFill/>
          </a:ln>
        </p:spPr>
      </p:pic>
      <p:pic>
        <p:nvPicPr>
          <p:cNvPr id="111" name="Google Shape;139;p20" descr=""/>
          <p:cNvPicPr/>
          <p:nvPr/>
        </p:nvPicPr>
        <p:blipFill>
          <a:blip r:embed="rId7"/>
          <a:stretch/>
        </p:blipFill>
        <p:spPr>
          <a:xfrm>
            <a:off x="3501720" y="2874960"/>
            <a:ext cx="1428480" cy="15141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40;p20" descr=""/>
          <p:cNvPicPr/>
          <p:nvPr/>
        </p:nvPicPr>
        <p:blipFill>
          <a:blip r:embed="rId8"/>
          <a:stretch/>
        </p:blipFill>
        <p:spPr>
          <a:xfrm>
            <a:off x="640800" y="4176000"/>
            <a:ext cx="988560" cy="89460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41;p20" descr=""/>
          <p:cNvPicPr/>
          <p:nvPr/>
        </p:nvPicPr>
        <p:blipFill>
          <a:blip r:embed="rId9"/>
          <a:stretch/>
        </p:blipFill>
        <p:spPr>
          <a:xfrm>
            <a:off x="5943600" y="3571560"/>
            <a:ext cx="2095200" cy="466200"/>
          </a:xfrm>
          <a:prstGeom prst="rect">
            <a:avLst/>
          </a:prstGeom>
          <a:ln>
            <a:noFill/>
          </a:ln>
        </p:spPr>
      </p:pic>
      <p:pic>
        <p:nvPicPr>
          <p:cNvPr id="114" name="Google Shape;142;p20" descr=""/>
          <p:cNvPicPr/>
          <p:nvPr/>
        </p:nvPicPr>
        <p:blipFill>
          <a:blip r:embed="rId10"/>
          <a:stretch/>
        </p:blipFill>
        <p:spPr>
          <a:xfrm>
            <a:off x="2666160" y="4389480"/>
            <a:ext cx="2095200" cy="42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How to Install Python?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471960" y="1919160"/>
            <a:ext cx="8525520" cy="305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Lato"/>
                <a:ea typeface="Lato"/>
              </a:rPr>
              <a:t>For installation details on Windows, MacOS, and Linux distros, view this tutorial: </a:t>
            </a:r>
            <a:r>
              <a:rPr b="0" lang="en-US" sz="20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1"/>
              </a:rPr>
              <a:t>http://purcellconsult.com/python-installation-tutorial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Lato"/>
                <a:ea typeface="Lato"/>
              </a:rPr>
              <a:t>Could use an online python interpreter for short term purposes: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000000"/>
              </a:buClr>
              <a:buFont typeface="Lato"/>
              <a:buChar char="○"/>
            </a:pPr>
            <a:r>
              <a:rPr b="0" lang="en-US" sz="2000" spc="-1" strike="noStrike">
                <a:solidFill>
                  <a:srgbClr val="000000"/>
                </a:solidFill>
                <a:latin typeface="Lato"/>
                <a:ea typeface="Lato"/>
              </a:rPr>
              <a:t>Online GDB: </a:t>
            </a:r>
            <a:r>
              <a:rPr b="0" lang="en-US" sz="20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2"/>
              </a:rPr>
              <a:t>https://www.onlinegdb.com/online_python_interpreter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000000"/>
              </a:buClr>
              <a:buFont typeface="Lato"/>
              <a:buChar char="○"/>
            </a:pPr>
            <a:r>
              <a:rPr b="0" lang="en-US" sz="2000" spc="-1" strike="noStrike">
                <a:solidFill>
                  <a:srgbClr val="000000"/>
                </a:solidFill>
                <a:latin typeface="Lato"/>
                <a:ea typeface="Lato"/>
              </a:rPr>
              <a:t>Repl.it: </a:t>
            </a:r>
            <a:r>
              <a:rPr b="0" lang="en-US" sz="20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3"/>
              </a:rPr>
              <a:t>https://repl.it/languages/python3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000000"/>
              </a:buClr>
              <a:buFont typeface="Lato"/>
              <a:buChar char="○"/>
            </a:pPr>
            <a:r>
              <a:rPr b="0" lang="en-US" sz="2000" spc="-1" strike="noStrike">
                <a:solidFill>
                  <a:srgbClr val="000000"/>
                </a:solidFill>
                <a:latin typeface="Lato"/>
                <a:ea typeface="Lato"/>
              </a:rPr>
              <a:t>Another online python interpreter </a:t>
            </a:r>
            <a:r>
              <a:rPr b="0" lang="en-US" sz="20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4"/>
              </a:rPr>
              <a:t>http://mathcs.holycross.edu/~kwalsh/python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2019-04-03T11:03:26Z</dcterms:modified>
  <cp:revision>5</cp:revision>
  <dc:subject/>
  <dc:title/>
</cp:coreProperties>
</file>