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20F"/>
    <a:srgbClr val="FF8D41"/>
    <a:srgbClr val="FF6600"/>
    <a:srgbClr val="5777B6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288" y="168"/>
      </p:cViewPr>
      <p:guideLst>
        <p:guide orient="horz" pos="2160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2875109" y="2664281"/>
            <a:ext cx="544695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72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cing Sans One" panose="02000000000000000000" pitchFamily="2" charset="0"/>
                <a:ea typeface="STXinwei" panose="02010800040101010101" pitchFamily="2" charset="-122"/>
                <a:cs typeface="Yuppy SC" panose="020F0603040207020204" pitchFamily="34" charset="-122"/>
              </a:rPr>
              <a:t>GAZE2024</a:t>
            </a:r>
          </a:p>
        </p:txBody>
      </p:sp>
      <p:pic>
        <p:nvPicPr>
          <p:cNvPr id="10" name="Picture 9" descr="Nika_Akin"/>
          <p:cNvPicPr>
            <a:picLocks noChangeAspect="1"/>
          </p:cNvPicPr>
          <p:nvPr/>
        </p:nvPicPr>
        <p:blipFill>
          <a:blip r:embed="rId2"/>
          <a:srcRect l="25543" t="13444" r="17459" b="17627"/>
          <a:stretch>
            <a:fillRect/>
          </a:stretch>
        </p:blipFill>
        <p:spPr>
          <a:xfrm>
            <a:off x="8160385" y="2500630"/>
            <a:ext cx="1727835" cy="1393190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A5A0F78D-205B-967F-7AEA-45445DFD292D}"/>
              </a:ext>
            </a:extLst>
          </p:cNvPr>
          <p:cNvSpPr txBox="1"/>
          <p:nvPr/>
        </p:nvSpPr>
        <p:spPr>
          <a:xfrm>
            <a:off x="2645544" y="3759168"/>
            <a:ext cx="651900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solidFill>
                  <a:schemeClr val="accent2">
                    <a:lumMod val="50000"/>
                  </a:schemeClr>
                </a:solidFill>
              </a:rPr>
              <a:t>6TH I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NTERNATIONAL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WORKSHOP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ON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GAZE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ESTIMATION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AND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PREDICTION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THE</a:t>
            </a:r>
            <a:r>
              <a:rPr lang="zh-CN" alt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150" dirty="0">
                <a:solidFill>
                  <a:schemeClr val="accent2">
                    <a:lumMod val="50000"/>
                  </a:schemeClr>
                </a:solidFill>
              </a:rPr>
              <a:t>WILD</a:t>
            </a:r>
            <a:r>
              <a:rPr lang="en-US" sz="115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7EBEE-456B-C1DB-8B0D-E6031D34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4F6A432-F984-B9E2-6BBD-CB2BD9D68DA4}"/>
              </a:ext>
            </a:extLst>
          </p:cNvPr>
          <p:cNvGrpSpPr/>
          <p:nvPr/>
        </p:nvGrpSpPr>
        <p:grpSpPr>
          <a:xfrm>
            <a:off x="2645544" y="2227873"/>
            <a:ext cx="7767262" cy="1569660"/>
            <a:chOff x="2645544" y="2227873"/>
            <a:chExt cx="7767262" cy="1569660"/>
          </a:xfrm>
        </p:grpSpPr>
        <p:sp>
          <p:nvSpPr>
            <p:cNvPr id="3" name="Rectangles 2">
              <a:extLst>
                <a:ext uri="{FF2B5EF4-FFF2-40B4-BE49-F238E27FC236}">
                  <a16:creationId xmlns:a16="http://schemas.microsoft.com/office/drawing/2014/main" id="{C1B5C5B4-9582-20BB-4AC1-3B4035F978C0}"/>
                </a:ext>
              </a:extLst>
            </p:cNvPr>
            <p:cNvSpPr/>
            <p:nvPr/>
          </p:nvSpPr>
          <p:spPr>
            <a:xfrm>
              <a:off x="2645544" y="2227873"/>
              <a:ext cx="604364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9600" i="1" dirty="0">
                  <a:ln w="0"/>
                  <a:solidFill>
                    <a:srgbClr val="ED720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Racing Sans One" panose="02000000000000000000" pitchFamily="2" charset="0"/>
                  <a:ea typeface="STXinwei" panose="02010800040101010101" pitchFamily="2" charset="-122"/>
                  <a:cs typeface="Yuppy SC" panose="020F0603040207020204" pitchFamily="34" charset="-122"/>
                </a:rPr>
                <a:t>GAZE2024</a:t>
              </a:r>
            </a:p>
          </p:txBody>
        </p:sp>
        <p:sp>
          <p:nvSpPr>
            <p:cNvPr id="2" name="Text Box 7">
              <a:extLst>
                <a:ext uri="{FF2B5EF4-FFF2-40B4-BE49-F238E27FC236}">
                  <a16:creationId xmlns:a16="http://schemas.microsoft.com/office/drawing/2014/main" id="{394C05BD-8F00-6C24-A835-0D2A9F981490}"/>
                </a:ext>
              </a:extLst>
            </p:cNvPr>
            <p:cNvSpPr txBox="1"/>
            <p:nvPr/>
          </p:nvSpPr>
          <p:spPr>
            <a:xfrm>
              <a:off x="2645544" y="3512005"/>
              <a:ext cx="6519004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" dirty="0">
                  <a:solidFill>
                    <a:srgbClr val="ED720F"/>
                  </a:solidFill>
                </a:rPr>
                <a:t>6TH I</a:t>
              </a:r>
              <a:r>
                <a:rPr lang="en-US" altLang="zh-CN" sz="1150" dirty="0">
                  <a:solidFill>
                    <a:srgbClr val="ED720F"/>
                  </a:solidFill>
                </a:rPr>
                <a:t>NTERNATIONAL</a:t>
              </a:r>
              <a:r>
                <a:rPr lang="zh-CN" altLang="en-US" sz="1150" dirty="0">
                  <a:solidFill>
                    <a:srgbClr val="ED720F"/>
                  </a:solidFill>
                </a:rPr>
                <a:t> </a:t>
              </a:r>
              <a:r>
                <a:rPr lang="en-US" altLang="zh-CN" sz="1150" dirty="0">
                  <a:solidFill>
                    <a:srgbClr val="ED720F"/>
                  </a:solidFill>
                </a:rPr>
                <a:t>WORKSHOP</a:t>
              </a:r>
              <a:r>
                <a:rPr lang="zh-CN" altLang="en-US" sz="1150" dirty="0">
                  <a:solidFill>
                    <a:srgbClr val="ED720F"/>
                  </a:solidFill>
                </a:rPr>
                <a:t> </a:t>
              </a:r>
              <a:r>
                <a:rPr lang="en-US" altLang="zh-CN" sz="1150" dirty="0">
                  <a:solidFill>
                    <a:srgbClr val="ED720F"/>
                  </a:solidFill>
                </a:rPr>
                <a:t>ON</a:t>
              </a:r>
              <a:r>
                <a:rPr lang="zh-CN" altLang="en-US" sz="1150" dirty="0">
                  <a:solidFill>
                    <a:srgbClr val="ED720F"/>
                  </a:solidFill>
                </a:rPr>
                <a:t> </a:t>
              </a:r>
              <a:r>
                <a:rPr lang="en-US" altLang="zh-CN" sz="1150" dirty="0">
                  <a:solidFill>
                    <a:srgbClr val="ED720F"/>
                  </a:solidFill>
                </a:rPr>
                <a:t>GAZE</a:t>
              </a:r>
              <a:r>
                <a:rPr lang="zh-CN" altLang="en-US" sz="1150" dirty="0">
                  <a:solidFill>
                    <a:srgbClr val="ED720F"/>
                  </a:solidFill>
                </a:rPr>
                <a:t> </a:t>
              </a:r>
              <a:r>
                <a:rPr lang="en-US" altLang="zh-CN" sz="1150" dirty="0">
                  <a:solidFill>
                    <a:srgbClr val="ED720F"/>
                  </a:solidFill>
                </a:rPr>
                <a:t>ESTIMATION</a:t>
              </a:r>
              <a:r>
                <a:rPr lang="zh-CN" altLang="en-US" sz="1150" dirty="0">
                  <a:solidFill>
                    <a:srgbClr val="ED720F"/>
                  </a:solidFill>
                </a:rPr>
                <a:t> </a:t>
              </a:r>
              <a:r>
                <a:rPr lang="en-US" altLang="zh-CN" sz="1150" dirty="0">
                  <a:solidFill>
                    <a:srgbClr val="ED720F"/>
                  </a:solidFill>
                </a:rPr>
                <a:t>AND</a:t>
              </a:r>
              <a:r>
                <a:rPr lang="zh-CN" altLang="en-US" sz="1150" dirty="0">
                  <a:solidFill>
                    <a:srgbClr val="ED720F"/>
                  </a:solidFill>
                </a:rPr>
                <a:t> </a:t>
              </a:r>
              <a:r>
                <a:rPr lang="en-US" altLang="zh-CN" sz="1150" dirty="0">
                  <a:solidFill>
                    <a:srgbClr val="ED720F"/>
                  </a:solidFill>
                </a:rPr>
                <a:t>PREDICTION</a:t>
              </a:r>
              <a:r>
                <a:rPr lang="zh-CN" altLang="en-US" sz="1150" dirty="0">
                  <a:solidFill>
                    <a:srgbClr val="ED720F"/>
                  </a:solidFill>
                </a:rPr>
                <a:t> </a:t>
              </a:r>
              <a:r>
                <a:rPr lang="en-US" altLang="zh-CN" sz="1150" dirty="0">
                  <a:solidFill>
                    <a:srgbClr val="ED720F"/>
                  </a:solidFill>
                </a:rPr>
                <a:t>IN</a:t>
              </a:r>
              <a:r>
                <a:rPr lang="zh-CN" altLang="en-US" sz="1150" dirty="0">
                  <a:solidFill>
                    <a:srgbClr val="ED720F"/>
                  </a:solidFill>
                </a:rPr>
                <a:t> </a:t>
              </a:r>
              <a:r>
                <a:rPr lang="en-US" altLang="zh-CN" sz="1150" dirty="0">
                  <a:solidFill>
                    <a:srgbClr val="ED720F"/>
                  </a:solidFill>
                </a:rPr>
                <a:t>THE</a:t>
              </a:r>
              <a:r>
                <a:rPr lang="zh-CN" altLang="en-US" sz="1150" dirty="0">
                  <a:solidFill>
                    <a:srgbClr val="ED720F"/>
                  </a:solidFill>
                </a:rPr>
                <a:t> </a:t>
              </a:r>
              <a:r>
                <a:rPr lang="en-US" altLang="zh-CN" sz="1150" dirty="0">
                  <a:solidFill>
                    <a:srgbClr val="ED720F"/>
                  </a:solidFill>
                </a:rPr>
                <a:t>WILD</a:t>
              </a:r>
              <a:r>
                <a:rPr lang="en-US" sz="1150" dirty="0">
                  <a:solidFill>
                    <a:srgbClr val="ED720F"/>
                  </a:solidFill>
                </a:rPr>
                <a:t> </a:t>
              </a:r>
            </a:p>
          </p:txBody>
        </p:sp>
        <p:pic>
          <p:nvPicPr>
            <p:cNvPr id="4" name="图片 3" descr="金色的机器人&#10;&#10;低可信度描述已自动生成">
              <a:extLst>
                <a:ext uri="{FF2B5EF4-FFF2-40B4-BE49-F238E27FC236}">
                  <a16:creationId xmlns:a16="http://schemas.microsoft.com/office/drawing/2014/main" id="{8FC24915-69FC-51F6-7CBB-B552C6E8A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7110" y="2301837"/>
              <a:ext cx="1495696" cy="149569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90248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A1F4DDE-3EE7-D786-73DB-CEC845B9D648}"/>
              </a:ext>
            </a:extLst>
          </p:cNvPr>
          <p:cNvGrpSpPr/>
          <p:nvPr/>
        </p:nvGrpSpPr>
        <p:grpSpPr>
          <a:xfrm>
            <a:off x="2620010" y="2500630"/>
            <a:ext cx="6716031" cy="1497965"/>
            <a:chOff x="2620010" y="2500630"/>
            <a:chExt cx="6716031" cy="1497965"/>
          </a:xfrm>
        </p:grpSpPr>
        <p:sp>
          <p:nvSpPr>
            <p:cNvPr id="3" name="Rectangles 2"/>
            <p:cNvSpPr/>
            <p:nvPr/>
          </p:nvSpPr>
          <p:spPr>
            <a:xfrm>
              <a:off x="2877820" y="2500630"/>
              <a:ext cx="4801235" cy="12001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72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GAZE</a:t>
              </a:r>
              <a:r>
                <a:rPr lang="en-US" altLang="zh-CN" sz="72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2024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2716530" y="3613150"/>
              <a:ext cx="5152390" cy="17780"/>
            </a:xfrm>
            <a:prstGeom prst="line">
              <a:avLst/>
            </a:prstGeom>
            <a:ln w="95250">
              <a:gradFill>
                <a:gsLst>
                  <a:gs pos="1000">
                    <a:schemeClr val="bg1">
                      <a:lumMod val="95000"/>
                    </a:schemeClr>
                  </a:gs>
                  <a:gs pos="73000">
                    <a:schemeClr val="tx1">
                      <a:lumMod val="65000"/>
                      <a:lumOff val="35000"/>
                    </a:schemeClr>
                  </a:gs>
                  <a:gs pos="9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7"/>
            <p:cNvSpPr txBox="1"/>
            <p:nvPr/>
          </p:nvSpPr>
          <p:spPr>
            <a:xfrm>
              <a:off x="2620010" y="3730625"/>
              <a:ext cx="5899150" cy="26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" dirty="0"/>
                <a:t>6th International Workshop on Gaze Estimation and Prediction in the Wild </a:t>
              </a:r>
            </a:p>
          </p:txBody>
        </p:sp>
        <p:pic>
          <p:nvPicPr>
            <p:cNvPr id="4" name="图片 3" descr="金色的机器人&#10;&#10;低可信度描述已自动生成">
              <a:extLst>
                <a:ext uri="{FF2B5EF4-FFF2-40B4-BE49-F238E27FC236}">
                  <a16:creationId xmlns:a16="http://schemas.microsoft.com/office/drawing/2014/main" id="{74789E9B-349D-7585-835B-4B15BBCFF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345" y="2500630"/>
              <a:ext cx="1495696" cy="149569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33891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36</Words>
  <Application>Microsoft Macintosh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Arial Black</vt:lpstr>
      <vt:lpstr>Calibri</vt:lpstr>
      <vt:lpstr>Racing Sans One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Hengfei Wang (PhD School of Computer Sci FT)</cp:lastModifiedBy>
  <cp:revision>12</cp:revision>
  <dcterms:created xsi:type="dcterms:W3CDTF">2022-01-13T16:01:10Z</dcterms:created>
  <dcterms:modified xsi:type="dcterms:W3CDTF">2024-01-28T02:07:47Z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