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7" r:id="rId3"/>
    <p:sldId id="276" r:id="rId4"/>
    <p:sldId id="258" r:id="rId5"/>
    <p:sldId id="263" r:id="rId6"/>
    <p:sldId id="262" r:id="rId7"/>
    <p:sldId id="261" r:id="rId8"/>
    <p:sldId id="260" r:id="rId9"/>
    <p:sldId id="259" r:id="rId10"/>
    <p:sldId id="257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1" r:id="rId19"/>
    <p:sldId id="270" r:id="rId20"/>
    <p:sldId id="273" r:id="rId21"/>
    <p:sldId id="275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99FF"/>
    <a:srgbClr val="000066"/>
    <a:srgbClr val="CCECFF"/>
    <a:srgbClr val="660066"/>
    <a:srgbClr val="003366"/>
    <a:srgbClr val="FF99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801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285370-9043-4C07-94FC-AAB3D9E972A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DEFBE6-1628-4892-A536-B84929C59B1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3A681-4B4B-4183-8CA4-9958ABA9723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A2793-280D-4B9D-A0B2-9EC36429118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E5784-F087-4DEA-8996-B72D1D7A964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7D3DE-6F57-4A19-A18A-D00E89BDB64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8C2AE-9E59-48C4-A203-974A2921C65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ADAC1-196A-4637-BDDC-8664B8A76EC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38F58-4C54-4C38-BCEF-8DA74E83313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DD8E1-E7D2-47ED-BDAE-AACB2DA9498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2CA4F-2DE7-4A60-A990-FA8412DA33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9C175-FE2D-41AC-A46F-94135212634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B82D6-A6DA-44FA-8413-192804E78E7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88B49F-89AC-4919-8756-8BE40A88150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981200"/>
            <a:ext cx="7772400" cy="1470025"/>
          </a:xfrm>
        </p:spPr>
        <p:txBody>
          <a:bodyPr/>
          <a:lstStyle/>
          <a:p>
            <a:r>
              <a:rPr lang="ru-RU">
                <a:solidFill>
                  <a:srgbClr val="003366"/>
                </a:solidFill>
                <a:latin typeface="Comic Sans MS" pitchFamily="66" charset="0"/>
              </a:rPr>
              <a:t>Экология водных ресурсов Казахстана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FFFF"/>
            </a:gs>
            <a:gs pos="100000">
              <a:schemeClr val="accent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300px-Ural_ri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295400"/>
            <a:ext cx="3314700" cy="4191000"/>
          </a:xfrm>
          <a:prstGeom prst="rect">
            <a:avLst/>
          </a:prstGeom>
          <a:noFill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05000" y="3048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Comic Sans MS" pitchFamily="66" charset="0"/>
              </a:rPr>
              <a:t>На Урале не все гладко…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47244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sz="1300"/>
              <a:t>Экологическая обстановка в бассейне Урала продолжает оставаться напряженной. Ученых в частности, настораживает изменение  гидрологического режима стока реки, вследствие чего годовой дефицит в воде на сегодняшний день составляет 4,7 кубических километра. Происходит заиление русла и разрушение береговой линии этой трансграничной водной артерии, по сути являющейся уникальным природным объектом Республики Казахстан и Российской Федерации. Деградирует пойменная растительность, сокращается биоразнообразие, скудеют рыбные запасы, на грани исчезновения поголовье осетровых. Между тем, река, по-прежнему, питает водой 70 городов и населенных пунктов двух государств с общим количеством населения 4,5  миллиона человек. В этих условиях нужны экстренные меры по спасению Урала.</a:t>
            </a:r>
          </a:p>
          <a:p>
            <a:pPr algn="r">
              <a:spcBef>
                <a:spcPct val="50000"/>
              </a:spcBef>
            </a:pPr>
            <a:r>
              <a:rPr lang="ru-RU" sz="1300"/>
              <a:t>Важную роль в загрязнении Урала играет и человеческий фактор , крайне низкой экологической культуре населения, проживающего в городах и селах, расположенных вдоль берегов  реки. Сегодня Урал и его притоки для многих остаются удобными сточными канавами. Захламленность реки мусором, отходами жизнедеятельности является мощным антропогенным фактором, влияющим на состояние экосистемы бассейна реки Урал</a:t>
            </a:r>
            <a:r>
              <a:rPr lang="ru-RU" sz="120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0866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rgbClr val="FF00FF"/>
                </a:solidFill>
              </a:rPr>
              <a:t>В Республике Казахстане имеется 48 262 озера, из которых 45 248 имеют площадь менее 1 км².</a:t>
            </a:r>
          </a:p>
          <a:p>
            <a:pPr algn="ctr"/>
            <a:r>
              <a:rPr lang="ru-RU" sz="1600" b="1">
                <a:solidFill>
                  <a:srgbClr val="FF00FF"/>
                </a:solidFill>
              </a:rPr>
              <a:t>Крупных озёр с площадью более 100 км² — 21</a:t>
            </a:r>
          </a:p>
          <a:p>
            <a:pPr algn="ctr"/>
            <a:r>
              <a:rPr lang="ru-RU" sz="1600" b="1">
                <a:solidFill>
                  <a:srgbClr val="FF00FF"/>
                </a:solidFill>
              </a:rPr>
              <a:t>Казахстан омывается такими крупными озёрами, как Каспийское море и Аральское море. Кроме того, в республике находится одно из самых больших озёр мира — Балхаш. По территории Казахстана озёра расположены неравномерно. На северный Казахстан приходится 45 % всех озёр, на центральный вместе с южным — 36 %, в остальных регионах находится только 19 %.</a:t>
            </a:r>
          </a:p>
          <a:p>
            <a:pPr algn="ctr"/>
            <a:r>
              <a:rPr lang="ru-RU" sz="1600" b="1">
                <a:solidFill>
                  <a:srgbClr val="FF00FF"/>
                </a:solidFill>
              </a:rPr>
              <a:t>Общая поверхность озёр Казахстана достигает — 45 002 км². Общий объём воды — 190 км³.</a:t>
            </a:r>
          </a:p>
        </p:txBody>
      </p:sp>
      <p:sp>
        <p:nvSpPr>
          <p:cNvPr id="15366" name="WordArt 6"/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56388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kk-KZ" sz="3600" kern="10">
                <a:ln w="9525">
                  <a:round/>
                  <a:headEnd/>
                  <a:tailEnd/>
                </a:ln>
                <a:solidFill>
                  <a:srgbClr val="00FFFF"/>
                </a:solidFill>
                <a:latin typeface="Times New Roman"/>
                <a:cs typeface="Times New Roman"/>
              </a:rPr>
              <a:t>Озера Казахстана</a:t>
            </a:r>
            <a:endParaRPr lang="en-US" sz="3600" kern="10">
              <a:ln w="9525">
                <a:round/>
                <a:headEnd/>
                <a:tailEnd/>
              </a:ln>
              <a:solidFill>
                <a:srgbClr val="00FF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CC"/>
            </a:gs>
            <a:gs pos="50000">
              <a:srgbClr val="66FF33"/>
            </a:gs>
            <a:gs pos="100000">
              <a:srgbClr val="3333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kaspy_z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914400"/>
            <a:ext cx="4038600" cy="4754563"/>
          </a:xfrm>
          <a:prstGeom prst="rect">
            <a:avLst/>
          </a:prstGeo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62000" y="11113"/>
            <a:ext cx="446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4000">
                <a:solidFill>
                  <a:srgbClr val="CC00CC"/>
                </a:solidFill>
                <a:latin typeface="Comic Sans MS" pitchFamily="66" charset="0"/>
              </a:rPr>
              <a:t>Каспийское море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74725" y="1560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9600" y="762000"/>
            <a:ext cx="4038600" cy="583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ru-RU" sz="1200"/>
              <a:t>   </a:t>
            </a:r>
            <a:r>
              <a:rPr lang="ru-RU" sz="1400"/>
              <a:t>Каспийское море крупнейший закрытый резервуар в мире. Воды Каспия омывают Западную часть Республики Казахстан. Название моря связано с Каспийскими племенами, с незапамятных времен населявшими побережье Каспия.</a:t>
            </a:r>
          </a:p>
          <a:p>
            <a:pPr algn="r"/>
            <a:r>
              <a:rPr lang="ru-RU" sz="1400"/>
              <a:t>По одной из гипотез Каспийское море получило своё название в честь древних племен коневодов — каспиев, живших до нашей эры на юго-западном побережье Каспийского моря. За всю историю своего существования Каспийское море имело около 70 наименований у разных племён и народов:</a:t>
            </a:r>
          </a:p>
          <a:p>
            <a:pPr algn="r"/>
            <a:r>
              <a:rPr lang="ru-RU" sz="1400"/>
              <a:t> - Гирканское море; </a:t>
            </a:r>
          </a:p>
          <a:p>
            <a:pPr algn="r"/>
            <a:r>
              <a:rPr lang="ru-RU" sz="1400"/>
              <a:t> - Хвалынское море или Хвалисское море — древнерусское название, происходящее от названия жителей Хорезма, торговавщих на Каспии — хвалисы;</a:t>
            </a:r>
          </a:p>
          <a:p>
            <a:pPr algn="r"/>
            <a:r>
              <a:rPr lang="ru-RU" sz="1400"/>
              <a:t> - Табасаранское море</a:t>
            </a:r>
          </a:p>
          <a:p>
            <a:pPr algn="r"/>
            <a:r>
              <a:rPr lang="ru-RU" sz="1400"/>
              <a:t> - Хазарское море — название в арабском (Бахр-аль-хазар), персидском (Дарья-е хазар), турецком и азербайджанском (Хазар денизи) языках;</a:t>
            </a:r>
          </a:p>
          <a:p>
            <a:pPr algn="r"/>
            <a:r>
              <a:rPr lang="ru-RU" sz="1400"/>
              <a:t> - Абескунское море;</a:t>
            </a:r>
          </a:p>
          <a:p>
            <a:pPr algn="r"/>
            <a:r>
              <a:rPr lang="ru-RU" sz="1400"/>
              <a:t> - Сарайское море;</a:t>
            </a:r>
          </a:p>
          <a:p>
            <a:pPr algn="r"/>
            <a:r>
              <a:rPr lang="ru-RU" sz="1400"/>
              <a:t> - Дербентское море;</a:t>
            </a:r>
          </a:p>
          <a:p>
            <a:pPr algn="r"/>
            <a:r>
              <a:rPr lang="ru-RU" sz="1400"/>
              <a:t> - Сихай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00FF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736725" y="2322513"/>
            <a:ext cx="2759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52400" y="2286000"/>
            <a:ext cx="37338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ru-RU" sz="1600"/>
              <a:t>   </a:t>
            </a:r>
            <a:r>
              <a:rPr lang="en-US" sz="1600"/>
              <a:t>  </a:t>
            </a:r>
            <a:r>
              <a:rPr lang="ru-RU" sz="1600"/>
              <a:t>Экологические проблемы Каспийского моря связаны с загрязнением вод в результате добычи и транспортировки нефти на континентальном шельфе, поступлением загрязняющих веществ из Волги и других рек, впадающих в Каспийское море, жизнедеятельностью прибрежных городов, а также затоплением отдельных объектов в связи с повышением уровня Каспийского моря. </a:t>
            </a:r>
          </a:p>
        </p:txBody>
      </p:sp>
      <p:pic>
        <p:nvPicPr>
          <p:cNvPr id="17415" name="Picture 7" descr="Baku_n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438400"/>
            <a:ext cx="4648200" cy="3094038"/>
          </a:xfrm>
          <a:prstGeom prst="rect">
            <a:avLst/>
          </a:prstGeom>
          <a:noFill/>
        </p:spPr>
      </p:pic>
      <p:sp>
        <p:nvSpPr>
          <p:cNvPr id="17419" name="WordArt 11"/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096000" cy="13970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kk-KZ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Проблема Каспия...</a:t>
            </a:r>
            <a:endParaRPr lang="en-US" sz="3600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FFCC"/>
                  </a:gs>
                  <a:gs pos="100000">
                    <a:srgbClr val="FF9999"/>
                  </a:gs>
                </a:gsLst>
                <a:lin ang="5400000" scaled="1"/>
              </a:gra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4419600"/>
            <a:ext cx="35814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>
                <a:solidFill>
                  <a:srgbClr val="000066"/>
                </a:solidFill>
              </a:rPr>
              <a:t>Хищническая добыча осетровых и их икры, разгул браконьерства приводят к снижению численности осетровых и к вынужденным ограничениям на их добычу и экспорт.</a:t>
            </a:r>
          </a:p>
          <a:p>
            <a:endParaRPr lang="ru-RU" sz="1600" b="1">
              <a:solidFill>
                <a:srgbClr val="000066"/>
              </a:solidFill>
            </a:endParaRPr>
          </a:p>
        </p:txBody>
      </p:sp>
      <p:pic>
        <p:nvPicPr>
          <p:cNvPr id="18437" name="Picture 5" descr="m_4397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352800"/>
            <a:ext cx="3238500" cy="2286000"/>
          </a:xfrm>
          <a:prstGeom prst="rect">
            <a:avLst/>
          </a:prstGeom>
          <a:noFill/>
        </p:spPr>
      </p:pic>
      <p:pic>
        <p:nvPicPr>
          <p:cNvPr id="18438" name="Picture 6" descr="116001957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57200"/>
            <a:ext cx="4286250" cy="2857500"/>
          </a:xfrm>
          <a:prstGeom prst="rect">
            <a:avLst/>
          </a:prstGeom>
          <a:noFill/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791200" y="609600"/>
            <a:ext cx="29718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>
                <a:solidFill>
                  <a:srgbClr val="000066"/>
                </a:solidFill>
              </a:rPr>
              <a:t>Рыболовство-</a:t>
            </a:r>
          </a:p>
          <a:p>
            <a:r>
              <a:rPr lang="ru-RU" sz="1600">
                <a:solidFill>
                  <a:srgbClr val="000066"/>
                </a:solidFill>
              </a:rPr>
              <a:t> осетровые, лещ, сазан, судак, килька, добыча икры, а также промысел тюленя. В Каспийском море осуществляется более 90 процентов мирового вылова осетровых.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 descr="250px-Aral_Sea_05_October_20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209800"/>
            <a:ext cx="3479800" cy="4114800"/>
          </a:xfrm>
          <a:prstGeom prst="rect">
            <a:avLst/>
          </a:prstGeom>
          <a:noFill/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943600" y="5715000"/>
            <a:ext cx="193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5 октября 2008 г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09600" y="2286000"/>
            <a:ext cx="40386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ru-RU" b="1" i="1"/>
              <a:t>Ара́льское море— бессточное солёное озеро-море в Средней Азии, на границе Казахстана и Узбекистана. С 1960-х годов XX века уровень моря (и объём воды в нём) быстро снижается вследствие забора воды из основных питающих рек Амударья и Сырдарья с целью орошения. До начала обмеления Аральское море было четвёртым по величине озером в мире.</a:t>
            </a:r>
          </a:p>
        </p:txBody>
      </p:sp>
      <p:sp>
        <p:nvSpPr>
          <p:cNvPr id="19467" name="WordArt 11"/>
          <p:cNvSpPr>
            <a:spLocks noChangeArrowheads="1" noChangeShapeType="1" noTextEdit="1"/>
          </p:cNvSpPr>
          <p:nvPr/>
        </p:nvSpPr>
        <p:spPr bwMode="auto">
          <a:xfrm>
            <a:off x="1981200" y="762000"/>
            <a:ext cx="52197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k-KZ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CC99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Аральское море</a:t>
            </a:r>
            <a:endParaRPr 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CC99FF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00CC"/>
            </a:gs>
            <a:gs pos="100000">
              <a:srgbClr val="660066"/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AralSeaAug1964-keyho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3505200" cy="4495800"/>
          </a:xfrm>
          <a:prstGeom prst="rect">
            <a:avLst/>
          </a:prstGeom>
          <a:noFill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371600" y="57150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1964 г</a:t>
            </a:r>
          </a:p>
        </p:txBody>
      </p:sp>
      <p:pic>
        <p:nvPicPr>
          <p:cNvPr id="24582" name="Picture 6" descr="Aralz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600200"/>
            <a:ext cx="5143500" cy="4495800"/>
          </a:xfrm>
          <a:prstGeom prst="rect">
            <a:avLst/>
          </a:prstGeom>
          <a:noFill/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724400" y="57150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1989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58000" y="57150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2003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438400" y="457200"/>
            <a:ext cx="453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2400" b="1">
                <a:latin typeface="Comic Sans MS" pitchFamily="66" charset="0"/>
              </a:rPr>
              <a:t>Проблема обмеления Арала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382000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300" b="1"/>
              <a:t>Усыхание моря несколько повлияло на климат региона, который стал более континентальным: лето стало более сухим и жарким, зима — более холодной и продолжительной. С осушённой части бывшего морского дна ветрами в больших количествах на близлежащие регионы выносится пыль, содержащая морские соли, пестициды и другие химикаты.</a:t>
            </a:r>
          </a:p>
          <a:p>
            <a:pPr algn="ctr"/>
            <a:r>
              <a:rPr lang="ru-RU" sz="1300" b="1"/>
              <a:t>В результате обмеления резко выросла солёность Арала, что вызвало вымирание многих видов флоры и фауны, приспособленных к меньшей солёности. Море потеряло рыбохозяйственное значение, закрыты порты.</a:t>
            </a:r>
          </a:p>
          <a:p>
            <a:pPr algn="ctr"/>
            <a:r>
              <a:rPr lang="ru-RU" sz="1300" b="1"/>
              <a:t>Имеется ряд негативных последствий для жителей Приаралья: высокий уровень безработицы, высокая детская и материнская смертность вследствие неблагоприятной экологической обстановки.</a:t>
            </a:r>
          </a:p>
          <a:p>
            <a:pPr algn="ctr"/>
            <a:r>
              <a:rPr lang="ru-RU" sz="1300" b="1"/>
              <a:t>В Каракалпакстане улучшением экологической обстановки для населения прибрежных районов Аральского моря в 1994-97 годах занимался академик Чаржоу Абдиров. Тем не менее, с узбекской стороны процесс усыхания моря наиболее активен (воды Амударьи не доходят до моря).</a:t>
            </a:r>
          </a:p>
        </p:txBody>
      </p:sp>
      <p:pic>
        <p:nvPicPr>
          <p:cNvPr id="27654" name="Picture 6" descr="800px-Aralship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76600"/>
            <a:ext cx="4267200" cy="3398838"/>
          </a:xfrm>
          <a:prstGeom prst="rect">
            <a:avLst/>
          </a:prstGeom>
          <a:noFill/>
        </p:spPr>
      </p:pic>
      <p:pic>
        <p:nvPicPr>
          <p:cNvPr id="27655" name="Picture 7" descr="800px-AralShi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276600"/>
            <a:ext cx="4343400" cy="334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FF3399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79248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400">
                <a:solidFill>
                  <a:srgbClr val="000066"/>
                </a:solidFill>
              </a:rPr>
              <a:t>Балха́ш (каз. Балқаш) — бессточное полупресноводное озеро в восточной части Казахстана, второе по величине непересыхающее солёное озеро (после Каспийского моря) и 13-е в списке крупнейших озёр в мире. Уникальность озера состоит в том, что оно разделено узким проливом на две части с различными химическими характеристиками воды — в западной части она практически пресная, а в восточной — солоноватая.</a:t>
            </a:r>
          </a:p>
          <a:p>
            <a:pPr algn="ctr"/>
            <a:r>
              <a:rPr lang="ru-RU" sz="1400">
                <a:solidFill>
                  <a:srgbClr val="000066"/>
                </a:solidFill>
              </a:rPr>
              <a:t>Площадь озера Балхаш составляет примерно 16,4 тыс. км² (2000 год), что делает его самым крупным из озёр, целиком расположенных на территории Казахстана. Балхаш лежит на высоте примерно 340 м над уровнем моря, имеет форму полумесяца. Его длина составляет примерно 600 км, ширина изменяется от 9—19 км в восточной части до 74 км в западной</a:t>
            </a:r>
          </a:p>
        </p:txBody>
      </p:sp>
      <p:pic>
        <p:nvPicPr>
          <p:cNvPr id="26629" name="Picture 5" descr="800px-Balkhash_labeled_r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5344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155575"/>
            <a:ext cx="8305800" cy="647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400" b="1">
                <a:solidFill>
                  <a:srgbClr val="000066"/>
                </a:solidFill>
              </a:rPr>
              <a:t>Существуют серьёзные опасения за экологию озера Балхаш, особенно относительно возможности повторения катастрофы, подобной аральской. Существуют несколько причин подобного беспокойства. Начиная с 1970 года использование воды Или на заполнение водохранилища в Капчагае, на которое ушло 39 км³, привело к уменьшению стока реки на 2/3 и снижению уровня озера. Скорость снижения уровня воды составила примерно 15,6 см/год, что сильно превышало темп естественного сокращения в 1908—1946 годах (9,2 см/год).Обмеление Балхаша особенно хорошо заметно в его менее глубокой западной части. С 1972 по 2001 год небольшое солёное озеро Алаколь, располагающееся в 8 км к югу от озера, практически исчезло, а южная часть самого Балхаша потеряла за этот период примерно 150 км² водной поверхности. Из 16 озёрных систем вокруг Балхаша осталось только пять, процесс опустынивания охватил уже около 1/3 бассейна. Соляная пыль выносится с обсохшего дна озера и пойменных участков, привнося вклад в формирование азиатских пыльных бурь и неблагоприятно воздействуя на климат региона. Кроме засаливания на плодородие пойменных почв влияет сокращение биологического стока в дельту из-за накопления ила в Капчагайском водохранилище.</a:t>
            </a:r>
          </a:p>
          <a:p>
            <a:pPr algn="ctr"/>
            <a:r>
              <a:rPr lang="ru-RU" sz="1400" b="1">
                <a:solidFill>
                  <a:srgbClr val="000066"/>
                </a:solidFill>
              </a:rPr>
              <a:t>Ещё одним фактором, влияющим на экологию Или-Балхашского бассейна, являются выбросы Балхашского горно-металлургического комбината. В начале 1990-х годов объём выбросов составлял 280—320 тысяч тонн в год, и на поверхности озера оседало 76 тонн меди, 68 тонн цинка, 66 тонн свинца. С тех пор объём выбрасываемых загрязнителей увеличился почти вдвое. Вредные вещества также поступают в озеро через утечки в хвостохранилище при пылевых бурях. В качестве шагов по улучшению экологической обстановки предлагалось остановить заполнение Капчагайского водохранилища, проводить очистку сточных вод металлургического комбината, уменьшить необратимые потери на орошение и т. д. На Международном экологическом форуме по проблемам озера Балхаш в 2005 году было заявлено, что корпорация «Казахмыс» в следующем году завершит строительство экологически чистого производства, что позволит уменьшить выбросы на 80—90 %.</a:t>
            </a:r>
          </a:p>
          <a:p>
            <a:pPr algn="ctr"/>
            <a:r>
              <a:rPr lang="ru-RU" sz="1400" b="1">
                <a:solidFill>
                  <a:srgbClr val="000066"/>
                </a:solidFill>
              </a:rPr>
              <a:t>Основными загрязнителями озера Балхаш являются тяжёлые металлы (медь и цинк), а также нефтепродукты, фенолы и фториды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endParaRPr lang="en-US" sz="2200" i="1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200" i="1"/>
              <a:t>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Как мы все знаем с уроков биологии, вода является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неотъемлемой частью нашего организма. Вода – это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неоценимое природное богатство. В мире находят замену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многим продуктам и изделиям, а вода так и осталась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незаменима, без неё невозможна жизнь на Земле. Вода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является составной частью тела человека и животного,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процессы обмена веществ и энергии происходят в живом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организме только при наличии воды. Потеря 10-12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процентов воды тяжело сказывается на состоянии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организма, появляется слабость, жажда, дрожь, потеря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20-25 процентов воды может привести к смертельному </a:t>
            </a:r>
            <a:endParaRPr lang="en-US" sz="22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200" i="1">
                <a:solidFill>
                  <a:schemeClr val="bg1"/>
                </a:solidFill>
              </a:rPr>
              <a:t>исходу.</a:t>
            </a:r>
            <a:r>
              <a:rPr lang="ru-RU" sz="2000" i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67200" y="533400"/>
            <a:ext cx="4495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ru-RU" sz="2000" i="1">
                <a:solidFill>
                  <a:schemeClr val="bg1"/>
                </a:solidFill>
              </a:rPr>
              <a:t>Алаколь — солёное бессточное озеро, рас</a:t>
            </a:r>
            <a:r>
              <a:rPr lang="en-US" sz="2000" i="1">
                <a:solidFill>
                  <a:schemeClr val="bg1"/>
                </a:solidFill>
              </a:rPr>
              <a:t>-</a:t>
            </a:r>
            <a:r>
              <a:rPr lang="ru-RU" sz="2000" i="1">
                <a:solidFill>
                  <a:schemeClr val="bg1"/>
                </a:solidFill>
              </a:rPr>
              <a:t>положенное на Балхаш-Алакольской низменности, что находится на границе Алматин</a:t>
            </a:r>
            <a:r>
              <a:rPr lang="en-US" sz="2000" i="1">
                <a:solidFill>
                  <a:schemeClr val="bg1"/>
                </a:solidFill>
              </a:rPr>
              <a:t>-</a:t>
            </a:r>
            <a:r>
              <a:rPr lang="ru-RU" sz="2000" i="1">
                <a:solidFill>
                  <a:schemeClr val="bg1"/>
                </a:solidFill>
              </a:rPr>
              <a:t>ской и Восточно-Казахстанской областей, в восточной части Балхаш-Алакольской котловины в юго-восточном Казахстане. К юго-востоку от озера располагается перевал Джунгарские ворота.</a:t>
            </a:r>
          </a:p>
          <a:p>
            <a:pPr algn="r"/>
            <a:r>
              <a:rPr lang="ru-RU" sz="2000" i="1">
                <a:solidFill>
                  <a:schemeClr val="bg1"/>
                </a:solidFill>
              </a:rPr>
              <a:t>Название с казахского на русский переводится как «пёстрое озеро». В период с ХII по XIX вв. оно имело несколько названий: Турге-Нор </a:t>
            </a:r>
            <a:r>
              <a:rPr lang="en-US" sz="2000" i="1">
                <a:solidFill>
                  <a:schemeClr val="bg1"/>
                </a:solidFill>
              </a:rPr>
              <a:t>    </a:t>
            </a:r>
            <a:r>
              <a:rPr lang="ru-RU" sz="2000" i="1">
                <a:solidFill>
                  <a:schemeClr val="bg1"/>
                </a:solidFill>
              </a:rPr>
              <a:t>(с монг. «мост-озеро»), </a:t>
            </a:r>
            <a:r>
              <a:rPr lang="en-US" sz="2000" i="1">
                <a:solidFill>
                  <a:schemeClr val="bg1"/>
                </a:solidFill>
              </a:rPr>
              <a:t>  </a:t>
            </a:r>
            <a:r>
              <a:rPr lang="ru-RU" sz="2000" i="1">
                <a:solidFill>
                  <a:schemeClr val="bg1"/>
                </a:solidFill>
              </a:rPr>
              <a:t>Алактагол, Алатениз,Алакта.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ru-RU" sz="2400"/>
              <a:t>   </a:t>
            </a: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«Не говори, сколько у тебя земли, а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скажи, сколько у тебя воды». Эта старая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восточная поговорка особенно актуальна там,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где вода ценится дороже земли. Грядет новое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понимание роли воды и в межгосударственных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отношениях — </a:t>
            </a:r>
            <a:r>
              <a:rPr lang="ru-RU" sz="2400" i="1">
                <a:solidFill>
                  <a:srgbClr val="003366"/>
                </a:solidFill>
                <a:latin typeface="Batik Regular" pitchFamily="2" charset="0"/>
              </a:rPr>
              <a:t>не</a:t>
            </a:r>
            <a:r>
              <a:rPr lang="ru-RU" sz="2400" i="1">
                <a:solidFill>
                  <a:srgbClr val="3399FF"/>
                </a:solidFill>
                <a:latin typeface="Batik Regular" pitchFamily="2" charset="0"/>
              </a:rPr>
              <a:t> </a:t>
            </a: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все еще осознают, что вода, как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любой другой природный ресурс может стать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объектом купли и продажи. При этом все ресурсы не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зависят от м</a:t>
            </a:r>
            <a:r>
              <a:rPr lang="ru-RU" sz="2400" i="1">
                <a:solidFill>
                  <a:srgbClr val="003366"/>
                </a:solidFill>
                <a:latin typeface="Batik Regular" pitchFamily="2" charset="0"/>
              </a:rPr>
              <a:t>еста</a:t>
            </a: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 </a:t>
            </a:r>
            <a:r>
              <a:rPr lang="ru-RU" sz="2400" i="1">
                <a:solidFill>
                  <a:srgbClr val="003366"/>
                </a:solidFill>
                <a:latin typeface="Batik Regular" pitchFamily="2" charset="0"/>
              </a:rPr>
              <a:t>пр</a:t>
            </a: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оизводст</a:t>
            </a:r>
            <a:r>
              <a:rPr lang="ru-RU" sz="2400" i="1">
                <a:solidFill>
                  <a:srgbClr val="003366"/>
                </a:solidFill>
                <a:latin typeface="Batik Regular" pitchFamily="2" charset="0"/>
              </a:rPr>
              <a:t>ва</a:t>
            </a: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 </a:t>
            </a:r>
            <a:r>
              <a:rPr lang="ru-RU" sz="2400" i="1">
                <a:solidFill>
                  <a:srgbClr val="003366"/>
                </a:solidFill>
                <a:latin typeface="Batik Regular" pitchFamily="2" charset="0"/>
              </a:rPr>
              <a:t>и</a:t>
            </a: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 </a:t>
            </a:r>
            <a:r>
              <a:rPr lang="ru-RU" sz="2400" i="1">
                <a:solidFill>
                  <a:srgbClr val="003366"/>
                </a:solidFill>
                <a:latin typeface="Batik Regular" pitchFamily="2" charset="0"/>
              </a:rPr>
              <a:t>п</a:t>
            </a: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отребления, а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пресная вода, особенно для орошения, привязана к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ru-RU" sz="2400" i="1">
                <a:solidFill>
                  <a:srgbClr val="CCECFF"/>
                </a:solidFill>
                <a:latin typeface="Batik Regular" pitchFamily="2" charset="0"/>
              </a:rPr>
              <a:t>источнику.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r>
              <a:rPr lang="ru-RU" sz="2400"/>
              <a:t>Некоторые аспекты экологических проблем Казахстана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0580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    </a:t>
            </a:r>
            <a:r>
              <a:rPr lang="ru-RU" sz="140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400"/>
              <a:t>             Долгое время считали территорию нашей Республики малоосвоенной, вследствие чего полагали вполне возможным размещать на ее пространствах полигоны для испытания атомного оружия, космодромы и развивать различные отрасли производства без учета экологической обстановки. Еще совсем недавно мы не замечали ничего, кроме впечатляющих цифр, характеризующих «индустриальную мощь» республики. И совсем забыли о том, что растут показания заболеваемости людей, живущих на этих территориях. Нет в Казахстане такого экономического района, где бы остро не стояли проблемы экологии.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   </a:t>
            </a:r>
            <a:r>
              <a:rPr lang="ru-RU" sz="1400"/>
              <a:t>      В настоящее время в Казахстане сложилась крайне сложная экологическая обстановка. Проблема Аральского моря и Семипалатинского полигона, катастрофическое загрязнение воздушного бассейна в Джамбуле и Темиртау, Алматы и Усть-Каменагорске, вымирание осетровых на Каспии и деградация почв на целине являются достаточным тому подтверждением. Нет в Казахстане такого экономического района, где бы остро не стояли проблемы экологии. Экология окружающей нас среды, а значит существование всего живущего на планете, волнует мир давно. К этой проблеме человечество обращается не один десяток лет, но именно в последние годы, когда люди становятся свидетелями серии экологических катастроф, вечный вопрос «быть или не быть» становиться особенно актуальным.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    </a:t>
            </a:r>
            <a:r>
              <a:rPr lang="ru-RU" sz="1400"/>
              <a:t>Для условия Казахстана следует выделить несколько групп специфических проблем. К ним относятся: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400"/>
              <a:t>             1. вводно-экологические проблемы;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400"/>
              <a:t>             2. проблемы опустынивания;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400"/>
              <a:t>             3. проблемы загрязнения окружающей среды;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400"/>
              <a:t>             4. проблемы сохранения генофонда;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400"/>
              <a:t>             5. экологические проблемы военной деятельности;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400"/>
              <a:t>             6. проблемы рационального использования природных ресурсов.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500px-Вод-хоз_бассейны_Казахстан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04800"/>
            <a:ext cx="5791200" cy="3124200"/>
          </a:xfrm>
          <a:prstGeom prst="rect">
            <a:avLst/>
          </a:prstGeom>
          <a:noFill/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62000" y="3657600"/>
            <a:ext cx="7543800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u="sng">
                <a:solidFill>
                  <a:srgbClr val="000066"/>
                </a:solidFill>
                <a:latin typeface="ItalicT" pitchFamily="2" charset="0"/>
              </a:rPr>
              <a:t>Из за своего географического положения Республика Казахстан обладает дефицитом водных ресурсов.</a:t>
            </a:r>
          </a:p>
          <a:p>
            <a:pPr algn="ctr"/>
            <a:r>
              <a:rPr lang="ru-RU" sz="1600" u="sng">
                <a:solidFill>
                  <a:srgbClr val="000066"/>
                </a:solidFill>
                <a:latin typeface="ItalicT" pitchFamily="2" charset="0"/>
              </a:rPr>
              <a:t>Удельная водообеспеченность Республики Казахстан — 37 тыс. м³/км² или 6 тыс. м³ на одного человека в год.</a:t>
            </a:r>
          </a:p>
          <a:p>
            <a:pPr algn="ctr"/>
            <a:r>
              <a:rPr lang="ru-RU" sz="1600" u="sng">
                <a:solidFill>
                  <a:srgbClr val="000066"/>
                </a:solidFill>
                <a:latin typeface="ItalicT" pitchFamily="2" charset="0"/>
              </a:rPr>
              <a:t>Большая территория Казахстана относиться к бессточным бассейнам внутренних озёр не имеющих выхода к океану.</a:t>
            </a:r>
          </a:p>
          <a:p>
            <a:pPr algn="ctr"/>
            <a:r>
              <a:rPr lang="ru-RU" sz="1600" u="sng">
                <a:solidFill>
                  <a:srgbClr val="000066"/>
                </a:solidFill>
                <a:latin typeface="ItalicT" pitchFamily="2" charset="0"/>
              </a:rPr>
              <a:t>Атмосферные осадки незначительны, за исключением горных регионов. Общие водные ресурсы рек составляют 101 км³ из которых 57 км³ формируются на территории Казахстана</a:t>
            </a:r>
            <a:r>
              <a:rPr lang="ru-RU" sz="1600">
                <a:solidFill>
                  <a:srgbClr val="000066"/>
                </a:solidFill>
                <a:latin typeface="ItalicT" pitchFamily="2" charset="0"/>
              </a:rPr>
              <a:t>.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81000" y="1600200"/>
            <a:ext cx="8382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1" i="1">
                <a:solidFill>
                  <a:srgbClr val="551124"/>
                </a:solidFill>
              </a:rPr>
              <a:t>    </a:t>
            </a:r>
            <a:r>
              <a:rPr lang="ru-RU" sz="2000" b="1" i="1">
                <a:solidFill>
                  <a:srgbClr val="551124"/>
                </a:solidFill>
              </a:rPr>
              <a:t>В Казахстане более 7 тысяч рек имеющих длину свыше 10 км. Всего же на территории Республики Казахстан находится 39 тысяч постоянных и временных водотоков.</a:t>
            </a:r>
          </a:p>
          <a:p>
            <a:pPr algn="ctr"/>
            <a:r>
              <a:rPr lang="ru-RU" sz="2000" b="1" i="1">
                <a:solidFill>
                  <a:srgbClr val="551124"/>
                </a:solidFill>
              </a:rPr>
              <a:t>    </a:t>
            </a:r>
            <a:r>
              <a:rPr lang="ru-RU" sz="2000" b="1" i="1">
                <a:solidFill>
                  <a:schemeClr val="accent1"/>
                </a:solidFill>
              </a:rPr>
              <a:t>Большинство ре</a:t>
            </a:r>
            <a:r>
              <a:rPr lang="ru-RU" sz="2000" b="1" i="1">
                <a:solidFill>
                  <a:srgbClr val="660033"/>
                </a:solidFill>
              </a:rPr>
              <a:t>к</a:t>
            </a:r>
            <a:r>
              <a:rPr lang="ru-RU" sz="2000" b="1" i="1">
                <a:solidFill>
                  <a:srgbClr val="551124"/>
                </a:solidFill>
              </a:rPr>
              <a:t> в Казахстане принадлежит </a:t>
            </a:r>
            <a:r>
              <a:rPr lang="ru-RU" sz="2000" b="1" i="1">
                <a:solidFill>
                  <a:schemeClr val="accent1"/>
                </a:solidFill>
              </a:rPr>
              <a:t>к внутренним </a:t>
            </a:r>
            <a:r>
              <a:rPr lang="ru-RU" sz="2000" b="1" i="1">
                <a:solidFill>
                  <a:srgbClr val="551124"/>
                </a:solidFill>
              </a:rPr>
              <a:t>замкнутым бассейнам Каспийского и Аральского </a:t>
            </a:r>
            <a:r>
              <a:rPr lang="ru-RU" sz="2000" b="1" i="1">
                <a:solidFill>
                  <a:schemeClr val="accent1"/>
                </a:solidFill>
              </a:rPr>
              <a:t>морей, озёр</a:t>
            </a:r>
            <a:r>
              <a:rPr lang="ru-RU" sz="2000" b="1" i="1">
                <a:solidFill>
                  <a:srgbClr val="551124"/>
                </a:solidFill>
              </a:rPr>
              <a:t> Балхаш и Тенгиз, и только Иртыш, Ишим, </a:t>
            </a:r>
            <a:r>
              <a:rPr lang="ru-RU" sz="2000" b="1" i="1">
                <a:solidFill>
                  <a:schemeClr val="accent1"/>
                </a:solidFill>
              </a:rPr>
              <a:t>Тобол доносят</a:t>
            </a:r>
            <a:r>
              <a:rPr lang="ru-RU" sz="2000" b="1" i="1">
                <a:solidFill>
                  <a:srgbClr val="551124"/>
                </a:solidFill>
              </a:rPr>
              <a:t> свои воды до Карского моря.</a:t>
            </a:r>
          </a:p>
          <a:p>
            <a:pPr algn="ctr"/>
            <a:r>
              <a:rPr lang="ru-RU" sz="2000" b="1" i="1">
                <a:solidFill>
                  <a:srgbClr val="551124"/>
                </a:solidFill>
              </a:rPr>
              <a:t>Территорию Казахстана обычно разделяют </a:t>
            </a:r>
            <a:r>
              <a:rPr lang="ru-RU" sz="2000" b="1" i="1">
                <a:solidFill>
                  <a:schemeClr val="accent1"/>
                </a:solidFill>
              </a:rPr>
              <a:t>на восемь</a:t>
            </a:r>
            <a:r>
              <a:rPr lang="ru-RU" sz="2000" b="1" i="1">
                <a:solidFill>
                  <a:srgbClr val="551124"/>
                </a:solidFill>
              </a:rPr>
              <a:t> </a:t>
            </a:r>
            <a:r>
              <a:rPr lang="ru-RU" sz="2000" b="1" i="1">
                <a:solidFill>
                  <a:schemeClr val="accent1"/>
                </a:solidFill>
              </a:rPr>
              <a:t>водохозя</a:t>
            </a:r>
            <a:r>
              <a:rPr lang="ru-RU" sz="2000" b="1" i="1">
                <a:solidFill>
                  <a:srgbClr val="551124"/>
                </a:solidFill>
              </a:rPr>
              <a:t>йственных бассейнов: Арало-С</a:t>
            </a:r>
            <a:r>
              <a:rPr lang="ru-RU" sz="2000" b="1" i="1">
                <a:solidFill>
                  <a:schemeClr val="accent1"/>
                </a:solidFill>
              </a:rPr>
              <a:t>ырдарьинский водохозяйственный бассейн, Балхаш-Алакольский водохозяйственный бассейн, Иртышский водохозяйственный бассейн, Урало-Каспийский водохозяйственный бассейн, Ишимский водохозяйственный</a:t>
            </a:r>
            <a:r>
              <a:rPr lang="ru-RU" sz="2000" b="1" i="1">
                <a:solidFill>
                  <a:srgbClr val="551124"/>
                </a:solidFill>
              </a:rPr>
              <a:t> </a:t>
            </a:r>
            <a:r>
              <a:rPr lang="ru-RU" sz="2000" b="1" i="1">
                <a:solidFill>
                  <a:schemeClr val="accent1"/>
                </a:solidFill>
              </a:rPr>
              <a:t>бассейн, Нура-Сарысуский водохозяйственный бассейн, Шу-Таласский</a:t>
            </a:r>
            <a:r>
              <a:rPr lang="ru-RU" sz="2000" b="1" i="1">
                <a:solidFill>
                  <a:srgbClr val="551124"/>
                </a:solidFill>
              </a:rPr>
              <a:t> </a:t>
            </a:r>
            <a:r>
              <a:rPr lang="ru-RU" sz="2000" b="1" i="1">
                <a:solidFill>
                  <a:schemeClr val="accent1"/>
                </a:solidFill>
              </a:rPr>
              <a:t>водохозяйственный бассейн и Тобол-Тургайский водохозяйственный бассейн</a:t>
            </a:r>
            <a:r>
              <a:rPr lang="ru-RU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273" name="WordArt 9"/>
          <p:cNvSpPr>
            <a:spLocks noChangeArrowheads="1" noChangeShapeType="1" noTextEdit="1"/>
          </p:cNvSpPr>
          <p:nvPr/>
        </p:nvSpPr>
        <p:spPr bwMode="auto">
          <a:xfrm>
            <a:off x="1828800" y="609600"/>
            <a:ext cx="5334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k-KZ" sz="3600" kern="10">
                <a:ln w="9525">
                  <a:noFill/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Реки Казахстана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800000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CC"/>
            </a:gs>
            <a:gs pos="100000">
              <a:srgbClr val="FFCCCC">
                <a:gamma/>
                <a:shade val="6275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ru-RU">
                <a:solidFill>
                  <a:srgbClr val="660033"/>
                </a:solidFill>
              </a:rPr>
              <a:t>Крупнейшие реки Казахстана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68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   По территории Казахстана протекает шесть рек с расходом воды от 100 м³/с до 1000 м³/с, семь с расходом от 50 м³/с до 100 м³/с и 40 — от 5 м³/с до 50 м³/с.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47800" y="30480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/>
              <a:t>		</a:t>
            </a:r>
          </a:p>
        </p:txBody>
      </p:sp>
      <p:graphicFrame>
        <p:nvGraphicFramePr>
          <p:cNvPr id="10417" name="Group 177"/>
          <p:cNvGraphicFramePr>
            <a:graphicFrameLocks noGrp="1"/>
          </p:cNvGraphicFramePr>
          <p:nvPr/>
        </p:nvGraphicFramePr>
        <p:xfrm>
          <a:off x="1066800" y="2438400"/>
          <a:ext cx="6600825" cy="3429003"/>
        </p:xfrm>
        <a:graphic>
          <a:graphicData uri="http://schemas.openxmlformats.org/drawingml/2006/table">
            <a:tbl>
              <a:tblPr/>
              <a:tblGrid>
                <a:gridCol w="1320800"/>
                <a:gridCol w="2482850"/>
                <a:gridCol w="2797175"/>
              </a:tblGrid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Река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Общая протяженность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территории  Казахстана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Иртыш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4 248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1 700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Ишим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2 450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1 400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Урал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2 428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1 082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Сырдарья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2 219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1 400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Или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1 439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815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Чу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1 186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800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Тобол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1 191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800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Нура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978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978 км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CCCC"/>
            </a:gs>
            <a:gs pos="100000">
              <a:schemeClr val="accent2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47800" y="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400"/>
              <a:t>Река Иртыш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04800" y="4572000"/>
            <a:ext cx="83820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300" i="1"/>
              <a:t>Сегодняшнее положение Иртыша, основного водоисточника пресной воды Казахстана и Западной Сибири, не просто критическое, а близкое к экологической катастрофе межгосударственного масштаба, как России, так и Казахстана. Причина - угроза загрязнения реки Иртыш ртутью павлодарского АО "Химпром", которая возникла еще в 1975 году после крупной утечки металла в грунт. Завод находится в семи километрах от Иртыша, к которому движется подземное озеро ртути. До сих пор не до конца ликвидирован очаг ртутного загрязнения на территории АО "Химпром", несмотря на успешное завершение программы "Коперникус-2". Чтобы спасти Иртыш и прилегающие территории от экологической катастрофы ртутного загрязнения, экологи призывают лидеров двух государств к безотлагательным действиям на территории Казахстана.</a:t>
            </a:r>
          </a:p>
        </p:txBody>
      </p:sp>
      <p:pic>
        <p:nvPicPr>
          <p:cNvPr id="9222" name="Picture 6" descr="250px-Ob_watershed_r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914400"/>
            <a:ext cx="2971800" cy="2971800"/>
          </a:xfrm>
          <a:prstGeom prst="rect">
            <a:avLst/>
          </a:prstGeom>
          <a:noFill/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57200" y="990600"/>
            <a:ext cx="5181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ru-RU" sz="1400" b="1"/>
              <a:t>Ирты́ш (каз. Ертiс)— река в Азии (Сибири), главный приток реки Обь.</a:t>
            </a:r>
          </a:p>
          <a:p>
            <a:pPr algn="r"/>
            <a:r>
              <a:rPr lang="ru-RU" sz="1400" b="1"/>
              <a:t>Длина 4248 км. Протекает по территории Китая (525 км), Казахстана (1835 км) и России (2010 км). Площадь бассейна 1643 тыс. км², Средний расход ниже Тобольска 2,150 м³/с</a:t>
            </a:r>
          </a:p>
          <a:p>
            <a:pPr algn="r"/>
            <a:r>
              <a:rPr lang="ru-RU" sz="1400" b="1"/>
              <a:t>Иртыш — вторая по длине река-приток в мире (река, впадающая в другую реку, а не в Мировой Океан) после Миссури.</a:t>
            </a:r>
          </a:p>
          <a:p>
            <a:pPr algn="r"/>
            <a:r>
              <a:rPr lang="ru-RU" sz="1400" b="1"/>
              <a:t>Вдоль Иртыша и в его окрестностях находится огромное количество памятников природы, памятников истории и памятников архитектуры, проложены интересные туристические маршруты</a:t>
            </a:r>
            <a:r>
              <a:rPr lang="ru-RU" sz="1400"/>
              <a:t>. 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0" y="4038600"/>
            <a:ext cx="449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Экологическая обстановка Иртыша…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rgbClr val="FFFF99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752600" y="457200"/>
            <a:ext cx="449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47800" y="457200"/>
            <a:ext cx="5867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800" i="1" u="sng">
                <a:latin typeface="Lucida Handwriting" pitchFamily="66" charset="0"/>
              </a:rPr>
              <a:t>Река Ишим</a:t>
            </a:r>
          </a:p>
        </p:txBody>
      </p:sp>
      <p:pic>
        <p:nvPicPr>
          <p:cNvPr id="8198" name="Picture 6" descr="250px-Ish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447800"/>
            <a:ext cx="3581400" cy="2306638"/>
          </a:xfrm>
          <a:prstGeom prst="rect">
            <a:avLst/>
          </a:prstGeom>
          <a:noFill/>
        </p:spPr>
      </p:pic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14400" y="1828800"/>
            <a:ext cx="3962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b="1"/>
              <a:t>Иши́м (каз. Есіл) — река в Казахстане и России, левый (самый длинный) приток Иртыша. Длина 2450 км, площадь бассейна 177 тыс. км²</a:t>
            </a:r>
            <a:r>
              <a:rPr lang="ru-RU"/>
              <a:t>.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09600" y="4114800"/>
            <a:ext cx="7924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i="1"/>
              <a:t>В настоящее время уровень воды в реке Ишим снизился на несколько метров, обмеление происходит постоянно. Несмотря на то, что на реке нет промышленных предприятий, вода в ней загрязняется местным населением. Берега завалены различным мусором и бытовыми отходами. При разливе все это вместе с талыми водами поступает в реку. Река теряет свою красоту и свое огромное значение для населения.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A0A0"/>
            </a:gs>
            <a:gs pos="100000">
              <a:schemeClr val="accent2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133600" y="304800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i="1" u="sng">
                <a:solidFill>
                  <a:srgbClr val="000066"/>
                </a:solidFill>
                <a:latin typeface="Blackadder ITC" pitchFamily="82" charset="0"/>
              </a:rPr>
              <a:t>Река Урал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85800" y="1066800"/>
            <a:ext cx="43434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sz="1300"/>
              <a:t>Ура́л — река в восточной Европе. Проходит по территории России, Казахстана. Древнее название Я́ик (от каз. Жайык). В настоящее время древнее название реки является официальным в Казахстане, а также употребляется в Башкирии. Река была переименована в 1775 по указу Екатерины Второй. Урал — единственная река в мире, предназначенная в средней и нижней части течения исключительно для рыболовства; ниже г. Уральска, под которым устроен «учуг», по Уралу запрещается всякое судоходство, кроме весеннего времени. Даже самые переправы через Урал ограничены немногими местами: двумя мостами у г. Уральска и паромными переправами у г. Гурьева, Кулагина и ещё в нескольких местах — и все это во избежание возможности напугать рыбу</a:t>
            </a:r>
            <a:r>
              <a:rPr lang="ru-RU" sz="1200"/>
              <a:t>.</a:t>
            </a:r>
          </a:p>
        </p:txBody>
      </p:sp>
      <p:pic>
        <p:nvPicPr>
          <p:cNvPr id="7175" name="Picture 7" descr="250px-Ural_ri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990600"/>
            <a:ext cx="3074988" cy="3276600"/>
          </a:xfrm>
          <a:prstGeom prst="rect">
            <a:avLst/>
          </a:prstGeom>
          <a:noFill/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041525" y="5294313"/>
            <a:ext cx="5197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838200" y="4495800"/>
            <a:ext cx="7696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>
                <a:solidFill>
                  <a:srgbClr val="000066"/>
                </a:solidFill>
              </a:rPr>
              <a:t>Река мелеет, загрязняется и, в конце концов, может полностью засохнуть. В последние десятилетия ускорились процессы изменения русла реки. Проблема изменения русла неразрывно связана с сохранением прибрежных населенных пунктов, необходимостью сокращения хозяйственного использования поймы р. Урал, поскольку пойменный ландшафт реки исторически сформирован в условиях пропуска (в периоды прохождения многоводных половодий) значительных расходов воды по Уралу, поступающих с верховья.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2567</Words>
  <Application>Microsoft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Comic Sans MS</vt:lpstr>
      <vt:lpstr>ItalicT</vt:lpstr>
      <vt:lpstr>Times New Roman</vt:lpstr>
      <vt:lpstr>Lucida Handwriting</vt:lpstr>
      <vt:lpstr>Blackadder ITC</vt:lpstr>
      <vt:lpstr>Batik Regular</vt:lpstr>
      <vt:lpstr>Оформление по умолчанию</vt:lpstr>
      <vt:lpstr>Экология водных ресурсов Казахстана</vt:lpstr>
      <vt:lpstr>Slide 2</vt:lpstr>
      <vt:lpstr>Некоторые аспекты экологических проблем Казахстана</vt:lpstr>
      <vt:lpstr>Slide 4</vt:lpstr>
      <vt:lpstr>Slide 5</vt:lpstr>
      <vt:lpstr>Крупнейшие реки Казахстана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Kuanyshbek Zhubandykov</dc:creator>
  <cp:lastModifiedBy>160305031</cp:lastModifiedBy>
  <cp:revision>17</cp:revision>
  <cp:lastPrinted>1601-01-01T00:00:00Z</cp:lastPrinted>
  <dcterms:created xsi:type="dcterms:W3CDTF">1601-01-01T00:00:00Z</dcterms:created>
  <dcterms:modified xsi:type="dcterms:W3CDTF">2018-09-27T05:27:19Z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