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477" r:id="rId2"/>
    <p:sldId id="314" r:id="rId3"/>
    <p:sldId id="316" r:id="rId4"/>
    <p:sldId id="315" r:id="rId5"/>
    <p:sldId id="317" r:id="rId6"/>
    <p:sldId id="318" r:id="rId7"/>
    <p:sldId id="319" r:id="rId8"/>
    <p:sldId id="420" r:id="rId9"/>
    <p:sldId id="434" r:id="rId10"/>
    <p:sldId id="423" r:id="rId11"/>
    <p:sldId id="425" r:id="rId12"/>
    <p:sldId id="476" r:id="rId13"/>
    <p:sldId id="467" r:id="rId14"/>
    <p:sldId id="468" r:id="rId15"/>
    <p:sldId id="469" r:id="rId16"/>
    <p:sldId id="427" r:id="rId17"/>
    <p:sldId id="432" r:id="rId18"/>
    <p:sldId id="428" r:id="rId19"/>
    <p:sldId id="426" r:id="rId20"/>
    <p:sldId id="430" r:id="rId21"/>
    <p:sldId id="431" r:id="rId22"/>
    <p:sldId id="433" r:id="rId23"/>
    <p:sldId id="435" r:id="rId24"/>
    <p:sldId id="437" r:id="rId25"/>
    <p:sldId id="438" r:id="rId26"/>
    <p:sldId id="439" r:id="rId27"/>
    <p:sldId id="440" r:id="rId28"/>
    <p:sldId id="441" r:id="rId29"/>
    <p:sldId id="436" r:id="rId30"/>
    <p:sldId id="442" r:id="rId31"/>
    <p:sldId id="443" r:id="rId32"/>
    <p:sldId id="445" r:id="rId33"/>
    <p:sldId id="446" r:id="rId34"/>
    <p:sldId id="447" r:id="rId35"/>
    <p:sldId id="448" r:id="rId36"/>
    <p:sldId id="449" r:id="rId37"/>
    <p:sldId id="450" r:id="rId38"/>
    <p:sldId id="451" r:id="rId39"/>
    <p:sldId id="452" r:id="rId40"/>
    <p:sldId id="453" r:id="rId41"/>
    <p:sldId id="455" r:id="rId42"/>
    <p:sldId id="456" r:id="rId43"/>
    <p:sldId id="457" r:id="rId44"/>
    <p:sldId id="458" r:id="rId45"/>
    <p:sldId id="462" r:id="rId46"/>
    <p:sldId id="463" r:id="rId47"/>
    <p:sldId id="464" r:id="rId48"/>
    <p:sldId id="465" r:id="rId49"/>
    <p:sldId id="466" r:id="rId50"/>
    <p:sldId id="470" r:id="rId51"/>
    <p:sldId id="472" r:id="rId52"/>
    <p:sldId id="471" r:id="rId53"/>
    <p:sldId id="473" r:id="rId54"/>
    <p:sldId id="474" r:id="rId55"/>
    <p:sldId id="475" r:id="rId56"/>
    <p:sldId id="478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zihan Alankus" initials="GA" lastIdx="1" clrIdx="0">
    <p:extLst>
      <p:ext uri="{19B8F6BF-5375-455C-9EA6-DF929625EA0E}">
        <p15:presenceInfo xmlns:p15="http://schemas.microsoft.com/office/powerpoint/2012/main" userId="783f6837911fc3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79" autoAdjust="0"/>
  </p:normalViewPr>
  <p:slideViewPr>
    <p:cSldViewPr>
      <p:cViewPr varScale="1">
        <p:scale>
          <a:sx n="96" d="100"/>
          <a:sy n="96" d="100"/>
        </p:scale>
        <p:origin x="45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741CD-F9A9-4219-9F48-B3AA7E913B63}" type="datetimeFigureOut">
              <a:rPr lang="en-US" smtClean="0"/>
              <a:t>16.03.2018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B7F04-A784-4408-8027-14FDD1DF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48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6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9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1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3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1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0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8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3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6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0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2/10/2012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B9D61-D88E-41CF-ABE5-6122363E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3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Workshop @ IUE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4676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Gazihan ALANKUŞ</a:t>
            </a:r>
          </a:p>
          <a:p>
            <a:r>
              <a:rPr lang="en-US" dirty="0" smtClean="0"/>
              <a:t>15.03.2018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 rights reserved, cannot be used without author’s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Explained Conceptually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pic>
        <p:nvPicPr>
          <p:cNvPr id="102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76200" y="1143000"/>
            <a:ext cx="15045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Database connection works!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110088" y="2209800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51471" y="2218805"/>
            <a:ext cx="30921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110088" y="3048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3169587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41148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2110088" y="39624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10088" y="4953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32487" y="1731379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3504" y="239003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459222" y="350222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59222" y="444982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93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Explained Conceptually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pic>
        <p:nvPicPr>
          <p:cNvPr id="102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76200" y="1143000"/>
            <a:ext cx="15045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Database connection works!</a:t>
            </a:r>
            <a:endParaRPr lang="en-US" sz="1400" dirty="0"/>
          </a:p>
        </p:txBody>
      </p:sp>
      <p:sp>
        <p:nvSpPr>
          <p:cNvPr id="3" name="Right Arrow 2"/>
          <p:cNvSpPr/>
          <p:nvPr/>
        </p:nvSpPr>
        <p:spPr>
          <a:xfrm>
            <a:off x="762000" y="2590800"/>
            <a:ext cx="1219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10088" y="2209800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51471" y="2218805"/>
            <a:ext cx="30921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22860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110088" y="3048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3169587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41148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2110088" y="39624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10088" y="4953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32487" y="1731379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3504" y="239003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459222" y="263113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459222" y="350222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59222" y="444982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382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init</a:t>
            </a:r>
            <a:r>
              <a:rPr lang="en-US" dirty="0" smtClean="0"/>
              <a:t>: You have a folder that you want to start using </a:t>
            </a:r>
            <a:r>
              <a:rPr lang="en-US" dirty="0" err="1" smtClean="0"/>
              <a:t>Git</a:t>
            </a:r>
            <a:r>
              <a:rPr lang="en-US" dirty="0" smtClean="0"/>
              <a:t> with</a:t>
            </a:r>
          </a:p>
          <a:p>
            <a:pPr lvl="1"/>
            <a:r>
              <a:rPr lang="en-US" dirty="0" smtClean="0"/>
              <a:t>“Repository-&gt;Add or Create…” in </a:t>
            </a:r>
            <a:r>
              <a:rPr lang="en-US" dirty="0" err="1" smtClean="0"/>
              <a:t>SmartGit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git</a:t>
            </a:r>
            <a:r>
              <a:rPr lang="en-US" b="1" dirty="0" smtClean="0"/>
              <a:t> clone</a:t>
            </a:r>
            <a:r>
              <a:rPr lang="en-US" dirty="0" smtClean="0"/>
              <a:t>: You find a repository on the internet</a:t>
            </a:r>
          </a:p>
          <a:p>
            <a:pPr lvl="1"/>
            <a:r>
              <a:rPr lang="en-US" dirty="0" smtClean="0"/>
              <a:t>“	Repository-&gt;Clone…” in </a:t>
            </a:r>
            <a:r>
              <a:rPr lang="en-US" dirty="0" err="1" smtClean="0"/>
              <a:t>SmartGit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Not all files in your project are source code</a:t>
            </a:r>
          </a:p>
          <a:p>
            <a:pPr lvl="1"/>
            <a:r>
              <a:rPr lang="en-US" dirty="0" smtClean="0"/>
              <a:t>There are compiled and temporary files that you do not need to give anyone</a:t>
            </a:r>
          </a:p>
          <a:p>
            <a:r>
              <a:rPr lang="en-US" dirty="0" smtClean="0"/>
              <a:t>Non-source files should not go into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Every time you compile, they change. Those changes are not meaningful changes for your project.</a:t>
            </a:r>
          </a:p>
          <a:p>
            <a:pPr lvl="1"/>
            <a:r>
              <a:rPr lang="en-US" dirty="0" smtClean="0"/>
              <a:t>They take too much space in your repository</a:t>
            </a:r>
            <a:endParaRPr lang="tr-TR" dirty="0" smtClean="0"/>
          </a:p>
          <a:p>
            <a:endParaRPr lang="en-US" dirty="0" smtClean="0"/>
          </a:p>
          <a:p>
            <a:r>
              <a:rPr lang="en-US" dirty="0" smtClean="0"/>
              <a:t>When you are giving this project to your friend, what files does he really need? </a:t>
            </a:r>
          </a:p>
          <a:p>
            <a:pPr lvl="1"/>
            <a:r>
              <a:rPr lang="en-US" dirty="0" smtClean="0"/>
              <a:t>Include these: </a:t>
            </a:r>
            <a:r>
              <a:rPr lang="en-US" dirty="0"/>
              <a:t>s</a:t>
            </a:r>
            <a:r>
              <a:rPr lang="en-US" dirty="0" smtClean="0"/>
              <a:t>ource files, image resources, data files, Unity scene files, etc.</a:t>
            </a:r>
          </a:p>
          <a:p>
            <a:pPr lvl="1"/>
            <a:r>
              <a:rPr lang="en-US" dirty="0" smtClean="0"/>
              <a:t>Ignore these: temporary files, compile outputs,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file lives in your repository, next to the .</a:t>
            </a:r>
            <a:r>
              <a:rPr lang="en-US" dirty="0" err="1" smtClean="0"/>
              <a:t>git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It makes your </a:t>
            </a:r>
            <a:r>
              <a:rPr lang="en-US" dirty="0" err="1" smtClean="0"/>
              <a:t>git</a:t>
            </a:r>
            <a:r>
              <a:rPr lang="en-US" dirty="0" smtClean="0"/>
              <a:t> repository ignore certain file patterns</a:t>
            </a:r>
          </a:p>
          <a:p>
            <a:r>
              <a:rPr lang="en-US" dirty="0" smtClean="0"/>
              <a:t>There are many samples in the internet: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github.com/github/gitignore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IDEs can also provide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made a mess in your codebase</a:t>
            </a:r>
          </a:p>
          <a:p>
            <a:pPr lvl="1"/>
            <a:r>
              <a:rPr lang="en-US" dirty="0" smtClean="0"/>
              <a:t>Save many zip files for versioning</a:t>
            </a:r>
          </a:p>
          <a:p>
            <a:pPr lvl="1"/>
            <a:r>
              <a:rPr lang="en-US" dirty="0" smtClean="0"/>
              <a:t>If you don’t have an old version, you lost your working project :(</a:t>
            </a:r>
          </a:p>
          <a:p>
            <a:endParaRPr lang="en-US" dirty="0"/>
          </a:p>
          <a:p>
            <a:r>
              <a:rPr lang="en-US" dirty="0" smtClean="0"/>
              <a:t>You may be working on multiple issues in parallel</a:t>
            </a:r>
          </a:p>
          <a:p>
            <a:pPr lvl="1"/>
            <a:r>
              <a:rPr lang="en-US" dirty="0" smtClean="0"/>
              <a:t>One issue is fixed, the other is in progress. Backing up this way may be weird.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pic>
        <p:nvPicPr>
          <p:cNvPr id="102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76200" y="1143000"/>
            <a:ext cx="15045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 made a mess!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I </a:t>
            </a:r>
            <a:r>
              <a:rPr lang="en-US" sz="1400" dirty="0"/>
              <a:t>broke everything… :(</a:t>
            </a:r>
          </a:p>
        </p:txBody>
      </p:sp>
      <p:sp>
        <p:nvSpPr>
          <p:cNvPr id="7" name="Rectangle 6"/>
          <p:cNvSpPr/>
          <p:nvPr/>
        </p:nvSpPr>
        <p:spPr>
          <a:xfrm>
            <a:off x="2110088" y="2209800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51471" y="2218805"/>
            <a:ext cx="30921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22860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110088" y="3048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3169587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41148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2110088" y="39624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10088" y="4953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32487" y="1731379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59222" y="263113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459222" y="350222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59222" y="444982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 rot="1992620">
            <a:off x="1093374" y="2077823"/>
            <a:ext cx="189683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9487797">
            <a:off x="771785" y="2085975"/>
            <a:ext cx="189683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382003">
            <a:off x="1286396" y="2247699"/>
            <a:ext cx="189683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1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Scenario 1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pic>
        <p:nvPicPr>
          <p:cNvPr id="102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76200" y="1143000"/>
            <a:ext cx="15045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Luckily I can discard individual changes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110088" y="2209800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51471" y="2218805"/>
            <a:ext cx="30921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22860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110088" y="3048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3169587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41148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2110088" y="39624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10088" y="4953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32487" y="1731379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59222" y="263113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459222" y="350222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59222" y="444982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 rot="1992620">
            <a:off x="1093374" y="2077823"/>
            <a:ext cx="189683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9487797">
            <a:off x="771785" y="2085975"/>
            <a:ext cx="189683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382003">
            <a:off x="1286396" y="2247699"/>
            <a:ext cx="189683" cy="304800"/>
          </a:xfrm>
          <a:prstGeom prst="rect">
            <a:avLst/>
          </a:prstGeom>
          <a:solidFill>
            <a:srgbClr val="C0504D">
              <a:alpha val="56078"/>
            </a:srgbClr>
          </a:solidFill>
          <a:ln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flipH="1">
            <a:off x="1416977" y="2125211"/>
            <a:ext cx="1219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pic>
        <p:nvPicPr>
          <p:cNvPr id="102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76200" y="1143000"/>
            <a:ext cx="15045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 I can reset to any commit 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110088" y="2209800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51471" y="2218805"/>
            <a:ext cx="30921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110088" y="3048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3169587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41148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2110088" y="39624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10088" y="4953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32487" y="1731379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59222" y="350222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59222" y="444982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27" name="Right Arrow 26"/>
          <p:cNvSpPr/>
          <p:nvPr/>
        </p:nvSpPr>
        <p:spPr>
          <a:xfrm rot="2896674" flipH="1">
            <a:off x="1161389" y="2854830"/>
            <a:ext cx="157339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 HARD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44231" y="241122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120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2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pic>
        <p:nvPicPr>
          <p:cNvPr id="102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code is a mess, but some changes are </a:t>
            </a:r>
            <a:r>
              <a:rPr lang="en-US" sz="1400" dirty="0" smtClean="0"/>
              <a:t>useful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110088" y="2209800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51471" y="2218805"/>
            <a:ext cx="30921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22860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110088" y="3048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3169587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46" y="41148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2110088" y="39624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10088" y="4953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32487" y="1731379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59222" y="263113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459222" y="350222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59222" y="444982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 rot="1992620">
            <a:off x="1093374" y="2077823"/>
            <a:ext cx="189683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9487797">
            <a:off x="771785" y="2085975"/>
            <a:ext cx="189683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382003">
            <a:off x="1286396" y="2247699"/>
            <a:ext cx="189683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Together in a Project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need to manage multiple assets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/>
          </a:p>
          <a:p>
            <a:r>
              <a:rPr lang="en-US" dirty="0" smtClean="0"/>
              <a:t>Simple solutions</a:t>
            </a:r>
          </a:p>
          <a:p>
            <a:pPr lvl="1"/>
            <a:r>
              <a:rPr lang="en-US" dirty="0" smtClean="0"/>
              <a:t>Sending each other files </a:t>
            </a:r>
          </a:p>
          <a:p>
            <a:pPr lvl="1"/>
            <a:r>
              <a:rPr lang="en-US" dirty="0" smtClean="0"/>
              <a:t>Sending each other the whole project </a:t>
            </a:r>
          </a:p>
          <a:p>
            <a:pPr lvl="2"/>
            <a:r>
              <a:rPr lang="en-US" dirty="0" smtClean="0"/>
              <a:t>Using Dropbox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pic>
        <p:nvPicPr>
          <p:cNvPr id="102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0" y="2209800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13383" y="2218805"/>
            <a:ext cx="30921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58" y="22860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4572000" y="3048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58" y="3169587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58" y="41148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0" y="39624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0" y="4953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94399" y="1731379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21134" y="263113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921134" y="350222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21134" y="444982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 rot="1992620">
            <a:off x="1093374" y="2077823"/>
            <a:ext cx="189683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9487797">
            <a:off x="771785" y="2085975"/>
            <a:ext cx="189683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382003">
            <a:off x="1286396" y="2247699"/>
            <a:ext cx="189683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1450" y="3617657"/>
            <a:ext cx="140788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Working tree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67722" y="3617657"/>
            <a:ext cx="69737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927756" y="6221326"/>
            <a:ext cx="218938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Repository (commits)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85958" y="2428325"/>
            <a:ext cx="71436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09800" y="1333501"/>
            <a:ext cx="0" cy="4953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800" y="1333501"/>
            <a:ext cx="0" cy="4953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ular Callout 33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code is a mess, but some changes are </a:t>
            </a:r>
            <a:r>
              <a:rPr lang="en-US" sz="1400" dirty="0" smtClean="0"/>
              <a:t>useful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66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2209800" y="1333501"/>
            <a:ext cx="0" cy="4953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33800" y="1333501"/>
            <a:ext cx="0" cy="4953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pic>
        <p:nvPicPr>
          <p:cNvPr id="102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0" y="2209800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13383" y="2218805"/>
            <a:ext cx="30921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58" y="22860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4572000" y="3048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58" y="3169587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58" y="41148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0" y="39624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0" y="4953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94399" y="1731379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21134" y="263113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921134" y="350222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21134" y="444982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 rot="19487797">
            <a:off x="771785" y="2085975"/>
            <a:ext cx="189683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382003">
            <a:off x="1286396" y="2247699"/>
            <a:ext cx="189683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1450" y="3617657"/>
            <a:ext cx="140788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Working tree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67722" y="3617657"/>
            <a:ext cx="69737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927756" y="6221326"/>
            <a:ext cx="218938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Repository (commits)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85958" y="2428325"/>
            <a:ext cx="71436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137070" y="1809680"/>
            <a:ext cx="1219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07" y="20574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 rot="1992620">
            <a:off x="2831881" y="2077823"/>
            <a:ext cx="189683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19487797">
            <a:off x="2510292" y="2085975"/>
            <a:ext cx="189683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992620">
            <a:off x="1093374" y="2077823"/>
            <a:ext cx="189683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ular Callout 36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code is a mess, but some changes are </a:t>
            </a:r>
            <a:r>
              <a:rPr lang="en-US" sz="1400" dirty="0" smtClean="0"/>
              <a:t>useful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760447" y="241145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764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2209800" y="1333501"/>
            <a:ext cx="0" cy="4953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33800" y="1333501"/>
            <a:ext cx="0" cy="4953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pic>
        <p:nvPicPr>
          <p:cNvPr id="102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0" y="2209800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13383" y="2218805"/>
            <a:ext cx="30921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58" y="22860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4572000" y="3048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58" y="3169587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58" y="41148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0" y="39624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0" y="4953000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94399" y="1731379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21134" y="263113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921134" y="350222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21134" y="444982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 rot="19487797">
            <a:off x="771785" y="2085975"/>
            <a:ext cx="189683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382003">
            <a:off x="1286396" y="2247699"/>
            <a:ext cx="189683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1450" y="3617657"/>
            <a:ext cx="140788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Working tree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67722" y="3617657"/>
            <a:ext cx="69737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927756" y="6221326"/>
            <a:ext cx="218938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Repository (commits)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85958" y="2428325"/>
            <a:ext cx="71436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07" y="20574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 rot="1992620">
            <a:off x="2831881" y="2077823"/>
            <a:ext cx="189683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19487797">
            <a:off x="2510292" y="2085975"/>
            <a:ext cx="189683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992620">
            <a:off x="1093374" y="2077823"/>
            <a:ext cx="189683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3205581" y="1809680"/>
            <a:ext cx="1219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pic>
        <p:nvPicPr>
          <p:cNvPr id="3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58" y="5120647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921134" y="545567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41" name="Rectangular Callout 40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code is a mess, but some changes are </a:t>
            </a:r>
            <a:r>
              <a:rPr lang="en-US" sz="1400" dirty="0" smtClean="0"/>
              <a:t>useful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760447" y="241145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 rot="1992620">
            <a:off x="4955503" y="2305631"/>
            <a:ext cx="189683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9487797">
            <a:off x="4633914" y="2313783"/>
            <a:ext cx="189683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 I used it by myself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document my changes </a:t>
            </a:r>
            <a:endParaRPr lang="en-US" dirty="0" smtClean="0"/>
          </a:p>
          <a:p>
            <a:r>
              <a:rPr lang="en-US" dirty="0" smtClean="0"/>
              <a:t>I can roll back changes</a:t>
            </a:r>
          </a:p>
          <a:p>
            <a:r>
              <a:rPr lang="en-US" dirty="0" smtClean="0"/>
              <a:t>I can remember why I wrote a line of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Repository Remotely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It would be a shame if my laptop breaks…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pic>
        <p:nvPicPr>
          <p:cNvPr id="2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252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Repository Remotely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Let me create a repo in GitHub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85999" y="2746117"/>
            <a:ext cx="30921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943600" y="2513461"/>
            <a:ext cx="72327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origin</a:t>
            </a:r>
            <a:endParaRPr lang="en-US" dirty="0"/>
          </a:p>
        </p:txBody>
      </p:sp>
      <p:pic>
        <p:nvPicPr>
          <p:cNvPr id="3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11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Repository Remotely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Let me send my local repository there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285999" y="2746117"/>
            <a:ext cx="30921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7677558" y="2746117"/>
            <a:ext cx="30921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sp>
        <p:nvSpPr>
          <p:cNvPr id="36" name="Right Arrow 35"/>
          <p:cNvSpPr/>
          <p:nvPr/>
        </p:nvSpPr>
        <p:spPr>
          <a:xfrm>
            <a:off x="3886200" y="1991991"/>
            <a:ext cx="19978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pic>
        <p:nvPicPr>
          <p:cNvPr id="3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54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Repository Remotely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I’m making more local changes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7677558" y="2746117"/>
            <a:ext cx="30921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30921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pic>
        <p:nvPicPr>
          <p:cNvPr id="4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53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Repository Remotely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Let’s push these, too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30921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sp>
        <p:nvSpPr>
          <p:cNvPr id="34" name="Right Arrow 33"/>
          <p:cNvSpPr/>
          <p:nvPr/>
        </p:nvSpPr>
        <p:spPr>
          <a:xfrm>
            <a:off x="3886200" y="1991991"/>
            <a:ext cx="19978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5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Collaborating Through A Remote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one person can push their own commits to the remote repository if they have write access</a:t>
            </a:r>
          </a:p>
          <a:p>
            <a:r>
              <a:rPr lang="en-US" dirty="0" smtClean="0"/>
              <a:t>This allows for collaboration</a:t>
            </a:r>
          </a:p>
          <a:p>
            <a:pPr lvl="1"/>
            <a:r>
              <a:rPr lang="en-US" dirty="0" smtClean="0"/>
              <a:t>You “pull” other people’s changes</a:t>
            </a:r>
          </a:p>
          <a:p>
            <a:pPr lvl="1"/>
            <a:endParaRPr lang="en-US" dirty="0"/>
          </a:p>
          <a:p>
            <a:r>
              <a:rPr lang="en-US" dirty="0" smtClean="0"/>
              <a:t>If you don’t have write access, you can send a “pull request” (PR) to them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Problems of Working Together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Who has the latest version of the project?</a:t>
            </a:r>
          </a:p>
          <a:p>
            <a:pPr lvl="1"/>
            <a:r>
              <a:rPr lang="en-US" dirty="0"/>
              <a:t>Which version should I be working with?</a:t>
            </a:r>
          </a:p>
          <a:p>
            <a:pPr lvl="1"/>
            <a:r>
              <a:rPr lang="en-US" dirty="0"/>
              <a:t>I have to wait for my teammate to finish his work before I can edit the </a:t>
            </a:r>
            <a:r>
              <a:rPr lang="en-US" dirty="0" smtClean="0"/>
              <a:t>project.</a:t>
            </a:r>
          </a:p>
          <a:p>
            <a:pPr lvl="1"/>
            <a:r>
              <a:rPr lang="en-US" dirty="0" smtClean="0"/>
              <a:t>We both edited the same files. Now I have to repeat what I did on his version of the files.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Other’s Changes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 wonder if anyone contributed to my project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30921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a new project” (Two days ago)</a:t>
            </a:r>
          </a:p>
          <a:p>
            <a:endParaRPr lang="en-US" sz="1400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59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Other’s Changes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Oh wow his code is in my IDE now!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“Fixed </a:t>
            </a:r>
            <a:r>
              <a:rPr lang="en-US" sz="1400" dirty="0" err="1"/>
              <a:t>ur</a:t>
            </a:r>
            <a:r>
              <a:rPr lang="en-US" sz="1400" dirty="0"/>
              <a:t> bug</a:t>
            </a:r>
            <a:r>
              <a:rPr lang="en-US" sz="1400" dirty="0" smtClean="0"/>
              <a:t>! -John”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“Database connection works” (Today)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“Created the user interface” (Yesterday)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 -John”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flipH="1">
            <a:off x="3886200" y="1991991"/>
            <a:ext cx="19978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982471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45" name="Oval 44"/>
          <p:cNvSpPr/>
          <p:nvPr/>
        </p:nvSpPr>
        <p:spPr>
          <a:xfrm>
            <a:off x="1175015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41824" y="1427754"/>
            <a:ext cx="2612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(actually, there is a “fetch” step before </a:t>
            </a:r>
            <a:br>
              <a:rPr lang="en-US" sz="1200" dirty="0" smtClean="0"/>
            </a:br>
            <a:r>
              <a:rPr lang="en-US" sz="1200" dirty="0" smtClean="0"/>
              <a:t>pull that happens automatically)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79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What If He Pushed First?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Ok it’s time to push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“Increased font size”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“Database connection works” (Today)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“Created the user interface” (Yesterday)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 -John”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676399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58269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What If He Pushed First?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OMG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“Increased font size”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“Database connection works” (Today)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“Created the user interface” (Yesterday)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 -John”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676399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58269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3886200" y="1991991"/>
            <a:ext cx="19978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8" name="Explosion 1 7"/>
          <p:cNvSpPr/>
          <p:nvPr/>
        </p:nvSpPr>
        <p:spPr>
          <a:xfrm>
            <a:off x="4619059" y="737740"/>
            <a:ext cx="2227857" cy="14478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What If He Pushed First?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server does not like to put things together in a smart way.</a:t>
            </a:r>
          </a:p>
          <a:p>
            <a:r>
              <a:rPr lang="en-US" dirty="0" smtClean="0"/>
              <a:t>Your client has to put everything in order, and then the remote will become just like yours.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44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What If He Pushed First?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Ok then I’ll pull first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“Increased font size”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“Database connection works” (Today)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“Created the user interface” (Yesterday)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 -John”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676399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58269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What If He Pushed First?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Ok then I’ll pull first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V7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292189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“Increased font size”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“Fixed </a:t>
            </a:r>
            <a:r>
              <a:rPr lang="en-US" sz="1400" dirty="0" err="1"/>
              <a:t>ur</a:t>
            </a:r>
            <a:r>
              <a:rPr lang="en-US" sz="1400" dirty="0"/>
              <a:t> bug! -John”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</a:t>
            </a:r>
            <a:r>
              <a:rPr lang="en-US" sz="1400" dirty="0"/>
              <a:t>My useful changes”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“Database connection works” (Today)</a:t>
            </a:r>
          </a:p>
          <a:p>
            <a:endParaRPr lang="en-US" sz="1400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 -John”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V7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676399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58269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flipH="1">
            <a:off x="3886200" y="1991991"/>
            <a:ext cx="19978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978807" y="3622505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978807" y="2751284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2895600" y="838200"/>
            <a:ext cx="2726308" cy="985191"/>
          </a:xfrm>
          <a:prstGeom prst="borderCallout1">
            <a:avLst>
              <a:gd name="adj1" fmla="val 18750"/>
              <a:gd name="adj2" fmla="val -8333"/>
              <a:gd name="adj3" fmla="val 199458"/>
              <a:gd name="adj4" fmla="val -300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“Merged” his changes into my version automatically. Choose the rebase option. 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156478" y="2751284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What If He Pushed First?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Now it’s like I just made a change on his version. Push!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V7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292189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“Increased font size”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“Fixed </a:t>
            </a:r>
            <a:r>
              <a:rPr lang="en-US" sz="1400" dirty="0" err="1"/>
              <a:t>ur</a:t>
            </a:r>
            <a:r>
              <a:rPr lang="en-US" sz="1400" dirty="0"/>
              <a:t> bug! -John”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“Database connection works” (Today)</a:t>
            </a:r>
          </a:p>
          <a:p>
            <a:endParaRPr lang="en-US" sz="1400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 -John”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V7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676399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58269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78807" y="3622505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978807" y="2751284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56478" y="2751284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What If He Pushed First?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Now it’s like I just made a change on his version. Push!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V7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292189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“Increased font size”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“Fixed </a:t>
            </a:r>
            <a:r>
              <a:rPr lang="en-US" sz="1400" dirty="0" err="1"/>
              <a:t>ur</a:t>
            </a:r>
            <a:r>
              <a:rPr lang="en-US" sz="1400" dirty="0"/>
              <a:t> bug! -John”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“Database connection works” (Today)</a:t>
            </a:r>
          </a:p>
          <a:p>
            <a:endParaRPr lang="en-US" sz="1400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 -John”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V7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676399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58269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78807" y="3622505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978807" y="2751284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3886200" y="1991991"/>
            <a:ext cx="19978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20331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V7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7203311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203311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7215614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60" name="Oval 59"/>
          <p:cNvSpPr/>
          <p:nvPr/>
        </p:nvSpPr>
        <p:spPr>
          <a:xfrm>
            <a:off x="7006576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308984" y="3622505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5532528" y="1219200"/>
            <a:ext cx="702993" cy="69659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156478" y="2751284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1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Scenario: What If His Changes and My Changes Are Not Compatible???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I have to make a decision locally on my computer</a:t>
            </a:r>
          </a:p>
          <a:p>
            <a:pPr lvl="1"/>
            <a:r>
              <a:rPr lang="en-US" dirty="0" smtClean="0"/>
              <a:t>“Resolve conflict”</a:t>
            </a:r>
          </a:p>
          <a:p>
            <a:endParaRPr lang="en-US" dirty="0"/>
          </a:p>
          <a:p>
            <a:r>
              <a:rPr lang="en-US" b="1" dirty="0" smtClean="0"/>
              <a:t>THIS IS WHEN YOU FAIL IF YOU ARE NOT CAREFUL</a:t>
            </a:r>
          </a:p>
          <a:p>
            <a:r>
              <a:rPr lang="en-US" dirty="0" smtClean="0"/>
              <a:t>Just be calm and </a:t>
            </a:r>
            <a:r>
              <a:rPr lang="en-US" b="1" dirty="0" smtClean="0"/>
              <a:t>don’t click around randomly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5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Put the project in </a:t>
            </a:r>
            <a:r>
              <a:rPr lang="en-US" dirty="0" err="1" smtClean="0"/>
              <a:t>Dropbox</a:t>
            </a:r>
            <a:r>
              <a:rPr lang="en-US" dirty="0" smtClean="0"/>
              <a:t>!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Easy!</a:t>
            </a:r>
          </a:p>
          <a:p>
            <a:pPr lvl="1"/>
            <a:r>
              <a:rPr lang="en-US" dirty="0" smtClean="0"/>
              <a:t>Do not have to e-mail files around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Two people cannot open the project at the same time</a:t>
            </a:r>
          </a:p>
          <a:p>
            <a:pPr lvl="1"/>
            <a:r>
              <a:rPr lang="en-US" dirty="0" smtClean="0"/>
              <a:t>You still have to wait for your friend to finish his work before you can do something</a:t>
            </a:r>
          </a:p>
          <a:p>
            <a:pPr lvl="1"/>
            <a:r>
              <a:rPr lang="en-US" dirty="0" smtClean="0"/>
              <a:t>Project internal files often get corrupted because of simultaneous use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Scenario: What If His Changes and My Changes Are Not Compatible???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Ok let me pull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“Increased font size”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“Database connection works” (Today)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“Created the user interface” (Yesterday)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 -John”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905000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86870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Scenario: What If His Changes and My Changes Are Not Compatible???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OMG!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292189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“Increased font size”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“Fixed </a:t>
            </a:r>
            <a:r>
              <a:rPr lang="en-US" sz="1400" dirty="0" err="1"/>
              <a:t>ur</a:t>
            </a:r>
            <a:r>
              <a:rPr lang="en-US" sz="1400" dirty="0"/>
              <a:t> bug! -John”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“Database connection works” (Today)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 -John”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V7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905000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86870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flipH="1">
            <a:off x="3886200" y="1991991"/>
            <a:ext cx="19978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47" name="Line Callout 1 46"/>
          <p:cNvSpPr/>
          <p:nvPr/>
        </p:nvSpPr>
        <p:spPr>
          <a:xfrm>
            <a:off x="2607692" y="838200"/>
            <a:ext cx="1659508" cy="985191"/>
          </a:xfrm>
          <a:prstGeom prst="borderCallout1">
            <a:avLst>
              <a:gd name="adj1" fmla="val 18750"/>
              <a:gd name="adj2" fmla="val -8333"/>
              <a:gd name="adj3" fmla="val 195239"/>
              <a:gd name="adj4" fmla="val -8312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changed the same lines :(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170333" y="2749123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970494" y="3638921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8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Scenario: What If His Changes and My Changes Are Not Compatible???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OMG!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292189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“Increased font size”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“Fixed </a:t>
            </a:r>
            <a:r>
              <a:rPr lang="en-US" sz="1400" dirty="0" err="1"/>
              <a:t>ur</a:t>
            </a:r>
            <a:r>
              <a:rPr lang="en-US" sz="1400" dirty="0"/>
              <a:t> bug! -John”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“Database connection works” (Today)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 -John”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V7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905000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86870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flipH="1">
            <a:off x="3886200" y="1991991"/>
            <a:ext cx="19978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47" name="Line Callout 1 46"/>
          <p:cNvSpPr/>
          <p:nvPr/>
        </p:nvSpPr>
        <p:spPr>
          <a:xfrm>
            <a:off x="2607692" y="838200"/>
            <a:ext cx="1659508" cy="985191"/>
          </a:xfrm>
          <a:prstGeom prst="borderCallout1">
            <a:avLst>
              <a:gd name="adj1" fmla="val 18750"/>
              <a:gd name="adj2" fmla="val -8333"/>
              <a:gd name="adj3" fmla="val 195239"/>
              <a:gd name="adj4" fmla="val -8312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changed the same lines :(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170333" y="2749123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erge conflict colo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6" y="3290753"/>
            <a:ext cx="26765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671" y="4813130"/>
            <a:ext cx="9054723" cy="5078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This is what the code actually looks like. Don’t commit it like this! Don’t click around randomly!</a:t>
            </a:r>
          </a:p>
          <a:p>
            <a:r>
              <a:rPr lang="en-US" sz="900" dirty="0" smtClean="0"/>
              <a:t>Image from zenadmin.com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353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 you’re expected to go into every conflicting file and manually fix the lines </a:t>
            </a:r>
          </a:p>
          <a:p>
            <a:pPr lvl="1"/>
            <a:r>
              <a:rPr lang="en-US" dirty="0" smtClean="0"/>
              <a:t>This can be a difficult task</a:t>
            </a:r>
          </a:p>
          <a:p>
            <a:r>
              <a:rPr lang="en-US" dirty="0" err="1" smtClean="0"/>
              <a:t>SmartGit</a:t>
            </a:r>
            <a:r>
              <a:rPr lang="en-US" dirty="0" smtClean="0"/>
              <a:t>, KDiff3 etc. make this easy!</a:t>
            </a:r>
          </a:p>
          <a:p>
            <a:pPr lvl="1"/>
            <a:r>
              <a:rPr lang="en-US" dirty="0" smtClean="0"/>
              <a:t>You navigate conflict by conflict and decide on what the file contents should actually 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04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44</a:t>
            </a:fld>
            <a:endParaRPr lang="en-US"/>
          </a:p>
        </p:txBody>
      </p:sp>
      <p:pic>
        <p:nvPicPr>
          <p:cNvPr id="29698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035050"/>
            <a:ext cx="7581900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437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Conflicts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Ok let me resolve the conflicts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292189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“Increased font size”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“Fixed </a:t>
            </a:r>
            <a:r>
              <a:rPr lang="en-US" sz="1400" dirty="0" err="1"/>
              <a:t>ur</a:t>
            </a:r>
            <a:r>
              <a:rPr lang="en-US" sz="1400" dirty="0"/>
              <a:t> bug! -John”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“Database connection works” (Today)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 -John”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V7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905000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86870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70333" y="2749123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970494" y="3638921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Conflicts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Ok </a:t>
            </a:r>
            <a:r>
              <a:rPr lang="en-US" sz="1400" dirty="0" smtClean="0"/>
              <a:t>this looks good. Now let’s commit and push this.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292189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“Increased font size”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“Fixed </a:t>
            </a:r>
            <a:r>
              <a:rPr lang="en-US" sz="1400" dirty="0" err="1"/>
              <a:t>ur</a:t>
            </a:r>
            <a:r>
              <a:rPr lang="en-US" sz="1400" dirty="0"/>
              <a:t> bug! -John” 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“Database connection works” (Today)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 -John”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V8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905000" y="274940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86870" y="2749401"/>
            <a:ext cx="337238" cy="2305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970494" y="3638921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Conflicts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Ok </a:t>
            </a:r>
            <a:r>
              <a:rPr lang="en-US" sz="1400" dirty="0" smtClean="0"/>
              <a:t>this looks good. Now let’s commit and push this.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V8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7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07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07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250959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Merged (Just now)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“Increased font size”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“Fixed </a:t>
            </a:r>
            <a:r>
              <a:rPr lang="en-US" sz="1400" dirty="0" err="1"/>
              <a:t>ur</a:t>
            </a:r>
            <a:r>
              <a:rPr lang="en-US" sz="1400" dirty="0"/>
              <a:t> bug! -John” (Just now)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 smtClean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205686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935" y="2552446"/>
            <a:ext cx="309212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“Fixed </a:t>
            </a:r>
            <a:r>
              <a:rPr lang="en-US" sz="1400" dirty="0" err="1" smtClean="0"/>
              <a:t>ur</a:t>
            </a:r>
            <a:r>
              <a:rPr lang="en-US" sz="1400" dirty="0" smtClean="0"/>
              <a:t> bug! -John” </a:t>
            </a:r>
            <a:r>
              <a:rPr lang="en-US" sz="1400" dirty="0"/>
              <a:t>(Just now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“My useful changes” (Just now)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“Database connection works” (Today)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“Created the user interface” (Yesterday)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7332393" y="2740810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V8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905000" y="367475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86870" y="2749401"/>
            <a:ext cx="337238" cy="2305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970494" y="4590774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00650" y="2749401"/>
            <a:ext cx="337238" cy="2305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79854" y="2308071"/>
            <a:ext cx="1219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Resolving Conflicts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Great!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V8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250959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Merged (Just now)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“Increased font size”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“Fixed </a:t>
            </a:r>
            <a:r>
              <a:rPr lang="en-US" sz="1400" dirty="0" err="1"/>
              <a:t>ur</a:t>
            </a:r>
            <a:r>
              <a:rPr lang="en-US" sz="1400" dirty="0"/>
              <a:t> bug! -John” (Just now)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 smtClean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V8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905000" y="367475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86870" y="2749401"/>
            <a:ext cx="337238" cy="2305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970494" y="4590774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00650" y="2749401"/>
            <a:ext cx="337238" cy="2305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3886200" y="1991991"/>
            <a:ext cx="19978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49" name="Smiley Face 48"/>
          <p:cNvSpPr/>
          <p:nvPr/>
        </p:nvSpPr>
        <p:spPr>
          <a:xfrm>
            <a:off x="5532528" y="1219200"/>
            <a:ext cx="702993" cy="69659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1255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V8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212551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212551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224854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7617103" y="2552446"/>
            <a:ext cx="250959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Merged (Just now)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“Increased font size”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“Fixed </a:t>
            </a:r>
            <a:r>
              <a:rPr lang="en-US" sz="1400" dirty="0" err="1"/>
              <a:t>ur</a:t>
            </a:r>
            <a:r>
              <a:rPr lang="en-US" sz="1400" dirty="0"/>
              <a:t> bug! -John” (Just now)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 smtClean="0"/>
          </a:p>
        </p:txBody>
      </p:sp>
      <p:sp>
        <p:nvSpPr>
          <p:cNvPr id="56" name="Oval 55"/>
          <p:cNvSpPr/>
          <p:nvPr/>
        </p:nvSpPr>
        <p:spPr>
          <a:xfrm>
            <a:off x="7244417" y="367475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309911" y="4590774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240067" y="2749401"/>
            <a:ext cx="337238" cy="2305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History Forked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0" y="1143000"/>
            <a:ext cx="16569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Great!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24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524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524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6399" y="2074025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 folder in project)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73134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V8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73134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3134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207402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 (e.g. GitHub)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0" y="2552446"/>
            <a:ext cx="7620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6858000" y="3390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3512233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8" y="44574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6858000" y="43050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5295646"/>
            <a:ext cx="76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61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85437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77686" y="2552446"/>
            <a:ext cx="250959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Merged (Just now)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“Increased font size”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“Fixed </a:t>
            </a:r>
            <a:r>
              <a:rPr lang="en-US" sz="1400" dirty="0" err="1"/>
              <a:t>ur</a:t>
            </a:r>
            <a:r>
              <a:rPr lang="en-US" sz="1400" dirty="0"/>
              <a:t> bug! -John” (Just now)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 smtClean="0"/>
          </a:p>
        </p:txBody>
      </p:sp>
      <p:pic>
        <p:nvPicPr>
          <p:cNvPr id="3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5454288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5" y="2628646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6880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V8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905000" y="367475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86870" y="2749401"/>
            <a:ext cx="337238" cy="2305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970494" y="4590774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00650" y="2749401"/>
            <a:ext cx="337238" cy="2305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3886200" y="1991991"/>
            <a:ext cx="19978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49" name="Smiley Face 48"/>
          <p:cNvSpPr/>
          <p:nvPr/>
        </p:nvSpPr>
        <p:spPr>
          <a:xfrm>
            <a:off x="5532528" y="1219200"/>
            <a:ext cx="702993" cy="69659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12551" y="297378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V8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212551" y="384487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V6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212551" y="47924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224854" y="578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V4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7617103" y="2552446"/>
            <a:ext cx="250959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Merged (Just now)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“Increased font size” </a:t>
            </a:r>
            <a:r>
              <a:rPr lang="en-US" sz="1400" dirty="0"/>
              <a:t>(Just now)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“Fixed </a:t>
            </a:r>
            <a:r>
              <a:rPr lang="en-US" sz="1400" dirty="0" err="1"/>
              <a:t>ur</a:t>
            </a:r>
            <a:r>
              <a:rPr lang="en-US" sz="1400" dirty="0"/>
              <a:t> bug! -John” (Just now)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“My useful changes” (Just now)</a:t>
            </a:r>
          </a:p>
          <a:p>
            <a:endParaRPr lang="en-US" sz="1400" dirty="0"/>
          </a:p>
          <a:p>
            <a:endParaRPr lang="en-US" sz="1400" dirty="0" smtClean="0"/>
          </a:p>
        </p:txBody>
      </p:sp>
      <p:sp>
        <p:nvSpPr>
          <p:cNvPr id="56" name="Oval 55"/>
          <p:cNvSpPr/>
          <p:nvPr/>
        </p:nvSpPr>
        <p:spPr>
          <a:xfrm>
            <a:off x="7244417" y="3674751"/>
            <a:ext cx="228600" cy="230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309911" y="4590774"/>
            <a:ext cx="228600" cy="2305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240067" y="2749401"/>
            <a:ext cx="337238" cy="2305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 Arrow 2"/>
          <p:cNvSpPr/>
          <p:nvPr/>
        </p:nvSpPr>
        <p:spPr>
          <a:xfrm>
            <a:off x="7148126" y="5087993"/>
            <a:ext cx="178849" cy="46474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rved Left Arrow 7"/>
          <p:cNvSpPr/>
          <p:nvPr/>
        </p:nvSpPr>
        <p:spPr>
          <a:xfrm rot="10800000">
            <a:off x="6496871" y="3905331"/>
            <a:ext cx="357365" cy="1884698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 rot="10800000" flipH="1">
            <a:off x="7632037" y="2946664"/>
            <a:ext cx="357365" cy="188469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Up Arrow 58"/>
          <p:cNvSpPr/>
          <p:nvPr/>
        </p:nvSpPr>
        <p:spPr>
          <a:xfrm>
            <a:off x="7148126" y="3203574"/>
            <a:ext cx="178849" cy="46474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 in different projects!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Everybody is isolated, can work in parallel just fine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You will have to merge them from time to time. It can become a major chore!</a:t>
            </a:r>
          </a:p>
          <a:p>
            <a:pPr lvl="2"/>
            <a:r>
              <a:rPr lang="en-US" dirty="0" smtClean="0"/>
              <a:t>When you merge, things may break!</a:t>
            </a:r>
          </a:p>
          <a:p>
            <a:pPr lvl="1"/>
            <a:r>
              <a:rPr lang="en-US" dirty="0" smtClean="0"/>
              <a:t>Multiple people may make different assumptions as they are improving their own copy of the project. This assumptions may not work together. </a:t>
            </a:r>
          </a:p>
          <a:p>
            <a:pPr lvl="2"/>
            <a:r>
              <a:rPr lang="en-US" dirty="0" smtClean="0"/>
              <a:t>The longer you delay the merge, the worse it gets.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common scenario: You diverged from your codebase. Your code won’t compile right now, but the changes you did are useful. You </a:t>
            </a:r>
          </a:p>
          <a:p>
            <a:pPr lvl="1"/>
            <a:r>
              <a:rPr lang="en-US" b="1" dirty="0" smtClean="0"/>
              <a:t>don’t want to commit </a:t>
            </a:r>
            <a:r>
              <a:rPr lang="en-US" dirty="0" smtClean="0"/>
              <a:t>this because you don’t want to pollute the codebase with something that does not compile</a:t>
            </a:r>
          </a:p>
          <a:p>
            <a:pPr lvl="1"/>
            <a:r>
              <a:rPr lang="en-US" b="1" dirty="0" smtClean="0"/>
              <a:t>want to commit </a:t>
            </a:r>
            <a:r>
              <a:rPr lang="en-US" dirty="0" smtClean="0"/>
              <a:t>this because you don’t want to lose these changes</a:t>
            </a:r>
          </a:p>
          <a:p>
            <a:endParaRPr lang="en-US" dirty="0"/>
          </a:p>
          <a:p>
            <a:r>
              <a:rPr lang="en-US" dirty="0" smtClean="0"/>
              <a:t>At this point, create a branch (e.g. “</a:t>
            </a:r>
            <a:r>
              <a:rPr lang="en-US" dirty="0" err="1" smtClean="0"/>
              <a:t>mybranch</a:t>
            </a:r>
            <a:r>
              <a:rPr lang="en-US" dirty="0" smtClean="0"/>
              <a:t>”), which is alternative to the default “master” branch. </a:t>
            </a:r>
            <a:r>
              <a:rPr lang="en-US" dirty="0"/>
              <a:t>Commit </a:t>
            </a:r>
            <a:r>
              <a:rPr lang="en-US" dirty="0" smtClean="0"/>
              <a:t>your half-baked code to “</a:t>
            </a:r>
            <a:r>
              <a:rPr lang="en-US" dirty="0" err="1" smtClean="0"/>
              <a:t>mybranch</a:t>
            </a:r>
            <a:r>
              <a:rPr lang="en-US" dirty="0" smtClean="0"/>
              <a:t>”. </a:t>
            </a:r>
          </a:p>
          <a:p>
            <a:r>
              <a:rPr lang="en-US" dirty="0" smtClean="0"/>
              <a:t>Now “</a:t>
            </a:r>
            <a:r>
              <a:rPr lang="en-US" dirty="0" err="1" smtClean="0"/>
              <a:t>mybranch</a:t>
            </a:r>
            <a:r>
              <a:rPr lang="en-US" dirty="0" smtClean="0"/>
              <a:t>” is the new HEAD for you, and your working tree has the contents of “</a:t>
            </a:r>
            <a:r>
              <a:rPr lang="en-US" dirty="0" err="1" smtClean="0"/>
              <a:t>mybranch</a:t>
            </a:r>
            <a:r>
              <a:rPr lang="en-US" dirty="0" smtClean="0"/>
              <a:t>”. The master branch still has the good copy. Other people can still use the master branch just fine.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94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switch between branches anytime (checkout)</a:t>
            </a:r>
          </a:p>
          <a:p>
            <a:r>
              <a:rPr lang="en-US" dirty="0" smtClean="0"/>
              <a:t>Your working copy changes under you. Whoa!</a:t>
            </a:r>
          </a:p>
          <a:p>
            <a:pPr lvl="1"/>
            <a:r>
              <a:rPr lang="en-US" dirty="0" smtClean="0"/>
              <a:t>Don’t worry. You can always switch back to the other branch. </a:t>
            </a:r>
          </a:p>
          <a:p>
            <a:pPr lvl="1"/>
            <a:endParaRPr lang="en-US" dirty="0"/>
          </a:p>
          <a:p>
            <a:r>
              <a:rPr lang="en-US" dirty="0" smtClean="0"/>
              <a:t>You can push branches to a remote repository (tracked branch)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380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your half-baked changes in “</a:t>
            </a:r>
            <a:r>
              <a:rPr lang="en-US" dirty="0" err="1" smtClean="0"/>
              <a:t>mybranch</a:t>
            </a:r>
            <a:r>
              <a:rPr lang="en-US" dirty="0" smtClean="0"/>
              <a:t>” are ready to become the new version, you want to merge it to “master”. It will be as if you had started from master and committed changes to it. </a:t>
            </a:r>
          </a:p>
          <a:p>
            <a:endParaRPr lang="en-US" dirty="0"/>
          </a:p>
          <a:p>
            <a:r>
              <a:rPr lang="en-US" dirty="0" smtClean="0"/>
              <a:t>Checkout (switch to) the master branch</a:t>
            </a:r>
          </a:p>
          <a:p>
            <a:r>
              <a:rPr lang="en-US" dirty="0" smtClean="0"/>
              <a:t>Merge “</a:t>
            </a:r>
            <a:r>
              <a:rPr lang="en-US" dirty="0" err="1" smtClean="0"/>
              <a:t>mybranch</a:t>
            </a:r>
            <a:r>
              <a:rPr lang="en-US" dirty="0" smtClean="0"/>
              <a:t>” into master</a:t>
            </a:r>
          </a:p>
          <a:p>
            <a:pPr lvl="1"/>
            <a:r>
              <a:rPr lang="en-US" dirty="0" smtClean="0"/>
              <a:t>Resolve any possible conflicts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948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Stashing is like creating a temporary branch. </a:t>
            </a:r>
          </a:p>
          <a:p>
            <a:r>
              <a:rPr lang="en-US" dirty="0" smtClean="0"/>
              <a:t>You put the books in your hand on the table to scratch your nose, and you get the books back.</a:t>
            </a:r>
          </a:p>
          <a:p>
            <a:endParaRPr lang="en-US" dirty="0"/>
          </a:p>
          <a:p>
            <a:r>
              <a:rPr lang="en-US" dirty="0" smtClean="0"/>
              <a:t>Hides your current changes in a stash and makes your repository the same as HEAD. Because maybe you wanted to pull etc. </a:t>
            </a:r>
          </a:p>
          <a:p>
            <a:r>
              <a:rPr lang="en-US" dirty="0" smtClean="0"/>
              <a:t>Afterwards, you can apply the stashed changes back and delete the stash.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900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other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Cherry picking: There is a commit somewhere else that you want to apply as a change here without any other changes.</a:t>
            </a:r>
          </a:p>
          <a:p>
            <a:endParaRPr lang="en-US" dirty="0"/>
          </a:p>
          <a:p>
            <a:r>
              <a:rPr lang="en-US" dirty="0" smtClean="0"/>
              <a:t>Ignore: Add file or pattern to the .</a:t>
            </a:r>
            <a:r>
              <a:rPr lang="en-US" dirty="0" err="1" smtClean="0"/>
              <a:t>gitignore</a:t>
            </a:r>
            <a:r>
              <a:rPr lang="en-US" dirty="0" smtClean="0"/>
              <a:t> file.</a:t>
            </a:r>
          </a:p>
          <a:p>
            <a:endParaRPr lang="en-US" dirty="0"/>
          </a:p>
          <a:p>
            <a:r>
              <a:rPr lang="en-US" dirty="0" smtClean="0"/>
              <a:t>Revert: Create a commit that does the opposite of a previous commit.</a:t>
            </a:r>
          </a:p>
          <a:p>
            <a:endParaRPr lang="en-US" dirty="0"/>
          </a:p>
          <a:p>
            <a:r>
              <a:rPr lang="en-US" dirty="0" smtClean="0"/>
              <a:t>Rebase: Starting from this commit, apply all the following commits as if they were done after this other commit.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991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other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Tag: mark a certain version for future reference. E.g., “Release v1.0”. </a:t>
            </a:r>
          </a:p>
          <a:p>
            <a:pPr lvl="1"/>
            <a:r>
              <a:rPr lang="en-US" dirty="0" smtClean="0"/>
              <a:t>Releases in GitHub create tags. </a:t>
            </a:r>
          </a:p>
          <a:p>
            <a:endParaRPr lang="en-US" dirty="0"/>
          </a:p>
          <a:p>
            <a:r>
              <a:rPr lang="en-US" dirty="0" smtClean="0"/>
              <a:t>Submodule: There is this library in this other repository. I want to bring it inside my own repository, but I still want to be able to receive their updates in a controlled way and push them my own updates.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641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final 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you are doing this, you are doing it wrong: </a:t>
            </a:r>
          </a:p>
          <a:p>
            <a:pPr lvl="1"/>
            <a:r>
              <a:rPr lang="en-US" dirty="0" smtClean="0"/>
              <a:t>“This folder A is the folder that is connected to </a:t>
            </a:r>
            <a:r>
              <a:rPr lang="en-US" dirty="0" err="1" smtClean="0"/>
              <a:t>git</a:t>
            </a:r>
            <a:r>
              <a:rPr lang="en-US" dirty="0" smtClean="0"/>
              <a:t>. I’m scared to make any changes there. I will create another copy of the project (folder B) and will work there. When I want to commit something to the repository, I’ll copy-paste that change from folder B to folder A and commit it with </a:t>
            </a:r>
            <a:r>
              <a:rPr lang="en-US" dirty="0" err="1" smtClean="0"/>
              <a:t>git</a:t>
            </a:r>
            <a:r>
              <a:rPr lang="en-US" dirty="0" smtClean="0"/>
              <a:t> later.” 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NOOO! (</a:t>
            </a:r>
            <a:r>
              <a:rPr lang="en-US" b="1" dirty="0" err="1" smtClean="0"/>
              <a:t>facepalm</a:t>
            </a:r>
            <a:r>
              <a:rPr lang="en-US" b="1" dirty="0" smtClean="0"/>
              <a:t>)</a:t>
            </a:r>
            <a:r>
              <a:rPr lang="en-US" dirty="0" smtClean="0"/>
              <a:t> The whole point of </a:t>
            </a:r>
            <a:r>
              <a:rPr lang="en-US" dirty="0" err="1" smtClean="0"/>
              <a:t>git</a:t>
            </a:r>
            <a:r>
              <a:rPr lang="en-US" dirty="0" smtClean="0"/>
              <a:t> is that you should be able to work together with live codebases. If you really need a safe space to work in, just create a branch. </a:t>
            </a:r>
            <a:r>
              <a:rPr lang="en-US" dirty="0" err="1" smtClean="0"/>
              <a:t>Git</a:t>
            </a:r>
            <a:r>
              <a:rPr lang="en-US" dirty="0" smtClean="0"/>
              <a:t> makes your life easy. The scenario makes your life very difficult.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4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 version control system!</a:t>
            </a:r>
          </a:p>
          <a:p>
            <a:pPr lvl="1"/>
            <a:r>
              <a:rPr lang="en-US" dirty="0" smtClean="0"/>
              <a:t>A server has all your code</a:t>
            </a:r>
          </a:p>
          <a:p>
            <a:pPr lvl="1"/>
            <a:r>
              <a:rPr lang="en-US" dirty="0" smtClean="0"/>
              <a:t>You have a copy of the code</a:t>
            </a:r>
          </a:p>
          <a:p>
            <a:pPr lvl="1"/>
            <a:r>
              <a:rPr lang="en-US" dirty="0" smtClean="0"/>
              <a:t>You edit your own copy and tell the version control system to synchronize</a:t>
            </a:r>
          </a:p>
          <a:p>
            <a:pPr lvl="1"/>
            <a:r>
              <a:rPr lang="en-US" dirty="0" smtClean="0"/>
              <a:t>It automatically merges your and others’ changes and gives you the latest version </a:t>
            </a:r>
          </a:p>
          <a:p>
            <a:pPr lvl="2"/>
            <a:r>
              <a:rPr lang="en-US" dirty="0" smtClean="0"/>
              <a:t>If there are conflicts, you have to manually resolve them</a:t>
            </a:r>
          </a:p>
          <a:p>
            <a:r>
              <a:rPr lang="en-US" dirty="0" smtClean="0"/>
              <a:t>It’s like one person always merging your separate projects.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 a version control system!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Everybody has the latest code. No more long project merging sessions! </a:t>
            </a:r>
          </a:p>
          <a:p>
            <a:pPr lvl="1"/>
            <a:r>
              <a:rPr lang="en-US" dirty="0" smtClean="0"/>
              <a:t>Does not let you diverge too much from others’ code</a:t>
            </a:r>
          </a:p>
          <a:p>
            <a:pPr lvl="1"/>
            <a:r>
              <a:rPr lang="en-US" dirty="0" smtClean="0"/>
              <a:t>When you get in a conflict on how to implement something, you have to decide together before you move on. It’s better than leaving it to the last day. </a:t>
            </a:r>
          </a:p>
          <a:p>
            <a:pPr lvl="1"/>
            <a:r>
              <a:rPr lang="en-US" dirty="0" smtClean="0"/>
              <a:t>You have full history of your code. You can go back in time. You don’t have to save zips of your project anymore.  (Added side benefit)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Some hacking needs to be done (I will help you with that)</a:t>
            </a:r>
          </a:p>
          <a:p>
            <a:pPr lvl="1"/>
            <a:r>
              <a:rPr lang="en-US" dirty="0" smtClean="0"/>
              <a:t>You have to learn something new </a:t>
            </a:r>
          </a:p>
          <a:p>
            <a:pPr lvl="2"/>
            <a:r>
              <a:rPr lang="en-US" dirty="0" smtClean="0"/>
              <a:t>However, it will be useful in any other kind of project (game, web, embedded, etc.) that you will work on in the future. </a:t>
            </a:r>
          </a:p>
          <a:p>
            <a:pPr lvl="2"/>
            <a:r>
              <a:rPr lang="en-US" dirty="0" smtClean="0"/>
              <a:t>It’s useful even if you will work on a project on your own. </a:t>
            </a:r>
          </a:p>
          <a:p>
            <a:pPr lvl="2"/>
            <a:r>
              <a:rPr lang="en-US" dirty="0" smtClean="0"/>
              <a:t>When you start working after you graduate, you will have to learn it anyway.</a:t>
            </a:r>
          </a:p>
          <a:p>
            <a:pPr lvl="3"/>
            <a:r>
              <a:rPr lang="en-US" dirty="0" smtClean="0"/>
              <a:t>Many projects are maintained with </a:t>
            </a:r>
            <a:r>
              <a:rPr lang="en-US" dirty="0" err="1" smtClean="0"/>
              <a:t>git</a:t>
            </a:r>
            <a:r>
              <a:rPr lang="en-US" dirty="0" smtClean="0"/>
              <a:t>, including open-source projects. Perhaps you can contribute!</a:t>
            </a:r>
          </a:p>
          <a:p>
            <a:pPr lvl="2"/>
            <a:r>
              <a:rPr lang="en-US" dirty="0" smtClean="0"/>
              <a:t>Therefore, YOU HAVE TO LEARN THIS. In fact, it’s a shame that you don’t already know.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Explained Conceptually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pic>
        <p:nvPicPr>
          <p:cNvPr id="102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63504" y="239003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20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Explained Conceptually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D61-D88E-41CF-ABE5-6122363EED9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4512" cy="1066800"/>
          </a:xfrm>
          <a:prstGeom prst="rect">
            <a:avLst/>
          </a:prstGeom>
        </p:spPr>
      </p:pic>
      <p:pic>
        <p:nvPicPr>
          <p:cNvPr id="1026" name="Picture 2" descr="Image result for folde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46883" cy="64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76200" y="1143000"/>
            <a:ext cx="1504542" cy="762000"/>
          </a:xfrm>
          <a:prstGeom prst="wedgeRectCallout">
            <a:avLst>
              <a:gd name="adj1" fmla="val -26687"/>
              <a:gd name="adj2" fmla="val 7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Database connection works!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63504" y="239003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03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3671</TotalTime>
  <Words>4315</Words>
  <Application>Microsoft Office PowerPoint</Application>
  <PresentationFormat>On-screen Show (4:3)</PresentationFormat>
  <Paragraphs>1266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Arial</vt:lpstr>
      <vt:lpstr>Calibri</vt:lpstr>
      <vt:lpstr>Office Theme</vt:lpstr>
      <vt:lpstr>Git Workshop @ IUE</vt:lpstr>
      <vt:lpstr>Working Together in a Project</vt:lpstr>
      <vt:lpstr>The Problems of Working Together</vt:lpstr>
      <vt:lpstr>Possible Solutions</vt:lpstr>
      <vt:lpstr>Possible Solutions</vt:lpstr>
      <vt:lpstr>Possible Solutions</vt:lpstr>
      <vt:lpstr>Possible Solutions</vt:lpstr>
      <vt:lpstr>Version Control Explained Conceptually</vt:lpstr>
      <vt:lpstr>Version Control Explained Conceptually</vt:lpstr>
      <vt:lpstr>Version Control Explained Conceptually</vt:lpstr>
      <vt:lpstr>Version Control Explained Conceptually</vt:lpstr>
      <vt:lpstr>How to Start</vt:lpstr>
      <vt:lpstr>The .gitignore File</vt:lpstr>
      <vt:lpstr>The .gitignore File</vt:lpstr>
      <vt:lpstr>Common Scenarios</vt:lpstr>
      <vt:lpstr>Scenario 1</vt:lpstr>
      <vt:lpstr>Scenario 1</vt:lpstr>
      <vt:lpstr>Scenario 1</vt:lpstr>
      <vt:lpstr>Scenario 2</vt:lpstr>
      <vt:lpstr>Scenario 2</vt:lpstr>
      <vt:lpstr>Scenario 2</vt:lpstr>
      <vt:lpstr>Scenario 2</vt:lpstr>
      <vt:lpstr>So far I used it by myself</vt:lpstr>
      <vt:lpstr>Saving Repository Remotely</vt:lpstr>
      <vt:lpstr>Saving Repository Remotely</vt:lpstr>
      <vt:lpstr>Saving Repository Remotely</vt:lpstr>
      <vt:lpstr>Saving Repository Remotely</vt:lpstr>
      <vt:lpstr>Saving Repository Remotely</vt:lpstr>
      <vt:lpstr>Collaborating Through A Remote Repository</vt:lpstr>
      <vt:lpstr>Pulling Other’s Changes</vt:lpstr>
      <vt:lpstr>Pulling Other’s Changes</vt:lpstr>
      <vt:lpstr>Scenario: What If He Pushed First?</vt:lpstr>
      <vt:lpstr>Scenario: What If He Pushed First?</vt:lpstr>
      <vt:lpstr>Scenario: What If He Pushed First?</vt:lpstr>
      <vt:lpstr>Scenario: What If He Pushed First?</vt:lpstr>
      <vt:lpstr>Scenario: What If He Pushed First?</vt:lpstr>
      <vt:lpstr>Scenario: What If He Pushed First?</vt:lpstr>
      <vt:lpstr>Scenario: What If He Pushed First?</vt:lpstr>
      <vt:lpstr>Scenario: What If His Changes and My Changes Are Not Compatible???</vt:lpstr>
      <vt:lpstr>Scenario: What If His Changes and My Changes Are Not Compatible???</vt:lpstr>
      <vt:lpstr>Scenario: What If His Changes and My Changes Are Not Compatible???</vt:lpstr>
      <vt:lpstr>Scenario: What If His Changes and My Changes Are Not Compatible???</vt:lpstr>
      <vt:lpstr>Resolving Conflicts</vt:lpstr>
      <vt:lpstr>Resolving Conflicts</vt:lpstr>
      <vt:lpstr>Resolving Conflicts</vt:lpstr>
      <vt:lpstr>Resolving Conflicts</vt:lpstr>
      <vt:lpstr>Resolving Conflicts</vt:lpstr>
      <vt:lpstr>Resolving Conflicts</vt:lpstr>
      <vt:lpstr>The History Forked</vt:lpstr>
      <vt:lpstr>Branching</vt:lpstr>
      <vt:lpstr>Switching Branches</vt:lpstr>
      <vt:lpstr>Merging Branches</vt:lpstr>
      <vt:lpstr>Stashing</vt:lpstr>
      <vt:lpstr>Various other operations</vt:lpstr>
      <vt:lpstr>Various other operations</vt:lpstr>
      <vt:lpstr>A final tip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350 – Programming Games</dc:title>
  <dc:creator>Gazihan Alankus</dc:creator>
  <cp:lastModifiedBy>Dr. Gazihan Alankus</cp:lastModifiedBy>
  <cp:revision>218</cp:revision>
  <dcterms:created xsi:type="dcterms:W3CDTF">2012-02-09T21:49:05Z</dcterms:created>
  <dcterms:modified xsi:type="dcterms:W3CDTF">2018-03-16T14:22:35Z</dcterms:modified>
</cp:coreProperties>
</file>