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63"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35" autoAdjust="0"/>
  </p:normalViewPr>
  <p:slideViewPr>
    <p:cSldViewPr>
      <p:cViewPr varScale="1">
        <p:scale>
          <a:sx n="58" d="100"/>
          <a:sy n="58" d="100"/>
        </p:scale>
        <p:origin x="17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3DB78D-7C55-437F-A992-F35783B5DAD1}" type="datetimeFigureOut">
              <a:rPr lang="en-US" smtClean="0"/>
              <a:t>11/20/2017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F2E618-2CFE-4C62-B512-3497BD973596}" type="slidenum">
              <a:rPr lang="en-US" smtClean="0"/>
              <a:t>‹#›</a:t>
            </a:fld>
            <a:endParaRPr lang="en-US"/>
          </a:p>
        </p:txBody>
      </p:sp>
    </p:spTree>
    <p:extLst>
      <p:ext uri="{BB962C8B-B14F-4D97-AF65-F5344CB8AC3E}">
        <p14:creationId xmlns:p14="http://schemas.microsoft.com/office/powerpoint/2010/main" val="3566333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presentation</a:t>
            </a:r>
            <a:r>
              <a:rPr lang="en-US" baseline="0" dirty="0"/>
              <a:t> is to highlight the various actions that the financial sector have taken to secure their information. The firms in the industry possess high value data which has been a target of malicious groups for a significant time. The attackers have recorded significant success, but the industry is also taking various actions toe ensure their data remains highly secure (</a:t>
            </a:r>
            <a:r>
              <a:rPr lang="en-US" sz="1200" dirty="0"/>
              <a:t>Anderson, Barton, </a:t>
            </a:r>
            <a:r>
              <a:rPr lang="en-US" sz="1200" dirty="0" err="1"/>
              <a:t>Böhme</a:t>
            </a:r>
            <a:r>
              <a:rPr lang="en-US" sz="1200" dirty="0"/>
              <a:t>, Clayton, </a:t>
            </a:r>
            <a:r>
              <a:rPr lang="en-US" sz="1200" dirty="0" err="1"/>
              <a:t>Eeten</a:t>
            </a:r>
            <a:r>
              <a:rPr lang="en-US" sz="1200" dirty="0"/>
              <a:t>, Levi,</a:t>
            </a:r>
            <a:r>
              <a:rPr lang="en-US" sz="1200" baseline="0" dirty="0"/>
              <a:t> </a:t>
            </a:r>
            <a:r>
              <a:rPr lang="en-US" sz="1200" dirty="0"/>
              <a:t>&amp; Savage, 2013)</a:t>
            </a:r>
            <a:r>
              <a:rPr lang="en-US" baseline="0" dirty="0"/>
              <a:t>.</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2</a:t>
            </a:fld>
            <a:endParaRPr lang="en-US"/>
          </a:p>
        </p:txBody>
      </p:sp>
    </p:spTree>
    <p:extLst>
      <p:ext uri="{BB962C8B-B14F-4D97-AF65-F5344CB8AC3E}">
        <p14:creationId xmlns:p14="http://schemas.microsoft.com/office/powerpoint/2010/main" val="910882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data is always confidential in all institutions. Most customers are always unease to allow unauthorized access of data by entities they have not authorized.</a:t>
            </a:r>
            <a:r>
              <a:rPr lang="en-US" baseline="0" dirty="0"/>
              <a:t> Even the use of customer data in the financial sector is dictated by law and only pursuant to acceptance by the customer. Therefore, the industry is tasked toe ensure customer data is confidential all the time. However, it has some other data which it doesn't need to make confidential, like one available for customer use.</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3</a:t>
            </a:fld>
            <a:endParaRPr lang="en-US"/>
          </a:p>
        </p:txBody>
      </p:sp>
    </p:spTree>
    <p:extLst>
      <p:ext uri="{BB962C8B-B14F-4D97-AF65-F5344CB8AC3E}">
        <p14:creationId xmlns:p14="http://schemas.microsoft.com/office/powerpoint/2010/main" val="3964170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confidentiality, data</a:t>
            </a:r>
            <a:r>
              <a:rPr lang="en-US" baseline="0" dirty="0"/>
              <a:t> integrity is an important aspect in the financial </a:t>
            </a:r>
            <a:r>
              <a:rPr lang="en-US" baseline="0"/>
              <a:t>industry (</a:t>
            </a:r>
            <a:r>
              <a:rPr lang="en-US" sz="1200"/>
              <a:t>Henderson, 2017)</a:t>
            </a:r>
            <a:r>
              <a:rPr lang="en-US" baseline="0"/>
              <a:t>. </a:t>
            </a:r>
            <a:r>
              <a:rPr lang="en-US" baseline="0" dirty="0"/>
              <a:t>For instance, businesses need to prepare their final account to report to stakeholders every fiscal year. The data used at that time must be accurate and reflect the state of the business. There are issues like misuse of company resources, where culpable employees may access the data, change it and that will lead to an inaccurate report at the end. Therefore, data integrity is very critical in the financial sector.</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4</a:t>
            </a:fld>
            <a:endParaRPr lang="en-US"/>
          </a:p>
        </p:txBody>
      </p:sp>
    </p:spTree>
    <p:extLst>
      <p:ext uri="{BB962C8B-B14F-4D97-AF65-F5344CB8AC3E}">
        <p14:creationId xmlns:p14="http://schemas.microsoft.com/office/powerpoint/2010/main" val="262232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a:t>
            </a:r>
            <a:r>
              <a:rPr lang="en-US" baseline="0" dirty="0"/>
              <a:t> is last concerns for the financial sector. Other than issues like intention to put business down, it does not provide significant value for attackers. But customers want to consumer data that is readily available whenever they need it. Therefore the issue may not be as important as integrity or confidentiality, but it also plays a role in the sector, which needs to be protected.</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5</a:t>
            </a:fld>
            <a:endParaRPr lang="en-US"/>
          </a:p>
        </p:txBody>
      </p:sp>
    </p:spTree>
    <p:extLst>
      <p:ext uri="{BB962C8B-B14F-4D97-AF65-F5344CB8AC3E}">
        <p14:creationId xmlns:p14="http://schemas.microsoft.com/office/powerpoint/2010/main" val="415076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this year a Briton opened a zipped email, only to let a malware</a:t>
            </a:r>
            <a:r>
              <a:rPr lang="en-US" baseline="0" dirty="0"/>
              <a:t> into his laptop, which spread very quickly over the content of the computer (</a:t>
            </a:r>
            <a:r>
              <a:rPr lang="en-US" sz="1200" dirty="0"/>
              <a:t>Jones, 2017)</a:t>
            </a:r>
            <a:r>
              <a:rPr lang="en-US" baseline="0" dirty="0"/>
              <a:t>. The malware, later recognized as WannaCry spread and affected millions of business worldwide. The affected business reported business down time, and even others posting losses as a result. That just highlights how malware are now ranked as top threat actor in the financial industry. However, there are more threat actors, including internal malicious staff, and external hackers. The industry needs to be alert.</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6</a:t>
            </a:fld>
            <a:endParaRPr lang="en-US"/>
          </a:p>
        </p:txBody>
      </p:sp>
    </p:spTree>
    <p:extLst>
      <p:ext uri="{BB962C8B-B14F-4D97-AF65-F5344CB8AC3E}">
        <p14:creationId xmlns:p14="http://schemas.microsoft.com/office/powerpoint/2010/main" val="312523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hackers exploited</a:t>
            </a:r>
            <a:r>
              <a:rPr lang="en-US" baseline="0" dirty="0"/>
              <a:t> the banking SWIFT code and transferred millions to their personal accounts. This was an identified weak area in the financial industry, and the firms had not identified it. That highlights one among the several vulnerable areas in the industry. These vulnerable areas needs to be addressed, just like they after the SWIFT code hack, and ensure everything remains safe.</a:t>
            </a:r>
            <a:endParaRPr lang="en-US" dirty="0"/>
          </a:p>
        </p:txBody>
      </p:sp>
      <p:sp>
        <p:nvSpPr>
          <p:cNvPr id="4" name="Slide Number Placeholder 3"/>
          <p:cNvSpPr>
            <a:spLocks noGrp="1"/>
          </p:cNvSpPr>
          <p:nvPr>
            <p:ph type="sldNum" sz="quarter" idx="10"/>
          </p:nvPr>
        </p:nvSpPr>
        <p:spPr/>
        <p:txBody>
          <a:bodyPr/>
          <a:lstStyle/>
          <a:p>
            <a:fld id="{83F2E618-2CFE-4C62-B512-3497BD973596}" type="slidenum">
              <a:rPr lang="en-US" smtClean="0"/>
              <a:t>7</a:t>
            </a:fld>
            <a:endParaRPr lang="en-US"/>
          </a:p>
        </p:txBody>
      </p:sp>
    </p:spTree>
    <p:extLst>
      <p:ext uri="{BB962C8B-B14F-4D97-AF65-F5344CB8AC3E}">
        <p14:creationId xmlns:p14="http://schemas.microsoft.com/office/powerpoint/2010/main" val="317581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3B718A0-136E-434D-8CCB-54F43A32AD6B}" type="datetimeFigureOut">
              <a:rPr lang="en-US" smtClean="0"/>
              <a:t>11/20/2017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5DFF29-2994-4AEB-8024-1494CD8E5DD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B718A0-136E-434D-8CCB-54F43A32AD6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DFF29-2994-4AEB-8024-1494CD8E5D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55DFF29-2994-4AEB-8024-1494CD8E5DD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B718A0-136E-434D-8CCB-54F43A32AD6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3B718A0-136E-434D-8CCB-54F43A32AD6B}" type="datetimeFigureOut">
              <a:rPr lang="en-US" smtClean="0"/>
              <a:t>11/20/2017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55DFF29-2994-4AEB-8024-1494CD8E5DD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3B718A0-136E-434D-8CCB-54F43A32AD6B}" type="datetimeFigureOut">
              <a:rPr lang="en-US" smtClean="0"/>
              <a:t>11/20/2017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5DFF29-2994-4AEB-8024-1494CD8E5DD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3B718A0-136E-434D-8CCB-54F43A32AD6B}" type="datetimeFigureOut">
              <a:rPr lang="en-US" smtClean="0"/>
              <a:t>11/20/2017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DFF29-2994-4AEB-8024-1494CD8E5DD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3B718A0-136E-434D-8CCB-54F43A32AD6B}" type="datetimeFigureOut">
              <a:rPr lang="en-US" smtClean="0"/>
              <a:t>11/20/2017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55DFF29-2994-4AEB-8024-1494CD8E5DDF}"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3B718A0-136E-434D-8CCB-54F43A32AD6B}" type="datetimeFigureOut">
              <a:rPr lang="en-US" smtClean="0"/>
              <a:t>11/20/2017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55DFF29-2994-4AEB-8024-1494CD8E5DDF}"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3B718A0-136E-434D-8CCB-54F43A32AD6B}" type="datetimeFigureOut">
              <a:rPr lang="en-US" smtClean="0"/>
              <a:t>11/20/2017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55DFF29-2994-4AEB-8024-1494CD8E5DDF}"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55DFF29-2994-4AEB-8024-1494CD8E5DD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3B718A0-136E-434D-8CCB-54F43A32AD6B}" type="datetimeFigureOut">
              <a:rPr lang="en-US" smtClean="0"/>
              <a:t>11/20/2017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55DFF29-2994-4AEB-8024-1494CD8E5DD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3B718A0-136E-434D-8CCB-54F43A32AD6B}" type="datetimeFigureOut">
              <a:rPr lang="en-US" smtClean="0"/>
              <a:t>11/20/2017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3B718A0-136E-434D-8CCB-54F43A32AD6B}" type="datetimeFigureOut">
              <a:rPr lang="en-US" smtClean="0"/>
              <a:t>11/20/2017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5DFF29-2994-4AEB-8024-1494CD8E5DD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dirty="0"/>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additive="base">
                                        <p:cTn id="1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 calcmode="lin" valueType="num">
                                      <p:cBhvr additive="base">
                                        <p:cTn id="2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additive="base">
                                        <p:cTn id="2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txStyles>
    <p:titleStyle>
      <a:lvl1pPr algn="ctr" rtl="0" eaLnBrk="1" latinLnBrk="0" hangingPunct="1">
        <a:spcBef>
          <a:spcPct val="0"/>
        </a:spcBef>
        <a:buNone/>
        <a:defRPr kumimoji="0" sz="3600" kern="1200">
          <a:solidFill>
            <a:schemeClr val="accent3">
              <a:shade val="75000"/>
            </a:schemeClr>
          </a:solidFill>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1"/>
        </a:buClr>
        <a:buSzPct val="85000"/>
        <a:buFont typeface="Wingdings 2"/>
        <a:buChar char=""/>
        <a:defRPr kumimoji="0" sz="3200" kern="1200">
          <a:solidFill>
            <a:schemeClr val="tx1"/>
          </a:solidFill>
          <a:latin typeface="Times New Roman" pitchFamily="18" charset="0"/>
          <a:ea typeface="+mn-ea"/>
          <a:cs typeface="Times New Roman" pitchFamily="18" charset="0"/>
        </a:defRPr>
      </a:lvl1pPr>
      <a:lvl2pPr marL="548640" indent="-274320" algn="l" rtl="0" eaLnBrk="1" latinLnBrk="0" hangingPunct="1">
        <a:spcBef>
          <a:spcPct val="20000"/>
        </a:spcBef>
        <a:buClr>
          <a:schemeClr val="accent2"/>
        </a:buClr>
        <a:buSzPct val="70000"/>
        <a:buFont typeface="Wingdings"/>
        <a:buChar char=""/>
        <a:defRPr kumimoji="0" sz="3200" kern="1200">
          <a:solidFill>
            <a:schemeClr val="tx2"/>
          </a:solidFill>
          <a:latin typeface="Times New Roman" pitchFamily="18" charset="0"/>
          <a:ea typeface="+mn-ea"/>
          <a:cs typeface="Times New Roman" pitchFamily="18" charset="0"/>
        </a:defRPr>
      </a:lvl2pPr>
      <a:lvl3pPr marL="822960" indent="-228600" algn="l" rtl="0" eaLnBrk="1" latinLnBrk="0" hangingPunct="1">
        <a:spcBef>
          <a:spcPct val="20000"/>
        </a:spcBef>
        <a:buClr>
          <a:schemeClr val="accent3"/>
        </a:buClr>
        <a:buSzPct val="75000"/>
        <a:buFont typeface="Wingdings 2"/>
        <a:buChar char=""/>
        <a:defRPr kumimoji="0" sz="3200" kern="1200">
          <a:solidFill>
            <a:schemeClr val="tx1"/>
          </a:solidFill>
          <a:latin typeface="Times New Roman" pitchFamily="18" charset="0"/>
          <a:ea typeface="+mn-ea"/>
          <a:cs typeface="Times New Roman" pitchFamily="18" charset="0"/>
        </a:defRPr>
      </a:lvl3pPr>
      <a:lvl4pPr marL="1097280" indent="-228600" algn="l" rtl="0" eaLnBrk="1" latinLnBrk="0" hangingPunct="1">
        <a:spcBef>
          <a:spcPct val="20000"/>
        </a:spcBef>
        <a:buClr>
          <a:schemeClr val="accent4"/>
        </a:buClr>
        <a:buSzPct val="70000"/>
        <a:buFont typeface="Wingdings"/>
        <a:buChar char=""/>
        <a:defRPr kumimoji="0" sz="3200" kern="1200">
          <a:solidFill>
            <a:schemeClr val="tx2"/>
          </a:solidFill>
          <a:latin typeface="Times New Roman" pitchFamily="18" charset="0"/>
          <a:ea typeface="+mn-ea"/>
          <a:cs typeface="Times New Roman" pitchFamily="18" charset="0"/>
        </a:defRPr>
      </a:lvl4pPr>
      <a:lvl5pPr marL="1371600" indent="-228600" algn="l" rtl="0" eaLnBrk="1" latinLnBrk="0" hangingPunct="1">
        <a:spcBef>
          <a:spcPct val="20000"/>
        </a:spcBef>
        <a:buClr>
          <a:schemeClr val="accent5"/>
        </a:buClr>
        <a:buFontTx/>
        <a:buChar char="•"/>
        <a:defRPr kumimoji="0" sz="3200" kern="1200">
          <a:solidFill>
            <a:schemeClr val="tx1"/>
          </a:solidFill>
          <a:latin typeface="Times New Roman" pitchFamily="18" charset="0"/>
          <a:ea typeface="+mn-ea"/>
          <a:cs typeface="Times New Roman" pitchFamily="18" charset="0"/>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114800"/>
            <a:ext cx="6400800" cy="1219200"/>
          </a:xfrm>
        </p:spPr>
        <p:txBody>
          <a:bodyPr/>
          <a:lstStyle/>
          <a:p>
            <a:r>
              <a:rPr lang="en-US" cap="none" dirty="0"/>
              <a:t>By </a:t>
            </a:r>
            <a:r>
              <a:rPr lang="en-US" cap="none" dirty="0" err="1"/>
              <a:t>Gazi</a:t>
            </a:r>
            <a:r>
              <a:rPr lang="en-US" cap="none" dirty="0"/>
              <a:t> Islam</a:t>
            </a:r>
          </a:p>
          <a:p>
            <a:endParaRPr lang="en-US" dirty="0"/>
          </a:p>
        </p:txBody>
      </p:sp>
      <p:sp>
        <p:nvSpPr>
          <p:cNvPr id="2" name="Title 1"/>
          <p:cNvSpPr>
            <a:spLocks noGrp="1"/>
          </p:cNvSpPr>
          <p:nvPr>
            <p:ph type="ctrTitle"/>
          </p:nvPr>
        </p:nvSpPr>
        <p:spPr>
          <a:xfrm>
            <a:off x="762000" y="1219200"/>
            <a:ext cx="7772400" cy="2209800"/>
          </a:xfrm>
        </p:spPr>
        <p:txBody>
          <a:bodyPr>
            <a:normAutofit/>
          </a:bodyPr>
          <a:lstStyle/>
          <a:p>
            <a:r>
              <a:rPr lang="en-US" dirty="0"/>
              <a:t>After Action Report</a:t>
            </a:r>
          </a:p>
        </p:txBody>
      </p:sp>
    </p:spTree>
    <p:extLst>
      <p:ext uri="{BB962C8B-B14F-4D97-AF65-F5344CB8AC3E}">
        <p14:creationId xmlns:p14="http://schemas.microsoft.com/office/powerpoint/2010/main" val="38527730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Action Report</a:t>
            </a:r>
          </a:p>
        </p:txBody>
      </p:sp>
      <p:sp>
        <p:nvSpPr>
          <p:cNvPr id="3" name="Content Placeholder 2"/>
          <p:cNvSpPr>
            <a:spLocks noGrp="1"/>
          </p:cNvSpPr>
          <p:nvPr>
            <p:ph sz="quarter" idx="1"/>
          </p:nvPr>
        </p:nvSpPr>
        <p:spPr/>
        <p:txBody>
          <a:bodyPr/>
          <a:lstStyle/>
          <a:p>
            <a:r>
              <a:rPr lang="en-US" dirty="0"/>
              <a:t>This presentation reviews previously undertaken actions in the financial sector.</a:t>
            </a:r>
          </a:p>
          <a:p>
            <a:r>
              <a:rPr lang="en-US" dirty="0"/>
              <a:t>The purpose of the action was to provided data security.</a:t>
            </a:r>
          </a:p>
          <a:p>
            <a:r>
              <a:rPr lang="en-US" dirty="0"/>
              <a:t>The presentation reviews the various aspects of the report.</a:t>
            </a:r>
          </a:p>
          <a:p>
            <a:r>
              <a:rPr lang="en-US" dirty="0"/>
              <a:t>It also provides recommendations of more necessary actions.</a:t>
            </a:r>
          </a:p>
        </p:txBody>
      </p:sp>
    </p:spTree>
    <p:extLst>
      <p:ext uri="{BB962C8B-B14F-4D97-AF65-F5344CB8AC3E}">
        <p14:creationId xmlns:p14="http://schemas.microsoft.com/office/powerpoint/2010/main" val="179856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a:t>
            </a:r>
          </a:p>
        </p:txBody>
      </p:sp>
      <p:sp>
        <p:nvSpPr>
          <p:cNvPr id="3" name="Content Placeholder 2"/>
          <p:cNvSpPr>
            <a:spLocks noGrp="1"/>
          </p:cNvSpPr>
          <p:nvPr>
            <p:ph sz="quarter" idx="1"/>
          </p:nvPr>
        </p:nvSpPr>
        <p:spPr/>
        <p:txBody>
          <a:bodyPr/>
          <a:lstStyle/>
          <a:p>
            <a:r>
              <a:rPr lang="en-US" dirty="0"/>
              <a:t>Ever sector has its own priority issue when it comes to the CIA Triad(Confidentiality, Integrity an Availability).</a:t>
            </a:r>
          </a:p>
          <a:p>
            <a:r>
              <a:rPr lang="en-US" dirty="0"/>
              <a:t>The financial sector value making all data in their systems confidential.</a:t>
            </a:r>
          </a:p>
          <a:p>
            <a:r>
              <a:rPr lang="en-US" dirty="0"/>
              <a:t>Confidentiality may not be first priority, but they do value it.</a:t>
            </a:r>
          </a:p>
          <a:p>
            <a:endParaRPr lang="en-US" dirty="0"/>
          </a:p>
        </p:txBody>
      </p:sp>
    </p:spTree>
    <p:extLst>
      <p:ext uri="{BB962C8B-B14F-4D97-AF65-F5344CB8AC3E}">
        <p14:creationId xmlns:p14="http://schemas.microsoft.com/office/powerpoint/2010/main" val="34921929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p>
        </p:txBody>
      </p:sp>
      <p:sp>
        <p:nvSpPr>
          <p:cNvPr id="3" name="Content Placeholder 2"/>
          <p:cNvSpPr>
            <a:spLocks noGrp="1"/>
          </p:cNvSpPr>
          <p:nvPr>
            <p:ph sz="quarter" idx="1"/>
          </p:nvPr>
        </p:nvSpPr>
        <p:spPr/>
        <p:txBody>
          <a:bodyPr/>
          <a:lstStyle/>
          <a:p>
            <a:r>
              <a:rPr lang="en-US" dirty="0"/>
              <a:t>Data integrity is the most important aspect in financial institutions.</a:t>
            </a:r>
          </a:p>
          <a:p>
            <a:r>
              <a:rPr lang="en-US" dirty="0"/>
              <a:t>Unauthorized changes in financial information can lead to accuracy, consistency and the value for the said data.</a:t>
            </a:r>
          </a:p>
          <a:p>
            <a:r>
              <a:rPr lang="en-US" dirty="0"/>
              <a:t>For that reason, it must be highly protected from any unauthorized figure which may interfere with it.</a:t>
            </a:r>
          </a:p>
          <a:p>
            <a:endParaRPr lang="en-US" dirty="0"/>
          </a:p>
        </p:txBody>
      </p:sp>
    </p:spTree>
    <p:extLst>
      <p:ext uri="{BB962C8B-B14F-4D97-AF65-F5344CB8AC3E}">
        <p14:creationId xmlns:p14="http://schemas.microsoft.com/office/powerpoint/2010/main" val="22244897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sz="quarter" idx="1"/>
          </p:nvPr>
        </p:nvSpPr>
        <p:spPr/>
        <p:txBody>
          <a:bodyPr>
            <a:normAutofit lnSpcReduction="10000"/>
          </a:bodyPr>
          <a:lstStyle/>
          <a:p>
            <a:r>
              <a:rPr lang="en-US" dirty="0"/>
              <a:t>Availability is important, even though not as critical as integrity.</a:t>
            </a:r>
          </a:p>
          <a:p>
            <a:r>
              <a:rPr lang="en-US" dirty="0"/>
              <a:t>The financial sector occasionally thrives in availability of information to the public.</a:t>
            </a:r>
          </a:p>
          <a:p>
            <a:r>
              <a:rPr lang="en-US" dirty="0"/>
              <a:t>Interference of such information such that intended audience may not see it can affect the firm.</a:t>
            </a:r>
          </a:p>
          <a:p>
            <a:r>
              <a:rPr lang="en-US" dirty="0"/>
              <a:t>Therefore they put measures in lace to curb issues like web defacement.</a:t>
            </a:r>
          </a:p>
        </p:txBody>
      </p:sp>
    </p:spTree>
    <p:extLst>
      <p:ext uri="{BB962C8B-B14F-4D97-AF65-F5344CB8AC3E}">
        <p14:creationId xmlns:p14="http://schemas.microsoft.com/office/powerpoint/2010/main" val="366157773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Actors</a:t>
            </a:r>
          </a:p>
        </p:txBody>
      </p:sp>
      <p:sp>
        <p:nvSpPr>
          <p:cNvPr id="3" name="Content Placeholder 2"/>
          <p:cNvSpPr>
            <a:spLocks noGrp="1"/>
          </p:cNvSpPr>
          <p:nvPr>
            <p:ph sz="quarter" idx="1"/>
          </p:nvPr>
        </p:nvSpPr>
        <p:spPr/>
        <p:txBody>
          <a:bodyPr>
            <a:normAutofit lnSpcReduction="10000"/>
          </a:bodyPr>
          <a:lstStyle/>
          <a:p>
            <a:r>
              <a:rPr lang="en-US" dirty="0"/>
              <a:t>Data value is increasing number of threat acts who want to steal it.</a:t>
            </a:r>
          </a:p>
          <a:p>
            <a:r>
              <a:rPr lang="en-US" dirty="0"/>
              <a:t>Malware stands as the most dangerous threat actor.</a:t>
            </a:r>
          </a:p>
          <a:p>
            <a:r>
              <a:rPr lang="en-US" dirty="0"/>
              <a:t>The malware originate from people with diverse interest, including business shutdown, stealing of data etc.</a:t>
            </a:r>
          </a:p>
          <a:p>
            <a:r>
              <a:rPr lang="en-US" dirty="0"/>
              <a:t>Malware are common in financial sector, and a source of significant losses.</a:t>
            </a:r>
          </a:p>
        </p:txBody>
      </p:sp>
    </p:spTree>
    <p:extLst>
      <p:ext uri="{BB962C8B-B14F-4D97-AF65-F5344CB8AC3E}">
        <p14:creationId xmlns:p14="http://schemas.microsoft.com/office/powerpoint/2010/main" val="39078803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Exploitation</a:t>
            </a:r>
          </a:p>
        </p:txBody>
      </p:sp>
      <p:sp>
        <p:nvSpPr>
          <p:cNvPr id="3" name="Content Placeholder 2"/>
          <p:cNvSpPr>
            <a:spLocks noGrp="1"/>
          </p:cNvSpPr>
          <p:nvPr>
            <p:ph sz="quarter" idx="1"/>
          </p:nvPr>
        </p:nvSpPr>
        <p:spPr/>
        <p:txBody>
          <a:bodyPr/>
          <a:lstStyle/>
          <a:p>
            <a:r>
              <a:rPr lang="en-US" dirty="0"/>
              <a:t>Despite efforts to improve security postures, banks still have weak points which can be exploited with ease.</a:t>
            </a:r>
          </a:p>
          <a:p>
            <a:r>
              <a:rPr lang="en-US" dirty="0"/>
              <a:t>These weak points can give attackers access to the information systems.</a:t>
            </a:r>
          </a:p>
          <a:p>
            <a:r>
              <a:rPr lang="en-US" dirty="0"/>
              <a:t>That makes it possible for them to execute any malicious activity to the data.</a:t>
            </a:r>
          </a:p>
        </p:txBody>
      </p:sp>
    </p:spTree>
    <p:extLst>
      <p:ext uri="{BB962C8B-B14F-4D97-AF65-F5344CB8AC3E}">
        <p14:creationId xmlns:p14="http://schemas.microsoft.com/office/powerpoint/2010/main" val="40317298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quarter" idx="1"/>
          </p:nvPr>
        </p:nvSpPr>
        <p:spPr/>
        <p:txBody>
          <a:bodyPr>
            <a:normAutofit fontScale="92500" lnSpcReduction="20000"/>
          </a:bodyPr>
          <a:lstStyle/>
          <a:p>
            <a:r>
              <a:rPr lang="en-US" sz="3100" dirty="0"/>
              <a:t>Anderson, R., Barton, C., </a:t>
            </a:r>
            <a:r>
              <a:rPr lang="en-US" sz="3100" dirty="0" err="1"/>
              <a:t>Böhme</a:t>
            </a:r>
            <a:r>
              <a:rPr lang="en-US" sz="3100" dirty="0"/>
              <a:t>, R., Clayton, R., Van </a:t>
            </a:r>
            <a:r>
              <a:rPr lang="en-US" sz="3100" dirty="0" err="1"/>
              <a:t>Eeten</a:t>
            </a:r>
            <a:r>
              <a:rPr lang="en-US" sz="3100" dirty="0"/>
              <a:t>, M. J., Levi, M., ... &amp; Savage, S. (2013). Measuring the cost of cybercrime. In The economics of information security and privacy (pp. 265-300). Springer Berlin Heidelberg.</a:t>
            </a:r>
          </a:p>
          <a:p>
            <a:r>
              <a:rPr lang="en-US" sz="3100" dirty="0"/>
              <a:t>Henderson, A. (2017). The CIA Triad: Confidentiality, Integrity, Availability - </a:t>
            </a:r>
            <a:r>
              <a:rPr lang="en-US" sz="3100" dirty="0" err="1"/>
              <a:t>Panmore</a:t>
            </a:r>
            <a:r>
              <a:rPr lang="en-US" sz="3100" dirty="0"/>
              <a:t> Institute. </a:t>
            </a:r>
            <a:r>
              <a:rPr lang="en-US" sz="3100" dirty="0" err="1"/>
              <a:t>Panmore</a:t>
            </a:r>
            <a:r>
              <a:rPr lang="en-US" sz="3100" dirty="0"/>
              <a:t> Institute.</a:t>
            </a:r>
            <a:endParaRPr lang="en-US" sz="3100" u="sng" dirty="0"/>
          </a:p>
          <a:p>
            <a:r>
              <a:rPr lang="en-US" sz="3100" dirty="0"/>
              <a:t>Jones, S. (2017). Timeline: How the WannaCry cyber attack spread. Ft.com. Retrieved 8 November 2017, from https://www.ft.com/content/82b01aca-38b7-11e7-821a-6027b8a20f23</a:t>
            </a:r>
          </a:p>
          <a:p>
            <a:endParaRPr lang="en-US" dirty="0"/>
          </a:p>
        </p:txBody>
      </p:sp>
    </p:spTree>
    <p:extLst>
      <p:ext uri="{BB962C8B-B14F-4D97-AF65-F5344CB8AC3E}">
        <p14:creationId xmlns:p14="http://schemas.microsoft.com/office/powerpoint/2010/main" val="499581756"/>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TotalTime>
  <Words>873</Words>
  <Application>Microsoft Office PowerPoint</Application>
  <PresentationFormat>On-screen Show (4:3)</PresentationFormat>
  <Paragraphs>45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Georgia</vt:lpstr>
      <vt:lpstr>Times New Roman</vt:lpstr>
      <vt:lpstr>Wingdings</vt:lpstr>
      <vt:lpstr>Wingdings 2</vt:lpstr>
      <vt:lpstr>Civic</vt:lpstr>
      <vt:lpstr>After Action Report</vt:lpstr>
      <vt:lpstr>After Action Report</vt:lpstr>
      <vt:lpstr>Confidentiality</vt:lpstr>
      <vt:lpstr>Integrity</vt:lpstr>
      <vt:lpstr>Availability</vt:lpstr>
      <vt:lpstr>Threat Actors</vt:lpstr>
      <vt:lpstr>Exploitation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Action Report</dc:title>
  <dc:creator>hp</dc:creator>
  <cp:lastModifiedBy>gazi islam</cp:lastModifiedBy>
  <cp:revision>7</cp:revision>
  <dcterms:created xsi:type="dcterms:W3CDTF">2017-11-20T10:50:49Z</dcterms:created>
  <dcterms:modified xsi:type="dcterms:W3CDTF">2017-11-21T03:41:57Z</dcterms:modified>
</cp:coreProperties>
</file>