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1" r:id="rId4"/>
    <p:sldId id="273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9" r:id="rId14"/>
    <p:sldId id="288" r:id="rId15"/>
    <p:sldId id="287" r:id="rId16"/>
    <p:sldId id="290" r:id="rId17"/>
    <p:sldId id="291" r:id="rId18"/>
    <p:sldId id="293" r:id="rId19"/>
    <p:sldId id="294" r:id="rId20"/>
    <p:sldId id="278" r:id="rId21"/>
  </p:sldIdLst>
  <p:sldSz cx="9144000" cy="5143500" type="screen16x9"/>
  <p:notesSz cx="6858000" cy="9144000"/>
  <p:embeddedFontLst>
    <p:embeddedFont>
      <p:font typeface="Roboto Slab" panose="020B0604020202020204" charset="0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B4968-CAB7-B592-E927-4D5875560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91FEC-179D-54C0-FACF-876ECB7229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BDE4E-539B-4A9A-B877-D4092B863D6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8222B-8306-0361-409D-43D8D3D693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Research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24E92-89DC-D4F4-17ED-071E1BE799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CDF76-F4B6-447C-96AB-297E1CFA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675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410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7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066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569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238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141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52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74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132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76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46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08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75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6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81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54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26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06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209197" y="1231650"/>
            <a:ext cx="6725606" cy="18276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Roboto Slab" panose="020B0604020202020204" charset="0"/>
                <a:ea typeface="Roboto Slab" panose="020B0604020202020204" charset="0"/>
              </a:rPr>
              <a:t>A multi-model Mental Emotion Prediction of EEG-based Brain Signal Data</a:t>
            </a:r>
            <a:endParaRPr sz="32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3B7C7-238E-C9CF-512B-05A8828A88B4}"/>
              </a:ext>
            </a:extLst>
          </p:cNvPr>
          <p:cNvSpPr txBox="1"/>
          <p:nvPr/>
        </p:nvSpPr>
        <p:spPr>
          <a:xfrm>
            <a:off x="3177227" y="701749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Slab" panose="020B0604020202020204" charset="0"/>
                <a:ea typeface="Roboto Slab" panose="020B0604020202020204" charset="0"/>
              </a:rPr>
              <a:t>Report Presentation 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3C214-57E0-58A9-75FF-DD05AFC6A0A2}"/>
              </a:ext>
            </a:extLst>
          </p:cNvPr>
          <p:cNvSpPr txBox="1"/>
          <p:nvPr/>
        </p:nvSpPr>
        <p:spPr>
          <a:xfrm>
            <a:off x="542260" y="3364506"/>
            <a:ext cx="38443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Roboto Slab" panose="020B0604020202020204" charset="0"/>
                <a:ea typeface="Roboto Slab" panose="020B0604020202020204" charset="0"/>
              </a:rPr>
              <a:t>Supervised By</a:t>
            </a:r>
          </a:p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Dr. Tania Islam</a:t>
            </a:r>
          </a:p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Assistant Professor</a:t>
            </a:r>
          </a:p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Dept. of Computer Science and Engineering</a:t>
            </a:r>
          </a:p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University of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</a:rPr>
              <a:t>Barishal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  <a:p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420A9-E096-9C07-DBFD-E4FF570AA7C9}"/>
              </a:ext>
            </a:extLst>
          </p:cNvPr>
          <p:cNvSpPr txBox="1"/>
          <p:nvPr/>
        </p:nvSpPr>
        <p:spPr>
          <a:xfrm>
            <a:off x="4757418" y="3364505"/>
            <a:ext cx="38443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Roboto Slab" panose="020B0604020202020204" charset="0"/>
                <a:ea typeface="Roboto Slab" panose="020B0604020202020204" charset="0"/>
              </a:rPr>
              <a:t>Submitted By</a:t>
            </a:r>
          </a:p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Gazi Mazharul Islam</a:t>
            </a:r>
          </a:p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EDGE Roll: </a:t>
            </a:r>
          </a:p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Dept. of Computer Science and Engineering</a:t>
            </a:r>
          </a:p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University of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</a:rPr>
              <a:t>Barishal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  <a:p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645" y="179704"/>
            <a:ext cx="3499556" cy="479738"/>
          </a:xfrm>
        </p:spPr>
        <p:txBody>
          <a:bodyPr/>
          <a:lstStyle/>
          <a:p>
            <a:r>
              <a:rPr lang="en-US" sz="2800" dirty="0"/>
              <a:t>Scope of the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35F36-EE98-6478-90E9-D9CB889E8D16}"/>
              </a:ext>
            </a:extLst>
          </p:cNvPr>
          <p:cNvSpPr txBox="1"/>
          <p:nvPr/>
        </p:nvSpPr>
        <p:spPr>
          <a:xfrm>
            <a:off x="1103673" y="901196"/>
            <a:ext cx="6426016" cy="15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Data Collection using MUSE EEG Headband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Classification of Three Emotional States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Feature Selection and Machine Learning Techniques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Limited Dataset</a:t>
            </a:r>
          </a:p>
        </p:txBody>
      </p:sp>
    </p:spTree>
    <p:extLst>
      <p:ext uri="{BB962C8B-B14F-4D97-AF65-F5344CB8AC3E}">
        <p14:creationId xmlns:p14="http://schemas.microsoft.com/office/powerpoint/2010/main" val="278471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7956" y="123260"/>
            <a:ext cx="2348088" cy="479738"/>
          </a:xfrm>
        </p:spPr>
        <p:txBody>
          <a:bodyPr/>
          <a:lstStyle/>
          <a:p>
            <a:r>
              <a:rPr lang="en-US" sz="2800" dirty="0"/>
              <a:t>Framework 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A8F1F1EA-DEF0-4DD6-9777-0571F920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244" y="842622"/>
            <a:ext cx="6161209" cy="37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5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178" y="168415"/>
            <a:ext cx="2641600" cy="479738"/>
          </a:xfrm>
        </p:spPr>
        <p:txBody>
          <a:bodyPr/>
          <a:lstStyle/>
          <a:p>
            <a:r>
              <a:rPr lang="en-US" sz="2800" dirty="0"/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42F42-82DC-4B2B-82AD-434E8FB48E89}"/>
              </a:ext>
            </a:extLst>
          </p:cNvPr>
          <p:cNvSpPr txBox="1"/>
          <p:nvPr/>
        </p:nvSpPr>
        <p:spPr>
          <a:xfrm>
            <a:off x="714022" y="648153"/>
            <a:ext cx="7715955" cy="23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Data Collection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EEG data was collected using a low-cost MUSE EEG headband with four electrodes (TP9, AF7, AF8, TP10) to record brain activity.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Three emotional states (positive, negative, and neutral) were induced in participants using specific film clips, each representing a distinct valence.</a:t>
            </a:r>
          </a:p>
          <a:p>
            <a:pPr algn="just">
              <a:lnSpc>
                <a:spcPct val="150000"/>
              </a:lnSpc>
            </a:pPr>
            <a:endParaRPr lang="en-US" sz="16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E71C9-098E-4D18-87D6-380F7EA94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07" y="2633902"/>
            <a:ext cx="2312749" cy="23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3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178" y="168415"/>
            <a:ext cx="2641600" cy="479738"/>
          </a:xfrm>
        </p:spPr>
        <p:txBody>
          <a:bodyPr/>
          <a:lstStyle/>
          <a:p>
            <a:r>
              <a:rPr lang="en-US" sz="2800" dirty="0"/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42F42-82DC-4B2B-82AD-434E8FB48E89}"/>
              </a:ext>
            </a:extLst>
          </p:cNvPr>
          <p:cNvSpPr txBox="1"/>
          <p:nvPr/>
        </p:nvSpPr>
        <p:spPr>
          <a:xfrm>
            <a:off x="714022" y="648153"/>
            <a:ext cx="7715955" cy="120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Feature Extraction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Fast Fourier Transform is used for feature extraction</a:t>
            </a:r>
          </a:p>
          <a:p>
            <a:pPr algn="just">
              <a:lnSpc>
                <a:spcPct val="150000"/>
              </a:lnSpc>
            </a:pPr>
            <a:endParaRPr lang="en-US" sz="16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80794-3720-482D-A34F-044DEE31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45" y="1585522"/>
            <a:ext cx="3217161" cy="16205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C4E88-DC6B-4165-B055-C1AFC7D31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585522"/>
            <a:ext cx="3183291" cy="1620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878BB4-6DB0-4689-8C6A-438174E30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796" y="3326509"/>
            <a:ext cx="3152364" cy="16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1" y="168415"/>
            <a:ext cx="4459110" cy="479738"/>
          </a:xfrm>
        </p:spPr>
        <p:txBody>
          <a:bodyPr/>
          <a:lstStyle/>
          <a:p>
            <a:r>
              <a:rPr lang="en-US" sz="2800" dirty="0"/>
              <a:t>EEG Emotion Signal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58FC3-B85C-4822-8F00-B9A9B0DC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91" y="1077130"/>
            <a:ext cx="5322218" cy="28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E6793-E40C-4CB8-8E1F-B704D0BEE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88" y="835378"/>
            <a:ext cx="3596352" cy="2667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1AD8F-93E7-4399-92D6-520F1590C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470" y="835378"/>
            <a:ext cx="3340425" cy="2667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F20ED1-8007-467F-9982-B57040809267}"/>
              </a:ext>
            </a:extLst>
          </p:cNvPr>
          <p:cNvSpPr txBox="1"/>
          <p:nvPr/>
        </p:nvSpPr>
        <p:spPr>
          <a:xfrm>
            <a:off x="1794934" y="3633922"/>
            <a:ext cx="162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K-Nearest Neighbor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D0D96-4392-496E-A537-FB30A2DAE327}"/>
              </a:ext>
            </a:extLst>
          </p:cNvPr>
          <p:cNvSpPr txBox="1"/>
          <p:nvPr/>
        </p:nvSpPr>
        <p:spPr>
          <a:xfrm>
            <a:off x="5462094" y="3633922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Support Vector Machine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887ACE3F-434A-45CA-B586-3EE80C94965B}"/>
              </a:ext>
            </a:extLst>
          </p:cNvPr>
          <p:cNvSpPr txBox="1">
            <a:spLocks/>
          </p:cNvSpPr>
          <p:nvPr/>
        </p:nvSpPr>
        <p:spPr>
          <a:xfrm>
            <a:off x="2156178" y="157125"/>
            <a:ext cx="4636911" cy="47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dirty="0"/>
              <a:t>Model’s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08706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0911" y="157125"/>
            <a:ext cx="4670778" cy="479738"/>
          </a:xfrm>
        </p:spPr>
        <p:txBody>
          <a:bodyPr/>
          <a:lstStyle/>
          <a:p>
            <a:r>
              <a:rPr lang="en-US" sz="2800" dirty="0"/>
              <a:t>Model’s 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7DFA0-BBDD-4AF4-88CC-816CB9A39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58" y="883455"/>
            <a:ext cx="3218050" cy="2570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41848-7469-4F7C-84A5-6538639A4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591" y="883456"/>
            <a:ext cx="3243548" cy="2570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B37E6C-A16F-49E7-83A5-D87CE4344ECC}"/>
              </a:ext>
            </a:extLst>
          </p:cNvPr>
          <p:cNvSpPr txBox="1"/>
          <p:nvPr/>
        </p:nvSpPr>
        <p:spPr>
          <a:xfrm>
            <a:off x="1794934" y="3633922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Decision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68FAA-19C2-4406-A538-1E7C6AEB845D}"/>
              </a:ext>
            </a:extLst>
          </p:cNvPr>
          <p:cNvSpPr txBox="1"/>
          <p:nvPr/>
        </p:nvSpPr>
        <p:spPr>
          <a:xfrm>
            <a:off x="5356855" y="3633921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17662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0910" y="157125"/>
            <a:ext cx="4636911" cy="479738"/>
          </a:xfrm>
        </p:spPr>
        <p:txBody>
          <a:bodyPr/>
          <a:lstStyle/>
          <a:p>
            <a:r>
              <a:rPr lang="en-US" sz="2800" dirty="0"/>
              <a:t>Model’s 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37E6C-A16F-49E7-83A5-D87CE4344ECC}"/>
              </a:ext>
            </a:extLst>
          </p:cNvPr>
          <p:cNvSpPr txBox="1"/>
          <p:nvPr/>
        </p:nvSpPr>
        <p:spPr>
          <a:xfrm>
            <a:off x="3764337" y="3626656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Neural Network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55BE9F-D80F-4AB1-99E6-B8CBBC84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66" y="923082"/>
            <a:ext cx="3199195" cy="25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2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855" y="247436"/>
            <a:ext cx="1408289" cy="479738"/>
          </a:xfrm>
        </p:spPr>
        <p:txBody>
          <a:bodyPr/>
          <a:lstStyle/>
          <a:p>
            <a:r>
              <a:rPr lang="en-US" sz="2800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D13D5-3355-46DC-8047-0A904C4E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32" y="823447"/>
            <a:ext cx="4943386" cy="296962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1DC815-0069-49F5-A1F3-D9E902BFB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34312"/>
              </p:ext>
            </p:extLst>
          </p:nvPr>
        </p:nvGraphicFramePr>
        <p:xfrm>
          <a:off x="6323049" y="834094"/>
          <a:ext cx="2081335" cy="1411752"/>
        </p:xfrm>
        <a:graphic>
          <a:graphicData uri="http://schemas.openxmlformats.org/drawingml/2006/table">
            <a:tbl>
              <a:tblPr>
                <a:tableStyleId>{701FB10D-A61A-4DE4-8506-F670E7A89527}</a:tableStyleId>
              </a:tblPr>
              <a:tblGrid>
                <a:gridCol w="1300834">
                  <a:extLst>
                    <a:ext uri="{9D8B030D-6E8A-4147-A177-3AD203B41FA5}">
                      <a16:colId xmlns:a16="http://schemas.microsoft.com/office/drawing/2014/main" val="3369578190"/>
                    </a:ext>
                  </a:extLst>
                </a:gridCol>
                <a:gridCol w="780501">
                  <a:extLst>
                    <a:ext uri="{9D8B030D-6E8A-4147-A177-3AD203B41FA5}">
                      <a16:colId xmlns:a16="http://schemas.microsoft.com/office/drawing/2014/main" val="2766169551"/>
                    </a:ext>
                  </a:extLst>
                </a:gridCol>
              </a:tblGrid>
              <a:tr h="235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Roboto Slab" panose="020B0604020202020204" charset="0"/>
                          <a:ea typeface="Roboto Slab" panose="020B0604020202020204" charset="0"/>
                        </a:rPr>
                        <a:t>Model 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Roboto Slab" panose="020B0604020202020204" charset="0"/>
                          <a:ea typeface="Roboto Slab" panose="020B0604020202020204" charset="0"/>
                        </a:rPr>
                        <a:t>Accuracy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698372"/>
                  </a:ext>
                </a:extLst>
              </a:tr>
              <a:tr h="235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 Slab" panose="020B0604020202020204" charset="0"/>
                          <a:ea typeface="Roboto Slab" panose="020B0604020202020204" charset="0"/>
                        </a:rPr>
                        <a:t>KNN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Roboto Slab" panose="020B0604020202020204" charset="0"/>
                          <a:ea typeface="Roboto Slab" panose="020B0604020202020204" charset="0"/>
                        </a:rPr>
                        <a:t>0.9415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2369998"/>
                  </a:ext>
                </a:extLst>
              </a:tr>
              <a:tr h="235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 Slab" panose="020B0604020202020204" charset="0"/>
                          <a:ea typeface="Roboto Slab" panose="020B0604020202020204" charset="0"/>
                        </a:rPr>
                        <a:t>SVM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Roboto Slab" panose="020B0604020202020204" charset="0"/>
                          <a:ea typeface="Roboto Slab" panose="020B0604020202020204" charset="0"/>
                        </a:rPr>
                        <a:t>0.9625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2790520"/>
                  </a:ext>
                </a:extLst>
              </a:tr>
              <a:tr h="235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 Slab" panose="020B0604020202020204" charset="0"/>
                          <a:ea typeface="Roboto Slab" panose="020B0604020202020204" charset="0"/>
                        </a:rPr>
                        <a:t>Decision Tree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Roboto Slab" panose="020B0604020202020204" charset="0"/>
                          <a:ea typeface="Roboto Slab" panose="020B0604020202020204" charset="0"/>
                        </a:rPr>
                        <a:t>0.9555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09531"/>
                  </a:ext>
                </a:extLst>
              </a:tr>
              <a:tr h="235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 Slab" panose="020B0604020202020204" charset="0"/>
                          <a:ea typeface="Roboto Slab" panose="020B0604020202020204" charset="0"/>
                        </a:rPr>
                        <a:t>Random Forest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Roboto Slab" panose="020B0604020202020204" charset="0"/>
                          <a:ea typeface="Roboto Slab" panose="020B0604020202020204" charset="0"/>
                        </a:rPr>
                        <a:t>0.9859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174251"/>
                  </a:ext>
                </a:extLst>
              </a:tr>
              <a:tr h="235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 Slab" panose="020B0604020202020204" charset="0"/>
                          <a:ea typeface="Roboto Slab" panose="020B0604020202020204" charset="0"/>
                        </a:rPr>
                        <a:t>Neural network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Roboto Slab" panose="020B0604020202020204" charset="0"/>
                          <a:ea typeface="Roboto Slab" panose="020B0604020202020204" charset="0"/>
                        </a:rPr>
                        <a:t>0.9883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62196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FFCCA70-2B98-45AB-9384-F6128C5ADE8E}"/>
              </a:ext>
            </a:extLst>
          </p:cNvPr>
          <p:cNvSpPr txBox="1"/>
          <p:nvPr/>
        </p:nvSpPr>
        <p:spPr>
          <a:xfrm>
            <a:off x="857955" y="4107196"/>
            <a:ext cx="535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Roboto Slab" panose="020B0604020202020204" charset="0"/>
                <a:ea typeface="Roboto Slab" panose="020B0604020202020204" charset="0"/>
              </a:rPr>
              <a:t>Neural network and Random Forest performs almost 99.00% accuracy</a:t>
            </a:r>
          </a:p>
        </p:txBody>
      </p:sp>
    </p:spTree>
    <p:extLst>
      <p:ext uri="{BB962C8B-B14F-4D97-AF65-F5344CB8AC3E}">
        <p14:creationId xmlns:p14="http://schemas.microsoft.com/office/powerpoint/2010/main" val="210029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644" y="247436"/>
            <a:ext cx="2280355" cy="479738"/>
          </a:xfrm>
        </p:spPr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F1FB6-DF68-4C87-8734-16A65BBCF04B}"/>
              </a:ext>
            </a:extLst>
          </p:cNvPr>
          <p:cNvSpPr txBox="1"/>
          <p:nvPr/>
        </p:nvSpPr>
        <p:spPr>
          <a:xfrm>
            <a:off x="688429" y="727174"/>
            <a:ext cx="7715955" cy="30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This study shows that low-cost, widely available EEG devices can effectively and accurately classify emotional states.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Impressive levels of accuracy have been achieved using advanced machine learning techniques, especially ensemble methods like Random Forest and single methods like Neural Networks.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Further research should focus on the feature selection of huge EEG data, which can reduce the dimension of the data as well as the computation cost.</a:t>
            </a:r>
          </a:p>
        </p:txBody>
      </p:sp>
    </p:spTree>
    <p:extLst>
      <p:ext uri="{BB962C8B-B14F-4D97-AF65-F5344CB8AC3E}">
        <p14:creationId xmlns:p14="http://schemas.microsoft.com/office/powerpoint/2010/main" val="386253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409794" y="139172"/>
            <a:ext cx="1420171" cy="436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/>
              <a:t>Outline</a:t>
            </a:r>
            <a:endParaRPr sz="2800" u="sng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09EA0-717D-9BCA-44C1-973D9FBDE610}"/>
              </a:ext>
            </a:extLst>
          </p:cNvPr>
          <p:cNvSpPr txBox="1"/>
          <p:nvPr/>
        </p:nvSpPr>
        <p:spPr>
          <a:xfrm>
            <a:off x="2071932" y="479951"/>
            <a:ext cx="3516066" cy="455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Roboto Slab" panose="020B0604020202020204" charset="0"/>
                <a:ea typeface="Roboto Slab" panose="020B0604020202020204" charset="0"/>
              </a:rPr>
              <a:t>What is EEG Signal?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Roboto Slab" panose="020B0604020202020204" charset="0"/>
                <a:ea typeface="Roboto Slab" panose="020B0604020202020204" charset="0"/>
              </a:rPr>
              <a:t>Background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Roboto Slab" panose="020B0604020202020204" charset="0"/>
                <a:ea typeface="Roboto Slab" panose="020B0604020202020204" charset="0"/>
              </a:rPr>
              <a:t>Statement of the problem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Roboto Slab" panose="020B0604020202020204" charset="0"/>
                <a:ea typeface="Roboto Slab" panose="020B0604020202020204" charset="0"/>
              </a:rPr>
              <a:t>Research questions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Roboto Slab" panose="020B0604020202020204" charset="0"/>
                <a:ea typeface="Roboto Slab" panose="020B0604020202020204" charset="0"/>
              </a:rPr>
              <a:t>Objectives of the study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Roboto Slab" panose="020B0604020202020204" charset="0"/>
                <a:ea typeface="Roboto Slab" panose="020B0604020202020204" charset="0"/>
              </a:rPr>
              <a:t>Significance of the study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Roboto Slab" panose="020B0604020202020204" charset="0"/>
                <a:ea typeface="Roboto Slab" panose="020B0604020202020204" charset="0"/>
              </a:rPr>
              <a:t>Scope of the study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Roboto Slab" panose="020B0604020202020204" charset="0"/>
                <a:ea typeface="Roboto Slab" panose="020B0604020202020204" charset="0"/>
              </a:rPr>
              <a:t>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Roboto Slab" panose="020B0604020202020204" charset="0"/>
                <a:ea typeface="Roboto Slab" panose="020B0604020202020204" charset="0"/>
              </a:rPr>
              <a:t>Methodology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Roboto Slab" panose="020B0604020202020204" charset="0"/>
                <a:ea typeface="Roboto Slab" panose="020B0604020202020204" charset="0"/>
              </a:rPr>
              <a:t>EEG Emotion Signal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Roboto Slab" panose="020B0604020202020204" charset="0"/>
                <a:ea typeface="Roboto Slab" panose="020B0604020202020204" charset="0"/>
              </a:rPr>
              <a:t>Model’s Confusion Matrix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Roboto Slab" panose="020B0604020202020204" charset="0"/>
                <a:ea typeface="Roboto Slab" panose="020B0604020202020204" charset="0"/>
              </a:rPr>
              <a:t>Result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Roboto Slab" panose="020B0604020202020204" charset="0"/>
                <a:ea typeface="Roboto Slab" panose="020B0604020202020204" charset="0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6E9A74-F597-C075-C999-82C0B3F2C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003" y="2204290"/>
            <a:ext cx="3227994" cy="7349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055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551" y="236149"/>
            <a:ext cx="3522134" cy="479738"/>
          </a:xfrm>
        </p:spPr>
        <p:txBody>
          <a:bodyPr/>
          <a:lstStyle/>
          <a:p>
            <a:r>
              <a:rPr lang="en-US" sz="2800" dirty="0"/>
              <a:t>What is EEG Signal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4ECB98-B56C-4D8E-92F6-FA233CCE54A8}"/>
              </a:ext>
            </a:extLst>
          </p:cNvPr>
          <p:cNvGrpSpPr/>
          <p:nvPr/>
        </p:nvGrpSpPr>
        <p:grpSpPr>
          <a:xfrm>
            <a:off x="2445442" y="956288"/>
            <a:ext cx="3691243" cy="1615462"/>
            <a:chOff x="4987491" y="956288"/>
            <a:chExt cx="3691243" cy="161546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5FCB165-0860-4A73-A1FD-BF2B140E0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491" y="956288"/>
              <a:ext cx="3691243" cy="1615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7BE859-4845-43E4-9948-7A0229CEF853}"/>
                </a:ext>
              </a:extLst>
            </p:cNvPr>
            <p:cNvSpPr txBox="1"/>
            <p:nvPr/>
          </p:nvSpPr>
          <p:spPr>
            <a:xfrm>
              <a:off x="5610579" y="2190044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Muse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06BC671-3A09-4CC9-B4C9-BD10BCB806B2}"/>
              </a:ext>
            </a:extLst>
          </p:cNvPr>
          <p:cNvSpPr txBox="1"/>
          <p:nvPr/>
        </p:nvSpPr>
        <p:spPr>
          <a:xfrm>
            <a:off x="771626" y="3116024"/>
            <a:ext cx="7600747" cy="78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An electroencephalogram (EEG) signal is a recording of the electrical activity of the brain, which is captured by sensors attached to the scalp.</a:t>
            </a:r>
            <a:endParaRPr lang="en-US" sz="1600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1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262" y="213571"/>
            <a:ext cx="2286028" cy="479738"/>
          </a:xfrm>
        </p:spPr>
        <p:txBody>
          <a:bodyPr/>
          <a:lstStyle/>
          <a:p>
            <a:r>
              <a:rPr lang="en-US" sz="2800" dirty="0"/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35F36-EE98-6478-90E9-D9CB889E8D16}"/>
              </a:ext>
            </a:extLst>
          </p:cNvPr>
          <p:cNvSpPr txBox="1"/>
          <p:nvPr/>
        </p:nvSpPr>
        <p:spPr>
          <a:xfrm>
            <a:off x="598311" y="652973"/>
            <a:ext cx="7969956" cy="189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Electroencephalography (EEG) and Emotion Detection</a:t>
            </a:r>
          </a:p>
          <a:p>
            <a:pPr algn="l">
              <a:lnSpc>
                <a:spcPct val="150000"/>
              </a:lnSpc>
            </a:pPr>
            <a:r>
              <a:rPr lang="en-US" sz="1600" b="0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	-EEG data is highly complex, random, and non-stationary, making raw 	 data difficult to classify.</a:t>
            </a:r>
          </a:p>
          <a:p>
            <a:pPr algn="l">
              <a:lnSpc>
                <a:spcPct val="150000"/>
              </a:lnSpc>
            </a:pPr>
            <a:r>
              <a:rPr lang="en-US" sz="1600" b="0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	-Brainwave data enables potential applications in mental health, 	  	 human-computer interaction, and autonomous emotional detection.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AAD59-111C-42F7-BDE7-7D2BBDC6CAD8}"/>
              </a:ext>
            </a:extLst>
          </p:cNvPr>
          <p:cNvSpPr txBox="1"/>
          <p:nvPr/>
        </p:nvSpPr>
        <p:spPr>
          <a:xfrm>
            <a:off x="587021" y="2758246"/>
            <a:ext cx="7981245" cy="189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0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2.      </a:t>
            </a:r>
            <a:r>
              <a:rPr lang="en-US" sz="1600" b="1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Emotion Categorization and Challenges</a:t>
            </a:r>
          </a:p>
          <a:p>
            <a:pPr algn="just">
              <a:lnSpc>
                <a:spcPct val="150000"/>
              </a:lnSpc>
            </a:pPr>
            <a:r>
              <a:rPr lang="en-US" sz="1600" b="0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	-Emotions are broadly divided into positive, negative, and neutral 	  	 categories, with overlapping subcategories..</a:t>
            </a:r>
          </a:p>
          <a:p>
            <a:pPr algn="just">
              <a:lnSpc>
                <a:spcPct val="150000"/>
              </a:lnSpc>
            </a:pPr>
            <a:r>
              <a:rPr lang="en-US" sz="1600" b="0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	-Accurate emotion classification requires accounting for subtle signals 	 and distinguishing between overlapping emotions.</a:t>
            </a:r>
          </a:p>
        </p:txBody>
      </p:sp>
    </p:spTree>
    <p:extLst>
      <p:ext uri="{BB962C8B-B14F-4D97-AF65-F5344CB8AC3E}">
        <p14:creationId xmlns:p14="http://schemas.microsoft.com/office/powerpoint/2010/main" val="304416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262" y="213571"/>
            <a:ext cx="2286028" cy="479738"/>
          </a:xfrm>
        </p:spPr>
        <p:txBody>
          <a:bodyPr/>
          <a:lstStyle/>
          <a:p>
            <a:r>
              <a:rPr lang="en-US" sz="2800" dirty="0"/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35F36-EE98-6478-90E9-D9CB889E8D16}"/>
              </a:ext>
            </a:extLst>
          </p:cNvPr>
          <p:cNvSpPr txBox="1"/>
          <p:nvPr/>
        </p:nvSpPr>
        <p:spPr>
          <a:xfrm>
            <a:off x="587022" y="754440"/>
            <a:ext cx="7969956" cy="226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3.     </a:t>
            </a:r>
            <a:r>
              <a:rPr lang="en-US" sz="1600" b="1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Machine Learning for EEG Emotion Classification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	</a:t>
            </a:r>
            <a:r>
              <a:rPr lang="en-US" sz="1600" b="0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-Feature extraction and selection from EEG data are crucial to reduce 	 data complexity and computational load.	</a:t>
            </a:r>
          </a:p>
          <a:p>
            <a:pPr algn="l">
              <a:lnSpc>
                <a:spcPct val="150000"/>
              </a:lnSpc>
            </a:pPr>
            <a:r>
              <a:rPr lang="en-US" sz="1600" b="0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	-Various machine learning methods, including deep learning, SVM, 	 Decision Trees, and ensemble methods, are commonly applied to 	 	 classify emotional states.</a:t>
            </a:r>
          </a:p>
        </p:txBody>
      </p:sp>
    </p:spTree>
    <p:extLst>
      <p:ext uri="{BB962C8B-B14F-4D97-AF65-F5344CB8AC3E}">
        <p14:creationId xmlns:p14="http://schemas.microsoft.com/office/powerpoint/2010/main" val="321749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86" y="134548"/>
            <a:ext cx="4724428" cy="479738"/>
          </a:xfrm>
        </p:spPr>
        <p:txBody>
          <a:bodyPr/>
          <a:lstStyle/>
          <a:p>
            <a:r>
              <a:rPr lang="en-US" sz="2800" dirty="0"/>
              <a:t>Statement of 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35F36-EE98-6478-90E9-D9CB889E8D16}"/>
              </a:ext>
            </a:extLst>
          </p:cNvPr>
          <p:cNvSpPr txBox="1"/>
          <p:nvPr/>
        </p:nvSpPr>
        <p:spPr>
          <a:xfrm>
            <a:off x="571688" y="614286"/>
            <a:ext cx="7684534" cy="374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Complexity of EEG Emotion Classification: </a:t>
            </a:r>
            <a:r>
              <a:rPr lang="en-US" sz="1600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Brainwave (EEG) data is inherently complex, random, and non-stationary, making emotion classification challenging without advanced processing and feature extraction techniques.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i="0" u="none" strike="noStrike" baseline="0" dirty="0"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Need for Real-Time, Low-Cost Emotion Detection: </a:t>
            </a:r>
            <a:r>
              <a:rPr lang="en-US" sz="1600" i="0" u="none" strike="noStrike" baseline="0" dirty="0">
                <a:latin typeface="Roboto Slab" panose="020B0604020202020204" charset="0"/>
                <a:ea typeface="Roboto Slab" panose="020B0604020202020204" charset="0"/>
              </a:rPr>
              <a:t>There is a need for an autonomous, low-cost solution to classify emotional states in real-time, especially for applications in mental health, human-computer interaction, and wearable devices. Current methods often require expert input or high-cost equipment.</a:t>
            </a:r>
          </a:p>
        </p:txBody>
      </p:sp>
    </p:spTree>
    <p:extLst>
      <p:ext uri="{BB962C8B-B14F-4D97-AF65-F5344CB8AC3E}">
        <p14:creationId xmlns:p14="http://schemas.microsoft.com/office/powerpoint/2010/main" val="205079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37" y="168415"/>
            <a:ext cx="3671725" cy="479738"/>
          </a:xfrm>
        </p:spPr>
        <p:txBody>
          <a:bodyPr/>
          <a:lstStyle/>
          <a:p>
            <a:r>
              <a:rPr lang="en-US" sz="2800" dirty="0"/>
              <a:t>Research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35F36-EE98-6478-90E9-D9CB889E8D16}"/>
              </a:ext>
            </a:extLst>
          </p:cNvPr>
          <p:cNvSpPr txBox="1"/>
          <p:nvPr/>
        </p:nvSpPr>
        <p:spPr>
          <a:xfrm>
            <a:off x="719850" y="980217"/>
            <a:ext cx="7684534" cy="300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How can EEG signals be effectively processed and simplified to classify emotional states accurately?</a:t>
            </a:r>
            <a:endParaRPr lang="en-US" sz="1600" i="0" u="none" strike="noStrike" baseline="0" dirty="0"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Which machine learning models (single and ensemble) provide the highest accuracy for classifying emotional states from EEG data?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Can low-cost, commercially available EEG devices provide sufficient accuracy for practical emotion classification applications?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What impact do feature selection techniques have on the performance of different classification models?</a:t>
            </a:r>
            <a:endParaRPr lang="en-US" sz="1600" i="0" u="none" strike="noStrike" baseline="0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4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156" y="168415"/>
            <a:ext cx="4154311" cy="479738"/>
          </a:xfrm>
        </p:spPr>
        <p:txBody>
          <a:bodyPr/>
          <a:lstStyle/>
          <a:p>
            <a:r>
              <a:rPr lang="en-US" sz="2800" dirty="0"/>
              <a:t>Objectives of the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35F36-EE98-6478-90E9-D9CB889E8D16}"/>
              </a:ext>
            </a:extLst>
          </p:cNvPr>
          <p:cNvSpPr txBox="1"/>
          <p:nvPr/>
        </p:nvSpPr>
        <p:spPr>
          <a:xfrm>
            <a:off x="719850" y="980217"/>
            <a:ext cx="7684534" cy="226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To develop effective machine learning models for classifying emotional states using EEG data.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To evaluate the effectiveness of feature selection methods in enhancing classification performance.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To validate the feasibility of using a low-cost, commercially available EEG device for emotion classification.</a:t>
            </a:r>
            <a:endParaRPr lang="en-US" sz="1600" i="0" u="none" strike="noStrike" baseline="0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1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2F2FA-BFF3-CFA1-76E5-188FBF60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222" y="168415"/>
            <a:ext cx="4425245" cy="479738"/>
          </a:xfrm>
        </p:spPr>
        <p:txBody>
          <a:bodyPr/>
          <a:lstStyle/>
          <a:p>
            <a:r>
              <a:rPr lang="en-US" sz="2800" dirty="0"/>
              <a:t>Significance of the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35F36-EE98-6478-90E9-D9CB889E8D16}"/>
              </a:ext>
            </a:extLst>
          </p:cNvPr>
          <p:cNvSpPr txBox="1"/>
          <p:nvPr/>
        </p:nvSpPr>
        <p:spPr>
          <a:xfrm>
            <a:off x="855317" y="1059240"/>
            <a:ext cx="7684534" cy="1157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Advancement in Emotion Classification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Potential Applications in Mental Health and Human-Computer Interaction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Slab" panose="020B0604020202020204" charset="0"/>
                <a:ea typeface="Roboto Slab" panose="020B0604020202020204" charset="0"/>
              </a:rPr>
              <a:t>Accessibility of Emotion Detection Technology</a:t>
            </a:r>
            <a:endParaRPr lang="en-US" sz="1600" i="0" u="none" strike="noStrike" baseline="0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7114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742</Words>
  <Application>Microsoft Office PowerPoint</Application>
  <PresentationFormat>On-screen Show (16:9)</PresentationFormat>
  <Paragraphs>117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Roboto Slab</vt:lpstr>
      <vt:lpstr>Source Sans Pro</vt:lpstr>
      <vt:lpstr>Wingdings</vt:lpstr>
      <vt:lpstr>Arial</vt:lpstr>
      <vt:lpstr>Times New Roman</vt:lpstr>
      <vt:lpstr>Cordelia template</vt:lpstr>
      <vt:lpstr>A multi-model Mental Emotion Prediction of EEG-based Brain Signal Data</vt:lpstr>
      <vt:lpstr>Outline</vt:lpstr>
      <vt:lpstr>What is EEG Signal</vt:lpstr>
      <vt:lpstr>Background</vt:lpstr>
      <vt:lpstr>Background</vt:lpstr>
      <vt:lpstr>Statement of the Problem</vt:lpstr>
      <vt:lpstr>Research Questions</vt:lpstr>
      <vt:lpstr>Objectives of the study</vt:lpstr>
      <vt:lpstr>Significance of the study</vt:lpstr>
      <vt:lpstr>Scope of the study</vt:lpstr>
      <vt:lpstr>Framework </vt:lpstr>
      <vt:lpstr>Methodology</vt:lpstr>
      <vt:lpstr>Methodology</vt:lpstr>
      <vt:lpstr>EEG Emotion Signal Data</vt:lpstr>
      <vt:lpstr>PowerPoint Presentation</vt:lpstr>
      <vt:lpstr>Model’s Confusion Matrix</vt:lpstr>
      <vt:lpstr>Model’s Confusion Matrix</vt:lpstr>
      <vt:lpstr>Result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Medical Knowledge Graph Embedding for Safe Medicine Recommendation</dc:title>
  <cp:lastModifiedBy>Gazi Mazharul Islam</cp:lastModifiedBy>
  <cp:revision>61</cp:revision>
  <dcterms:modified xsi:type="dcterms:W3CDTF">2024-11-10T18:37:37Z</dcterms:modified>
</cp:coreProperties>
</file>