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4.gif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https://github.com/gazpachu/box2d.git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box2d.org/features.html" Type="http://schemas.openxmlformats.org/officeDocument/2006/relationships/hyperlink" TargetMode="External" Id="rId4"/><Relationship Target="../media/image0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hrome.angrybirds.com" Type="http://schemas.openxmlformats.org/officeDocument/2006/relationships/hyperlink" TargetMode="External" Id="rId4"/><Relationship Target="https://code.google.com/p/playn/" Type="http://schemas.openxmlformats.org/officeDocument/2006/relationships/hyperlink" TargetMode="External" Id="rId3"/><Relationship Target="../media/image09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jpg" Type="http://schemas.openxmlformats.org/officeDocument/2006/relationships/image" Id="rId4"/><Relationship Target="http://artrules.ica.org.uk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github.com/html5rocks/www.html5rocks.com/issues/357" Type="http://schemas.openxmlformats.org/officeDocument/2006/relationships/hyperlink" TargetMode="External" Id="rId4"/><Relationship Target="http://opencv.org/" Type="http://schemas.openxmlformats.org/officeDocument/2006/relationships/hyperlink" TargetMode="External" Id="rId3"/><Relationship Target="../media/image05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1262" x="1818800"/>
            <a:ext cy="1297700" cx="965224"/>
          </a:xfrm>
          <a:prstGeom prst="rect">
            <a:avLst/>
          </a:prstGeom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y="1791367" x="635975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Box2D with Javascript</a:t>
            </a: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y="2876453" x="635975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“A practical introduction to 2d physics”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4261525" x="2349275"/>
            <a:ext cy="472499" cx="434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s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Eden House, London. 21st May 2014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608162" x="1884900"/>
            <a:ext cy="843783" cx="253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y="1071000" x="28602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s">
                <a:latin typeface="Courier New"/>
                <a:ea typeface="Courier New"/>
                <a:cs typeface="Courier New"/>
                <a:sym typeface="Courier New"/>
              </a:rPr>
              <a:t>Brown bag series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597725" x="4297650"/>
            <a:ext cy="784799" cx="548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800" lang="es">
                <a:latin typeface="Ubuntu"/>
                <a:ea typeface="Ubuntu"/>
                <a:cs typeface="Ubuntu"/>
                <a:sym typeface="Ubuntu"/>
              </a:rPr>
              <a:t>&amp;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43999">
            <a:off y="387137" x="4954724"/>
            <a:ext cy="1285874" cx="17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y="3245978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Attaching images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4266605" x="1037950"/>
            <a:ext cy="457200" cx="706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4A86E8"/>
                </a:solidFill>
              </a:rPr>
              <a:t>http://codingowl.com/readblog.php?blogid=134</a:t>
            </a:r>
          </a:p>
        </p:txBody>
      </p:sp>
      <p:sp>
        <p:nvSpPr>
          <p:cNvPr id="117" name="Shape 117"/>
          <p:cNvSpPr txBox="1"/>
          <p:nvPr>
            <p:ph idx="2" type="ctrTitle"/>
          </p:nvPr>
        </p:nvSpPr>
        <p:spPr>
          <a:xfrm>
            <a:off y="1718947" x="67605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Box2D Tutorials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2663375" x="1028200"/>
            <a:ext cy="457200" cx="706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4A86E8"/>
                </a:solidFill>
              </a:rPr>
              <a:t>http://www.emanueleferonato.com/category/box2d</a:t>
            </a:r>
          </a:p>
        </p:txBody>
      </p:sp>
      <p:sp>
        <p:nvSpPr>
          <p:cNvPr id="119" name="Shape 119"/>
          <p:cNvSpPr txBox="1"/>
          <p:nvPr>
            <p:ph idx="3" type="ctrTitle"/>
          </p:nvPr>
        </p:nvSpPr>
        <p:spPr>
          <a:xfrm>
            <a:off y="152877" x="705975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Box2D Library &amp; Docs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1097305" x="1058125"/>
            <a:ext cy="457200" cx="706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4A86E8"/>
                </a:solidFill>
              </a:rPr>
              <a:t>https://code.google.com/p/box2dweb/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38225" x="3652837"/>
            <a:ext cy="2914650" cx="1838325"/>
          </a:xfrm>
          <a:prstGeom prst="rect">
            <a:avLst/>
          </a:prstGeom>
        </p:spPr>
      </p:pic>
      <p:sp>
        <p:nvSpPr>
          <p:cNvPr id="126" name="Shape 126"/>
          <p:cNvSpPr txBox="1"/>
          <p:nvPr>
            <p:ph type="ctrTitle"/>
          </p:nvPr>
        </p:nvSpPr>
        <p:spPr>
          <a:xfrm>
            <a:off y="18677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Thanks ;-)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/>
        </p:nvSpPr>
        <p:spPr>
          <a:xfrm>
            <a:off y="1216475" x="892500"/>
            <a:ext cy="3173400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Download the template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What is Box2D?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latin typeface="Ubuntu"/>
                <a:ea typeface="Ubuntu"/>
                <a:cs typeface="Ubuntu"/>
                <a:sym typeface="Ubuntu"/>
              </a:rPr>
              <a:t>Showcase some examples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 little bit of coding…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latin typeface="Ubuntu"/>
                <a:ea typeface="Ubuntu"/>
                <a:cs typeface="Ubuntu"/>
                <a:sym typeface="Ubuntu"/>
              </a:rPr>
              <a:t>Useful links</a:t>
            </a: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y="-10" x="5895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Agenda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38525" x="6456900"/>
            <a:ext cy="1704975" cx="1905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y="1804789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Download the template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3027575" x="685800"/>
            <a:ext cy="589200" cx="7973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0000FF"/>
                </a:solidFill>
                <a:hlinkClick r:id="rId3"/>
              </a:rPr>
              <a:t>http://github.com/gazpachu/box2d.git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8350" x="3720300"/>
            <a:ext cy="1703399" cx="1703399"/>
          </a:xfrm>
          <a:prstGeom prst="rect">
            <a:avLst/>
          </a:prstGeom>
        </p:spPr>
      </p:pic>
      <p:sp>
        <p:nvSpPr>
          <p:cNvPr id="45" name="Shape 45"/>
          <p:cNvSpPr txBox="1"/>
          <p:nvPr/>
        </p:nvSpPr>
        <p:spPr>
          <a:xfrm>
            <a:off y="4261775" x="1791600"/>
            <a:ext cy="457200" cx="555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s"/>
              <a:t>It includes this presentation and the step-by-step tutorial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3568475" x="685800"/>
            <a:ext cy="589200" cx="7973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0000FF"/>
                </a:solidFill>
              </a:rPr>
              <a:t>http://github.com/gazpachu/box2d/archive/master.zip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/>
        </p:nvSpPr>
        <p:spPr>
          <a:xfrm>
            <a:off y="928700" x="3666750"/>
            <a:ext cy="3000000" cx="30000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0" lang="es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y="18677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What is Box2D</a:t>
            </a:r>
          </a:p>
        </p:txBody>
      </p:sp>
      <p:sp>
        <p:nvSpPr>
          <p:cNvPr id="53" name="Shape 53"/>
          <p:cNvSpPr txBox="1"/>
          <p:nvPr/>
        </p:nvSpPr>
        <p:spPr>
          <a:xfrm rot="-1325838">
            <a:off y="641341" x="700679"/>
            <a:ext cy="457150" cx="122972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Bodies</a:t>
            </a:r>
          </a:p>
        </p:txBody>
      </p:sp>
      <p:sp>
        <p:nvSpPr>
          <p:cNvPr id="54" name="Shape 54"/>
          <p:cNvSpPr txBox="1"/>
          <p:nvPr/>
        </p:nvSpPr>
        <p:spPr>
          <a:xfrm rot="720031">
            <a:off y="552308" x="5923576"/>
            <a:ext cy="457297" cx="156694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Collisions</a:t>
            </a:r>
          </a:p>
        </p:txBody>
      </p:sp>
      <p:sp>
        <p:nvSpPr>
          <p:cNvPr id="55" name="Shape 55"/>
          <p:cNvSpPr txBox="1"/>
          <p:nvPr/>
        </p:nvSpPr>
        <p:spPr>
          <a:xfrm rot="1428146">
            <a:off y="1797334" x="7417742"/>
            <a:ext cy="457090" cx="1057771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Fixtures</a:t>
            </a:r>
          </a:p>
        </p:txBody>
      </p:sp>
      <p:sp>
        <p:nvSpPr>
          <p:cNvPr id="56" name="Shape 56"/>
          <p:cNvSpPr txBox="1"/>
          <p:nvPr/>
        </p:nvSpPr>
        <p:spPr>
          <a:xfrm rot="-282244">
            <a:off y="432917" x="2399891"/>
            <a:ext cy="457240" cx="95842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Gravity</a:t>
            </a:r>
          </a:p>
        </p:txBody>
      </p:sp>
      <p:sp>
        <p:nvSpPr>
          <p:cNvPr id="57" name="Shape 57"/>
          <p:cNvSpPr txBox="1"/>
          <p:nvPr/>
        </p:nvSpPr>
        <p:spPr>
          <a:xfrm rot="968">
            <a:off y="185157" x="3740951"/>
            <a:ext cy="457200" cx="10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World</a:t>
            </a:r>
          </a:p>
        </p:txBody>
      </p:sp>
      <p:sp>
        <p:nvSpPr>
          <p:cNvPr id="58" name="Shape 58"/>
          <p:cNvSpPr txBox="1"/>
          <p:nvPr/>
        </p:nvSpPr>
        <p:spPr>
          <a:xfrm rot="-935924">
            <a:off y="1990288" x="389857"/>
            <a:ext cy="456964" cx="973972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Shapes</a:t>
            </a:r>
          </a:p>
        </p:txBody>
      </p:sp>
      <p:sp>
        <p:nvSpPr>
          <p:cNvPr id="59" name="Shape 59"/>
          <p:cNvSpPr txBox="1"/>
          <p:nvPr/>
        </p:nvSpPr>
        <p:spPr>
          <a:xfrm rot="797846">
            <a:off y="3100589" x="641223"/>
            <a:ext cy="457191" cx="134865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Impulse</a:t>
            </a:r>
          </a:p>
        </p:txBody>
      </p:sp>
      <p:sp>
        <p:nvSpPr>
          <p:cNvPr id="60" name="Shape 60"/>
          <p:cNvSpPr txBox="1"/>
          <p:nvPr/>
        </p:nvSpPr>
        <p:spPr>
          <a:xfrm rot="545771">
            <a:off y="4339741" x="1158659"/>
            <a:ext cy="457252" cx="80269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Force</a:t>
            </a:r>
          </a:p>
        </p:txBody>
      </p:sp>
      <p:sp>
        <p:nvSpPr>
          <p:cNvPr id="61" name="Shape 61"/>
          <p:cNvSpPr txBox="1"/>
          <p:nvPr/>
        </p:nvSpPr>
        <p:spPr>
          <a:xfrm rot="581987">
            <a:off y="4431804" x="2341717"/>
            <a:ext cy="457148" cx="97574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Torque</a:t>
            </a:r>
          </a:p>
        </p:txBody>
      </p:sp>
      <p:sp>
        <p:nvSpPr>
          <p:cNvPr id="62" name="Shape 62"/>
          <p:cNvSpPr txBox="1"/>
          <p:nvPr/>
        </p:nvSpPr>
        <p:spPr>
          <a:xfrm rot="-895">
            <a:off y="4389780" x="3666738"/>
            <a:ext cy="457200" cx="115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Damping</a:t>
            </a:r>
          </a:p>
        </p:txBody>
      </p:sp>
      <p:sp>
        <p:nvSpPr>
          <p:cNvPr id="63" name="Shape 63"/>
          <p:cNvSpPr txBox="1"/>
          <p:nvPr/>
        </p:nvSpPr>
        <p:spPr>
          <a:xfrm rot="287677">
            <a:off y="2849356" x="7166458"/>
            <a:ext cy="457315" cx="138183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Velocity</a:t>
            </a:r>
          </a:p>
        </p:txBody>
      </p:sp>
      <p:sp>
        <p:nvSpPr>
          <p:cNvPr id="64" name="Shape 64"/>
          <p:cNvSpPr txBox="1"/>
          <p:nvPr/>
        </p:nvSpPr>
        <p:spPr>
          <a:xfrm rot="-281758">
            <a:off y="3633857" x="7272321"/>
            <a:ext cy="457240" cx="864802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Inertia</a:t>
            </a:r>
          </a:p>
        </p:txBody>
      </p:sp>
      <p:sp>
        <p:nvSpPr>
          <p:cNvPr id="65" name="Shape 65"/>
          <p:cNvSpPr txBox="1"/>
          <p:nvPr/>
        </p:nvSpPr>
        <p:spPr>
          <a:xfrm rot="545981">
            <a:off y="4259255" x="6563779"/>
            <a:ext cy="457252" cx="86498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Joints</a:t>
            </a:r>
          </a:p>
        </p:txBody>
      </p:sp>
      <p:sp>
        <p:nvSpPr>
          <p:cNvPr id="66" name="Shape 66"/>
          <p:cNvSpPr txBox="1"/>
          <p:nvPr/>
        </p:nvSpPr>
        <p:spPr>
          <a:xfrm rot="288199">
            <a:off y="4389714" x="5354976"/>
            <a:ext cy="457315" cx="89925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Mass</a:t>
            </a:r>
          </a:p>
        </p:txBody>
      </p:sp>
      <p:sp>
        <p:nvSpPr>
          <p:cNvPr id="67" name="Shape 67"/>
          <p:cNvSpPr txBox="1"/>
          <p:nvPr/>
        </p:nvSpPr>
        <p:spPr>
          <a:xfrm rot="342293">
            <a:off y="1289103" x="6450700"/>
            <a:ext cy="457050" cx="89935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sleeping</a:t>
            </a:r>
          </a:p>
        </p:txBody>
      </p:sp>
      <p:sp>
        <p:nvSpPr>
          <p:cNvPr id="68" name="Shape 68"/>
          <p:cNvSpPr txBox="1"/>
          <p:nvPr/>
        </p:nvSpPr>
        <p:spPr>
          <a:xfrm rot="1146">
            <a:off y="1096109" x="7854175"/>
            <a:ext cy="457200" cx="89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awake</a:t>
            </a:r>
          </a:p>
        </p:txBody>
      </p:sp>
      <p:sp>
        <p:nvSpPr>
          <p:cNvPr id="69" name="Shape 69"/>
          <p:cNvSpPr txBox="1"/>
          <p:nvPr/>
        </p:nvSpPr>
        <p:spPr>
          <a:xfrm rot="-497048">
            <a:off y="4281373" x="7781785"/>
            <a:ext cy="457188" cx="89948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bullet</a:t>
            </a:r>
          </a:p>
        </p:txBody>
      </p:sp>
      <p:sp>
        <p:nvSpPr>
          <p:cNvPr id="70" name="Shape 70"/>
          <p:cNvSpPr txBox="1"/>
          <p:nvPr/>
        </p:nvSpPr>
        <p:spPr>
          <a:xfrm rot="505156">
            <a:off y="2558585" x="865794"/>
            <a:ext cy="457319" cx="89949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friction</a:t>
            </a:r>
          </a:p>
        </p:txBody>
      </p:sp>
      <p:sp>
        <p:nvSpPr>
          <p:cNvPr id="71" name="Shape 71"/>
          <p:cNvSpPr txBox="1"/>
          <p:nvPr/>
        </p:nvSpPr>
        <p:spPr>
          <a:xfrm rot="-497048">
            <a:off y="1348173" x="1110260"/>
            <a:ext cy="457188" cx="89948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density</a:t>
            </a:r>
          </a:p>
        </p:txBody>
      </p:sp>
      <p:sp>
        <p:nvSpPr>
          <p:cNvPr id="72" name="Shape 72"/>
          <p:cNvSpPr txBox="1"/>
          <p:nvPr/>
        </p:nvSpPr>
        <p:spPr>
          <a:xfrm rot="426505">
            <a:off y="3760641" x="536147"/>
            <a:ext cy="457092" cx="89941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sensor</a:t>
            </a:r>
          </a:p>
        </p:txBody>
      </p:sp>
      <p:sp>
        <p:nvSpPr>
          <p:cNvPr id="73" name="Shape 73"/>
          <p:cNvSpPr txBox="1"/>
          <p:nvPr/>
        </p:nvSpPr>
        <p:spPr>
          <a:xfrm rot="905">
            <a:off y="3928849" x="1939674"/>
            <a:ext cy="457200" cx="11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restitution</a:t>
            </a:r>
          </a:p>
        </p:txBody>
      </p:sp>
      <p:sp>
        <p:nvSpPr>
          <p:cNvPr id="74" name="Shape 74"/>
          <p:cNvSpPr txBox="1"/>
          <p:nvPr/>
        </p:nvSpPr>
        <p:spPr>
          <a:xfrm rot="529476">
            <a:off y="405216" x="7496840"/>
            <a:ext cy="457175" cx="89954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vector</a:t>
            </a:r>
          </a:p>
        </p:txBody>
      </p:sp>
      <p:sp>
        <p:nvSpPr>
          <p:cNvPr id="75" name="Shape 75"/>
          <p:cNvSpPr txBox="1"/>
          <p:nvPr/>
        </p:nvSpPr>
        <p:spPr>
          <a:xfrm rot="-209966">
            <a:off y="3928877" x="5437406"/>
            <a:ext cy="457152" cx="119923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debug draw</a:t>
            </a:r>
          </a:p>
        </p:txBody>
      </p:sp>
      <p:sp>
        <p:nvSpPr>
          <p:cNvPr id="76" name="Shape 76"/>
          <p:cNvSpPr txBox="1"/>
          <p:nvPr/>
        </p:nvSpPr>
        <p:spPr>
          <a:xfrm rot="-448405">
            <a:off y="395440" x="293125"/>
            <a:ext cy="457214" cx="899541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static</a:t>
            </a:r>
          </a:p>
        </p:txBody>
      </p:sp>
      <p:sp>
        <p:nvSpPr>
          <p:cNvPr id="77" name="Shape 77"/>
          <p:cNvSpPr txBox="1"/>
          <p:nvPr/>
        </p:nvSpPr>
        <p:spPr>
          <a:xfrm rot="176668">
            <a:off y="136180" x="1509637"/>
            <a:ext cy="457183" cx="89938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dynamic</a:t>
            </a:r>
          </a:p>
        </p:txBody>
      </p:sp>
      <p:sp>
        <p:nvSpPr>
          <p:cNvPr id="78" name="Shape 78"/>
          <p:cNvSpPr txBox="1"/>
          <p:nvPr/>
        </p:nvSpPr>
        <p:spPr>
          <a:xfrm rot="427321">
            <a:off y="231475" x="5075206"/>
            <a:ext cy="457092" cx="7138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editor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8327" x="3008075"/>
            <a:ext cy="723900" cx="2857500"/>
          </a:xfrm>
          <a:prstGeom prst="rect">
            <a:avLst/>
          </a:prstGeom>
        </p:spPr>
      </p:pic>
      <p:sp>
        <p:nvSpPr>
          <p:cNvPr id="84" name="Shape 84"/>
          <p:cNvSpPr txBox="1"/>
          <p:nvPr/>
        </p:nvSpPr>
        <p:spPr>
          <a:xfrm>
            <a:off y="1577175" x="988800"/>
            <a:ext cy="3045900" cx="752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-  Good option to work with collisions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-  Used by a lot of games, apps and artistic demos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-  Very useful if you need to implement velocity,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    impulse, gravity, torque, mass, inertia, etc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 Cross-browser &amp; cross-platform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 It’s also available in Java, C++ &amp; other languages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-  Full list of features: </a:t>
            </a:r>
            <a:r>
              <a:rPr sz="24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http://box2d.org/features.html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/>
        </p:nvSpPr>
        <p:spPr>
          <a:xfrm>
            <a:off y="4075850" x="665050"/>
            <a:ext cy="834300" cx="786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Angry Birds for Chrome (made with </a:t>
            </a: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PlayN</a:t>
            </a:r>
            <a:r>
              <a:rPr sz="1800" lang="es">
                <a:latin typeface="Ubuntu"/>
                <a:ea typeface="Ubuntu"/>
                <a:cs typeface="Ubuntu"/>
                <a:sym typeface="Ubuntu"/>
              </a:rPr>
              <a:t> and a GWT port of Box2d)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http://chrome.angrybirds.com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31825" x="1683237"/>
            <a:ext cy="3591799" cx="5777525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/>
        </p:nvSpPr>
        <p:spPr>
          <a:xfrm>
            <a:off y="4091773" x="988800"/>
            <a:ext cy="779700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ICA Art Rules (made with RoR and Box2d by SapientNitro)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http://artrules.ica.org.uk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01674" x="1530850"/>
            <a:ext cy="3550274" cx="5954474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/>
        </p:nvSpPr>
        <p:spPr>
          <a:xfrm>
            <a:off y="3939373" x="988800"/>
            <a:ext cy="829499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Real time shape recognition demos (box2d and </a:t>
            </a: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openCV</a:t>
            </a:r>
            <a:r>
              <a:rPr sz="1800" lang="es">
                <a:latin typeface="Ubuntu"/>
                <a:ea typeface="Ubuntu"/>
                <a:cs typeface="Ubuntu"/>
                <a:sym typeface="Ubuntu"/>
              </a:rPr>
              <a:t>)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http://github.com/html5rocks/www.html5rocks.com/issues/357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02575" x="1566499"/>
            <a:ext cy="3556201" cx="5888901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50369"/>
            <a:ext cy="4876800" cx="4876800"/>
          </a:xfrm>
          <a:prstGeom prst="rect">
            <a:avLst/>
          </a:prstGeom>
        </p:spPr>
      </p:pic>
      <p:sp>
        <p:nvSpPr>
          <p:cNvPr id="108" name="Shape 108"/>
          <p:cNvSpPr txBox="1"/>
          <p:nvPr>
            <p:ph type="ctrTitle"/>
          </p:nvPr>
        </p:nvSpPr>
        <p:spPr>
          <a:xfrm>
            <a:off y="1026506" x="1589827"/>
            <a:ext cy="671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Coding time...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1804488" x="4423616"/>
            <a:ext cy="2141999" cx="493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b2Vec2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Box2D.Common.Math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.b2Vec2;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b2AABB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Box2D.Collision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.b2AABB;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b2BodyDef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.b2BodyDef;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b2Body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.b2Body;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b2FixtureDef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.b2FixtureDef;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b2Fixture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.b2Fixture;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b2World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.b2World;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b2PolygonShape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Box2D.Collision.Shapes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.b2PolygonShape;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b2DebugDraw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.b2DebugDraw;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2" type="ctrTitle"/>
          </p:nvPr>
        </p:nvSpPr>
        <p:spPr>
          <a:xfrm>
            <a:off y="3569010" x="4439247"/>
            <a:ext cy="671400" cx="3670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s">
                <a:latin typeface="Ubuntu"/>
                <a:ea typeface="Ubuntu"/>
                <a:cs typeface="Ubuntu"/>
                <a:sym typeface="Ubuntu"/>
              </a:rPr>
              <a:t>open the “box2d” folder in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s">
                <a:latin typeface="Ubuntu"/>
                <a:ea typeface="Ubuntu"/>
                <a:cs typeface="Ubuntu"/>
                <a:sym typeface="Ubuntu"/>
              </a:rPr>
              <a:t>your favourite text editor...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