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53EB"/>
    <a:srgbClr val="E9C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A32F52-6996-43A8-B13F-608A34AE166C}" v="6" dt="2024-01-18T22:45:54.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749"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i panneru" userId="8b310e2d2cb76d89" providerId="LiveId" clId="{8FA32F52-6996-43A8-B13F-608A34AE166C}"/>
    <pc:docChg chg="undo custSel modSld">
      <pc:chgData name="rani panneru" userId="8b310e2d2cb76d89" providerId="LiveId" clId="{8FA32F52-6996-43A8-B13F-608A34AE166C}" dt="2024-01-18T22:48:30.748" v="503" actId="207"/>
      <pc:docMkLst>
        <pc:docMk/>
      </pc:docMkLst>
      <pc:sldChg chg="addSp delSp modSp mod setBg">
        <pc:chgData name="rani panneru" userId="8b310e2d2cb76d89" providerId="LiveId" clId="{8FA32F52-6996-43A8-B13F-608A34AE166C}" dt="2024-01-18T22:48:30.748" v="503" actId="207"/>
        <pc:sldMkLst>
          <pc:docMk/>
          <pc:sldMk cId="1515910554" sldId="256"/>
        </pc:sldMkLst>
        <pc:spChg chg="add del mod">
          <ac:chgData name="rani panneru" userId="8b310e2d2cb76d89" providerId="LiveId" clId="{8FA32F52-6996-43A8-B13F-608A34AE166C}" dt="2024-01-18T22:47:07.419" v="490" actId="478"/>
          <ac:spMkLst>
            <pc:docMk/>
            <pc:sldMk cId="1515910554" sldId="256"/>
            <ac:spMk id="2" creationId="{99EBC8AF-800B-B30B-4C11-B36B411C1CEA}"/>
          </ac:spMkLst>
        </pc:spChg>
        <pc:spChg chg="add mod">
          <ac:chgData name="rani panneru" userId="8b310e2d2cb76d89" providerId="LiveId" clId="{8FA32F52-6996-43A8-B13F-608A34AE166C}" dt="2024-01-18T22:40:41.399" v="443" actId="207"/>
          <ac:spMkLst>
            <pc:docMk/>
            <pc:sldMk cId="1515910554" sldId="256"/>
            <ac:spMk id="3" creationId="{800258EA-F6A2-46AD-2158-F43821589DF3}"/>
          </ac:spMkLst>
        </pc:spChg>
        <pc:spChg chg="mod">
          <ac:chgData name="rani panneru" userId="8b310e2d2cb76d89" providerId="LiveId" clId="{8FA32F52-6996-43A8-B13F-608A34AE166C}" dt="2024-01-18T22:43:56.188" v="459" actId="2711"/>
          <ac:spMkLst>
            <pc:docMk/>
            <pc:sldMk cId="1515910554" sldId="256"/>
            <ac:spMk id="4" creationId="{A22EF7B8-B537-F677-76A6-4D61A0601C36}"/>
          </ac:spMkLst>
        </pc:spChg>
        <pc:spChg chg="mod">
          <ac:chgData name="rani panneru" userId="8b310e2d2cb76d89" providerId="LiveId" clId="{8FA32F52-6996-43A8-B13F-608A34AE166C}" dt="2024-01-18T22:40:53.931" v="444" actId="207"/>
          <ac:spMkLst>
            <pc:docMk/>
            <pc:sldMk cId="1515910554" sldId="256"/>
            <ac:spMk id="5" creationId="{5F42F48E-9FB6-19A9-DA54-16DDFAEB8DD5}"/>
          </ac:spMkLst>
        </pc:spChg>
        <pc:spChg chg="mod">
          <ac:chgData name="rani panneru" userId="8b310e2d2cb76d89" providerId="LiveId" clId="{8FA32F52-6996-43A8-B13F-608A34AE166C}" dt="2024-01-18T22:40:35.491" v="442" actId="207"/>
          <ac:spMkLst>
            <pc:docMk/>
            <pc:sldMk cId="1515910554" sldId="256"/>
            <ac:spMk id="6" creationId="{9932804A-5B80-E8B9-7FDB-D895FA14999C}"/>
          </ac:spMkLst>
        </pc:spChg>
        <pc:spChg chg="mod">
          <ac:chgData name="rani panneru" userId="8b310e2d2cb76d89" providerId="LiveId" clId="{8FA32F52-6996-43A8-B13F-608A34AE166C}" dt="2024-01-18T22:42:53.596" v="453" actId="207"/>
          <ac:spMkLst>
            <pc:docMk/>
            <pc:sldMk cId="1515910554" sldId="256"/>
            <ac:spMk id="7" creationId="{04F60721-C5D0-9621-5C10-7C44801CBD51}"/>
          </ac:spMkLst>
        </pc:spChg>
        <pc:spChg chg="mod">
          <ac:chgData name="rani panneru" userId="8b310e2d2cb76d89" providerId="LiveId" clId="{8FA32F52-6996-43A8-B13F-608A34AE166C}" dt="2024-01-18T22:27:37.300" v="361" actId="14100"/>
          <ac:spMkLst>
            <pc:docMk/>
            <pc:sldMk cId="1515910554" sldId="256"/>
            <ac:spMk id="8" creationId="{A1ADE098-4958-355D-317E-CED8A599AFD9}"/>
          </ac:spMkLst>
        </pc:spChg>
        <pc:spChg chg="mod">
          <ac:chgData name="rani panneru" userId="8b310e2d2cb76d89" providerId="LiveId" clId="{8FA32F52-6996-43A8-B13F-608A34AE166C}" dt="2024-01-18T22:43:03.919" v="454" actId="207"/>
          <ac:spMkLst>
            <pc:docMk/>
            <pc:sldMk cId="1515910554" sldId="256"/>
            <ac:spMk id="9" creationId="{3BCC6A70-9385-DD7D-EDCB-5E54C1FB47BD}"/>
          </ac:spMkLst>
        </pc:spChg>
        <pc:spChg chg="mod">
          <ac:chgData name="rani panneru" userId="8b310e2d2cb76d89" providerId="LiveId" clId="{8FA32F52-6996-43A8-B13F-608A34AE166C}" dt="2024-01-18T22:17:20.099" v="49" actId="1076"/>
          <ac:spMkLst>
            <pc:docMk/>
            <pc:sldMk cId="1515910554" sldId="256"/>
            <ac:spMk id="10" creationId="{65A7E73E-5A1B-453A-34A8-C2573FE3F28E}"/>
          </ac:spMkLst>
        </pc:spChg>
        <pc:spChg chg="mod">
          <ac:chgData name="rani panneru" userId="8b310e2d2cb76d89" providerId="LiveId" clId="{8FA32F52-6996-43A8-B13F-608A34AE166C}" dt="2024-01-18T22:18:33.184" v="55" actId="14100"/>
          <ac:spMkLst>
            <pc:docMk/>
            <pc:sldMk cId="1515910554" sldId="256"/>
            <ac:spMk id="12" creationId="{2103DDA6-4F1A-E0C2-5444-9EAE5395A585}"/>
          </ac:spMkLst>
        </pc:spChg>
        <pc:spChg chg="mod">
          <ac:chgData name="rani panneru" userId="8b310e2d2cb76d89" providerId="LiveId" clId="{8FA32F52-6996-43A8-B13F-608A34AE166C}" dt="2024-01-18T22:23:29.876" v="110" actId="1076"/>
          <ac:spMkLst>
            <pc:docMk/>
            <pc:sldMk cId="1515910554" sldId="256"/>
            <ac:spMk id="15" creationId="{560B6F8B-4A92-9E9F-291A-F7640C60DB29}"/>
          </ac:spMkLst>
        </pc:spChg>
        <pc:spChg chg="mod">
          <ac:chgData name="rani panneru" userId="8b310e2d2cb76d89" providerId="LiveId" clId="{8FA32F52-6996-43A8-B13F-608A34AE166C}" dt="2024-01-18T22:22:25.310" v="104" actId="1076"/>
          <ac:spMkLst>
            <pc:docMk/>
            <pc:sldMk cId="1515910554" sldId="256"/>
            <ac:spMk id="16" creationId="{D5C2BA38-0DB8-69D9-F5DA-A275250557D0}"/>
          </ac:spMkLst>
        </pc:spChg>
        <pc:spChg chg="mod">
          <ac:chgData name="rani panneru" userId="8b310e2d2cb76d89" providerId="LiveId" clId="{8FA32F52-6996-43A8-B13F-608A34AE166C}" dt="2024-01-18T22:43:25.069" v="456" actId="207"/>
          <ac:spMkLst>
            <pc:docMk/>
            <pc:sldMk cId="1515910554" sldId="256"/>
            <ac:spMk id="19" creationId="{877C43D8-DE7A-BAC4-1441-D34D9B3331E1}"/>
          </ac:spMkLst>
        </pc:spChg>
        <pc:spChg chg="mod">
          <ac:chgData name="rani panneru" userId="8b310e2d2cb76d89" providerId="LiveId" clId="{8FA32F52-6996-43A8-B13F-608A34AE166C}" dt="2024-01-18T22:35:25.855" v="424" actId="20577"/>
          <ac:spMkLst>
            <pc:docMk/>
            <pc:sldMk cId="1515910554" sldId="256"/>
            <ac:spMk id="20" creationId="{8D0957FC-B0D8-8C2B-FEE3-AB81FB1675AB}"/>
          </ac:spMkLst>
        </pc:spChg>
        <pc:spChg chg="mod">
          <ac:chgData name="rani panneru" userId="8b310e2d2cb76d89" providerId="LiveId" clId="{8FA32F52-6996-43A8-B13F-608A34AE166C}" dt="2024-01-18T22:48:16.721" v="501" actId="14100"/>
          <ac:spMkLst>
            <pc:docMk/>
            <pc:sldMk cId="1515910554" sldId="256"/>
            <ac:spMk id="21" creationId="{5249EC7F-DA44-C1DE-1EF7-D91F84C527E9}"/>
          </ac:spMkLst>
        </pc:spChg>
        <pc:spChg chg="mod">
          <ac:chgData name="rani panneru" userId="8b310e2d2cb76d89" providerId="LiveId" clId="{8FA32F52-6996-43A8-B13F-608A34AE166C}" dt="2024-01-18T22:48:05.460" v="499" actId="20577"/>
          <ac:spMkLst>
            <pc:docMk/>
            <pc:sldMk cId="1515910554" sldId="256"/>
            <ac:spMk id="22" creationId="{C182BB8B-CF14-A728-FBF2-BEFDD0310861}"/>
          </ac:spMkLst>
        </pc:spChg>
        <pc:spChg chg="mod">
          <ac:chgData name="rani panneru" userId="8b310e2d2cb76d89" providerId="LiveId" clId="{8FA32F52-6996-43A8-B13F-608A34AE166C}" dt="2024-01-18T22:48:30.748" v="503" actId="207"/>
          <ac:spMkLst>
            <pc:docMk/>
            <pc:sldMk cId="1515910554" sldId="256"/>
            <ac:spMk id="23" creationId="{22ECC294-FD6F-386C-48F3-4CCEDA795C45}"/>
          </ac:spMkLst>
        </pc:spChg>
        <pc:spChg chg="add mod">
          <ac:chgData name="rani panneru" userId="8b310e2d2cb76d89" providerId="LiveId" clId="{8FA32F52-6996-43A8-B13F-608A34AE166C}" dt="2024-01-18T22:46:30.526" v="486" actId="20577"/>
          <ac:spMkLst>
            <pc:docMk/>
            <pc:sldMk cId="1515910554" sldId="256"/>
            <ac:spMk id="24" creationId="{FF7C367A-2C30-CFD7-2E20-F3904B9A95F7}"/>
          </ac:spMkLst>
        </pc:spChg>
        <pc:picChg chg="mod">
          <ac:chgData name="rani panneru" userId="8b310e2d2cb76d89" providerId="LiveId" clId="{8FA32F52-6996-43A8-B13F-608A34AE166C}" dt="2024-01-18T22:17:59.209" v="53" actId="14100"/>
          <ac:picMkLst>
            <pc:docMk/>
            <pc:sldMk cId="1515910554" sldId="256"/>
            <ac:picMk id="11" creationId="{8BA33CAA-030B-7B35-685A-2AAD595F655E}"/>
          </ac:picMkLst>
        </pc:picChg>
        <pc:picChg chg="mod">
          <ac:chgData name="rani panneru" userId="8b310e2d2cb76d89" providerId="LiveId" clId="{8FA32F52-6996-43A8-B13F-608A34AE166C}" dt="2024-01-18T22:19:04.509" v="58" actId="14100"/>
          <ac:picMkLst>
            <pc:docMk/>
            <pc:sldMk cId="1515910554" sldId="256"/>
            <ac:picMk id="13" creationId="{18D92F61-3C00-E30F-A712-6302FE95695B}"/>
          </ac:picMkLst>
        </pc:picChg>
        <pc:picChg chg="mod">
          <ac:chgData name="rani panneru" userId="8b310e2d2cb76d89" providerId="LiveId" clId="{8FA32F52-6996-43A8-B13F-608A34AE166C}" dt="2024-01-18T22:46:51.762" v="488" actId="1076"/>
          <ac:picMkLst>
            <pc:docMk/>
            <pc:sldMk cId="1515910554" sldId="256"/>
            <ac:picMk id="14" creationId="{8A14BB71-AE0D-2102-182F-93B44D740209}"/>
          </ac:picMkLst>
        </pc:picChg>
        <pc:picChg chg="mod">
          <ac:chgData name="rani panneru" userId="8b310e2d2cb76d89" providerId="LiveId" clId="{8FA32F52-6996-43A8-B13F-608A34AE166C}" dt="2024-01-18T22:21:19.938" v="70" actId="1076"/>
          <ac:picMkLst>
            <pc:docMk/>
            <pc:sldMk cId="1515910554" sldId="256"/>
            <ac:picMk id="17" creationId="{371A5081-CC87-1287-A4CE-0E86EE0734A6}"/>
          </ac:picMkLst>
        </pc:picChg>
        <pc:picChg chg="mod">
          <ac:chgData name="rani panneru" userId="8b310e2d2cb76d89" providerId="LiveId" clId="{8FA32F52-6996-43A8-B13F-608A34AE166C}" dt="2024-01-18T22:33:53.204" v="411" actId="14100"/>
          <ac:picMkLst>
            <pc:docMk/>
            <pc:sldMk cId="1515910554" sldId="256"/>
            <ac:picMk id="18" creationId="{AAE06E51-97F4-CD25-41A0-AFA314D7A5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B6E696-E131-4C99-9497-D9D995C2036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413468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6E696-E131-4C99-9497-D9D995C2036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19959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6E696-E131-4C99-9497-D9D995C2036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6201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6E696-E131-4C99-9497-D9D995C2036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1827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6E696-E131-4C99-9497-D9D995C2036F}"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13192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6E696-E131-4C99-9497-D9D995C2036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266572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48601"/>
            <a:ext cx="12793057"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48601"/>
            <a:ext cx="12856061"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6E696-E131-4C99-9497-D9D995C2036F}"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277863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6E696-E131-4C99-9497-D9D995C2036F}"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287985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6E696-E131-4C99-9497-D9D995C2036F}"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356749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D7B6E696-E131-4C99-9497-D9D995C2036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136204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D7B6E696-E131-4C99-9497-D9D995C2036F}"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01B94-0009-484D-A777-7DBD3E885C7E}" type="slidenum">
              <a:rPr lang="en-IN" smtClean="0"/>
              <a:t>‹#›</a:t>
            </a:fld>
            <a:endParaRPr lang="en-IN"/>
          </a:p>
        </p:txBody>
      </p:sp>
    </p:spTree>
    <p:extLst>
      <p:ext uri="{BB962C8B-B14F-4D97-AF65-F5344CB8AC3E}">
        <p14:creationId xmlns:p14="http://schemas.microsoft.com/office/powerpoint/2010/main" val="208267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D7B6E696-E131-4C99-9497-D9D995C2036F}" type="datetimeFigureOut">
              <a:rPr lang="en-IN" smtClean="0"/>
              <a:t>19-01-2024</a:t>
            </a:fld>
            <a:endParaRPr lang="en-IN"/>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1AD01B94-0009-484D-A777-7DBD3E885C7E}" type="slidenum">
              <a:rPr lang="en-IN" smtClean="0"/>
              <a:t>‹#›</a:t>
            </a:fld>
            <a:endParaRPr lang="en-IN"/>
          </a:p>
        </p:txBody>
      </p:sp>
    </p:spTree>
    <p:extLst>
      <p:ext uri="{BB962C8B-B14F-4D97-AF65-F5344CB8AC3E}">
        <p14:creationId xmlns:p14="http://schemas.microsoft.com/office/powerpoint/2010/main" val="31151286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gb23aam/ADS-3.gi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2EF7B8-B537-F677-76A6-4D61A0601C36}"/>
              </a:ext>
            </a:extLst>
          </p:cNvPr>
          <p:cNvSpPr/>
          <p:nvPr/>
        </p:nvSpPr>
        <p:spPr>
          <a:xfrm>
            <a:off x="0" y="138578"/>
            <a:ext cx="30022799" cy="1637009"/>
          </a:xfrm>
          <a:prstGeom prst="rect">
            <a:avLst/>
          </a:prstGeom>
          <a:solidFill>
            <a:schemeClr val="accent6">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dirty="0">
                <a:solidFill>
                  <a:srgbClr val="FFFFFF"/>
                </a:solidFill>
                <a:latin typeface="Arial Black" panose="020B0A04020102020204" pitchFamily="34" charset="0"/>
                <a:ea typeface="+mn-lt"/>
                <a:cs typeface="+mn-lt"/>
              </a:rPr>
              <a:t>Analysis of Access to Electricity Worldwide</a:t>
            </a:r>
            <a:endParaRPr lang="en-US" sz="4800" b="1" dirty="0">
              <a:solidFill>
                <a:srgbClr val="FFFFFF"/>
              </a:solidFill>
              <a:latin typeface="Arial Black" panose="020B0A04020102020204" pitchFamily="34" charset="0"/>
              <a:cs typeface="Calibri" panose="020F0502020204030204"/>
            </a:endParaRPr>
          </a:p>
        </p:txBody>
      </p:sp>
      <p:sp>
        <p:nvSpPr>
          <p:cNvPr id="5" name="Rectangle 4">
            <a:extLst>
              <a:ext uri="{FF2B5EF4-FFF2-40B4-BE49-F238E27FC236}">
                <a16:creationId xmlns:a16="http://schemas.microsoft.com/office/drawing/2014/main" id="{5F42F48E-9FB6-19A9-DA54-16DDFAEB8DD5}"/>
              </a:ext>
            </a:extLst>
          </p:cNvPr>
          <p:cNvSpPr/>
          <p:nvPr/>
        </p:nvSpPr>
        <p:spPr>
          <a:xfrm>
            <a:off x="135169" y="3084140"/>
            <a:ext cx="14267153" cy="37770139"/>
          </a:xfrm>
          <a:prstGeom prst="rect">
            <a:avLst/>
          </a:prstGeom>
          <a:solidFill>
            <a:schemeClr val="accent6">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This study explores global access to electricity from 2000 to 2021, employing K-Means clustering and PCA to identify patterns among countries. The analysis includes a correlation matrix, line plots for historical trends, and a choropleth map illustrating access disparities. The study highlights top performers and offers insights into countries with less than 50% access, guiding targeted interventions for socio-economic development.</a:t>
            </a:r>
            <a:endParaRPr lang="en-US" dirty="0"/>
          </a:p>
        </p:txBody>
      </p:sp>
      <p:sp>
        <p:nvSpPr>
          <p:cNvPr id="6" name="Rectangle 5">
            <a:extLst>
              <a:ext uri="{FF2B5EF4-FFF2-40B4-BE49-F238E27FC236}">
                <a16:creationId xmlns:a16="http://schemas.microsoft.com/office/drawing/2014/main" id="{9932804A-5B80-E8B9-7FDB-D895FA14999C}"/>
              </a:ext>
            </a:extLst>
          </p:cNvPr>
          <p:cNvSpPr/>
          <p:nvPr/>
        </p:nvSpPr>
        <p:spPr>
          <a:xfrm>
            <a:off x="14939484" y="1936908"/>
            <a:ext cx="15083315" cy="38861645"/>
          </a:xfrm>
          <a:prstGeom prst="rect">
            <a:avLst/>
          </a:prstGeom>
          <a:solidFill>
            <a:schemeClr val="accent6">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Calibri" panose="020F0502020204030204"/>
            </a:endParaRPr>
          </a:p>
        </p:txBody>
      </p:sp>
      <p:sp>
        <p:nvSpPr>
          <p:cNvPr id="7" name="Rectangle 6">
            <a:extLst>
              <a:ext uri="{FF2B5EF4-FFF2-40B4-BE49-F238E27FC236}">
                <a16:creationId xmlns:a16="http://schemas.microsoft.com/office/drawing/2014/main" id="{04F60721-C5D0-9621-5C10-7C44801CBD51}"/>
              </a:ext>
            </a:extLst>
          </p:cNvPr>
          <p:cNvSpPr/>
          <p:nvPr/>
        </p:nvSpPr>
        <p:spPr>
          <a:xfrm>
            <a:off x="72558" y="1980570"/>
            <a:ext cx="14329763" cy="99962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dirty="0">
                <a:solidFill>
                  <a:srgbClr val="FFFFFF"/>
                </a:solidFill>
                <a:cs typeface="Calibri" panose="020F0502020204030204"/>
              </a:rPr>
              <a:t>Abstract</a:t>
            </a:r>
            <a:endParaRPr lang="en-US" sz="4400" dirty="0"/>
          </a:p>
        </p:txBody>
      </p:sp>
      <p:sp>
        <p:nvSpPr>
          <p:cNvPr id="8" name="TextBox 11">
            <a:extLst>
              <a:ext uri="{FF2B5EF4-FFF2-40B4-BE49-F238E27FC236}">
                <a16:creationId xmlns:a16="http://schemas.microsoft.com/office/drawing/2014/main" id="{A1ADE098-4958-355D-317E-CED8A599AFD9}"/>
              </a:ext>
            </a:extLst>
          </p:cNvPr>
          <p:cNvSpPr txBox="1"/>
          <p:nvPr/>
        </p:nvSpPr>
        <p:spPr>
          <a:xfrm>
            <a:off x="15243366" y="3178165"/>
            <a:ext cx="13804321" cy="452431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gn="just">
              <a:buFont typeface="Arial" panose="020B0604020202020204"/>
              <a:buChar char="•"/>
            </a:pPr>
            <a:r>
              <a:rPr lang="en-US" sz="3600" dirty="0">
                <a:latin typeface="Calibri" panose="020F0502020204030204"/>
                <a:ea typeface="Söhne"/>
                <a:cs typeface="Söhne"/>
              </a:rPr>
              <a:t>Access to electricity is an essential indicator of socio-economic development, reflects a nation's progress and the well-being of its citizens. Through an exploration of key metrics and clustering techniques, we aim to uncover distinct patterns and trends in electrification across diverse countries. Our study not only identifies top performers in providing widespread access but also sheds light on those facing challenges with less than 50% access, offering valuable insights for targeted interventions.</a:t>
            </a:r>
            <a:endParaRPr lang="en-US" sz="3600" dirty="0">
              <a:latin typeface="Calibri" panose="020F0502020204030204"/>
              <a:cs typeface="Calibri" panose="020F0502020204030204"/>
            </a:endParaRPr>
          </a:p>
        </p:txBody>
      </p:sp>
      <p:sp>
        <p:nvSpPr>
          <p:cNvPr id="9" name="Rectangle 8">
            <a:extLst>
              <a:ext uri="{FF2B5EF4-FFF2-40B4-BE49-F238E27FC236}">
                <a16:creationId xmlns:a16="http://schemas.microsoft.com/office/drawing/2014/main" id="{3BCC6A70-9385-DD7D-EDCB-5E54C1FB47BD}"/>
              </a:ext>
            </a:extLst>
          </p:cNvPr>
          <p:cNvSpPr/>
          <p:nvPr/>
        </p:nvSpPr>
        <p:spPr>
          <a:xfrm>
            <a:off x="495502" y="8197394"/>
            <a:ext cx="13732286" cy="96825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dirty="0">
                <a:solidFill>
                  <a:srgbClr val="FFFFFF"/>
                </a:solidFill>
                <a:cs typeface="Calibri" panose="020F0502020204030204"/>
              </a:rPr>
              <a:t>Methodology</a:t>
            </a:r>
            <a:endParaRPr lang="en-US" sz="4400" dirty="0"/>
          </a:p>
        </p:txBody>
      </p:sp>
      <p:sp>
        <p:nvSpPr>
          <p:cNvPr id="10" name="TextBox 12">
            <a:extLst>
              <a:ext uri="{FF2B5EF4-FFF2-40B4-BE49-F238E27FC236}">
                <a16:creationId xmlns:a16="http://schemas.microsoft.com/office/drawing/2014/main" id="{65A7E73E-5A1B-453A-34A8-C2573FE3F28E}"/>
              </a:ext>
            </a:extLst>
          </p:cNvPr>
          <p:cNvSpPr txBox="1"/>
          <p:nvPr/>
        </p:nvSpPr>
        <p:spPr>
          <a:xfrm>
            <a:off x="72559" y="9618561"/>
            <a:ext cx="13508437" cy="3970318"/>
          </a:xfrm>
          <a:prstGeom prst="rect">
            <a:avLst/>
          </a:prstGeom>
          <a:noFill/>
          <a:ln>
            <a:noFill/>
          </a:ln>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lgn="just">
              <a:buFont typeface="Arial" panose="020B0604020202020204"/>
              <a:buChar char="•"/>
            </a:pPr>
            <a:r>
              <a:rPr lang="en-US" sz="3600" dirty="0">
                <a:ea typeface="+mn-lt"/>
                <a:cs typeface="+mn-lt"/>
              </a:rPr>
              <a:t>The analysis of global access to electricity from 2000 to 2021 involved a systematic and multi-faceted approach.</a:t>
            </a:r>
            <a:endParaRPr lang="en-US" sz="3600" dirty="0">
              <a:cs typeface="Calibri" panose="020F0502020204030204"/>
            </a:endParaRPr>
          </a:p>
          <a:p>
            <a:pPr marL="571500" indent="-571500" algn="just">
              <a:buFont typeface="Arial" panose="020B0604020202020204"/>
              <a:buChar char="•"/>
            </a:pPr>
            <a:r>
              <a:rPr lang="en-US" sz="3600" dirty="0">
                <a:ea typeface="+mn-lt"/>
                <a:cs typeface="+mn-lt"/>
              </a:rPr>
              <a:t>K-Means clustering algorithm with five clusters used to identify distinct patterns and groupings among countries based on their access to electricity metrics. </a:t>
            </a:r>
          </a:p>
          <a:p>
            <a:pPr marL="571500" indent="-571500" algn="just">
              <a:buFont typeface="Arial" panose="020B0604020202020204"/>
              <a:buChar char="•"/>
            </a:pPr>
            <a:r>
              <a:rPr lang="en-US" sz="3600" dirty="0">
                <a:ea typeface="+mn-lt"/>
                <a:cs typeface="+mn-lt"/>
              </a:rPr>
              <a:t>Principal Component Analysis (PCA) was utilized for dimensionality reduction, enabling effective visualization of clustering results.</a:t>
            </a:r>
            <a:endParaRPr lang="en-US" sz="3600" dirty="0">
              <a:cs typeface="Calibri" panose="020F0502020204030204"/>
            </a:endParaRPr>
          </a:p>
        </p:txBody>
      </p:sp>
      <p:pic>
        <p:nvPicPr>
          <p:cNvPr id="11" name="Picture 10" descr="A screen shot of a diagram&#10;&#10;Description automatically generated">
            <a:extLst>
              <a:ext uri="{FF2B5EF4-FFF2-40B4-BE49-F238E27FC236}">
                <a16:creationId xmlns:a16="http://schemas.microsoft.com/office/drawing/2014/main" id="{8BA33CAA-030B-7B35-685A-2AAD595F655E}"/>
              </a:ext>
            </a:extLst>
          </p:cNvPr>
          <p:cNvPicPr>
            <a:picLocks noChangeAspect="1"/>
          </p:cNvPicPr>
          <p:nvPr/>
        </p:nvPicPr>
        <p:blipFill>
          <a:blip r:embed="rId2"/>
          <a:stretch>
            <a:fillRect/>
          </a:stretch>
        </p:blipFill>
        <p:spPr>
          <a:xfrm>
            <a:off x="793782" y="13781051"/>
            <a:ext cx="12935592" cy="8000301"/>
          </a:xfrm>
          <a:prstGeom prst="rect">
            <a:avLst/>
          </a:prstGeom>
          <a:ln w="12700">
            <a:solidFill>
              <a:schemeClr val="accent1">
                <a:lumMod val="60000"/>
                <a:lumOff val="40000"/>
              </a:schemeClr>
            </a:solidFill>
          </a:ln>
        </p:spPr>
      </p:pic>
      <p:sp>
        <p:nvSpPr>
          <p:cNvPr id="12" name="TextBox 16">
            <a:extLst>
              <a:ext uri="{FF2B5EF4-FFF2-40B4-BE49-F238E27FC236}">
                <a16:creationId xmlns:a16="http://schemas.microsoft.com/office/drawing/2014/main" id="{2103DDA6-4F1A-E0C2-5444-9EAE5395A585}"/>
              </a:ext>
            </a:extLst>
          </p:cNvPr>
          <p:cNvSpPr txBox="1"/>
          <p:nvPr/>
        </p:nvSpPr>
        <p:spPr>
          <a:xfrm>
            <a:off x="495502" y="22091785"/>
            <a:ext cx="13085494" cy="624786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000" b="1" dirty="0">
                <a:ea typeface="+mn-lt"/>
                <a:cs typeface="+mn-lt"/>
              </a:rPr>
              <a:t>Correlation Matrix</a:t>
            </a:r>
          </a:p>
          <a:p>
            <a:pPr algn="just"/>
            <a:endParaRPr lang="en-US" sz="3600" b="1" dirty="0">
              <a:ea typeface="+mn-lt"/>
              <a:cs typeface="+mn-lt"/>
            </a:endParaRPr>
          </a:p>
          <a:p>
            <a:pPr algn="just"/>
            <a:r>
              <a:rPr lang="en-US" sz="3600" dirty="0">
                <a:ea typeface="+mn-lt"/>
                <a:cs typeface="+mn-lt"/>
              </a:rPr>
              <a:t>The correlation matrix contains correlation coefficients between each pair of features in the dataset. Correlation coefficients measure the strength and direction of the linear relationship between two variables. </a:t>
            </a:r>
            <a:endParaRPr lang="en-US" sz="3600" dirty="0">
              <a:cs typeface="Calibri" panose="020F0502020204030204"/>
            </a:endParaRPr>
          </a:p>
          <a:p>
            <a:pPr algn="just"/>
            <a:endParaRPr lang="en-US" sz="3600" dirty="0">
              <a:ea typeface="+mn-lt"/>
              <a:cs typeface="+mn-lt"/>
            </a:endParaRPr>
          </a:p>
          <a:p>
            <a:pPr algn="just"/>
            <a:r>
              <a:rPr lang="en-US" sz="3600" dirty="0">
                <a:ea typeface="+mn-lt"/>
                <a:cs typeface="+mn-lt"/>
              </a:rPr>
              <a:t>The values range from -1 to 1,</a:t>
            </a:r>
            <a:endParaRPr lang="en-US" sz="3600" dirty="0">
              <a:cs typeface="Calibri" panose="020F0502020204030204"/>
            </a:endParaRPr>
          </a:p>
          <a:p>
            <a:pPr marL="285750" indent="-285750" algn="just">
              <a:buFont typeface="Arial" panose="020B0604020202020204"/>
              <a:buChar char="•"/>
            </a:pPr>
            <a:r>
              <a:rPr lang="en-US" sz="3600" dirty="0">
                <a:ea typeface="+mn-lt"/>
                <a:cs typeface="+mn-lt"/>
              </a:rPr>
              <a:t>1 indicates a perfect positive correlation</a:t>
            </a:r>
            <a:endParaRPr lang="en-US" sz="3600" dirty="0">
              <a:cs typeface="Calibri" panose="020F0502020204030204"/>
            </a:endParaRPr>
          </a:p>
          <a:p>
            <a:pPr marL="285750" indent="-285750" algn="just">
              <a:buFont typeface="Arial" panose="020B0604020202020204"/>
              <a:buChar char="•"/>
            </a:pPr>
            <a:r>
              <a:rPr lang="en-US" sz="3600" dirty="0">
                <a:ea typeface="+mn-lt"/>
                <a:cs typeface="+mn-lt"/>
              </a:rPr>
              <a:t>-1 indicates a perfect negative correlation</a:t>
            </a:r>
            <a:endParaRPr lang="en-US" sz="4000" dirty="0">
              <a:cs typeface="Calibri" panose="020F0502020204030204"/>
            </a:endParaRPr>
          </a:p>
          <a:p>
            <a:pPr marL="285750" indent="-285750" algn="just">
              <a:buFont typeface="Arial" panose="020B0604020202020204"/>
              <a:buChar char="•"/>
            </a:pPr>
            <a:r>
              <a:rPr lang="en-US" sz="3600" dirty="0">
                <a:ea typeface="+mn-lt"/>
                <a:cs typeface="+mn-lt"/>
              </a:rPr>
              <a:t>0 indicates no correlation.</a:t>
            </a:r>
            <a:endParaRPr lang="en-US" sz="3600" dirty="0">
              <a:cs typeface="Calibri" panose="020F0502020204030204"/>
            </a:endParaRPr>
          </a:p>
        </p:txBody>
      </p:sp>
      <p:pic>
        <p:nvPicPr>
          <p:cNvPr id="13" name="Picture 12" descr="A red and blue squares&#10;&#10;Description automatically generated">
            <a:extLst>
              <a:ext uri="{FF2B5EF4-FFF2-40B4-BE49-F238E27FC236}">
                <a16:creationId xmlns:a16="http://schemas.microsoft.com/office/drawing/2014/main" id="{18D92F61-3C00-E30F-A712-6302FE95695B}"/>
              </a:ext>
            </a:extLst>
          </p:cNvPr>
          <p:cNvPicPr>
            <a:picLocks noChangeAspect="1"/>
          </p:cNvPicPr>
          <p:nvPr/>
        </p:nvPicPr>
        <p:blipFill>
          <a:blip r:embed="rId3"/>
          <a:stretch>
            <a:fillRect/>
          </a:stretch>
        </p:blipFill>
        <p:spPr>
          <a:xfrm>
            <a:off x="495502" y="28565894"/>
            <a:ext cx="13233872" cy="7705306"/>
          </a:xfrm>
          <a:prstGeom prst="rect">
            <a:avLst/>
          </a:prstGeom>
          <a:ln w="12700">
            <a:solidFill>
              <a:schemeClr val="accent1">
                <a:lumMod val="60000"/>
                <a:lumOff val="40000"/>
              </a:schemeClr>
            </a:solidFill>
          </a:ln>
        </p:spPr>
      </p:pic>
      <p:pic>
        <p:nvPicPr>
          <p:cNvPr id="14" name="Picture 13" descr="A graph of lines with different colors&#10;&#10;Description automatically generated">
            <a:extLst>
              <a:ext uri="{FF2B5EF4-FFF2-40B4-BE49-F238E27FC236}">
                <a16:creationId xmlns:a16="http://schemas.microsoft.com/office/drawing/2014/main" id="{8A14BB71-AE0D-2102-182F-93B44D740209}"/>
              </a:ext>
            </a:extLst>
          </p:cNvPr>
          <p:cNvPicPr>
            <a:picLocks noChangeAspect="1"/>
          </p:cNvPicPr>
          <p:nvPr/>
        </p:nvPicPr>
        <p:blipFill>
          <a:blip r:embed="rId4"/>
          <a:stretch>
            <a:fillRect/>
          </a:stretch>
        </p:blipFill>
        <p:spPr>
          <a:xfrm>
            <a:off x="15587943" y="10964597"/>
            <a:ext cx="13615231" cy="7359026"/>
          </a:xfrm>
          <a:prstGeom prst="rect">
            <a:avLst/>
          </a:prstGeom>
          <a:ln w="12700">
            <a:solidFill>
              <a:schemeClr val="accent1">
                <a:lumMod val="60000"/>
                <a:lumOff val="40000"/>
              </a:schemeClr>
            </a:solidFill>
          </a:ln>
        </p:spPr>
      </p:pic>
      <p:sp>
        <p:nvSpPr>
          <p:cNvPr id="15" name="TextBox 21">
            <a:extLst>
              <a:ext uri="{FF2B5EF4-FFF2-40B4-BE49-F238E27FC236}">
                <a16:creationId xmlns:a16="http://schemas.microsoft.com/office/drawing/2014/main" id="{560B6F8B-4A92-9E9F-291A-F7640C60DB29}"/>
              </a:ext>
            </a:extLst>
          </p:cNvPr>
          <p:cNvSpPr txBox="1"/>
          <p:nvPr/>
        </p:nvSpPr>
        <p:spPr>
          <a:xfrm>
            <a:off x="15642185" y="7853408"/>
            <a:ext cx="13297430" cy="292387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000" b="1" dirty="0">
                <a:ea typeface="+mn-lt"/>
                <a:cs typeface="+mn-lt"/>
              </a:rPr>
              <a:t>Line plot:</a:t>
            </a:r>
            <a:endParaRPr lang="en-US" sz="3600" dirty="0">
              <a:ea typeface="+mn-lt"/>
              <a:cs typeface="+mn-lt"/>
            </a:endParaRPr>
          </a:p>
          <a:p>
            <a:pPr algn="just"/>
            <a:r>
              <a:rPr lang="en-US" sz="3600" dirty="0">
                <a:ea typeface="+mn-lt"/>
                <a:cs typeface="+mn-lt"/>
              </a:rPr>
              <a:t>The plot represents the historical trends in access to electricity for selected countries that meet specific criteria. It allows for a comparison of how access has changed over the years for these countries.</a:t>
            </a:r>
            <a:endParaRPr lang="en-US" sz="3600" dirty="0">
              <a:cs typeface="Calibri" panose="020F0502020204030204"/>
            </a:endParaRPr>
          </a:p>
        </p:txBody>
      </p:sp>
      <p:sp>
        <p:nvSpPr>
          <p:cNvPr id="16" name="TextBox 22">
            <a:extLst>
              <a:ext uri="{FF2B5EF4-FFF2-40B4-BE49-F238E27FC236}">
                <a16:creationId xmlns:a16="http://schemas.microsoft.com/office/drawing/2014/main" id="{D5C2BA38-0DB8-69D9-F5DA-A275250557D0}"/>
              </a:ext>
            </a:extLst>
          </p:cNvPr>
          <p:cNvSpPr txBox="1"/>
          <p:nvPr/>
        </p:nvSpPr>
        <p:spPr>
          <a:xfrm>
            <a:off x="15507988" y="19108724"/>
            <a:ext cx="13050176" cy="347787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000" b="1" dirty="0">
                <a:latin typeface="Calibri" panose="020F0502020204030204"/>
                <a:ea typeface="Söhne"/>
                <a:cs typeface="Söhne"/>
              </a:rPr>
              <a:t>Geospatial Visualization:</a:t>
            </a:r>
            <a:endParaRPr lang="en-US" sz="4000" dirty="0"/>
          </a:p>
          <a:p>
            <a:pPr algn="just"/>
            <a:endParaRPr lang="en-US" sz="3600" b="1" dirty="0">
              <a:latin typeface="Calibri" panose="020F0502020204030204"/>
              <a:ea typeface="Söhne"/>
              <a:cs typeface="Söhne"/>
            </a:endParaRPr>
          </a:p>
          <a:p>
            <a:pPr marL="571500" indent="-571500" algn="just">
              <a:buFont typeface="Arial" panose="020B0604020202020204"/>
              <a:buChar char="•"/>
            </a:pPr>
            <a:r>
              <a:rPr lang="en-US" sz="3600" dirty="0">
                <a:latin typeface="Calibri" panose="020F0502020204030204"/>
                <a:ea typeface="Söhne"/>
                <a:cs typeface="Söhne"/>
              </a:rPr>
              <a:t>A choropleth map is created using </a:t>
            </a:r>
            <a:r>
              <a:rPr lang="en-US" sz="3600" dirty="0" err="1">
                <a:latin typeface="Calibri" panose="020F0502020204030204"/>
                <a:ea typeface="Söhne"/>
                <a:cs typeface="Söhne"/>
              </a:rPr>
              <a:t>GeoPandas</a:t>
            </a:r>
            <a:r>
              <a:rPr lang="en-US" sz="3600" dirty="0">
                <a:latin typeface="Calibri" panose="020F0502020204030204"/>
                <a:ea typeface="Söhne"/>
                <a:cs typeface="Söhne"/>
              </a:rPr>
              <a:t> to visualize the access to electricity by country in the year 2000 and 2021. Each country is shaded according to its access value, with a legend for interpretation.</a:t>
            </a:r>
          </a:p>
        </p:txBody>
      </p:sp>
      <p:pic>
        <p:nvPicPr>
          <p:cNvPr id="17" name="Picture 16" descr="A map of the world&#10;&#10;Description automatically generated">
            <a:extLst>
              <a:ext uri="{FF2B5EF4-FFF2-40B4-BE49-F238E27FC236}">
                <a16:creationId xmlns:a16="http://schemas.microsoft.com/office/drawing/2014/main" id="{371A5081-CC87-1287-A4CE-0E86EE0734A6}"/>
              </a:ext>
            </a:extLst>
          </p:cNvPr>
          <p:cNvPicPr>
            <a:picLocks noChangeAspect="1"/>
          </p:cNvPicPr>
          <p:nvPr/>
        </p:nvPicPr>
        <p:blipFill>
          <a:blip r:embed="rId5"/>
          <a:stretch>
            <a:fillRect/>
          </a:stretch>
        </p:blipFill>
        <p:spPr>
          <a:xfrm>
            <a:off x="15598289" y="28832676"/>
            <a:ext cx="13051102" cy="5157596"/>
          </a:xfrm>
          <a:prstGeom prst="rect">
            <a:avLst/>
          </a:prstGeom>
          <a:ln w="12700">
            <a:solidFill>
              <a:schemeClr val="accent1">
                <a:lumMod val="60000"/>
                <a:lumOff val="40000"/>
              </a:schemeClr>
            </a:solidFill>
          </a:ln>
        </p:spPr>
      </p:pic>
      <p:pic>
        <p:nvPicPr>
          <p:cNvPr id="18" name="Picture 17" descr="A map of the world&#10;&#10;Description automatically generated">
            <a:extLst>
              <a:ext uri="{FF2B5EF4-FFF2-40B4-BE49-F238E27FC236}">
                <a16:creationId xmlns:a16="http://schemas.microsoft.com/office/drawing/2014/main" id="{AAE06E51-97F4-CD25-41A0-AFA314D7A5A4}"/>
              </a:ext>
            </a:extLst>
          </p:cNvPr>
          <p:cNvPicPr>
            <a:picLocks noChangeAspect="1"/>
          </p:cNvPicPr>
          <p:nvPr/>
        </p:nvPicPr>
        <p:blipFill>
          <a:blip r:embed="rId6"/>
          <a:stretch>
            <a:fillRect/>
          </a:stretch>
        </p:blipFill>
        <p:spPr>
          <a:xfrm>
            <a:off x="15642186" y="23194181"/>
            <a:ext cx="13050176" cy="5354991"/>
          </a:xfrm>
          <a:prstGeom prst="rect">
            <a:avLst/>
          </a:prstGeom>
          <a:ln w="12700">
            <a:solidFill>
              <a:schemeClr val="accent1">
                <a:lumMod val="60000"/>
                <a:lumOff val="40000"/>
              </a:schemeClr>
            </a:solidFill>
          </a:ln>
        </p:spPr>
      </p:pic>
      <p:sp>
        <p:nvSpPr>
          <p:cNvPr id="19" name="Rectangle 18">
            <a:extLst>
              <a:ext uri="{FF2B5EF4-FFF2-40B4-BE49-F238E27FC236}">
                <a16:creationId xmlns:a16="http://schemas.microsoft.com/office/drawing/2014/main" id="{877C43D8-DE7A-BAC4-1441-D34D9B3331E1}"/>
              </a:ext>
            </a:extLst>
          </p:cNvPr>
          <p:cNvSpPr/>
          <p:nvPr/>
        </p:nvSpPr>
        <p:spPr>
          <a:xfrm>
            <a:off x="793782" y="36375142"/>
            <a:ext cx="13333439" cy="1062817"/>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b="1" dirty="0">
                <a:solidFill>
                  <a:srgbClr val="FFFFFF"/>
                </a:solidFill>
                <a:cs typeface="Calibri" panose="020F0502020204030204"/>
              </a:rPr>
              <a:t>Conclusion</a:t>
            </a:r>
            <a:endParaRPr lang="en-US" sz="6600" dirty="0"/>
          </a:p>
        </p:txBody>
      </p:sp>
      <p:sp>
        <p:nvSpPr>
          <p:cNvPr id="20" name="TextBox 27">
            <a:extLst>
              <a:ext uri="{FF2B5EF4-FFF2-40B4-BE49-F238E27FC236}">
                <a16:creationId xmlns:a16="http://schemas.microsoft.com/office/drawing/2014/main" id="{8D0957FC-B0D8-8C2B-FEE3-AB81FB1675AB}"/>
              </a:ext>
            </a:extLst>
          </p:cNvPr>
          <p:cNvSpPr txBox="1"/>
          <p:nvPr/>
        </p:nvSpPr>
        <p:spPr>
          <a:xfrm>
            <a:off x="793782" y="37888663"/>
            <a:ext cx="13067990" cy="230832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a:ea typeface="+mn-lt"/>
                <a:cs typeface="+mn-lt"/>
              </a:rPr>
              <a:t>Our analysis reveals diverse access to electricity patterns globally. Clustering techniques identify distinct groups, visualizations portray temporal and spatial trends, and a focus on countries with limited access informs targeted interventions. </a:t>
            </a:r>
          </a:p>
        </p:txBody>
      </p:sp>
      <p:sp>
        <p:nvSpPr>
          <p:cNvPr id="21" name="Rectangle 20">
            <a:extLst>
              <a:ext uri="{FF2B5EF4-FFF2-40B4-BE49-F238E27FC236}">
                <a16:creationId xmlns:a16="http://schemas.microsoft.com/office/drawing/2014/main" id="{5249EC7F-DA44-C1DE-1EF7-D91F84C527E9}"/>
              </a:ext>
            </a:extLst>
          </p:cNvPr>
          <p:cNvSpPr/>
          <p:nvPr/>
        </p:nvSpPr>
        <p:spPr>
          <a:xfrm>
            <a:off x="15359658" y="34540888"/>
            <a:ext cx="14385127" cy="101759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b="1" dirty="0">
                <a:solidFill>
                  <a:srgbClr val="FFFFFF"/>
                </a:solidFill>
                <a:cs typeface="Calibri" panose="020F0502020204030204"/>
              </a:rPr>
              <a:t>References</a:t>
            </a:r>
            <a:endParaRPr lang="en-US" sz="6600" dirty="0"/>
          </a:p>
        </p:txBody>
      </p:sp>
      <p:sp>
        <p:nvSpPr>
          <p:cNvPr id="22" name="TextBox 29">
            <a:extLst>
              <a:ext uri="{FF2B5EF4-FFF2-40B4-BE49-F238E27FC236}">
                <a16:creationId xmlns:a16="http://schemas.microsoft.com/office/drawing/2014/main" id="{C182BB8B-CF14-A728-FBF2-BEFDD0310861}"/>
              </a:ext>
            </a:extLst>
          </p:cNvPr>
          <p:cNvSpPr txBox="1"/>
          <p:nvPr/>
        </p:nvSpPr>
        <p:spPr>
          <a:xfrm>
            <a:off x="15472021" y="35639140"/>
            <a:ext cx="13122111" cy="452431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3600" dirty="0">
              <a:ea typeface="+mn-lt"/>
              <a:cs typeface="+mn-lt"/>
            </a:endParaRPr>
          </a:p>
          <a:p>
            <a:pPr marL="571500" indent="-571500" algn="just">
              <a:buFont typeface="Arial" panose="020B0604020202020204"/>
              <a:buChar char="•"/>
            </a:pPr>
            <a:r>
              <a:rPr lang="en-US" sz="3600" dirty="0">
                <a:ea typeface="+mn-lt"/>
                <a:cs typeface="+mn-lt"/>
              </a:rPr>
              <a:t>Evergreen, S., &amp; Metzner, C. (2013). </a:t>
            </a:r>
            <a:r>
              <a:rPr lang="en-US" sz="3600" i="1" dirty="0">
                <a:ea typeface="+mn-lt"/>
                <a:cs typeface="+mn-lt"/>
              </a:rPr>
              <a:t>Design Principles for Data Visualization in Evaluation.</a:t>
            </a:r>
            <a:r>
              <a:rPr lang="en-US" sz="3600" dirty="0">
                <a:ea typeface="+mn-lt"/>
                <a:cs typeface="+mn-lt"/>
              </a:rPr>
              <a:t> In T. Azzam &amp; S. Evergreen (Eds.), </a:t>
            </a:r>
            <a:r>
              <a:rPr lang="en-US" sz="3600" i="1" dirty="0">
                <a:ea typeface="+mn-lt"/>
                <a:cs typeface="+mn-lt"/>
              </a:rPr>
              <a:t>Data Visualization</a:t>
            </a:r>
            <a:r>
              <a:rPr lang="en-US" sz="3600" dirty="0">
                <a:ea typeface="+mn-lt"/>
                <a:cs typeface="+mn-lt"/>
              </a:rPr>
              <a:t>, part 2. New Directions for Evaluation, 140, 5–20.</a:t>
            </a:r>
          </a:p>
          <a:p>
            <a:pPr marL="571500" indent="-571500" algn="just">
              <a:buFont typeface="Arial" panose="020B0604020202020204"/>
              <a:buChar char="•"/>
            </a:pPr>
            <a:r>
              <a:rPr lang="en-US" sz="3600" dirty="0">
                <a:ea typeface="+mn-lt"/>
                <a:cs typeface="+mn-lt"/>
              </a:rPr>
              <a:t> K. Singh and R. </a:t>
            </a:r>
            <a:r>
              <a:rPr lang="en-US" sz="3600" dirty="0" err="1">
                <a:ea typeface="+mn-lt"/>
                <a:cs typeface="+mn-lt"/>
              </a:rPr>
              <a:t>Wajgi</a:t>
            </a:r>
            <a:r>
              <a:rPr lang="en-US" sz="3600" dirty="0">
                <a:ea typeface="+mn-lt"/>
                <a:cs typeface="+mn-lt"/>
              </a:rPr>
              <a:t>, "</a:t>
            </a:r>
            <a:r>
              <a:rPr lang="en-US" sz="3600" i="1" dirty="0">
                <a:ea typeface="+mn-lt"/>
                <a:cs typeface="+mn-lt"/>
              </a:rPr>
              <a:t>Data analysis and visualization of sales data</a:t>
            </a:r>
            <a:r>
              <a:rPr lang="en-US" sz="3600" dirty="0">
                <a:ea typeface="+mn-lt"/>
                <a:cs typeface="+mn-lt"/>
              </a:rPr>
              <a:t>," 2016 World Conference on Futuristic Trends in Research and Innovation for Social Welfare (Startup Conclave), Coimbatore, India, 2016, pp. 1-6.</a:t>
            </a:r>
          </a:p>
        </p:txBody>
      </p:sp>
      <p:sp>
        <p:nvSpPr>
          <p:cNvPr id="23" name="TextBox 22">
            <a:extLst>
              <a:ext uri="{FF2B5EF4-FFF2-40B4-BE49-F238E27FC236}">
                <a16:creationId xmlns:a16="http://schemas.microsoft.com/office/drawing/2014/main" id="{22ECC294-FD6F-386C-48F3-4CCEDA795C45}"/>
              </a:ext>
            </a:extLst>
          </p:cNvPr>
          <p:cNvSpPr txBox="1"/>
          <p:nvPr/>
        </p:nvSpPr>
        <p:spPr>
          <a:xfrm>
            <a:off x="1402026" y="41208960"/>
            <a:ext cx="28163574" cy="1200329"/>
          </a:xfrm>
          <a:prstGeom prst="rect">
            <a:avLst/>
          </a:prstGeom>
          <a:solidFill>
            <a:schemeClr val="accent6">
              <a:lumMod val="60000"/>
              <a:lumOff val="40000"/>
            </a:schemeClr>
          </a:solidFill>
        </p:spPr>
        <p:txBody>
          <a:bodyPr wrap="square" rtlCol="0">
            <a:spAutoFit/>
          </a:bodyPr>
          <a:lstStyle/>
          <a:p>
            <a:r>
              <a:rPr lang="en-IN" sz="3600" dirty="0">
                <a:latin typeface="Arial Black" panose="020B0A04020102020204" pitchFamily="34" charset="0"/>
              </a:rPr>
              <a:t>   Name:  Geetha Babu       STUDENT ID:  22073072     GITHUB LINK:  </a:t>
            </a:r>
            <a:r>
              <a:rPr lang="en-IN" sz="3600" dirty="0">
                <a:latin typeface="Arial Black" panose="020B0A04020102020204" pitchFamily="34" charset="0"/>
                <a:hlinkClick r:id="rId7"/>
              </a:rPr>
              <a:t>https://github.com/gb23aam/ADS-3.git</a:t>
            </a:r>
            <a:endParaRPr lang="en-IN" sz="3600" dirty="0">
              <a:latin typeface="Arial Black" panose="020B0A04020102020204" pitchFamily="34" charset="0"/>
            </a:endParaRPr>
          </a:p>
          <a:p>
            <a:endParaRPr lang="en-IN" dirty="0"/>
          </a:p>
          <a:p>
            <a:endParaRPr lang="en-IN" dirty="0"/>
          </a:p>
        </p:txBody>
      </p:sp>
      <p:sp>
        <p:nvSpPr>
          <p:cNvPr id="3" name="TextBox 2">
            <a:extLst>
              <a:ext uri="{FF2B5EF4-FFF2-40B4-BE49-F238E27FC236}">
                <a16:creationId xmlns:a16="http://schemas.microsoft.com/office/drawing/2014/main" id="{800258EA-F6A2-46AD-2158-F43821589DF3}"/>
              </a:ext>
            </a:extLst>
          </p:cNvPr>
          <p:cNvSpPr txBox="1"/>
          <p:nvPr/>
        </p:nvSpPr>
        <p:spPr>
          <a:xfrm>
            <a:off x="495502" y="3261333"/>
            <a:ext cx="13811886" cy="3970318"/>
          </a:xfrm>
          <a:prstGeom prst="rect">
            <a:avLst/>
          </a:prstGeom>
          <a:solidFill>
            <a:schemeClr val="accent6">
              <a:lumMod val="40000"/>
              <a:lumOff val="60000"/>
            </a:schemeClr>
          </a:solidFill>
        </p:spPr>
        <p:txBody>
          <a:bodyPr wrap="square" rtlCol="0">
            <a:spAutoFit/>
          </a:bodyPr>
          <a:lstStyle/>
          <a:p>
            <a:r>
              <a:rPr lang="en-US" sz="3600" dirty="0">
                <a:latin typeface="Arial Black" panose="020B0A04020102020204" pitchFamily="34" charset="0"/>
              </a:rPr>
              <a:t>.</a:t>
            </a:r>
            <a:r>
              <a:rPr lang="en-US" sz="3600" dirty="0"/>
              <a:t>This study explores global access to electricity from 2000 to 2021,   employing K-Means clustering and PCA to identify patterns among countries. The analysis includes a correlation matrix, line plots for historical trends, and a choropleth map illustrating access disparities. The study highlights top performers and offers insights into countries with less than 50% access, guiding targeted interventions for socio-economic development</a:t>
            </a:r>
            <a:r>
              <a:rPr lang="en-US" dirty="0"/>
              <a:t>.</a:t>
            </a:r>
            <a:endParaRPr lang="en-IN" dirty="0"/>
          </a:p>
        </p:txBody>
      </p:sp>
      <p:sp>
        <p:nvSpPr>
          <p:cNvPr id="24" name="Rectangle 23">
            <a:extLst>
              <a:ext uri="{FF2B5EF4-FFF2-40B4-BE49-F238E27FC236}">
                <a16:creationId xmlns:a16="http://schemas.microsoft.com/office/drawing/2014/main" id="{FF7C367A-2C30-CFD7-2E20-F3904B9A95F7}"/>
              </a:ext>
            </a:extLst>
          </p:cNvPr>
          <p:cNvSpPr/>
          <p:nvPr/>
        </p:nvSpPr>
        <p:spPr>
          <a:xfrm>
            <a:off x="14939484" y="1980570"/>
            <a:ext cx="15083315" cy="99962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dirty="0">
                <a:solidFill>
                  <a:srgbClr val="FFFFFF"/>
                </a:solidFill>
                <a:cs typeface="Calibri" panose="020F0502020204030204"/>
              </a:rPr>
              <a:t>Introduction</a:t>
            </a:r>
            <a:endParaRPr lang="en-US" sz="4400" dirty="0"/>
          </a:p>
        </p:txBody>
      </p:sp>
    </p:spTree>
    <p:extLst>
      <p:ext uri="{BB962C8B-B14F-4D97-AF65-F5344CB8AC3E}">
        <p14:creationId xmlns:p14="http://schemas.microsoft.com/office/powerpoint/2010/main" val="1515910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58</TotalTime>
  <Words>574</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 panneru</dc:creator>
  <cp:lastModifiedBy>rani panneru</cp:lastModifiedBy>
  <cp:revision>1</cp:revision>
  <dcterms:created xsi:type="dcterms:W3CDTF">2024-01-16T12:38:15Z</dcterms:created>
  <dcterms:modified xsi:type="dcterms:W3CDTF">2024-01-18T22:48:57Z</dcterms:modified>
</cp:coreProperties>
</file>