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78" r:id="rId2"/>
    <p:sldId id="258" r:id="rId3"/>
    <p:sldId id="259" r:id="rId4"/>
    <p:sldId id="260" r:id="rId5"/>
    <p:sldId id="261" r:id="rId6"/>
    <p:sldId id="262" r:id="rId7"/>
    <p:sldId id="263" r:id="rId8"/>
    <p:sldId id="264" r:id="rId9"/>
    <p:sldId id="265" r:id="rId10"/>
    <p:sldId id="266" r:id="rId11"/>
    <p:sldId id="267" r:id="rId12"/>
    <p:sldId id="268" r:id="rId13"/>
    <p:sldId id="281" r:id="rId14"/>
    <p:sldId id="284" r:id="rId15"/>
    <p:sldId id="285" r:id="rId16"/>
    <p:sldId id="283" r:id="rId17"/>
    <p:sldId id="282" r:id="rId18"/>
    <p:sldId id="269" r:id="rId19"/>
    <p:sldId id="270" r:id="rId20"/>
    <p:sldId id="271" r:id="rId21"/>
    <p:sldId id="272" r:id="rId22"/>
    <p:sldId id="273" r:id="rId23"/>
    <p:sldId id="274" r:id="rId24"/>
    <p:sldId id="275" r:id="rId25"/>
    <p:sldId id="276" r:id="rId26"/>
    <p:sldId id="277" r:id="rId27"/>
    <p:sldId id="280"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070" autoAdjust="0"/>
  </p:normalViewPr>
  <p:slideViewPr>
    <p:cSldViewPr snapToGrid="0">
      <p:cViewPr varScale="1">
        <p:scale>
          <a:sx n="108" d="100"/>
          <a:sy n="108" d="100"/>
        </p:scale>
        <p:origin x="71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0D1BE2A-5FED-49C7-8DBC-B9BF52D9C800}" type="datetimeFigureOut">
              <a:rPr lang="en-IN" smtClean="0"/>
              <a:t>15-05-2024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732290-2C95-4416-9D8E-35B266CCC836}" type="slidenum">
              <a:rPr lang="en-IN" smtClean="0"/>
              <a:t>‹#›</a:t>
            </a:fld>
            <a:endParaRPr lang="en-IN"/>
          </a:p>
        </p:txBody>
      </p:sp>
    </p:spTree>
    <p:extLst>
      <p:ext uri="{BB962C8B-B14F-4D97-AF65-F5344CB8AC3E}">
        <p14:creationId xmlns:p14="http://schemas.microsoft.com/office/powerpoint/2010/main" val="3282197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D1BE2A-5FED-49C7-8DBC-B9BF52D9C800}" type="datetimeFigureOut">
              <a:rPr lang="en-IN" smtClean="0"/>
              <a:t>15-05-2024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732290-2C95-4416-9D8E-35B266CCC836}" type="slidenum">
              <a:rPr lang="en-IN" smtClean="0"/>
              <a:t>‹#›</a:t>
            </a:fld>
            <a:endParaRPr lang="en-IN"/>
          </a:p>
        </p:txBody>
      </p:sp>
    </p:spTree>
    <p:extLst>
      <p:ext uri="{BB962C8B-B14F-4D97-AF65-F5344CB8AC3E}">
        <p14:creationId xmlns:p14="http://schemas.microsoft.com/office/powerpoint/2010/main" val="1893027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0D1BE2A-5FED-49C7-8DBC-B9BF52D9C800}" type="datetimeFigureOut">
              <a:rPr lang="en-IN" smtClean="0"/>
              <a:t>15-05-2024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732290-2C95-4416-9D8E-35B266CCC836}" type="slidenum">
              <a:rPr lang="en-IN" smtClean="0"/>
              <a:t>‹#›</a:t>
            </a:fld>
            <a:endParaRPr lang="en-IN"/>
          </a:p>
        </p:txBody>
      </p:sp>
    </p:spTree>
    <p:extLst>
      <p:ext uri="{BB962C8B-B14F-4D97-AF65-F5344CB8AC3E}">
        <p14:creationId xmlns:p14="http://schemas.microsoft.com/office/powerpoint/2010/main" val="3395027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0D1BE2A-5FED-49C7-8DBC-B9BF52D9C800}" type="datetimeFigureOut">
              <a:rPr lang="en-IN" smtClean="0"/>
              <a:t>15-05-2024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732290-2C95-4416-9D8E-35B266CCC836}"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519456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D1BE2A-5FED-49C7-8DBC-B9BF52D9C800}" type="datetimeFigureOut">
              <a:rPr lang="en-IN" smtClean="0"/>
              <a:t>15-05-2024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732290-2C95-4416-9D8E-35B266CCC836}" type="slidenum">
              <a:rPr lang="en-IN" smtClean="0"/>
              <a:t>‹#›</a:t>
            </a:fld>
            <a:endParaRPr lang="en-IN"/>
          </a:p>
        </p:txBody>
      </p:sp>
    </p:spTree>
    <p:extLst>
      <p:ext uri="{BB962C8B-B14F-4D97-AF65-F5344CB8AC3E}">
        <p14:creationId xmlns:p14="http://schemas.microsoft.com/office/powerpoint/2010/main" val="37447137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0D1BE2A-5FED-49C7-8DBC-B9BF52D9C800}" type="datetimeFigureOut">
              <a:rPr lang="en-IN" smtClean="0"/>
              <a:t>15-05-2024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732290-2C95-4416-9D8E-35B266CCC836}" type="slidenum">
              <a:rPr lang="en-IN" smtClean="0"/>
              <a:t>‹#›</a:t>
            </a:fld>
            <a:endParaRPr lang="en-IN"/>
          </a:p>
        </p:txBody>
      </p:sp>
    </p:spTree>
    <p:extLst>
      <p:ext uri="{BB962C8B-B14F-4D97-AF65-F5344CB8AC3E}">
        <p14:creationId xmlns:p14="http://schemas.microsoft.com/office/powerpoint/2010/main" val="2483213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0D1BE2A-5FED-49C7-8DBC-B9BF52D9C800}" type="datetimeFigureOut">
              <a:rPr lang="en-IN" smtClean="0"/>
              <a:t>15-05-2024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732290-2C95-4416-9D8E-35B266CCC836}" type="slidenum">
              <a:rPr lang="en-IN" smtClean="0"/>
              <a:t>‹#›</a:t>
            </a:fld>
            <a:endParaRPr lang="en-IN"/>
          </a:p>
        </p:txBody>
      </p:sp>
    </p:spTree>
    <p:extLst>
      <p:ext uri="{BB962C8B-B14F-4D97-AF65-F5344CB8AC3E}">
        <p14:creationId xmlns:p14="http://schemas.microsoft.com/office/powerpoint/2010/main" val="19986697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D1BE2A-5FED-49C7-8DBC-B9BF52D9C800}" type="datetimeFigureOut">
              <a:rPr lang="en-IN" smtClean="0"/>
              <a:t>15-05-2024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732290-2C95-4416-9D8E-35B266CCC836}" type="slidenum">
              <a:rPr lang="en-IN" smtClean="0"/>
              <a:t>‹#›</a:t>
            </a:fld>
            <a:endParaRPr lang="en-IN"/>
          </a:p>
        </p:txBody>
      </p:sp>
    </p:spTree>
    <p:extLst>
      <p:ext uri="{BB962C8B-B14F-4D97-AF65-F5344CB8AC3E}">
        <p14:creationId xmlns:p14="http://schemas.microsoft.com/office/powerpoint/2010/main" val="24317615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D1BE2A-5FED-49C7-8DBC-B9BF52D9C800}" type="datetimeFigureOut">
              <a:rPr lang="en-IN" smtClean="0"/>
              <a:t>15-05-2024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732290-2C95-4416-9D8E-35B266CCC836}" type="slidenum">
              <a:rPr lang="en-IN" smtClean="0"/>
              <a:t>‹#›</a:t>
            </a:fld>
            <a:endParaRPr lang="en-IN"/>
          </a:p>
        </p:txBody>
      </p:sp>
    </p:spTree>
    <p:extLst>
      <p:ext uri="{BB962C8B-B14F-4D97-AF65-F5344CB8AC3E}">
        <p14:creationId xmlns:p14="http://schemas.microsoft.com/office/powerpoint/2010/main" val="1591288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0D1BE2A-5FED-49C7-8DBC-B9BF52D9C800}" type="datetimeFigureOut">
              <a:rPr lang="en-IN" smtClean="0"/>
              <a:t>15-05-2024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732290-2C95-4416-9D8E-35B266CCC836}" type="slidenum">
              <a:rPr lang="en-IN" smtClean="0"/>
              <a:t>‹#›</a:t>
            </a:fld>
            <a:endParaRPr lang="en-IN"/>
          </a:p>
        </p:txBody>
      </p:sp>
    </p:spTree>
    <p:extLst>
      <p:ext uri="{BB962C8B-B14F-4D97-AF65-F5344CB8AC3E}">
        <p14:creationId xmlns:p14="http://schemas.microsoft.com/office/powerpoint/2010/main" val="604311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D1BE2A-5FED-49C7-8DBC-B9BF52D9C800}" type="datetimeFigureOut">
              <a:rPr lang="en-IN" smtClean="0"/>
              <a:t>15-05-2024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732290-2C95-4416-9D8E-35B266CCC836}" type="slidenum">
              <a:rPr lang="en-IN" smtClean="0"/>
              <a:t>‹#›</a:t>
            </a:fld>
            <a:endParaRPr lang="en-IN"/>
          </a:p>
        </p:txBody>
      </p:sp>
    </p:spTree>
    <p:extLst>
      <p:ext uri="{BB962C8B-B14F-4D97-AF65-F5344CB8AC3E}">
        <p14:creationId xmlns:p14="http://schemas.microsoft.com/office/powerpoint/2010/main" val="3338964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D1BE2A-5FED-49C7-8DBC-B9BF52D9C800}" type="datetimeFigureOut">
              <a:rPr lang="en-IN" smtClean="0"/>
              <a:t>15-05-2024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732290-2C95-4416-9D8E-35B266CCC836}" type="slidenum">
              <a:rPr lang="en-IN" smtClean="0"/>
              <a:t>‹#›</a:t>
            </a:fld>
            <a:endParaRPr lang="en-IN"/>
          </a:p>
        </p:txBody>
      </p:sp>
    </p:spTree>
    <p:extLst>
      <p:ext uri="{BB962C8B-B14F-4D97-AF65-F5344CB8AC3E}">
        <p14:creationId xmlns:p14="http://schemas.microsoft.com/office/powerpoint/2010/main" val="3856799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D1BE2A-5FED-49C7-8DBC-B9BF52D9C800}" type="datetimeFigureOut">
              <a:rPr lang="en-IN" smtClean="0"/>
              <a:t>15-05-2024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2732290-2C95-4416-9D8E-35B266CCC836}" type="slidenum">
              <a:rPr lang="en-IN" smtClean="0"/>
              <a:t>‹#›</a:t>
            </a:fld>
            <a:endParaRPr lang="en-IN"/>
          </a:p>
        </p:txBody>
      </p:sp>
    </p:spTree>
    <p:extLst>
      <p:ext uri="{BB962C8B-B14F-4D97-AF65-F5344CB8AC3E}">
        <p14:creationId xmlns:p14="http://schemas.microsoft.com/office/powerpoint/2010/main" val="3798476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0D1BE2A-5FED-49C7-8DBC-B9BF52D9C800}" type="datetimeFigureOut">
              <a:rPr lang="en-IN" smtClean="0"/>
              <a:t>15-05-2024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02732290-2C95-4416-9D8E-35B266CCC836}" type="slidenum">
              <a:rPr lang="en-IN" smtClean="0"/>
              <a:t>‹#›</a:t>
            </a:fld>
            <a:endParaRPr lang="en-IN"/>
          </a:p>
        </p:txBody>
      </p:sp>
    </p:spTree>
    <p:extLst>
      <p:ext uri="{BB962C8B-B14F-4D97-AF65-F5344CB8AC3E}">
        <p14:creationId xmlns:p14="http://schemas.microsoft.com/office/powerpoint/2010/main" val="1273229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0D1BE2A-5FED-49C7-8DBC-B9BF52D9C800}" type="datetimeFigureOut">
              <a:rPr lang="en-IN" smtClean="0"/>
              <a:t>15-05-2024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02732290-2C95-4416-9D8E-35B266CCC836}" type="slidenum">
              <a:rPr lang="en-IN" smtClean="0"/>
              <a:t>‹#›</a:t>
            </a:fld>
            <a:endParaRPr lang="en-IN"/>
          </a:p>
        </p:txBody>
      </p:sp>
    </p:spTree>
    <p:extLst>
      <p:ext uri="{BB962C8B-B14F-4D97-AF65-F5344CB8AC3E}">
        <p14:creationId xmlns:p14="http://schemas.microsoft.com/office/powerpoint/2010/main" val="1661595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0D1BE2A-5FED-49C7-8DBC-B9BF52D9C800}" type="datetimeFigureOut">
              <a:rPr lang="en-IN" smtClean="0"/>
              <a:t>15-05-2024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02732290-2C95-4416-9D8E-35B266CCC836}" type="slidenum">
              <a:rPr lang="en-IN" smtClean="0"/>
              <a:t>‹#›</a:t>
            </a:fld>
            <a:endParaRPr lang="en-IN"/>
          </a:p>
        </p:txBody>
      </p:sp>
    </p:spTree>
    <p:extLst>
      <p:ext uri="{BB962C8B-B14F-4D97-AF65-F5344CB8AC3E}">
        <p14:creationId xmlns:p14="http://schemas.microsoft.com/office/powerpoint/2010/main" val="2782599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D1BE2A-5FED-49C7-8DBC-B9BF52D9C800}" type="datetimeFigureOut">
              <a:rPr lang="en-IN" smtClean="0"/>
              <a:t>15-05-2024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732290-2C95-4416-9D8E-35B266CCC836}" type="slidenum">
              <a:rPr lang="en-IN" smtClean="0"/>
              <a:t>‹#›</a:t>
            </a:fld>
            <a:endParaRPr lang="en-IN"/>
          </a:p>
        </p:txBody>
      </p:sp>
    </p:spTree>
    <p:extLst>
      <p:ext uri="{BB962C8B-B14F-4D97-AF65-F5344CB8AC3E}">
        <p14:creationId xmlns:p14="http://schemas.microsoft.com/office/powerpoint/2010/main" val="366797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0D1BE2A-5FED-49C7-8DBC-B9BF52D9C800}" type="datetimeFigureOut">
              <a:rPr lang="en-IN" smtClean="0"/>
              <a:t>15-05-2024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2732290-2C95-4416-9D8E-35B266CCC836}" type="slidenum">
              <a:rPr lang="en-IN" smtClean="0"/>
              <a:t>‹#›</a:t>
            </a:fld>
            <a:endParaRPr lang="en-IN"/>
          </a:p>
        </p:txBody>
      </p:sp>
    </p:spTree>
    <p:extLst>
      <p:ext uri="{BB962C8B-B14F-4D97-AF65-F5344CB8AC3E}">
        <p14:creationId xmlns:p14="http://schemas.microsoft.com/office/powerpoint/2010/main" val="1366117623"/>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2A24F50-0A4B-4724-8065-96784E9F80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002" y="700827"/>
            <a:ext cx="1354217" cy="135421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TextBox 3">
            <a:extLst>
              <a:ext uri="{FF2B5EF4-FFF2-40B4-BE49-F238E27FC236}">
                <a16:creationId xmlns:a16="http://schemas.microsoft.com/office/drawing/2014/main" id="{596D2E5D-068B-4845-BFE8-6258CD964AD3}"/>
              </a:ext>
            </a:extLst>
          </p:cNvPr>
          <p:cNvSpPr txBox="1"/>
          <p:nvPr/>
        </p:nvSpPr>
        <p:spPr>
          <a:xfrm>
            <a:off x="2498103" y="813949"/>
            <a:ext cx="8597246" cy="1354217"/>
          </a:xfrm>
          <a:prstGeom prst="rect">
            <a:avLst/>
          </a:prstGeom>
          <a:noFill/>
        </p:spPr>
        <p:txBody>
          <a:bodyPr wrap="square" rtlCol="0">
            <a:spAutoFit/>
          </a:bodyPr>
          <a:lstStyle/>
          <a:p>
            <a:r>
              <a:rPr lang="en-US" sz="3200" b="1" i="0" dirty="0">
                <a:effectLst/>
                <a:latin typeface="Times New Roman" panose="02020603050405020304" pitchFamily="18" charset="0"/>
                <a:cs typeface="Times New Roman" panose="02020603050405020304" pitchFamily="18" charset="0"/>
              </a:rPr>
              <a:t>Swami </a:t>
            </a:r>
            <a:r>
              <a:rPr lang="en-US" sz="3200" b="1" i="0" dirty="0" err="1">
                <a:effectLst/>
                <a:latin typeface="Times New Roman" panose="02020603050405020304" pitchFamily="18" charset="0"/>
                <a:cs typeface="Times New Roman" panose="02020603050405020304" pitchFamily="18" charset="0"/>
              </a:rPr>
              <a:t>Keshvanand</a:t>
            </a:r>
            <a:r>
              <a:rPr lang="en-US" sz="3200" b="1" i="0" dirty="0">
                <a:effectLst/>
                <a:latin typeface="Times New Roman" panose="02020603050405020304" pitchFamily="18" charset="0"/>
                <a:cs typeface="Times New Roman" panose="02020603050405020304" pitchFamily="18" charset="0"/>
              </a:rPr>
              <a:t> Institute of Technology,</a:t>
            </a:r>
          </a:p>
          <a:p>
            <a:r>
              <a:rPr lang="en-US" sz="3200" b="1" i="0" dirty="0">
                <a:effectLst/>
                <a:latin typeface="Times New Roman" panose="02020603050405020304" pitchFamily="18" charset="0"/>
                <a:cs typeface="Times New Roman" panose="02020603050405020304" pitchFamily="18" charset="0"/>
              </a:rPr>
              <a:t>Management &amp; </a:t>
            </a:r>
            <a:r>
              <a:rPr lang="en-US" sz="3200" b="1" i="0" dirty="0" err="1">
                <a:effectLst/>
                <a:latin typeface="Times New Roman" panose="02020603050405020304" pitchFamily="18" charset="0"/>
                <a:cs typeface="Times New Roman" panose="02020603050405020304" pitchFamily="18" charset="0"/>
              </a:rPr>
              <a:t>Gramothan</a:t>
            </a:r>
            <a:r>
              <a:rPr lang="en-US" sz="3200" b="1" i="0" dirty="0">
                <a:effectLst/>
                <a:latin typeface="Times New Roman" panose="02020603050405020304" pitchFamily="18" charset="0"/>
                <a:cs typeface="Times New Roman" panose="02020603050405020304" pitchFamily="18" charset="0"/>
              </a:rPr>
              <a:t>, Jaipur</a:t>
            </a:r>
          </a:p>
          <a:p>
            <a:endParaRPr lang="en-IN" dirty="0"/>
          </a:p>
        </p:txBody>
      </p:sp>
      <p:sp>
        <p:nvSpPr>
          <p:cNvPr id="5" name="TextBox 4">
            <a:extLst>
              <a:ext uri="{FF2B5EF4-FFF2-40B4-BE49-F238E27FC236}">
                <a16:creationId xmlns:a16="http://schemas.microsoft.com/office/drawing/2014/main" id="{4B0AFE98-0D55-49B7-83C0-53A152C78066}"/>
              </a:ext>
            </a:extLst>
          </p:cNvPr>
          <p:cNvSpPr txBox="1"/>
          <p:nvPr/>
        </p:nvSpPr>
        <p:spPr>
          <a:xfrm>
            <a:off x="1526110" y="2759698"/>
            <a:ext cx="11283885" cy="707886"/>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2</a:t>
            </a:r>
            <a:r>
              <a:rPr lang="en-IN" sz="4000" baseline="30000" dirty="0">
                <a:latin typeface="Times New Roman" panose="02020603050405020304" pitchFamily="18" charset="0"/>
                <a:cs typeface="Times New Roman" panose="02020603050405020304" pitchFamily="18" charset="0"/>
              </a:rPr>
              <a:t>nd</a:t>
            </a:r>
            <a:r>
              <a:rPr lang="en-IN" sz="4000" dirty="0">
                <a:latin typeface="Times New Roman" panose="02020603050405020304" pitchFamily="18" charset="0"/>
                <a:cs typeface="Times New Roman" panose="02020603050405020304" pitchFamily="18" charset="0"/>
              </a:rPr>
              <a:t> Inning (Games &amp; Apps for the Elderly)</a:t>
            </a:r>
          </a:p>
        </p:txBody>
      </p:sp>
      <p:sp>
        <p:nvSpPr>
          <p:cNvPr id="6" name="TextBox 5">
            <a:extLst>
              <a:ext uri="{FF2B5EF4-FFF2-40B4-BE49-F238E27FC236}">
                <a16:creationId xmlns:a16="http://schemas.microsoft.com/office/drawing/2014/main" id="{7A41E1A4-AA97-4EFF-8DBA-D46869767915}"/>
              </a:ext>
            </a:extLst>
          </p:cNvPr>
          <p:cNvSpPr txBox="1"/>
          <p:nvPr/>
        </p:nvSpPr>
        <p:spPr>
          <a:xfrm>
            <a:off x="4353612" y="3467584"/>
            <a:ext cx="3831600"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Team : </a:t>
            </a:r>
            <a:r>
              <a:rPr lang="en-IN" sz="2400" dirty="0" err="1">
                <a:latin typeface="Times New Roman" panose="02020603050405020304" pitchFamily="18" charset="0"/>
                <a:cs typeface="Times New Roman" panose="02020603050405020304" pitchFamily="18" charset="0"/>
              </a:rPr>
              <a:t>AchillesWithoutHeel</a:t>
            </a:r>
            <a:endParaRPr lang="en-IN"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F919F9A-B6C3-48D3-AE4C-60AEB6D601D3}"/>
              </a:ext>
            </a:extLst>
          </p:cNvPr>
          <p:cNvSpPr txBox="1"/>
          <p:nvPr/>
        </p:nvSpPr>
        <p:spPr>
          <a:xfrm>
            <a:off x="1065228" y="4533450"/>
            <a:ext cx="2196446" cy="369332"/>
          </a:xfrm>
          <a:prstGeom prst="rect">
            <a:avLst/>
          </a:prstGeom>
          <a:noFill/>
        </p:spPr>
        <p:txBody>
          <a:bodyPr wrap="square" rtlCol="0">
            <a:spAutoFit/>
          </a:bodyPr>
          <a:lstStyle/>
          <a:p>
            <a:r>
              <a:rPr lang="en-IN" b="1" u="sng" dirty="0">
                <a:latin typeface="Times New Roman" panose="02020603050405020304" pitchFamily="18" charset="0"/>
                <a:cs typeface="Times New Roman" panose="02020603050405020304" pitchFamily="18" charset="0"/>
              </a:rPr>
              <a:t>Project Members :-</a:t>
            </a:r>
          </a:p>
        </p:txBody>
      </p:sp>
      <p:sp>
        <p:nvSpPr>
          <p:cNvPr id="8" name="TextBox 7">
            <a:extLst>
              <a:ext uri="{FF2B5EF4-FFF2-40B4-BE49-F238E27FC236}">
                <a16:creationId xmlns:a16="http://schemas.microsoft.com/office/drawing/2014/main" id="{B4EB8DBD-852A-409D-AD3E-57AA8A44342C}"/>
              </a:ext>
            </a:extLst>
          </p:cNvPr>
          <p:cNvSpPr txBox="1"/>
          <p:nvPr/>
        </p:nvSpPr>
        <p:spPr>
          <a:xfrm>
            <a:off x="1065228" y="4987623"/>
            <a:ext cx="3288384" cy="1015663"/>
          </a:xfrm>
          <a:prstGeom prst="rect">
            <a:avLst/>
          </a:prstGeom>
          <a:noFill/>
        </p:spPr>
        <p:txBody>
          <a:bodyPr wrap="square" rtlCol="0">
            <a:spAutoFit/>
          </a:bodyPr>
          <a:lstStyle/>
          <a:p>
            <a:pPr algn="just"/>
            <a:r>
              <a:rPr lang="en-IN" sz="2000" dirty="0" err="1">
                <a:latin typeface="Times New Roman" panose="02020603050405020304" pitchFamily="18" charset="0"/>
                <a:cs typeface="Times New Roman" panose="02020603050405020304" pitchFamily="18" charset="0"/>
              </a:rPr>
              <a:t>Geetam</a:t>
            </a:r>
            <a:r>
              <a:rPr lang="en-IN" sz="2000" dirty="0">
                <a:latin typeface="Times New Roman" panose="02020603050405020304" pitchFamily="18" charset="0"/>
                <a:cs typeface="Times New Roman" panose="02020603050405020304" pitchFamily="18" charset="0"/>
              </a:rPr>
              <a:t> 20ESKIT037</a:t>
            </a:r>
          </a:p>
          <a:p>
            <a:pPr algn="just"/>
            <a:r>
              <a:rPr lang="en-IN" sz="2000" dirty="0">
                <a:latin typeface="Times New Roman" panose="02020603050405020304" pitchFamily="18" charset="0"/>
                <a:cs typeface="Times New Roman" panose="02020603050405020304" pitchFamily="18" charset="0"/>
              </a:rPr>
              <a:t>Kunal Sharma 20ESKIT055</a:t>
            </a:r>
          </a:p>
          <a:p>
            <a:pPr algn="just"/>
            <a:r>
              <a:rPr lang="en-IN" sz="2000" dirty="0" err="1">
                <a:latin typeface="Times New Roman" panose="02020603050405020304" pitchFamily="18" charset="0"/>
                <a:cs typeface="Times New Roman" panose="02020603050405020304" pitchFamily="18" charset="0"/>
              </a:rPr>
              <a:t>Kashish</a:t>
            </a:r>
            <a:r>
              <a:rPr lang="en-IN" sz="2000" dirty="0">
                <a:latin typeface="Times New Roman" panose="02020603050405020304" pitchFamily="18" charset="0"/>
                <a:cs typeface="Times New Roman" panose="02020603050405020304" pitchFamily="18" charset="0"/>
              </a:rPr>
              <a:t> Gupta 20ESKIT053</a:t>
            </a:r>
          </a:p>
        </p:txBody>
      </p:sp>
      <p:sp>
        <p:nvSpPr>
          <p:cNvPr id="9" name="TextBox 8">
            <a:extLst>
              <a:ext uri="{FF2B5EF4-FFF2-40B4-BE49-F238E27FC236}">
                <a16:creationId xmlns:a16="http://schemas.microsoft.com/office/drawing/2014/main" id="{81EA6178-2E74-4D23-89FE-7A05FB7D426D}"/>
              </a:ext>
            </a:extLst>
          </p:cNvPr>
          <p:cNvSpPr txBox="1"/>
          <p:nvPr/>
        </p:nvSpPr>
        <p:spPr>
          <a:xfrm flipH="1">
            <a:off x="7192652" y="4533450"/>
            <a:ext cx="4144494" cy="369332"/>
          </a:xfrm>
          <a:prstGeom prst="rect">
            <a:avLst/>
          </a:prstGeom>
          <a:noFill/>
        </p:spPr>
        <p:txBody>
          <a:bodyPr wrap="square" rtlCol="0">
            <a:spAutoFit/>
          </a:bodyPr>
          <a:lstStyle/>
          <a:p>
            <a:r>
              <a:rPr lang="en-IN" b="1" u="sng" dirty="0">
                <a:latin typeface="Times New Roman" panose="02020603050405020304" pitchFamily="18" charset="0"/>
                <a:cs typeface="Times New Roman" panose="02020603050405020304" pitchFamily="18" charset="0"/>
              </a:rPr>
              <a:t>Faculty Mentor &amp; Lab Coordinator :-</a:t>
            </a:r>
          </a:p>
        </p:txBody>
      </p:sp>
      <p:sp>
        <p:nvSpPr>
          <p:cNvPr id="10" name="TextBox 9">
            <a:extLst>
              <a:ext uri="{FF2B5EF4-FFF2-40B4-BE49-F238E27FC236}">
                <a16:creationId xmlns:a16="http://schemas.microsoft.com/office/drawing/2014/main" id="{D4F1B06E-83F0-492A-BFB9-2F6D62D646C7}"/>
              </a:ext>
            </a:extLst>
          </p:cNvPr>
          <p:cNvSpPr txBox="1"/>
          <p:nvPr/>
        </p:nvSpPr>
        <p:spPr>
          <a:xfrm>
            <a:off x="7192652" y="5045318"/>
            <a:ext cx="2997723"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Ms. Sanju Chaudhary</a:t>
            </a:r>
          </a:p>
        </p:txBody>
      </p:sp>
    </p:spTree>
    <p:extLst>
      <p:ext uri="{BB962C8B-B14F-4D97-AF65-F5344CB8AC3E}">
        <p14:creationId xmlns:p14="http://schemas.microsoft.com/office/powerpoint/2010/main" val="1020274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A462A5-B81A-4996-9024-6CF4D8869641}"/>
              </a:ext>
            </a:extLst>
          </p:cNvPr>
          <p:cNvSpPr txBox="1"/>
          <p:nvPr/>
        </p:nvSpPr>
        <p:spPr>
          <a:xfrm>
            <a:off x="947737" y="689485"/>
            <a:ext cx="10296525" cy="4755213"/>
          </a:xfrm>
          <a:prstGeom prst="rect">
            <a:avLst/>
          </a:prstGeom>
          <a:noFill/>
        </p:spPr>
        <p:txBody>
          <a:bodyPr wrap="square">
            <a:spAutoFit/>
          </a:bodyPr>
          <a:lstStyle/>
          <a:p>
            <a:pPr>
              <a:lnSpc>
                <a:spcPct val="150000"/>
              </a:lnSpc>
            </a:pPr>
            <a:r>
              <a:rPr lang="en-US" sz="2400" b="1" i="0" u="sng" dirty="0">
                <a:effectLst/>
                <a:latin typeface="Times New Roman" panose="02020603050405020304" pitchFamily="18" charset="0"/>
                <a:cs typeface="Times New Roman" panose="02020603050405020304" pitchFamily="18" charset="0"/>
              </a:rPr>
              <a:t>Tech Tools and Frameworks Used:</a:t>
            </a:r>
          </a:p>
          <a:p>
            <a:pPr marL="285750" indent="-285750" algn="just">
              <a:lnSpc>
                <a:spcPct val="150000"/>
              </a:lnSpc>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HTML, CSS, and JavaScript: </a:t>
            </a:r>
            <a:r>
              <a:rPr lang="en-US" sz="2000" b="0" i="0" dirty="0">
                <a:effectLst/>
                <a:latin typeface="Times New Roman" panose="02020603050405020304" pitchFamily="18" charset="0"/>
                <a:cs typeface="Times New Roman" panose="02020603050405020304" pitchFamily="18" charset="0"/>
              </a:rPr>
              <a:t>Used for frontend development, including the Hola, Arcade, and Contact pages, to create interactive and visually appealing user interfaces.</a:t>
            </a:r>
          </a:p>
          <a:p>
            <a:pPr marL="285750" indent="-285750" algn="just">
              <a:lnSpc>
                <a:spcPct val="150000"/>
              </a:lnSpc>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MERN Stack: </a:t>
            </a:r>
            <a:r>
              <a:rPr lang="en-US" sz="2000" b="0" i="0" dirty="0">
                <a:effectLst/>
                <a:latin typeface="Times New Roman" panose="02020603050405020304" pitchFamily="18" charset="0"/>
                <a:cs typeface="Times New Roman" panose="02020603050405020304" pitchFamily="18" charset="0"/>
              </a:rPr>
              <a:t>Leveraged the MongoDB, Express.js, React.js, and Node.js stack for key features such as Buy Request, Login, Register, New Game Posting, and Admin/Player Dashboards, ensuring a robust and scalable backend infrastructure.</a:t>
            </a:r>
          </a:p>
          <a:p>
            <a:pPr marL="285750" indent="-285750" algn="just">
              <a:lnSpc>
                <a:spcPct val="150000"/>
              </a:lnSpc>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React and Firebase: </a:t>
            </a:r>
            <a:r>
              <a:rPr lang="en-US" sz="2000" b="0" i="0" dirty="0">
                <a:effectLst/>
                <a:latin typeface="Times New Roman" panose="02020603050405020304" pitchFamily="18" charset="0"/>
                <a:cs typeface="Times New Roman" panose="02020603050405020304" pitchFamily="18" charset="0"/>
              </a:rPr>
              <a:t>Utilized React.js and Firebase for the Add and Review features, enabling seamless real-time interaction and data management for user-generated content.</a:t>
            </a:r>
          </a:p>
          <a:p>
            <a:pPr marL="285750" indent="-285750" algn="just">
              <a:lnSpc>
                <a:spcPct val="150000"/>
              </a:lnSpc>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MongoDB: </a:t>
            </a:r>
            <a:r>
              <a:rPr lang="en-US" sz="2000" b="0" i="0" dirty="0">
                <a:effectLst/>
                <a:latin typeface="Times New Roman" panose="02020603050405020304" pitchFamily="18" charset="0"/>
                <a:cs typeface="Times New Roman" panose="02020603050405020304" pitchFamily="18" charset="0"/>
              </a:rPr>
              <a:t>Employed MongoDB as the primary database solution for storing user data, game information, and reviews, providing flexibility and scalability for managing large datasets.</a:t>
            </a:r>
            <a:endParaRPr lang="en-IN" sz="2000" dirty="0"/>
          </a:p>
        </p:txBody>
      </p:sp>
    </p:spTree>
    <p:extLst>
      <p:ext uri="{BB962C8B-B14F-4D97-AF65-F5344CB8AC3E}">
        <p14:creationId xmlns:p14="http://schemas.microsoft.com/office/powerpoint/2010/main" val="72876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7AEA88-8617-47A0-84E7-3C2D3E342EFF}"/>
              </a:ext>
            </a:extLst>
          </p:cNvPr>
          <p:cNvSpPr txBox="1"/>
          <p:nvPr/>
        </p:nvSpPr>
        <p:spPr>
          <a:xfrm>
            <a:off x="993645" y="500301"/>
            <a:ext cx="10441068" cy="5299977"/>
          </a:xfrm>
          <a:prstGeom prst="rect">
            <a:avLst/>
          </a:prstGeom>
          <a:noFill/>
        </p:spPr>
        <p:txBody>
          <a:bodyPr wrap="square">
            <a:spAutoFit/>
          </a:bodyPr>
          <a:lstStyle/>
          <a:p>
            <a:pPr>
              <a:lnSpc>
                <a:spcPct val="150000"/>
              </a:lnSpc>
            </a:pPr>
            <a:r>
              <a:rPr lang="en-US" sz="2400" b="1" i="0" u="sng" dirty="0">
                <a:effectLst/>
                <a:latin typeface="Times New Roman" panose="02020603050405020304" pitchFamily="18" charset="0"/>
                <a:cs typeface="Times New Roman" panose="02020603050405020304" pitchFamily="18" charset="0"/>
              </a:rPr>
              <a:t>Challenges Encountered During Implementation and How They Were Addressed?</a:t>
            </a:r>
            <a:endParaRPr lang="en-US" b="0" i="0" dirty="0">
              <a:effectLst/>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 </a:t>
            </a:r>
            <a:r>
              <a:rPr lang="en-US" sz="2000" b="1" i="0" dirty="0">
                <a:effectLst/>
                <a:latin typeface="Times New Roman" panose="02020603050405020304" pitchFamily="18" charset="0"/>
                <a:cs typeface="Times New Roman" panose="02020603050405020304" pitchFamily="18" charset="0"/>
              </a:rPr>
              <a:t>Integration Complexity: </a:t>
            </a:r>
            <a:r>
              <a:rPr lang="en-US" sz="2000" b="0" i="0" dirty="0">
                <a:effectLst/>
                <a:latin typeface="Times New Roman" panose="02020603050405020304" pitchFamily="18" charset="0"/>
                <a:cs typeface="Times New Roman" panose="02020603050405020304" pitchFamily="18" charset="0"/>
              </a:rPr>
              <a:t>Integrating various components and technologies within the MERN stack posed challenges due to compatibility issues and learning curves. These were addressed through thorough research, documentation review, and collaboration among team members.</a:t>
            </a:r>
          </a:p>
          <a:p>
            <a:pPr marL="285750" indent="-285750" algn="just">
              <a:lnSpc>
                <a:spcPct val="150000"/>
              </a:lnSpc>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Performance Optimization: </a:t>
            </a:r>
            <a:r>
              <a:rPr lang="en-US" sz="2000" b="0" i="0" dirty="0">
                <a:effectLst/>
                <a:latin typeface="Times New Roman" panose="02020603050405020304" pitchFamily="18" charset="0"/>
                <a:cs typeface="Times New Roman" panose="02020603050405020304" pitchFamily="18" charset="0"/>
              </a:rPr>
              <a:t>Ensuring optimal performance and responsiveness, especially during peak usage periods, required careful optimization of frontend and backend code. Performance profiling and code refactoring helped address these challenges.</a:t>
            </a:r>
          </a:p>
          <a:p>
            <a:pPr marL="285750" indent="-285750" algn="just">
              <a:lnSpc>
                <a:spcPct val="150000"/>
              </a:lnSpc>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Security Concerns: </a:t>
            </a:r>
            <a:r>
              <a:rPr lang="en-US" sz="2000" b="0" i="0" dirty="0">
                <a:effectLst/>
                <a:latin typeface="Times New Roman" panose="02020603050405020304" pitchFamily="18" charset="0"/>
                <a:cs typeface="Times New Roman" panose="02020603050405020304" pitchFamily="18" charset="0"/>
              </a:rPr>
              <a:t>Implementing robust security measures to protect user data and prevent unauthorized access required adherence to best practices and regular security audits. Continuous monitoring and updates helped mitigate security risks and vulnerabilities.`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3136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1E5249-AAEB-4D2B-A002-56248E03EA3A}"/>
              </a:ext>
            </a:extLst>
          </p:cNvPr>
          <p:cNvSpPr txBox="1"/>
          <p:nvPr/>
        </p:nvSpPr>
        <p:spPr>
          <a:xfrm>
            <a:off x="609138" y="878838"/>
            <a:ext cx="11117806" cy="5444054"/>
          </a:xfrm>
          <a:prstGeom prst="rect">
            <a:avLst/>
          </a:prstGeom>
          <a:noFill/>
        </p:spPr>
        <p:txBody>
          <a:bodyPr wrap="square">
            <a:spAutoFit/>
          </a:bodyPr>
          <a:lstStyle/>
          <a:p>
            <a:pPr marL="342900" indent="-342900">
              <a:lnSpc>
                <a:spcPct val="150000"/>
              </a:lnSpc>
              <a:buAutoNum type="arabicPeriod"/>
            </a:pPr>
            <a:r>
              <a:rPr lang="en-US" b="1" i="0" dirty="0">
                <a:effectLst/>
                <a:latin typeface="Times New Roman" panose="02020603050405020304" pitchFamily="18" charset="0"/>
                <a:cs typeface="Times New Roman" panose="02020603050405020304" pitchFamily="18" charset="0"/>
              </a:rPr>
              <a:t>Interactive Mind Games :</a:t>
            </a: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Engaging Gameplay: Users can enjoy a variety of interactive mind games such as Sudoku, Wordle, Flip Card, Tic-tac-toe, Minesweeper, Pac-Man, and Math Puzzle to stimulate cognitive abilities.</a:t>
            </a: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Accessible Interface: Intuitive game interfaces ensure accessibility for users of all ages and skill levels.</a:t>
            </a:r>
            <a:endParaRPr lang="en-US" dirty="0">
              <a:latin typeface="Times New Roman" panose="02020603050405020304" pitchFamily="18" charset="0"/>
              <a:cs typeface="Times New Roman" panose="02020603050405020304" pitchFamily="18" charset="0"/>
            </a:endParaRPr>
          </a:p>
          <a:p>
            <a:pPr marL="342900" indent="-342900">
              <a:lnSpc>
                <a:spcPct val="150000"/>
              </a:lnSpc>
              <a:buAutoNum type="arabicPeriod"/>
            </a:pPr>
            <a:r>
              <a:rPr lang="en-US" b="1" i="0" dirty="0">
                <a:effectLst/>
                <a:latin typeface="Times New Roman" panose="02020603050405020304" pitchFamily="18" charset="0"/>
                <a:cs typeface="Times New Roman" panose="02020603050405020304" pitchFamily="18" charset="0"/>
              </a:rPr>
              <a:t> User Authentication and Profiles :</a:t>
            </a: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Secure Authentication: Users can register and log in securely using email and password authentication, ensuring data privacy and security.</a:t>
            </a: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Customizable Profiles: Users can create personalized profiles, including details such as name, age, gender, country, and profile picture, to enhance the user experience.</a:t>
            </a:r>
          </a:p>
          <a:p>
            <a:pPr marL="342900" indent="-342900">
              <a:lnSpc>
                <a:spcPct val="150000"/>
              </a:lnSpc>
              <a:buAutoNum type="arabicPeriod"/>
            </a:pPr>
            <a:r>
              <a:rPr lang="en-US" b="1" i="0" dirty="0">
                <a:effectLst/>
                <a:latin typeface="Times New Roman" panose="02020603050405020304" pitchFamily="18" charset="0"/>
                <a:cs typeface="Times New Roman" panose="02020603050405020304" pitchFamily="18" charset="0"/>
              </a:rPr>
              <a:t>Game Requests and Reviews :</a:t>
            </a: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Request New Games: Users can submit requests for new games to be added to the platform, providing input on the types of games they would like to see.</a:t>
            </a: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Write and Read Reviews: Users can write and read reviews for games, sharing feedback and experiences.</a:t>
            </a:r>
            <a:endParaRPr lang="en-IN" dirty="0">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8C767FCC-0BE7-4A54-8E6C-67DE0B95B2AF}"/>
              </a:ext>
            </a:extLst>
          </p:cNvPr>
          <p:cNvSpPr/>
          <p:nvPr/>
        </p:nvSpPr>
        <p:spPr>
          <a:xfrm>
            <a:off x="-708212" y="402820"/>
            <a:ext cx="4831977" cy="58270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solidFill>
                <a:schemeClr val="tx1"/>
              </a:solidFill>
            </a:endParaRPr>
          </a:p>
        </p:txBody>
      </p:sp>
      <p:sp>
        <p:nvSpPr>
          <p:cNvPr id="6" name="TextBox 5">
            <a:extLst>
              <a:ext uri="{FF2B5EF4-FFF2-40B4-BE49-F238E27FC236}">
                <a16:creationId xmlns:a16="http://schemas.microsoft.com/office/drawing/2014/main" id="{15B151CD-8D9E-47FB-AD9E-C6271FFCB922}"/>
              </a:ext>
            </a:extLst>
          </p:cNvPr>
          <p:cNvSpPr txBox="1"/>
          <p:nvPr/>
        </p:nvSpPr>
        <p:spPr>
          <a:xfrm>
            <a:off x="181074" y="509506"/>
            <a:ext cx="6468034" cy="369332"/>
          </a:xfrm>
          <a:prstGeom prst="rect">
            <a:avLst/>
          </a:prstGeom>
          <a:noFill/>
        </p:spPr>
        <p:txBody>
          <a:bodyPr wrap="square">
            <a:spAutoFit/>
          </a:bodyPr>
          <a:lstStyle/>
          <a:p>
            <a:r>
              <a:rPr lang="en-IN" sz="1800" b="1" dirty="0">
                <a:latin typeface="Algerian" panose="04020705040A02060702" pitchFamily="82" charset="0"/>
              </a:rPr>
              <a:t>Features and functionalities</a:t>
            </a:r>
          </a:p>
        </p:txBody>
      </p:sp>
    </p:spTree>
    <p:extLst>
      <p:ext uri="{BB962C8B-B14F-4D97-AF65-F5344CB8AC3E}">
        <p14:creationId xmlns:p14="http://schemas.microsoft.com/office/powerpoint/2010/main" val="2517901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8570F1-15EC-466D-9916-40A3EBB8A15E}"/>
              </a:ext>
            </a:extLst>
          </p:cNvPr>
          <p:cNvPicPr>
            <a:picLocks noChangeAspect="1"/>
          </p:cNvPicPr>
          <p:nvPr/>
        </p:nvPicPr>
        <p:blipFill rotWithShape="1">
          <a:blip r:embed="rId2">
            <a:extLst>
              <a:ext uri="{28A0092B-C50C-407E-A947-70E740481C1C}">
                <a14:useLocalDpi xmlns:a14="http://schemas.microsoft.com/office/drawing/2010/main" val="0"/>
              </a:ext>
            </a:extLst>
          </a:blip>
          <a:srcRect t="10427" r="-13582" b="16316"/>
          <a:stretch/>
        </p:blipFill>
        <p:spPr>
          <a:xfrm>
            <a:off x="0" y="622169"/>
            <a:ext cx="13847974" cy="5099901"/>
          </a:xfrm>
          <a:prstGeom prst="rect">
            <a:avLst/>
          </a:prstGeom>
        </p:spPr>
      </p:pic>
    </p:spTree>
    <p:extLst>
      <p:ext uri="{BB962C8B-B14F-4D97-AF65-F5344CB8AC3E}">
        <p14:creationId xmlns:p14="http://schemas.microsoft.com/office/powerpoint/2010/main" val="3424083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1D1CEBB-668A-4F13-99B3-D03B73F2DFFE}"/>
              </a:ext>
            </a:extLst>
          </p:cNvPr>
          <p:cNvPicPr>
            <a:picLocks noChangeAspect="1"/>
          </p:cNvPicPr>
          <p:nvPr/>
        </p:nvPicPr>
        <p:blipFill>
          <a:blip r:embed="rId2"/>
          <a:stretch>
            <a:fillRect/>
          </a:stretch>
        </p:blipFill>
        <p:spPr>
          <a:xfrm>
            <a:off x="3424841" y="0"/>
            <a:ext cx="5342317" cy="6858000"/>
          </a:xfrm>
          <a:prstGeom prst="rect">
            <a:avLst/>
          </a:prstGeom>
        </p:spPr>
      </p:pic>
    </p:spTree>
    <p:extLst>
      <p:ext uri="{BB962C8B-B14F-4D97-AF65-F5344CB8AC3E}">
        <p14:creationId xmlns:p14="http://schemas.microsoft.com/office/powerpoint/2010/main" val="3960894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382F64-CB38-43BC-BE54-24804AA71626}"/>
              </a:ext>
            </a:extLst>
          </p:cNvPr>
          <p:cNvPicPr>
            <a:picLocks noChangeAspect="1"/>
          </p:cNvPicPr>
          <p:nvPr/>
        </p:nvPicPr>
        <p:blipFill>
          <a:blip r:embed="rId2"/>
          <a:stretch>
            <a:fillRect/>
          </a:stretch>
        </p:blipFill>
        <p:spPr>
          <a:xfrm>
            <a:off x="3328987" y="71437"/>
            <a:ext cx="5534025" cy="6715125"/>
          </a:xfrm>
          <a:prstGeom prst="rect">
            <a:avLst/>
          </a:prstGeom>
        </p:spPr>
      </p:pic>
    </p:spTree>
    <p:extLst>
      <p:ext uri="{BB962C8B-B14F-4D97-AF65-F5344CB8AC3E}">
        <p14:creationId xmlns:p14="http://schemas.microsoft.com/office/powerpoint/2010/main" val="1229508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479C898-A494-454F-94B5-2F6AA2BCAC80}"/>
              </a:ext>
            </a:extLst>
          </p:cNvPr>
          <p:cNvPicPr>
            <a:picLocks noChangeAspect="1"/>
          </p:cNvPicPr>
          <p:nvPr/>
        </p:nvPicPr>
        <p:blipFill rotWithShape="1">
          <a:blip r:embed="rId2">
            <a:extLst>
              <a:ext uri="{28A0092B-C50C-407E-A947-70E740481C1C}">
                <a14:useLocalDpi xmlns:a14="http://schemas.microsoft.com/office/drawing/2010/main" val="0"/>
              </a:ext>
            </a:extLst>
          </a:blip>
          <a:srcRect l="103" t="10585" r="-103" b="4193"/>
          <a:stretch/>
        </p:blipFill>
        <p:spPr>
          <a:xfrm>
            <a:off x="0" y="725864"/>
            <a:ext cx="12192000" cy="5844618"/>
          </a:xfrm>
          <a:prstGeom prst="rect">
            <a:avLst/>
          </a:prstGeom>
        </p:spPr>
      </p:pic>
    </p:spTree>
    <p:extLst>
      <p:ext uri="{BB962C8B-B14F-4D97-AF65-F5344CB8AC3E}">
        <p14:creationId xmlns:p14="http://schemas.microsoft.com/office/powerpoint/2010/main" val="139498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CCCD15-E446-4701-A5E5-9DCA51F2A04F}"/>
              </a:ext>
            </a:extLst>
          </p:cNvPr>
          <p:cNvPicPr>
            <a:picLocks noChangeAspect="1"/>
          </p:cNvPicPr>
          <p:nvPr/>
        </p:nvPicPr>
        <p:blipFill rotWithShape="1">
          <a:blip r:embed="rId2">
            <a:extLst>
              <a:ext uri="{28A0092B-C50C-407E-A947-70E740481C1C}">
                <a14:useLocalDpi xmlns:a14="http://schemas.microsoft.com/office/drawing/2010/main" val="0"/>
              </a:ext>
            </a:extLst>
          </a:blip>
          <a:srcRect l="-1624" t="10585" r="1624" b="79656"/>
          <a:stretch/>
        </p:blipFill>
        <p:spPr>
          <a:xfrm>
            <a:off x="0" y="1536569"/>
            <a:ext cx="12192000" cy="669303"/>
          </a:xfrm>
          <a:prstGeom prst="rect">
            <a:avLst/>
          </a:prstGeom>
        </p:spPr>
      </p:pic>
      <p:pic>
        <p:nvPicPr>
          <p:cNvPr id="5" name="Picture 4">
            <a:extLst>
              <a:ext uri="{FF2B5EF4-FFF2-40B4-BE49-F238E27FC236}">
                <a16:creationId xmlns:a16="http://schemas.microsoft.com/office/drawing/2014/main" id="{BC6488F1-B362-43E6-9AC8-7AF974B95EF5}"/>
              </a:ext>
            </a:extLst>
          </p:cNvPr>
          <p:cNvPicPr>
            <a:picLocks noChangeAspect="1"/>
          </p:cNvPicPr>
          <p:nvPr/>
        </p:nvPicPr>
        <p:blipFill>
          <a:blip r:embed="rId3"/>
          <a:stretch>
            <a:fillRect/>
          </a:stretch>
        </p:blipFill>
        <p:spPr>
          <a:xfrm>
            <a:off x="313845" y="3429000"/>
            <a:ext cx="11564310" cy="896234"/>
          </a:xfrm>
          <a:prstGeom prst="rect">
            <a:avLst/>
          </a:prstGeom>
        </p:spPr>
      </p:pic>
      <p:sp>
        <p:nvSpPr>
          <p:cNvPr id="6" name="TextBox 5">
            <a:extLst>
              <a:ext uri="{FF2B5EF4-FFF2-40B4-BE49-F238E27FC236}">
                <a16:creationId xmlns:a16="http://schemas.microsoft.com/office/drawing/2014/main" id="{E86BA29F-CBFC-4243-8542-E37F62063DA5}"/>
              </a:ext>
            </a:extLst>
          </p:cNvPr>
          <p:cNvSpPr txBox="1"/>
          <p:nvPr/>
        </p:nvSpPr>
        <p:spPr>
          <a:xfrm>
            <a:off x="4873658" y="740339"/>
            <a:ext cx="3469064" cy="369332"/>
          </a:xfrm>
          <a:prstGeom prst="rect">
            <a:avLst/>
          </a:prstGeom>
          <a:noFill/>
        </p:spPr>
        <p:txBody>
          <a:bodyPr wrap="square" rtlCol="0">
            <a:spAutoFit/>
          </a:bodyPr>
          <a:lstStyle/>
          <a:p>
            <a:r>
              <a:rPr lang="en-IN" dirty="0"/>
              <a:t>USER PANEL</a:t>
            </a:r>
          </a:p>
        </p:txBody>
      </p:sp>
      <p:sp>
        <p:nvSpPr>
          <p:cNvPr id="7" name="TextBox 6">
            <a:extLst>
              <a:ext uri="{FF2B5EF4-FFF2-40B4-BE49-F238E27FC236}">
                <a16:creationId xmlns:a16="http://schemas.microsoft.com/office/drawing/2014/main" id="{BCA3201D-41E5-43EB-ABC1-F554391B4FC8}"/>
              </a:ext>
            </a:extLst>
          </p:cNvPr>
          <p:cNvSpPr txBox="1"/>
          <p:nvPr/>
        </p:nvSpPr>
        <p:spPr>
          <a:xfrm>
            <a:off x="4798243" y="2713232"/>
            <a:ext cx="2894029" cy="369332"/>
          </a:xfrm>
          <a:prstGeom prst="rect">
            <a:avLst/>
          </a:prstGeom>
          <a:noFill/>
        </p:spPr>
        <p:txBody>
          <a:bodyPr wrap="square" rtlCol="0">
            <a:spAutoFit/>
          </a:bodyPr>
          <a:lstStyle/>
          <a:p>
            <a:r>
              <a:rPr lang="en-IN" dirty="0"/>
              <a:t>ADMIN PANEL</a:t>
            </a:r>
          </a:p>
        </p:txBody>
      </p:sp>
    </p:spTree>
    <p:extLst>
      <p:ext uri="{BB962C8B-B14F-4D97-AF65-F5344CB8AC3E}">
        <p14:creationId xmlns:p14="http://schemas.microsoft.com/office/powerpoint/2010/main" val="3039816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DF51C6-1414-4652-85DD-1004598AD3E8}"/>
              </a:ext>
            </a:extLst>
          </p:cNvPr>
          <p:cNvSpPr txBox="1"/>
          <p:nvPr/>
        </p:nvSpPr>
        <p:spPr>
          <a:xfrm>
            <a:off x="784735" y="433236"/>
            <a:ext cx="10838515" cy="5669309"/>
          </a:xfrm>
          <a:prstGeom prst="rect">
            <a:avLst/>
          </a:prstGeom>
          <a:noFill/>
        </p:spPr>
        <p:txBody>
          <a:bodyPr wrap="square">
            <a:spAutoFit/>
          </a:bodyPr>
          <a:lstStyle/>
          <a:p>
            <a:pPr>
              <a:lnSpc>
                <a:spcPct val="150000"/>
              </a:lnSpc>
            </a:pPr>
            <a:r>
              <a:rPr lang="en-US" sz="2400" b="1" i="0" u="sng" dirty="0">
                <a:effectLst/>
                <a:latin typeface="Times New Roman" panose="02020603050405020304" pitchFamily="18" charset="0"/>
                <a:cs typeface="Times New Roman" panose="02020603050405020304" pitchFamily="18" charset="0"/>
              </a:rPr>
              <a:t>Functionality Demonstration</a:t>
            </a: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Game Selection and Gameplay: </a:t>
            </a:r>
            <a:r>
              <a:rPr lang="en-US" sz="2000" b="0" i="0" dirty="0">
                <a:effectLst/>
                <a:latin typeface="Times New Roman" panose="02020603050405020304" pitchFamily="18" charset="0"/>
                <a:cs typeface="Times New Roman" panose="02020603050405020304" pitchFamily="18" charset="0"/>
              </a:rPr>
              <a:t>Users can browse through a wide selection of games and choose their preferred ones to play. Gameplay mechanics are intuitive and user-friendly, providing an enjoyable gaming experience.</a:t>
            </a:r>
          </a:p>
          <a:p>
            <a:pPr marL="285750" indent="-285750" algn="just">
              <a:lnSpc>
                <a:spcPct val="150000"/>
              </a:lnSpc>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User Profile Management: </a:t>
            </a:r>
            <a:r>
              <a:rPr lang="en-US" sz="2000" b="0" i="0" dirty="0">
                <a:effectLst/>
                <a:latin typeface="Times New Roman" panose="02020603050405020304" pitchFamily="18" charset="0"/>
                <a:cs typeface="Times New Roman" panose="02020603050405020304" pitchFamily="18" charset="0"/>
              </a:rPr>
              <a:t>Users can view and update their profile information, including personal details and profile picture. Profile management features ensure users have control over their account settings and preferences.</a:t>
            </a:r>
          </a:p>
          <a:p>
            <a:pPr marL="285750" indent="-285750">
              <a:lnSpc>
                <a:spcPct val="150000"/>
              </a:lnSpc>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New Game Request Submission: </a:t>
            </a:r>
            <a:r>
              <a:rPr lang="en-US" sz="2000" b="0" i="0" dirty="0">
                <a:effectLst/>
                <a:latin typeface="Times New Roman" panose="02020603050405020304" pitchFamily="18" charset="0"/>
                <a:cs typeface="Times New Roman" panose="02020603050405020304" pitchFamily="18" charset="0"/>
              </a:rPr>
              <a:t>Users can submit requests for new games by filling out a simple form, providing details such as the game title and description. Game request submissions are processed by the admin for review and consideration.</a:t>
            </a:r>
            <a:br>
              <a:rPr lang="en-US" sz="2000" dirty="0">
                <a:latin typeface="Times New Roman" panose="02020603050405020304" pitchFamily="18" charset="0"/>
                <a:cs typeface="Times New Roman" panose="02020603050405020304" pitchFamily="18" charset="0"/>
              </a:rPr>
            </a:br>
            <a:r>
              <a:rPr lang="en-US" sz="2000" b="1" i="0" dirty="0">
                <a:effectLst/>
                <a:latin typeface="Times New Roman" panose="02020603050405020304" pitchFamily="18" charset="0"/>
                <a:cs typeface="Times New Roman" panose="02020603050405020304" pitchFamily="18" charset="0"/>
              </a:rPr>
              <a:t>Game Review Submission and Reading: </a:t>
            </a:r>
            <a:r>
              <a:rPr lang="en-US" sz="2000" b="0" i="0" dirty="0">
                <a:effectLst/>
                <a:latin typeface="Times New Roman" panose="02020603050405020304" pitchFamily="18" charset="0"/>
                <a:cs typeface="Times New Roman" panose="02020603050405020304" pitchFamily="18" charset="0"/>
              </a:rPr>
              <a:t>Users can write and submit reviews for games they have played, sharing their opinions and ratings with the community.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7926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9D54CA2-1053-4B88-8567-46A2DFA3BAD0}"/>
              </a:ext>
            </a:extLst>
          </p:cNvPr>
          <p:cNvSpPr/>
          <p:nvPr/>
        </p:nvSpPr>
        <p:spPr>
          <a:xfrm>
            <a:off x="-681318" y="1182749"/>
            <a:ext cx="4831977" cy="58270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solidFill>
                <a:schemeClr val="tx1"/>
              </a:solidFill>
            </a:endParaRPr>
          </a:p>
        </p:txBody>
      </p:sp>
      <p:sp>
        <p:nvSpPr>
          <p:cNvPr id="4" name="TextBox 3">
            <a:extLst>
              <a:ext uri="{FF2B5EF4-FFF2-40B4-BE49-F238E27FC236}">
                <a16:creationId xmlns:a16="http://schemas.microsoft.com/office/drawing/2014/main" id="{B7F12DA8-1BE9-4136-864A-FA140DC0AEA0}"/>
              </a:ext>
            </a:extLst>
          </p:cNvPr>
          <p:cNvSpPr txBox="1"/>
          <p:nvPr/>
        </p:nvSpPr>
        <p:spPr>
          <a:xfrm>
            <a:off x="448236" y="1289435"/>
            <a:ext cx="6454588" cy="369332"/>
          </a:xfrm>
          <a:prstGeom prst="rect">
            <a:avLst/>
          </a:prstGeom>
          <a:noFill/>
        </p:spPr>
        <p:txBody>
          <a:bodyPr wrap="square">
            <a:spAutoFit/>
          </a:bodyPr>
          <a:lstStyle/>
          <a:p>
            <a:r>
              <a:rPr lang="en-IN" b="1" dirty="0">
                <a:latin typeface="Algerian" panose="04020705040A02060702" pitchFamily="82" charset="0"/>
              </a:rPr>
              <a:t>Testing and evaluation</a:t>
            </a:r>
            <a:endParaRPr lang="en-IN" sz="1800" b="1" dirty="0">
              <a:latin typeface="Algerian" panose="04020705040A02060702" pitchFamily="82" charset="0"/>
            </a:endParaRPr>
          </a:p>
        </p:txBody>
      </p:sp>
      <p:sp>
        <p:nvSpPr>
          <p:cNvPr id="6" name="TextBox 5">
            <a:extLst>
              <a:ext uri="{FF2B5EF4-FFF2-40B4-BE49-F238E27FC236}">
                <a16:creationId xmlns:a16="http://schemas.microsoft.com/office/drawing/2014/main" id="{6A9133AF-FAF0-4D21-8C15-21475E431D6B}"/>
              </a:ext>
            </a:extLst>
          </p:cNvPr>
          <p:cNvSpPr txBox="1"/>
          <p:nvPr/>
        </p:nvSpPr>
        <p:spPr>
          <a:xfrm>
            <a:off x="999565" y="1872140"/>
            <a:ext cx="10171198" cy="3234540"/>
          </a:xfrm>
          <a:prstGeom prst="rect">
            <a:avLst/>
          </a:prstGeom>
          <a:noFill/>
        </p:spPr>
        <p:txBody>
          <a:bodyPr wrap="square">
            <a:spAutoFit/>
          </a:bodyPr>
          <a:lstStyle/>
          <a:p>
            <a:pPr>
              <a:lnSpc>
                <a:spcPct val="150000"/>
              </a:lnSpc>
            </a:pPr>
            <a:r>
              <a:rPr lang="en-US" sz="3200" b="1" i="0" u="sng" dirty="0">
                <a:effectLst/>
                <a:latin typeface="Times New Roman" panose="02020603050405020304" pitchFamily="18" charset="0"/>
                <a:cs typeface="Times New Roman" panose="02020603050405020304" pitchFamily="18" charset="0"/>
              </a:rPr>
              <a:t>Description</a:t>
            </a:r>
            <a:r>
              <a:rPr lang="en-US" sz="2800" b="1" i="0" u="sng" dirty="0">
                <a:effectLst/>
                <a:latin typeface="Times New Roman" panose="02020603050405020304" pitchFamily="18" charset="0"/>
                <a:cs typeface="Times New Roman" panose="02020603050405020304" pitchFamily="18" charset="0"/>
              </a:rPr>
              <a:t> of the Testing Process:</a:t>
            </a:r>
          </a:p>
          <a:p>
            <a:pPr>
              <a:lnSpc>
                <a:spcPct val="150000"/>
              </a:lnSpc>
            </a:pPr>
            <a:endParaRPr lang="en-US" sz="1100" b="1" i="0" u="sng" dirty="0">
              <a:effectLst/>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Comprehensive Testing Strategy: </a:t>
            </a:r>
            <a:r>
              <a:rPr lang="en-US" sz="2400" b="0" i="0" dirty="0">
                <a:effectLst/>
                <a:latin typeface="Times New Roman" panose="02020603050405020304" pitchFamily="18" charset="0"/>
                <a:cs typeface="Times New Roman" panose="02020603050405020304" pitchFamily="18" charset="0"/>
              </a:rPr>
              <a:t>2nd Inning underwent rigorous testing at various stages of development to ensure functionality, usability, and reliability.</a:t>
            </a:r>
          </a:p>
          <a:p>
            <a:pPr marL="285750" indent="-285750" algn="just">
              <a:lnSpc>
                <a:spcPct val="150000"/>
              </a:lnSpc>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Testing Types: </a:t>
            </a:r>
            <a:r>
              <a:rPr lang="en-US" sz="2400" b="0" i="0" dirty="0">
                <a:effectLst/>
                <a:latin typeface="Times New Roman" panose="02020603050405020304" pitchFamily="18" charset="0"/>
                <a:cs typeface="Times New Roman" panose="02020603050405020304" pitchFamily="18" charset="0"/>
              </a:rPr>
              <a:t>A combination of manual and automated testing approaches was employed to assess different aspects of the platform.</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0050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751496-1402-4647-A532-088CBAEB3D10}"/>
              </a:ext>
            </a:extLst>
          </p:cNvPr>
          <p:cNvSpPr txBox="1"/>
          <p:nvPr/>
        </p:nvSpPr>
        <p:spPr>
          <a:xfrm>
            <a:off x="1084729" y="1160292"/>
            <a:ext cx="10327341" cy="1421992"/>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To provide engaging activities that stimulate cognitive function and mental well-being.</a:t>
            </a:r>
            <a:endParaRPr lang="en-US" sz="20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Goal: Assist elderly individuals in maintaining mental sharpness, memory, and overall cognitive health.</a:t>
            </a:r>
            <a:endParaRPr lang="en-IN"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AD067CB-C1A3-46F1-AB3F-EC616B4ABA02}"/>
              </a:ext>
            </a:extLst>
          </p:cNvPr>
          <p:cNvSpPr txBox="1"/>
          <p:nvPr/>
        </p:nvSpPr>
        <p:spPr>
          <a:xfrm>
            <a:off x="3411070" y="476537"/>
            <a:ext cx="5369859" cy="461665"/>
          </a:xfrm>
          <a:prstGeom prst="rect">
            <a:avLst/>
          </a:prstGeom>
          <a:noFill/>
        </p:spPr>
        <p:txBody>
          <a:bodyPr wrap="square" rtlCol="0">
            <a:spAutoFit/>
          </a:bodyPr>
          <a:lstStyle/>
          <a:p>
            <a:pPr algn="ctr"/>
            <a:r>
              <a:rPr lang="en-IN" sz="2400" b="1" u="sng" dirty="0">
                <a:solidFill>
                  <a:schemeClr val="accent3">
                    <a:lumMod val="40000"/>
                    <a:lumOff val="60000"/>
                  </a:schemeClr>
                </a:solidFill>
                <a:latin typeface="Times New Roman" panose="02020603050405020304" pitchFamily="18" charset="0"/>
                <a:cs typeface="Times New Roman" panose="02020603050405020304" pitchFamily="18" charset="0"/>
              </a:rPr>
              <a:t>Objectives</a:t>
            </a:r>
          </a:p>
        </p:txBody>
      </p:sp>
      <p:sp>
        <p:nvSpPr>
          <p:cNvPr id="6" name="TextBox 5">
            <a:extLst>
              <a:ext uri="{FF2B5EF4-FFF2-40B4-BE49-F238E27FC236}">
                <a16:creationId xmlns:a16="http://schemas.microsoft.com/office/drawing/2014/main" id="{A5A2B5E1-A2D2-4E9D-A363-C93C50021848}"/>
              </a:ext>
            </a:extLst>
          </p:cNvPr>
          <p:cNvSpPr txBox="1"/>
          <p:nvPr/>
        </p:nvSpPr>
        <p:spPr>
          <a:xfrm>
            <a:off x="1084728" y="3112811"/>
            <a:ext cx="10327341" cy="326865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 Aging is often accompanied by cognitive decline, affecting memory, reasoning, and decision-making abilities.</a:t>
            </a:r>
          </a:p>
          <a:p>
            <a:pPr marL="285750" indent="-285750">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Engagement in mentally stimulating activities has been shown to slow cognitive decline and promote brain health.</a:t>
            </a:r>
          </a:p>
          <a:p>
            <a:pPr marL="285750" indent="-285750">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2nd Inning aims to fill a crucial gap by offering accessible and enjoyable cognitive exercises tailored to elderly individuals.</a:t>
            </a:r>
            <a:br>
              <a:rPr lang="en-US"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0EE1038-AF3D-431E-B4BA-0C5F9BF55BE8}"/>
              </a:ext>
            </a:extLst>
          </p:cNvPr>
          <p:cNvSpPr txBox="1"/>
          <p:nvPr/>
        </p:nvSpPr>
        <p:spPr>
          <a:xfrm>
            <a:off x="3200399" y="2351451"/>
            <a:ext cx="6096000" cy="461665"/>
          </a:xfrm>
          <a:prstGeom prst="rect">
            <a:avLst/>
          </a:prstGeom>
          <a:noFill/>
        </p:spPr>
        <p:txBody>
          <a:bodyPr wrap="square">
            <a:spAutoFit/>
          </a:bodyPr>
          <a:lstStyle/>
          <a:p>
            <a:pPr algn="ctr"/>
            <a:r>
              <a:rPr lang="en-US" sz="2400" b="1" i="0" u="sng" dirty="0">
                <a:solidFill>
                  <a:schemeClr val="accent3">
                    <a:lumMod val="40000"/>
                    <a:lumOff val="60000"/>
                  </a:schemeClr>
                </a:solidFill>
                <a:effectLst/>
                <a:latin typeface="Times New Roman" panose="02020603050405020304" pitchFamily="18" charset="0"/>
                <a:cs typeface="Times New Roman" panose="02020603050405020304" pitchFamily="18" charset="0"/>
              </a:rPr>
              <a:t>Importance &amp; Relevance</a:t>
            </a:r>
            <a:endParaRPr lang="en-IN" sz="2400" b="1" u="sng" dirty="0">
              <a:solidFill>
                <a:schemeClr val="accent3">
                  <a:lumMod val="40000"/>
                  <a:lumOff val="6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5489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50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500"/>
                                  </p:stCondLst>
                                  <p:childTnLst>
                                    <p:set>
                                      <p:cBhvr>
                                        <p:cTn id="15" dur="1" fill="hold">
                                          <p:stCondLst>
                                            <p:cond delay="0"/>
                                          </p:stCondLst>
                                        </p:cTn>
                                        <p:tgtEl>
                                          <p:spTgt spid="6">
                                            <p:txEl>
                                              <p:pRg st="0" end="0"/>
                                            </p:txEl>
                                          </p:spTgt>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grpId="0" nodeType="afterEffect">
                                  <p:stCondLst>
                                    <p:cond delay="50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childTnLst>
                          </p:cTn>
                        </p:par>
                        <p:par>
                          <p:cTn id="19" fill="hold">
                            <p:stCondLst>
                              <p:cond delay="2000"/>
                            </p:stCondLst>
                            <p:childTnLst>
                              <p:par>
                                <p:cTn id="20" presetID="1" presetClass="entr" presetSubtype="0" fill="hold" grpId="0" nodeType="afterEffect">
                                  <p:stCondLst>
                                    <p:cond delay="500"/>
                                  </p:stCondLst>
                                  <p:childTnLst>
                                    <p:set>
                                      <p:cBhvr>
                                        <p:cTn id="21"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A963FE-8693-417C-81D4-E5DFDE0490C2}"/>
              </a:ext>
            </a:extLst>
          </p:cNvPr>
          <p:cNvSpPr txBox="1"/>
          <p:nvPr/>
        </p:nvSpPr>
        <p:spPr>
          <a:xfrm>
            <a:off x="749431" y="717582"/>
            <a:ext cx="10807831" cy="5386090"/>
          </a:xfrm>
          <a:prstGeom prst="rect">
            <a:avLst/>
          </a:prstGeom>
          <a:noFill/>
        </p:spPr>
        <p:txBody>
          <a:bodyPr wrap="square">
            <a:spAutoFit/>
          </a:bodyPr>
          <a:lstStyle/>
          <a:p>
            <a:r>
              <a:rPr lang="en-US" sz="2000" b="1" i="0" u="sng" dirty="0">
                <a:effectLst/>
                <a:latin typeface="Times New Roman" panose="02020603050405020304" pitchFamily="18" charset="0"/>
                <a:cs typeface="Times New Roman" panose="02020603050405020304" pitchFamily="18" charset="0"/>
              </a:rPr>
              <a:t>Types of Testing Performed</a:t>
            </a:r>
          </a:p>
          <a:p>
            <a:br>
              <a:rPr lang="en-US" dirty="0">
                <a:latin typeface="Times New Roman" panose="02020603050405020304" pitchFamily="18" charset="0"/>
                <a:cs typeface="Times New Roman" panose="02020603050405020304" pitchFamily="18" charset="0"/>
              </a:rPr>
            </a:br>
            <a:r>
              <a:rPr lang="en-US" b="1" i="0" dirty="0">
                <a:effectLst/>
                <a:latin typeface="Times New Roman" panose="02020603050405020304" pitchFamily="18" charset="0"/>
                <a:cs typeface="Times New Roman" panose="02020603050405020304" pitchFamily="18" charset="0"/>
              </a:rPr>
              <a:t>1. Functional Testing</a:t>
            </a: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 Feature Validation: Testing individual features and functionalities to verify that they perform as intended.</a:t>
            </a: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 User Experience Testing: Assessing the overall user experience, including navigation, interaction, and responsiveness.</a:t>
            </a:r>
            <a:br>
              <a:rPr lang="en-US" dirty="0">
                <a:latin typeface="Times New Roman" panose="02020603050405020304" pitchFamily="18" charset="0"/>
                <a:cs typeface="Times New Roman" panose="02020603050405020304" pitchFamily="18" charset="0"/>
              </a:rPr>
            </a:br>
            <a:r>
              <a:rPr lang="en-US" b="1" i="0" dirty="0">
                <a:effectLst/>
                <a:latin typeface="Times New Roman" panose="02020603050405020304" pitchFamily="18" charset="0"/>
                <a:cs typeface="Times New Roman" panose="02020603050405020304" pitchFamily="18" charset="0"/>
              </a:rPr>
              <a:t> </a:t>
            </a:r>
          </a:p>
          <a:p>
            <a:r>
              <a:rPr lang="en-US" b="1" i="0" dirty="0">
                <a:effectLst/>
                <a:latin typeface="Times New Roman" panose="02020603050405020304" pitchFamily="18" charset="0"/>
                <a:cs typeface="Times New Roman" panose="02020603050405020304" pitchFamily="18" charset="0"/>
              </a:rPr>
              <a:t>2. Performance Testing</a:t>
            </a: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 Load Testing: Simulating high user loads to evaluate the platform's performance under stress and ensure scalability.</a:t>
            </a: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 Response Time Testing: Measuring response times for different actions and optimizing performance for optimal user experience.</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r>
              <a:rPr lang="en-US" b="1" i="0" dirty="0">
                <a:effectLst/>
                <a:latin typeface="Times New Roman" panose="02020603050405020304" pitchFamily="18" charset="0"/>
                <a:cs typeface="Times New Roman" panose="02020603050405020304" pitchFamily="18" charset="0"/>
              </a:rPr>
              <a:t>3. Security Testing</a:t>
            </a: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 Vulnerability Assessment: Identifying and addressing potential security vulnerabilities, such as SQL injection and cross-site scripting (XSS).</a:t>
            </a: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 Data Privacy Testing: Ensuring compliance with data privacy regulations and safeguarding user data against unauthorized access.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64502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7AD029-0B7B-43E4-8688-9550F5100731}"/>
              </a:ext>
            </a:extLst>
          </p:cNvPr>
          <p:cNvSpPr txBox="1"/>
          <p:nvPr/>
        </p:nvSpPr>
        <p:spPr>
          <a:xfrm>
            <a:off x="619974" y="606550"/>
            <a:ext cx="10952052" cy="5346144"/>
          </a:xfrm>
          <a:prstGeom prst="rect">
            <a:avLst/>
          </a:prstGeom>
          <a:noFill/>
        </p:spPr>
        <p:txBody>
          <a:bodyPr wrap="square">
            <a:spAutoFit/>
          </a:bodyPr>
          <a:lstStyle/>
          <a:p>
            <a:pPr>
              <a:lnSpc>
                <a:spcPct val="150000"/>
              </a:lnSpc>
            </a:pPr>
            <a:r>
              <a:rPr lang="en-US" sz="3200" b="1" i="0" u="sng" dirty="0">
                <a:effectLst/>
                <a:latin typeface="Times New Roman" panose="02020603050405020304" pitchFamily="18" charset="0"/>
                <a:cs typeface="Times New Roman" panose="02020603050405020304" pitchFamily="18" charset="0"/>
              </a:rPr>
              <a:t>Testing Results</a:t>
            </a:r>
          </a:p>
          <a:p>
            <a:pPr>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Functional Testing: </a:t>
            </a:r>
            <a:r>
              <a:rPr lang="en-US" sz="2000" b="0" i="0" dirty="0">
                <a:effectLst/>
                <a:latin typeface="Times New Roman" panose="02020603050405020304" pitchFamily="18" charset="0"/>
                <a:cs typeface="Times New Roman" panose="02020603050405020304" pitchFamily="18" charset="0"/>
              </a:rPr>
              <a:t>All key features and functionalities were tested and verified to meet requirements, with any identified issues promptly addressed.</a:t>
            </a:r>
          </a:p>
          <a:p>
            <a:pPr marL="285750" indent="-285750" algn="just">
              <a:lnSpc>
                <a:spcPct val="150000"/>
              </a:lnSpc>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Performance Testing: </a:t>
            </a:r>
            <a:r>
              <a:rPr lang="en-US" sz="2000" b="0" i="0" dirty="0">
                <a:effectLst/>
                <a:latin typeface="Times New Roman" panose="02020603050405020304" pitchFamily="18" charset="0"/>
                <a:cs typeface="Times New Roman" panose="02020603050405020304" pitchFamily="18" charset="0"/>
              </a:rPr>
              <a:t>The platform demonstrated robust performance and scalability, with response times well within acceptable limits even under high user loads.</a:t>
            </a:r>
          </a:p>
          <a:p>
            <a:pPr marL="285750" indent="-285750" algn="just">
              <a:lnSpc>
                <a:spcPct val="150000"/>
              </a:lnSpc>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Security Testing: </a:t>
            </a:r>
            <a:r>
              <a:rPr lang="en-US" sz="2000" b="0" i="0" dirty="0">
                <a:effectLst/>
                <a:latin typeface="Times New Roman" panose="02020603050405020304" pitchFamily="18" charset="0"/>
                <a:cs typeface="Times New Roman" panose="02020603050405020304" pitchFamily="18" charset="0"/>
              </a:rPr>
              <a:t>No major security vulnerabilities were identified, and appropriate measures were implemented to protect user data and ensure privacy.</a:t>
            </a:r>
          </a:p>
          <a:p>
            <a:pPr marL="285750" indent="-285750" algn="just">
              <a:lnSpc>
                <a:spcPct val="150000"/>
              </a:lnSpc>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Compatibility Testing: </a:t>
            </a:r>
            <a:r>
              <a:rPr lang="en-US" sz="2000" b="0" i="0" dirty="0">
                <a:effectLst/>
                <a:latin typeface="Times New Roman" panose="02020603050405020304" pitchFamily="18" charset="0"/>
                <a:cs typeface="Times New Roman" panose="02020603050405020304" pitchFamily="18" charset="0"/>
              </a:rPr>
              <a:t>2nd Inning was found to be compatible with a wide range of web browsers and devices, ensuring a consistent user experience across different platforms.</a:t>
            </a:r>
            <a:br>
              <a:rPr lang="en-US"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55885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8E1BDC5-C703-4383-AFB7-5AC0D15E4C1F}"/>
              </a:ext>
            </a:extLst>
          </p:cNvPr>
          <p:cNvSpPr/>
          <p:nvPr/>
        </p:nvSpPr>
        <p:spPr>
          <a:xfrm>
            <a:off x="-744069" y="501431"/>
            <a:ext cx="4141693" cy="58270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solidFill>
                <a:schemeClr val="tx1"/>
              </a:solidFill>
            </a:endParaRPr>
          </a:p>
        </p:txBody>
      </p:sp>
      <p:sp>
        <p:nvSpPr>
          <p:cNvPr id="4" name="TextBox 3">
            <a:extLst>
              <a:ext uri="{FF2B5EF4-FFF2-40B4-BE49-F238E27FC236}">
                <a16:creationId xmlns:a16="http://schemas.microsoft.com/office/drawing/2014/main" id="{9668E963-2385-47CE-9045-7375F1591B6B}"/>
              </a:ext>
            </a:extLst>
          </p:cNvPr>
          <p:cNvSpPr txBox="1"/>
          <p:nvPr/>
        </p:nvSpPr>
        <p:spPr>
          <a:xfrm>
            <a:off x="342900" y="608117"/>
            <a:ext cx="6441140" cy="369332"/>
          </a:xfrm>
          <a:prstGeom prst="rect">
            <a:avLst/>
          </a:prstGeom>
          <a:noFill/>
        </p:spPr>
        <p:txBody>
          <a:bodyPr wrap="square">
            <a:spAutoFit/>
          </a:bodyPr>
          <a:lstStyle/>
          <a:p>
            <a:r>
              <a:rPr lang="en-IN" sz="1800" b="1" dirty="0">
                <a:latin typeface="Algerian" panose="04020705040A02060702" pitchFamily="82" charset="0"/>
              </a:rPr>
              <a:t>Result an</a:t>
            </a:r>
            <a:r>
              <a:rPr lang="en-IN" b="1" dirty="0">
                <a:latin typeface="Algerian" panose="04020705040A02060702" pitchFamily="82" charset="0"/>
              </a:rPr>
              <a:t>d analysis</a:t>
            </a:r>
            <a:endParaRPr lang="en-IN" sz="1800" b="1" dirty="0">
              <a:latin typeface="Algerian" panose="04020705040A02060702" pitchFamily="82" charset="0"/>
            </a:endParaRPr>
          </a:p>
        </p:txBody>
      </p:sp>
      <p:sp>
        <p:nvSpPr>
          <p:cNvPr id="6" name="TextBox 5">
            <a:extLst>
              <a:ext uri="{FF2B5EF4-FFF2-40B4-BE49-F238E27FC236}">
                <a16:creationId xmlns:a16="http://schemas.microsoft.com/office/drawing/2014/main" id="{B7A4EEC8-C5CA-42ED-B27A-C3691DFA253E}"/>
              </a:ext>
            </a:extLst>
          </p:cNvPr>
          <p:cNvSpPr txBox="1"/>
          <p:nvPr/>
        </p:nvSpPr>
        <p:spPr>
          <a:xfrm>
            <a:off x="780854" y="1190822"/>
            <a:ext cx="10452847" cy="5478423"/>
          </a:xfrm>
          <a:prstGeom prst="rect">
            <a:avLst/>
          </a:prstGeom>
          <a:noFill/>
        </p:spPr>
        <p:txBody>
          <a:bodyPr wrap="square">
            <a:spAutoFit/>
          </a:bodyPr>
          <a:lstStyle/>
          <a:p>
            <a:r>
              <a:rPr lang="en-US" sz="2000" b="1" i="0" dirty="0">
                <a:effectLst/>
                <a:latin typeface="Times New Roman" panose="02020603050405020304" pitchFamily="18" charset="0"/>
                <a:cs typeface="Times New Roman" panose="02020603050405020304" pitchFamily="18" charset="0"/>
              </a:rPr>
              <a:t>Presentation of Project Results</a:t>
            </a: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 Successful Launch: 2nd Inning was successfully launched, providing a comprehensive platform for rejuvenating cognitive abilities in elderly individuals through engaging mind games and activities.</a:t>
            </a: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 Positive User Feedback: Initial feedback from users has been overwhelmingly positive, with many expressing appreciation for the platform's ease of use and engaging content.</a:t>
            </a:r>
            <a:br>
              <a:rPr lang="en-US"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b="1" i="0" dirty="0">
                <a:effectLst/>
                <a:latin typeface="Times New Roman" panose="02020603050405020304" pitchFamily="18" charset="0"/>
                <a:cs typeface="Times New Roman" panose="02020603050405020304" pitchFamily="18" charset="0"/>
              </a:rPr>
              <a:t>Performance Metrics</a:t>
            </a: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 User Engagement: Metrics such as user registrations, game plays, and reviews submitted provide insights into user engagement and interaction with the platform.</a:t>
            </a: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 Response Times: Performance metrics, including response times for key actions and transactions, help evaluate the platform's responsiveness and user experience.</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2000" b="1" i="0" dirty="0">
                <a:effectLst/>
                <a:latin typeface="Times New Roman" panose="02020603050405020304" pitchFamily="18" charset="0"/>
                <a:cs typeface="Times New Roman" panose="02020603050405020304" pitchFamily="18" charset="0"/>
              </a:rPr>
              <a:t>Analysis of Results in Comparison to Expectations</a:t>
            </a:r>
            <a:br>
              <a:rPr lang="en-US" sz="2000"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 User Engagement: The platform has exceeded expectations in terms of user engagement, with a steady increase in user registrations and active participation in games and community interactions.</a:t>
            </a: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 Performance: Response times for critical actions have met or exceeded expectations, indicating a smooth and responsive user experience even under high user loads.</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1843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5AD343E-22FA-499F-9B69-7F4DF35700B6}"/>
              </a:ext>
            </a:extLst>
          </p:cNvPr>
          <p:cNvSpPr/>
          <p:nvPr/>
        </p:nvSpPr>
        <p:spPr>
          <a:xfrm>
            <a:off x="-744069" y="501431"/>
            <a:ext cx="4141693" cy="58270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solidFill>
                <a:schemeClr val="tx1"/>
              </a:solidFill>
            </a:endParaRPr>
          </a:p>
        </p:txBody>
      </p:sp>
      <p:sp>
        <p:nvSpPr>
          <p:cNvPr id="4" name="TextBox 3">
            <a:extLst>
              <a:ext uri="{FF2B5EF4-FFF2-40B4-BE49-F238E27FC236}">
                <a16:creationId xmlns:a16="http://schemas.microsoft.com/office/drawing/2014/main" id="{D4F08CDC-3325-4D0E-8739-A1441B61D1A2}"/>
              </a:ext>
            </a:extLst>
          </p:cNvPr>
          <p:cNvSpPr txBox="1"/>
          <p:nvPr/>
        </p:nvSpPr>
        <p:spPr>
          <a:xfrm>
            <a:off x="540469" y="608117"/>
            <a:ext cx="6472516" cy="369332"/>
          </a:xfrm>
          <a:prstGeom prst="rect">
            <a:avLst/>
          </a:prstGeom>
          <a:noFill/>
        </p:spPr>
        <p:txBody>
          <a:bodyPr wrap="square">
            <a:spAutoFit/>
          </a:bodyPr>
          <a:lstStyle/>
          <a:p>
            <a:r>
              <a:rPr lang="en-IN" b="1" dirty="0">
                <a:latin typeface="Algerian" panose="04020705040A02060702" pitchFamily="82" charset="0"/>
              </a:rPr>
              <a:t>Future work</a:t>
            </a:r>
            <a:endParaRPr lang="en-IN" sz="1800" b="1" dirty="0">
              <a:latin typeface="Algerian" panose="04020705040A02060702" pitchFamily="82" charset="0"/>
            </a:endParaRPr>
          </a:p>
        </p:txBody>
      </p:sp>
      <p:sp>
        <p:nvSpPr>
          <p:cNvPr id="6" name="TextBox 5">
            <a:extLst>
              <a:ext uri="{FF2B5EF4-FFF2-40B4-BE49-F238E27FC236}">
                <a16:creationId xmlns:a16="http://schemas.microsoft.com/office/drawing/2014/main" id="{F776B51B-ECAF-418E-BEE2-107BA1754522}"/>
              </a:ext>
            </a:extLst>
          </p:cNvPr>
          <p:cNvSpPr txBox="1"/>
          <p:nvPr/>
        </p:nvSpPr>
        <p:spPr>
          <a:xfrm>
            <a:off x="765235" y="1028506"/>
            <a:ext cx="10886296" cy="5582554"/>
          </a:xfrm>
          <a:prstGeom prst="rect">
            <a:avLst/>
          </a:prstGeom>
          <a:noFill/>
        </p:spPr>
        <p:txBody>
          <a:bodyPr wrap="square">
            <a:spAutoFit/>
          </a:bodyPr>
          <a:lstStyle/>
          <a:p>
            <a:pPr>
              <a:lnSpc>
                <a:spcPct val="150000"/>
              </a:lnSpc>
            </a:pPr>
            <a:r>
              <a:rPr lang="en-US" sz="2400" b="1" i="0" u="sng" dirty="0">
                <a:effectLst/>
                <a:latin typeface="Times New Roman" panose="02020603050405020304" pitchFamily="18" charset="0"/>
                <a:cs typeface="Times New Roman" panose="02020603050405020304" pitchFamily="18" charset="0"/>
              </a:rPr>
              <a:t>Potential Areas for Future Improvements</a:t>
            </a:r>
            <a:br>
              <a:rPr lang="en-US" dirty="0">
                <a:latin typeface="Times New Roman" panose="02020603050405020304" pitchFamily="18" charset="0"/>
                <a:cs typeface="Times New Roman" panose="02020603050405020304" pitchFamily="18" charset="0"/>
              </a:rPr>
            </a:br>
            <a:r>
              <a:rPr lang="en-US" b="1" i="0" dirty="0">
                <a:effectLst/>
                <a:latin typeface="Times New Roman" panose="02020603050405020304" pitchFamily="18" charset="0"/>
                <a:cs typeface="Times New Roman" panose="02020603050405020304" pitchFamily="18" charset="0"/>
              </a:rPr>
              <a:t>1. Content Expansion: </a:t>
            </a:r>
            <a:r>
              <a:rPr lang="en-US" b="0" i="0" dirty="0">
                <a:effectLst/>
                <a:latin typeface="Times New Roman" panose="02020603050405020304" pitchFamily="18" charset="0"/>
                <a:cs typeface="Times New Roman" panose="02020603050405020304" pitchFamily="18" charset="0"/>
              </a:rPr>
              <a:t>Continuously adding new games and activities to the platform to keep users engaged and provide a diverse range of cognitive exercises.</a:t>
            </a:r>
            <a:br>
              <a:rPr lang="en-US" dirty="0">
                <a:latin typeface="Times New Roman" panose="02020603050405020304" pitchFamily="18" charset="0"/>
                <a:cs typeface="Times New Roman" panose="02020603050405020304" pitchFamily="18" charset="0"/>
              </a:rPr>
            </a:br>
            <a:r>
              <a:rPr lang="en-US" b="1" i="0" dirty="0">
                <a:effectLst/>
                <a:latin typeface="Times New Roman" panose="02020603050405020304" pitchFamily="18" charset="0"/>
                <a:cs typeface="Times New Roman" panose="02020603050405020304" pitchFamily="18" charset="0"/>
              </a:rPr>
              <a:t>2. Personalization Features: </a:t>
            </a:r>
            <a:r>
              <a:rPr lang="en-US" b="0" i="0" dirty="0">
                <a:effectLst/>
                <a:latin typeface="Times New Roman" panose="02020603050405020304" pitchFamily="18" charset="0"/>
                <a:cs typeface="Times New Roman" panose="02020603050405020304" pitchFamily="18" charset="0"/>
              </a:rPr>
              <a:t>Implementing more robust personalization features to tailor the user experience based on individual preferences, cognitive goals, and performance metrics.</a:t>
            </a:r>
            <a:br>
              <a:rPr lang="en-US" dirty="0">
                <a:latin typeface="Times New Roman" panose="02020603050405020304" pitchFamily="18" charset="0"/>
                <a:cs typeface="Times New Roman" panose="02020603050405020304" pitchFamily="18" charset="0"/>
              </a:rPr>
            </a:br>
            <a:r>
              <a:rPr lang="en-US" b="1" i="0" dirty="0">
                <a:effectLst/>
                <a:latin typeface="Times New Roman" panose="02020603050405020304" pitchFamily="18" charset="0"/>
                <a:cs typeface="Times New Roman" panose="02020603050405020304" pitchFamily="18" charset="0"/>
              </a:rPr>
              <a:t>3. Community Building: </a:t>
            </a:r>
            <a:r>
              <a:rPr lang="en-US" b="0" i="0" dirty="0">
                <a:effectLst/>
                <a:latin typeface="Times New Roman" panose="02020603050405020304" pitchFamily="18" charset="0"/>
                <a:cs typeface="Times New Roman" panose="02020603050405020304" pitchFamily="18" charset="0"/>
              </a:rPr>
              <a:t>Enhancing community features such as forums, chat rooms, and user-generated content sharing to foster a sense of belonging and social interaction among users.</a:t>
            </a:r>
            <a:br>
              <a:rPr lang="en-US" dirty="0">
                <a:latin typeface="Times New Roman" panose="02020603050405020304" pitchFamily="18" charset="0"/>
                <a:cs typeface="Times New Roman" panose="02020603050405020304" pitchFamily="18" charset="0"/>
              </a:rPr>
            </a:br>
            <a:r>
              <a:rPr lang="en-US" b="1" i="0" dirty="0">
                <a:effectLst/>
                <a:latin typeface="Times New Roman" panose="02020603050405020304" pitchFamily="18" charset="0"/>
                <a:cs typeface="Times New Roman" panose="02020603050405020304" pitchFamily="18" charset="0"/>
              </a:rPr>
              <a:t>4. Accessibility Enhancements: </a:t>
            </a:r>
            <a:r>
              <a:rPr lang="en-US" b="0" i="0" dirty="0">
                <a:effectLst/>
                <a:latin typeface="Times New Roman" panose="02020603050405020304" pitchFamily="18" charset="0"/>
                <a:cs typeface="Times New Roman" panose="02020603050405020304" pitchFamily="18" charset="0"/>
              </a:rPr>
              <a:t>Improving accessibility features to ensure the platform is inclusive and accessible to users with disabilities or special needs.</a:t>
            </a:r>
            <a:br>
              <a:rPr lang="en-US" dirty="0">
                <a:latin typeface="Times New Roman" panose="02020603050405020304" pitchFamily="18" charset="0"/>
                <a:cs typeface="Times New Roman" panose="02020603050405020304" pitchFamily="18" charset="0"/>
              </a:rPr>
            </a:br>
            <a:r>
              <a:rPr lang="en-US" b="1" i="0" dirty="0">
                <a:effectLst/>
                <a:latin typeface="Times New Roman" panose="02020603050405020304" pitchFamily="18" charset="0"/>
                <a:cs typeface="Times New Roman" panose="02020603050405020304" pitchFamily="18" charset="0"/>
              </a:rPr>
              <a:t>5. Data Analytics and Insights: </a:t>
            </a:r>
            <a:r>
              <a:rPr lang="en-US" b="0" i="0" dirty="0">
                <a:effectLst/>
                <a:latin typeface="Times New Roman" panose="02020603050405020304" pitchFamily="18" charset="0"/>
                <a:cs typeface="Times New Roman" panose="02020603050405020304" pitchFamily="18" charset="0"/>
              </a:rPr>
              <a:t>Leveraging data analytics techniques to gain deeper insights into user behavior, preferences, and engagement patterns, and using these insights to optimize content and features.</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4179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10B155-11CA-42E3-A8B1-BFFFE3B288B8}"/>
              </a:ext>
            </a:extLst>
          </p:cNvPr>
          <p:cNvSpPr txBox="1"/>
          <p:nvPr/>
        </p:nvSpPr>
        <p:spPr>
          <a:xfrm>
            <a:off x="770965" y="431294"/>
            <a:ext cx="10842858" cy="6223307"/>
          </a:xfrm>
          <a:prstGeom prst="rect">
            <a:avLst/>
          </a:prstGeom>
          <a:noFill/>
        </p:spPr>
        <p:txBody>
          <a:bodyPr wrap="square">
            <a:spAutoFit/>
          </a:bodyPr>
          <a:lstStyle/>
          <a:p>
            <a:pPr>
              <a:lnSpc>
                <a:spcPct val="150000"/>
              </a:lnSpc>
            </a:pPr>
            <a:r>
              <a:rPr lang="en-US" sz="2800" b="1" i="0" u="sng" dirty="0">
                <a:effectLst/>
                <a:latin typeface="Times New Roman" panose="02020603050405020304" pitchFamily="18" charset="0"/>
                <a:cs typeface="Times New Roman" panose="02020603050405020304" pitchFamily="18" charset="0"/>
              </a:rPr>
              <a:t>Suggestions for Further Research or Development</a:t>
            </a:r>
            <a:br>
              <a:rPr lang="en-US" b="1" dirty="0">
                <a:latin typeface="Times New Roman" panose="02020603050405020304" pitchFamily="18" charset="0"/>
                <a:cs typeface="Times New Roman" panose="02020603050405020304" pitchFamily="18" charset="0"/>
              </a:rPr>
            </a:br>
            <a:r>
              <a:rPr lang="en-US" sz="2000" b="1" i="0" dirty="0">
                <a:effectLst/>
                <a:latin typeface="Times New Roman" panose="02020603050405020304" pitchFamily="18" charset="0"/>
                <a:cs typeface="Times New Roman" panose="02020603050405020304" pitchFamily="18" charset="0"/>
              </a:rPr>
              <a:t>1. Longitudinal Studies: </a:t>
            </a:r>
            <a:r>
              <a:rPr lang="en-US" sz="2000" b="0" i="0" dirty="0">
                <a:effectLst/>
                <a:latin typeface="Times New Roman" panose="02020603050405020304" pitchFamily="18" charset="0"/>
                <a:cs typeface="Times New Roman" panose="02020603050405020304" pitchFamily="18" charset="0"/>
              </a:rPr>
              <a:t>Conducting longitudinal studies to assess the long-term effects of using the platform on cognitive health outcomes and quality of life in elderly populations.</a:t>
            </a:r>
            <a:br>
              <a:rPr lang="en-US" sz="2000" dirty="0">
                <a:latin typeface="Times New Roman" panose="02020603050405020304" pitchFamily="18" charset="0"/>
                <a:cs typeface="Times New Roman" panose="02020603050405020304" pitchFamily="18" charset="0"/>
              </a:rPr>
            </a:br>
            <a:r>
              <a:rPr lang="en-US" sz="2000" b="1" i="0" dirty="0">
                <a:effectLst/>
                <a:latin typeface="Times New Roman" panose="02020603050405020304" pitchFamily="18" charset="0"/>
                <a:cs typeface="Times New Roman" panose="02020603050405020304" pitchFamily="18" charset="0"/>
              </a:rPr>
              <a:t>2. Gamification Techniques: </a:t>
            </a:r>
            <a:r>
              <a:rPr lang="en-US" sz="2000" b="0" i="0" dirty="0">
                <a:effectLst/>
                <a:latin typeface="Times New Roman" panose="02020603050405020304" pitchFamily="18" charset="0"/>
                <a:cs typeface="Times New Roman" panose="02020603050405020304" pitchFamily="18" charset="0"/>
              </a:rPr>
              <a:t>Exploring advanced gamification techniques and strategies to enhance user motivation, engagement, and adherence to cognitive training programs.</a:t>
            </a:r>
            <a:br>
              <a:rPr lang="en-US" sz="2000" dirty="0">
                <a:latin typeface="Times New Roman" panose="02020603050405020304" pitchFamily="18" charset="0"/>
                <a:cs typeface="Times New Roman" panose="02020603050405020304" pitchFamily="18" charset="0"/>
              </a:rPr>
            </a:br>
            <a:r>
              <a:rPr lang="en-US" sz="2000" b="1" i="0" dirty="0">
                <a:effectLst/>
                <a:latin typeface="Times New Roman" panose="02020603050405020304" pitchFamily="18" charset="0"/>
                <a:cs typeface="Times New Roman" panose="02020603050405020304" pitchFamily="18" charset="0"/>
              </a:rPr>
              <a:t>3. Collaborative Partnerships: </a:t>
            </a:r>
            <a:r>
              <a:rPr lang="en-US" sz="2000" b="0" i="0" dirty="0">
                <a:effectLst/>
                <a:latin typeface="Times New Roman" panose="02020603050405020304" pitchFamily="18" charset="0"/>
                <a:cs typeface="Times New Roman" panose="02020603050405020304" pitchFamily="18" charset="0"/>
              </a:rPr>
              <a:t>Forming partnerships with healthcare providers, academic institutions, and research organizations to conduct collaborative research and validate the efficacy of the platform in clinical settings.</a:t>
            </a:r>
            <a:br>
              <a:rPr lang="en-US" sz="2000" dirty="0">
                <a:latin typeface="Times New Roman" panose="02020603050405020304" pitchFamily="18" charset="0"/>
                <a:cs typeface="Times New Roman" panose="02020603050405020304" pitchFamily="18" charset="0"/>
              </a:rPr>
            </a:br>
            <a:r>
              <a:rPr lang="en-US" sz="2000" b="1" i="0" dirty="0">
                <a:effectLst/>
                <a:latin typeface="Times New Roman" panose="02020603050405020304" pitchFamily="18" charset="0"/>
                <a:cs typeface="Times New Roman" panose="02020603050405020304" pitchFamily="18" charset="0"/>
              </a:rPr>
              <a:t>4. Technology Integration: </a:t>
            </a:r>
            <a:r>
              <a:rPr lang="en-US" sz="2000" b="0" i="0" dirty="0">
                <a:effectLst/>
                <a:latin typeface="Times New Roman" panose="02020603050405020304" pitchFamily="18" charset="0"/>
                <a:cs typeface="Times New Roman" panose="02020603050405020304" pitchFamily="18" charset="0"/>
              </a:rPr>
              <a:t>Integrating emerging technologies such as virtual reality (VR) and augmented reality (AR) to create immersive and engaging cognitive training experiences.</a:t>
            </a:r>
            <a:br>
              <a:rPr lang="en-US" sz="2000" dirty="0">
                <a:latin typeface="Times New Roman" panose="02020603050405020304" pitchFamily="18" charset="0"/>
                <a:cs typeface="Times New Roman" panose="02020603050405020304" pitchFamily="18" charset="0"/>
              </a:rPr>
            </a:br>
            <a:r>
              <a:rPr lang="en-US" sz="2000" b="1" i="0" dirty="0">
                <a:effectLst/>
                <a:latin typeface="Times New Roman" panose="02020603050405020304" pitchFamily="18" charset="0"/>
                <a:cs typeface="Times New Roman" panose="02020603050405020304" pitchFamily="18" charset="0"/>
              </a:rPr>
              <a:t>5. Global Reach: </a:t>
            </a:r>
            <a:r>
              <a:rPr lang="en-US" sz="2000" b="0" i="0" dirty="0">
                <a:effectLst/>
                <a:latin typeface="Times New Roman" panose="02020603050405020304" pitchFamily="18" charset="0"/>
                <a:cs typeface="Times New Roman" panose="02020603050405020304" pitchFamily="18" charset="0"/>
              </a:rPr>
              <a:t>Expanding the platform's reach to serve a broader audience of elderly individuals worldwide, including those from diverse cultural backgrounds and language preferences.</a:t>
            </a:r>
            <a:br>
              <a:rPr lang="en-US"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29010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0DF3F33-E96A-4CCC-8F74-2DCAA27E6B98}"/>
              </a:ext>
            </a:extLst>
          </p:cNvPr>
          <p:cNvSpPr/>
          <p:nvPr/>
        </p:nvSpPr>
        <p:spPr>
          <a:xfrm>
            <a:off x="-744068" y="286278"/>
            <a:ext cx="3809998" cy="58270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solidFill>
                <a:schemeClr val="tx1"/>
              </a:solidFill>
            </a:endParaRPr>
          </a:p>
        </p:txBody>
      </p:sp>
      <p:sp>
        <p:nvSpPr>
          <p:cNvPr id="4" name="TextBox 3">
            <a:extLst>
              <a:ext uri="{FF2B5EF4-FFF2-40B4-BE49-F238E27FC236}">
                <a16:creationId xmlns:a16="http://schemas.microsoft.com/office/drawing/2014/main" id="{C8C9A787-18F6-4D5C-996F-999799E1B4D5}"/>
              </a:ext>
            </a:extLst>
          </p:cNvPr>
          <p:cNvSpPr txBox="1"/>
          <p:nvPr/>
        </p:nvSpPr>
        <p:spPr>
          <a:xfrm>
            <a:off x="800307" y="696308"/>
            <a:ext cx="10926637" cy="6136552"/>
          </a:xfrm>
          <a:prstGeom prst="rect">
            <a:avLst/>
          </a:prstGeom>
          <a:noFill/>
        </p:spPr>
        <p:txBody>
          <a:bodyPr wrap="square">
            <a:spAutoFit/>
          </a:bodyPr>
          <a:lstStyle/>
          <a:p>
            <a:pPr>
              <a:lnSpc>
                <a:spcPct val="150000"/>
              </a:lnSpc>
            </a:pPr>
            <a:r>
              <a:rPr lang="en-US" sz="2400" b="1" i="0" u="sng" dirty="0">
                <a:effectLst/>
                <a:latin typeface="Times New Roman" panose="02020603050405020304" pitchFamily="18" charset="0"/>
                <a:cs typeface="Times New Roman" panose="02020603050405020304" pitchFamily="18" charset="0"/>
              </a:rPr>
              <a:t>Summary of Project Accomplishments</a:t>
            </a:r>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1.</a:t>
            </a:r>
            <a:r>
              <a:rPr lang="en-US" b="1" i="0" dirty="0">
                <a:effectLst/>
                <a:latin typeface="Times New Roman" panose="02020603050405020304" pitchFamily="18" charset="0"/>
                <a:cs typeface="Times New Roman" panose="02020603050405020304" pitchFamily="18" charset="0"/>
              </a:rPr>
              <a:t> Successful Launch: </a:t>
            </a:r>
            <a:r>
              <a:rPr lang="en-US" b="0" i="0" dirty="0">
                <a:effectLst/>
                <a:latin typeface="Times New Roman" panose="02020603050405020304" pitchFamily="18" charset="0"/>
                <a:cs typeface="Times New Roman" panose="02020603050405020304" pitchFamily="18" charset="0"/>
              </a:rPr>
              <a:t>2nd Inning has been successfully launched as an interactive platform dedicated to rejuvenating cognitive abilities in elderly individuals.</a:t>
            </a:r>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2. </a:t>
            </a:r>
            <a:r>
              <a:rPr lang="en-US" b="1" i="0" dirty="0">
                <a:effectLst/>
                <a:latin typeface="Times New Roman" panose="02020603050405020304" pitchFamily="18" charset="0"/>
                <a:cs typeface="Times New Roman" panose="02020603050405020304" pitchFamily="18" charset="0"/>
              </a:rPr>
              <a:t>Positive User Feedback: </a:t>
            </a:r>
            <a:r>
              <a:rPr lang="en-US" b="0" i="0" dirty="0">
                <a:effectLst/>
                <a:latin typeface="Times New Roman" panose="02020603050405020304" pitchFamily="18" charset="0"/>
                <a:cs typeface="Times New Roman" panose="02020603050405020304" pitchFamily="18" charset="0"/>
              </a:rPr>
              <a:t>Initial feedback from users has been overwhelmingly positive, highlighting the platform's ease of use, engaging content, and positive impact on cognitive health.</a:t>
            </a:r>
            <a:endParaRPr lang="en-US" dirty="0">
              <a:latin typeface="Times New Roman" panose="02020603050405020304" pitchFamily="18" charset="0"/>
              <a:cs typeface="Times New Roman" panose="02020603050405020304" pitchFamily="18" charset="0"/>
            </a:endParaRPr>
          </a:p>
          <a:p>
            <a:pPr>
              <a:lnSpc>
                <a:spcPct val="150000"/>
              </a:lnSpc>
            </a:pPr>
            <a:r>
              <a:rPr lang="en-US" sz="2400" b="1" i="0" u="sng" dirty="0">
                <a:effectLst/>
                <a:latin typeface="Times New Roman" panose="02020603050405020304" pitchFamily="18" charset="0"/>
                <a:cs typeface="Times New Roman" panose="02020603050405020304" pitchFamily="18" charset="0"/>
              </a:rPr>
              <a:t>Key Takeaways</a:t>
            </a:r>
            <a:br>
              <a:rPr lang="en-US" dirty="0">
                <a:latin typeface="Times New Roman" panose="02020603050405020304" pitchFamily="18" charset="0"/>
                <a:cs typeface="Times New Roman" panose="02020603050405020304" pitchFamily="18" charset="0"/>
              </a:rPr>
            </a:br>
            <a:r>
              <a:rPr lang="en-US" b="1" i="0" dirty="0">
                <a:effectLst/>
                <a:latin typeface="Times New Roman" panose="02020603050405020304" pitchFamily="18" charset="0"/>
                <a:cs typeface="Times New Roman" panose="02020603050405020304" pitchFamily="18" charset="0"/>
              </a:rPr>
              <a:t>1. User-Centric Design: </a:t>
            </a:r>
            <a:r>
              <a:rPr lang="en-US" b="0" i="0" dirty="0">
                <a:effectLst/>
                <a:latin typeface="Times New Roman" panose="02020603050405020304" pitchFamily="18" charset="0"/>
                <a:cs typeface="Times New Roman" panose="02020603050405020304" pitchFamily="18" charset="0"/>
              </a:rPr>
              <a:t>Prioritizing user needs and preferences is crucial for creating a successful and engaging platform.</a:t>
            </a:r>
            <a:br>
              <a:rPr lang="en-US" dirty="0">
                <a:latin typeface="Times New Roman" panose="02020603050405020304" pitchFamily="18" charset="0"/>
                <a:cs typeface="Times New Roman" panose="02020603050405020304" pitchFamily="18" charset="0"/>
              </a:rPr>
            </a:br>
            <a:r>
              <a:rPr lang="en-US" b="1" i="0" dirty="0">
                <a:effectLst/>
                <a:latin typeface="Times New Roman" panose="02020603050405020304" pitchFamily="18" charset="0"/>
                <a:cs typeface="Times New Roman" panose="02020603050405020304" pitchFamily="18" charset="0"/>
              </a:rPr>
              <a:t>2. Continuous Improvement: </a:t>
            </a:r>
            <a:r>
              <a:rPr lang="en-US" b="0" i="0" dirty="0">
                <a:effectLst/>
                <a:latin typeface="Times New Roman" panose="02020603050405020304" pitchFamily="18" charset="0"/>
                <a:cs typeface="Times New Roman" panose="02020603050405020304" pitchFamily="18" charset="0"/>
              </a:rPr>
              <a:t>Iterative development and continuous feedback loops are essential for refining features and enhancing the user experience over time.</a:t>
            </a:r>
            <a:br>
              <a:rPr lang="en-US" dirty="0">
                <a:latin typeface="Times New Roman" panose="02020603050405020304" pitchFamily="18" charset="0"/>
                <a:cs typeface="Times New Roman" panose="02020603050405020304" pitchFamily="18" charset="0"/>
              </a:rPr>
            </a:br>
            <a:r>
              <a:rPr lang="en-US" b="1" i="0" dirty="0">
                <a:effectLst/>
                <a:latin typeface="Times New Roman" panose="02020603050405020304" pitchFamily="18" charset="0"/>
                <a:cs typeface="Times New Roman" panose="02020603050405020304" pitchFamily="18" charset="0"/>
              </a:rPr>
              <a:t>3. Collaborative Approach: </a:t>
            </a:r>
            <a:r>
              <a:rPr lang="en-US" b="0" i="0" dirty="0">
                <a:effectLst/>
                <a:latin typeface="Times New Roman" panose="02020603050405020304" pitchFamily="18" charset="0"/>
                <a:cs typeface="Times New Roman" panose="02020603050405020304" pitchFamily="18" charset="0"/>
              </a:rPr>
              <a:t>Collaboration among multidisciplinary teams, including developers, designers, and domain experts, is key to project success and innovation.</a:t>
            </a:r>
          </a:p>
          <a:p>
            <a:pPr>
              <a:lnSpc>
                <a:spcPct val="150000"/>
              </a:lnSpc>
            </a:pP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AC1B46A-10D6-4668-BB90-A7B2526F8E00}"/>
              </a:ext>
            </a:extLst>
          </p:cNvPr>
          <p:cNvSpPr txBox="1"/>
          <p:nvPr/>
        </p:nvSpPr>
        <p:spPr>
          <a:xfrm>
            <a:off x="559324" y="392964"/>
            <a:ext cx="6472516" cy="369332"/>
          </a:xfrm>
          <a:prstGeom prst="rect">
            <a:avLst/>
          </a:prstGeom>
          <a:noFill/>
        </p:spPr>
        <p:txBody>
          <a:bodyPr wrap="square">
            <a:spAutoFit/>
          </a:bodyPr>
          <a:lstStyle/>
          <a:p>
            <a:r>
              <a:rPr lang="en-IN" sz="1800" b="1" dirty="0">
                <a:latin typeface="Algerian" panose="04020705040A02060702" pitchFamily="82" charset="0"/>
              </a:rPr>
              <a:t>Conclusion</a:t>
            </a:r>
          </a:p>
        </p:txBody>
      </p:sp>
    </p:spTree>
    <p:extLst>
      <p:ext uri="{BB962C8B-B14F-4D97-AF65-F5344CB8AC3E}">
        <p14:creationId xmlns:p14="http://schemas.microsoft.com/office/powerpoint/2010/main" val="247917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B06942-A23B-4713-A3E1-F6DD0571C04B}"/>
              </a:ext>
            </a:extLst>
          </p:cNvPr>
          <p:cNvSpPr txBox="1"/>
          <p:nvPr/>
        </p:nvSpPr>
        <p:spPr>
          <a:xfrm>
            <a:off x="984268" y="1474041"/>
            <a:ext cx="9941859" cy="3689728"/>
          </a:xfrm>
          <a:prstGeom prst="rect">
            <a:avLst/>
          </a:prstGeom>
          <a:noFill/>
        </p:spPr>
        <p:txBody>
          <a:bodyPr wrap="square">
            <a:spAutoFit/>
          </a:bodyPr>
          <a:lstStyle/>
          <a:p>
            <a:pPr algn="just">
              <a:lnSpc>
                <a:spcPct val="150000"/>
              </a:lnSpc>
            </a:pPr>
            <a:r>
              <a:rPr lang="en-US" sz="2000" b="1" i="0" dirty="0">
                <a:effectLst/>
                <a:latin typeface="Times New Roman" panose="02020603050405020304" pitchFamily="18" charset="0"/>
                <a:cs typeface="Times New Roman" panose="02020603050405020304" pitchFamily="18" charset="0"/>
              </a:rPr>
              <a:t>1. Importance of Testing: </a:t>
            </a:r>
            <a:r>
              <a:rPr lang="en-US" sz="2000" b="0" i="0" dirty="0">
                <a:effectLst/>
                <a:latin typeface="Times New Roman" panose="02020603050405020304" pitchFamily="18" charset="0"/>
                <a:cs typeface="Times New Roman" panose="02020603050405020304" pitchFamily="18" charset="0"/>
              </a:rPr>
              <a:t>Rigorous testing at various stages of development is essential for identifying and addressing issues early, ensuring a robust and reliable platform.</a:t>
            </a:r>
            <a:br>
              <a:rPr lang="en-US" sz="2000" dirty="0">
                <a:latin typeface="Times New Roman" panose="02020603050405020304" pitchFamily="18" charset="0"/>
                <a:cs typeface="Times New Roman" panose="02020603050405020304" pitchFamily="18" charset="0"/>
              </a:rPr>
            </a:br>
            <a:r>
              <a:rPr lang="en-US" sz="2000" b="1" i="0" dirty="0">
                <a:effectLst/>
                <a:latin typeface="Times New Roman" panose="02020603050405020304" pitchFamily="18" charset="0"/>
                <a:cs typeface="Times New Roman" panose="02020603050405020304" pitchFamily="18" charset="0"/>
              </a:rPr>
              <a:t>2. Adaptability and Flexibility: </a:t>
            </a:r>
            <a:r>
              <a:rPr lang="en-US" sz="2000" b="0" i="0" dirty="0">
                <a:effectLst/>
                <a:latin typeface="Times New Roman" panose="02020603050405020304" pitchFamily="18" charset="0"/>
                <a:cs typeface="Times New Roman" panose="02020603050405020304" pitchFamily="18" charset="0"/>
              </a:rPr>
              <a:t>Being adaptable and flexible in response to user feedback and changing requirements is critical for meeting user needs and staying competitive in the market.</a:t>
            </a:r>
            <a:br>
              <a:rPr lang="en-US" sz="2000" dirty="0">
                <a:latin typeface="Times New Roman" panose="02020603050405020304" pitchFamily="18" charset="0"/>
                <a:cs typeface="Times New Roman" panose="02020603050405020304" pitchFamily="18" charset="0"/>
              </a:rPr>
            </a:br>
            <a:r>
              <a:rPr lang="en-US" sz="2000" b="1" i="0" dirty="0">
                <a:effectLst/>
                <a:latin typeface="Times New Roman" panose="02020603050405020304" pitchFamily="18" charset="0"/>
                <a:cs typeface="Times New Roman" panose="02020603050405020304" pitchFamily="18" charset="0"/>
              </a:rPr>
              <a:t>3. User Engagement Strategies: </a:t>
            </a:r>
            <a:r>
              <a:rPr lang="en-US" sz="2000" b="0" i="0" dirty="0">
                <a:effectLst/>
                <a:latin typeface="Times New Roman" panose="02020603050405020304" pitchFamily="18" charset="0"/>
                <a:cs typeface="Times New Roman" panose="02020603050405020304" pitchFamily="18" charset="0"/>
              </a:rPr>
              <a:t>Implementing effective user engagement strategies, such as gamification and community-building features, is crucial for promoting sustained user participation and retention.</a:t>
            </a:r>
          </a:p>
          <a:p>
            <a:pPr algn="just">
              <a:lnSpc>
                <a:spcPct val="150000"/>
              </a:lnSpc>
            </a:pPr>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E85F483-874D-4F1E-8F6F-C1402974DBE3}"/>
              </a:ext>
            </a:extLst>
          </p:cNvPr>
          <p:cNvSpPr txBox="1"/>
          <p:nvPr/>
        </p:nvSpPr>
        <p:spPr>
          <a:xfrm>
            <a:off x="984268" y="791852"/>
            <a:ext cx="3974969" cy="523220"/>
          </a:xfrm>
          <a:prstGeom prst="rect">
            <a:avLst/>
          </a:prstGeom>
          <a:noFill/>
        </p:spPr>
        <p:txBody>
          <a:bodyPr wrap="square" rtlCol="0">
            <a:spAutoFit/>
          </a:bodyPr>
          <a:lstStyle/>
          <a:p>
            <a:r>
              <a:rPr lang="en-IN" sz="2800" b="1" u="sng" dirty="0">
                <a:latin typeface="Times New Roman" panose="02020603050405020304" pitchFamily="18" charset="0"/>
                <a:cs typeface="Times New Roman" panose="02020603050405020304" pitchFamily="18" charset="0"/>
              </a:rPr>
              <a:t>Lessons Learned</a:t>
            </a:r>
          </a:p>
        </p:txBody>
      </p:sp>
    </p:spTree>
    <p:extLst>
      <p:ext uri="{BB962C8B-B14F-4D97-AF65-F5344CB8AC3E}">
        <p14:creationId xmlns:p14="http://schemas.microsoft.com/office/powerpoint/2010/main" val="35553689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57AC3-C2B4-4AED-8A9C-DC01F0BCAA6F}"/>
              </a:ext>
            </a:extLst>
          </p:cNvPr>
          <p:cNvSpPr>
            <a:spLocks noGrp="1"/>
          </p:cNvSpPr>
          <p:nvPr>
            <p:ph type="title"/>
          </p:nvPr>
        </p:nvSpPr>
        <p:spPr>
          <a:xfrm>
            <a:off x="1393638" y="2747472"/>
            <a:ext cx="9404723" cy="1363055"/>
          </a:xfrm>
        </p:spPr>
        <p:txBody>
          <a:bodyPr/>
          <a:lstStyle/>
          <a:p>
            <a:pPr algn="ctr"/>
            <a:r>
              <a:rPr lang="en-IN" b="1" dirty="0"/>
              <a:t>NAMASKARAM!</a:t>
            </a:r>
          </a:p>
        </p:txBody>
      </p:sp>
    </p:spTree>
    <p:extLst>
      <p:ext uri="{BB962C8B-B14F-4D97-AF65-F5344CB8AC3E}">
        <p14:creationId xmlns:p14="http://schemas.microsoft.com/office/powerpoint/2010/main" val="2002414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0A481A-740F-4066-8A77-4DB814A52F64}"/>
              </a:ext>
            </a:extLst>
          </p:cNvPr>
          <p:cNvSpPr txBox="1"/>
          <p:nvPr/>
        </p:nvSpPr>
        <p:spPr>
          <a:xfrm>
            <a:off x="2849389" y="493290"/>
            <a:ext cx="6239435" cy="584775"/>
          </a:xfrm>
          <a:prstGeom prst="rect">
            <a:avLst/>
          </a:prstGeom>
          <a:noFill/>
        </p:spPr>
        <p:txBody>
          <a:bodyPr wrap="square" rtlCol="0">
            <a:spAutoFit/>
          </a:bodyPr>
          <a:lstStyle/>
          <a:p>
            <a:pPr algn="ctr"/>
            <a:r>
              <a:rPr lang="en-IN" sz="3200" b="1" u="sng" dirty="0">
                <a:solidFill>
                  <a:schemeClr val="accent3">
                    <a:lumMod val="40000"/>
                    <a:lumOff val="60000"/>
                  </a:schemeClr>
                </a:solidFill>
                <a:latin typeface="Times New Roman" panose="02020603050405020304" pitchFamily="18" charset="0"/>
                <a:cs typeface="Times New Roman" panose="02020603050405020304" pitchFamily="18" charset="0"/>
              </a:rPr>
              <a:t>Problem Statement</a:t>
            </a:r>
          </a:p>
        </p:txBody>
      </p:sp>
      <p:sp>
        <p:nvSpPr>
          <p:cNvPr id="4" name="TextBox 3">
            <a:extLst>
              <a:ext uri="{FF2B5EF4-FFF2-40B4-BE49-F238E27FC236}">
                <a16:creationId xmlns:a16="http://schemas.microsoft.com/office/drawing/2014/main" id="{9FD31EAC-B98E-4C04-AF64-EB82F5F132B1}"/>
              </a:ext>
            </a:extLst>
          </p:cNvPr>
          <p:cNvSpPr txBox="1"/>
          <p:nvPr/>
        </p:nvSpPr>
        <p:spPr>
          <a:xfrm>
            <a:off x="968188" y="1614370"/>
            <a:ext cx="10255623" cy="4457952"/>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Cognitive Decline in Aging Population: </a:t>
            </a:r>
            <a:r>
              <a:rPr lang="en-US" sz="2400" b="0" i="0" dirty="0">
                <a:effectLst/>
                <a:latin typeface="Times New Roman" panose="02020603050405020304" pitchFamily="18" charset="0"/>
                <a:cs typeface="Times New Roman" panose="02020603050405020304" pitchFamily="18" charset="0"/>
              </a:rPr>
              <a:t>With advancing age, individuals often experience a decline in cognitive abilities, including memory, reasoning, and attention.</a:t>
            </a:r>
          </a:p>
          <a:p>
            <a:pPr marL="285750" indent="-285750" algn="just">
              <a:lnSpc>
                <a:spcPct val="150000"/>
              </a:lnSpc>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Impact on Quality of Life: </a:t>
            </a:r>
            <a:r>
              <a:rPr lang="en-US" sz="2400" b="0" i="0" dirty="0">
                <a:effectLst/>
                <a:latin typeface="Times New Roman" panose="02020603050405020304" pitchFamily="18" charset="0"/>
                <a:cs typeface="Times New Roman" panose="02020603050405020304" pitchFamily="18" charset="0"/>
              </a:rPr>
              <a:t>Cognitive decline can significantly affect daily functioning, independence, and overall quality of life for elderly individuals.</a:t>
            </a:r>
          </a:p>
          <a:p>
            <a:pPr marL="285750" indent="-285750" algn="just">
              <a:lnSpc>
                <a:spcPct val="150000"/>
              </a:lnSpc>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Need for Effective Solutions: </a:t>
            </a:r>
            <a:r>
              <a:rPr lang="en-US" sz="2400" b="0" i="0" dirty="0">
                <a:effectLst/>
                <a:latin typeface="Times New Roman" panose="02020603050405020304" pitchFamily="18" charset="0"/>
                <a:cs typeface="Times New Roman" panose="02020603050405020304" pitchFamily="18" charset="0"/>
              </a:rPr>
              <a:t>There is a growing need for accessible and effective interventions to support cognitive health and well-being in the aging population.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5366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4AFE69-E3EF-43CB-94D2-557D810E9510}"/>
              </a:ext>
            </a:extLst>
          </p:cNvPr>
          <p:cNvSpPr txBox="1"/>
          <p:nvPr/>
        </p:nvSpPr>
        <p:spPr>
          <a:xfrm>
            <a:off x="1066799" y="676804"/>
            <a:ext cx="9717741" cy="5227393"/>
          </a:xfrm>
          <a:prstGeom prst="rect">
            <a:avLst/>
          </a:prstGeom>
          <a:noFill/>
        </p:spPr>
        <p:txBody>
          <a:bodyPr wrap="square">
            <a:spAutoFit/>
          </a:bodyPr>
          <a:lstStyle/>
          <a:p>
            <a:pPr algn="ctr"/>
            <a:r>
              <a:rPr lang="en-US" sz="3200" b="1" i="0" u="sng" dirty="0">
                <a:solidFill>
                  <a:schemeClr val="accent3">
                    <a:lumMod val="40000"/>
                    <a:lumOff val="60000"/>
                  </a:schemeClr>
                </a:solidFill>
                <a:effectLst/>
                <a:latin typeface="Times New Roman" panose="02020603050405020304" pitchFamily="18" charset="0"/>
                <a:cs typeface="Times New Roman" panose="02020603050405020304" pitchFamily="18" charset="0"/>
              </a:rPr>
              <a:t>Why It Is Important to Solve This Problem?</a:t>
            </a:r>
          </a:p>
          <a:p>
            <a:pPr algn="just"/>
            <a:endParaRPr lang="en-US" b="0" i="0" dirty="0">
              <a:effectLst/>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Preservation of Independence</a:t>
            </a:r>
            <a:r>
              <a:rPr lang="en-US" sz="2400" b="0" i="0" dirty="0">
                <a:effectLst/>
                <a:latin typeface="Times New Roman" panose="02020603050405020304" pitchFamily="18" charset="0"/>
                <a:cs typeface="Times New Roman" panose="02020603050405020304" pitchFamily="18" charset="0"/>
              </a:rPr>
              <a:t>: Maintaining cognitive function is crucial for preserving independence and autonomy in daily activities.</a:t>
            </a:r>
          </a:p>
          <a:p>
            <a:pPr marL="285750" indent="-285750" algn="just">
              <a:lnSpc>
                <a:spcPct val="150000"/>
              </a:lnSpc>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Enhanced Quality of Life</a:t>
            </a:r>
            <a:r>
              <a:rPr lang="en-US" sz="2400" b="0" i="0" dirty="0">
                <a:effectLst/>
                <a:latin typeface="Times New Roman" panose="02020603050405020304" pitchFamily="18" charset="0"/>
                <a:cs typeface="Times New Roman" panose="02020603050405020304" pitchFamily="18" charset="0"/>
              </a:rPr>
              <a:t>: Addressing cognitive decline can lead to improved mental well-being, increased engagement, and a higher quality of life for elderly individuals.</a:t>
            </a:r>
          </a:p>
          <a:p>
            <a:pPr marL="285750" indent="-285750" algn="just">
              <a:lnSpc>
                <a:spcPct val="150000"/>
              </a:lnSpc>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Reduced Healthcare Costs</a:t>
            </a:r>
            <a:r>
              <a:rPr lang="en-US" sz="2400" b="0" i="0" dirty="0">
                <a:effectLst/>
                <a:latin typeface="Times New Roman" panose="02020603050405020304" pitchFamily="18" charset="0"/>
                <a:cs typeface="Times New Roman" panose="02020603050405020304" pitchFamily="18" charset="0"/>
              </a:rPr>
              <a:t>: By promoting cognitive health and delaying cognitive decline, effective interventions can potentially reduce healthcare costs associated with age-related cognitive impairments.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3359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25BB8E-791E-4828-A51B-87996A81D186}"/>
              </a:ext>
            </a:extLst>
          </p:cNvPr>
          <p:cNvSpPr txBox="1"/>
          <p:nvPr/>
        </p:nvSpPr>
        <p:spPr>
          <a:xfrm>
            <a:off x="804582" y="685540"/>
            <a:ext cx="10822642" cy="2997231"/>
          </a:xfrm>
          <a:prstGeom prst="rect">
            <a:avLst/>
          </a:prstGeom>
          <a:noFill/>
        </p:spPr>
        <p:txBody>
          <a:bodyPr wrap="square">
            <a:spAutoFit/>
          </a:bodyPr>
          <a:lstStyle/>
          <a:p>
            <a:pPr algn="just">
              <a:lnSpc>
                <a:spcPct val="150000"/>
              </a:lnSpc>
            </a:pPr>
            <a:r>
              <a:rPr lang="en-US" sz="2000" b="1" i="0" u="sng" dirty="0">
                <a:effectLst/>
                <a:latin typeface="Times New Roman" panose="02020603050405020304" pitchFamily="18" charset="0"/>
                <a:cs typeface="Times New Roman" panose="02020603050405020304" pitchFamily="18" charset="0"/>
              </a:rPr>
              <a:t>Summary of Related Work &amp; Research in This Field :</a:t>
            </a:r>
          </a:p>
          <a:p>
            <a:pPr marL="285750" indent="-285750"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Cognitive Aging Research: Extensive research has been conducted on cognitive aging, exploring factors influencing cognitive decline and strategies to mitigate its effects.</a:t>
            </a:r>
          </a:p>
          <a:p>
            <a:pPr marL="285750" indent="-285750"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Interventions for Cognitive Health: Various interventions, including cognitive training, physical exercise, and social engagement, have been investigated for their potential to preserve cognitive function in aging populations.</a:t>
            </a:r>
          </a:p>
          <a:p>
            <a:pPr marL="285750" indent="-285750"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Digital Cognitive Interventions: Recent studies have explored the effectiveness of digital platforms and games in improving cognitive outcomes among older adults.</a:t>
            </a:r>
            <a:endParaRPr lang="en-IN" dirty="0">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EDBE28DD-9C9B-45AB-8F6C-AC1B91E736F7}"/>
              </a:ext>
            </a:extLst>
          </p:cNvPr>
          <p:cNvSpPr/>
          <p:nvPr/>
        </p:nvSpPr>
        <p:spPr>
          <a:xfrm>
            <a:off x="-770965" y="220271"/>
            <a:ext cx="4168588" cy="58270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solidFill>
                <a:schemeClr val="tx1"/>
              </a:solidFill>
            </a:endParaRPr>
          </a:p>
        </p:txBody>
      </p:sp>
      <p:sp>
        <p:nvSpPr>
          <p:cNvPr id="6" name="TextBox 5">
            <a:extLst>
              <a:ext uri="{FF2B5EF4-FFF2-40B4-BE49-F238E27FC236}">
                <a16:creationId xmlns:a16="http://schemas.microsoft.com/office/drawing/2014/main" id="{DA0B6135-C538-4AA2-9C6A-244AAB32F289}"/>
              </a:ext>
            </a:extLst>
          </p:cNvPr>
          <p:cNvSpPr txBox="1"/>
          <p:nvPr/>
        </p:nvSpPr>
        <p:spPr>
          <a:xfrm>
            <a:off x="0" y="309434"/>
            <a:ext cx="6468034" cy="369332"/>
          </a:xfrm>
          <a:prstGeom prst="rect">
            <a:avLst/>
          </a:prstGeom>
          <a:noFill/>
        </p:spPr>
        <p:txBody>
          <a:bodyPr wrap="square">
            <a:spAutoFit/>
          </a:bodyPr>
          <a:lstStyle/>
          <a:p>
            <a:r>
              <a:rPr lang="en-IN" b="1" dirty="0">
                <a:latin typeface="Algerian" panose="04020705040A02060702" pitchFamily="82" charset="0"/>
              </a:rPr>
              <a:t>Literature review</a:t>
            </a:r>
            <a:endParaRPr lang="en-IN" sz="1800" b="1" dirty="0">
              <a:latin typeface="Algerian" panose="04020705040A02060702" pitchFamily="82" charset="0"/>
            </a:endParaRPr>
          </a:p>
        </p:txBody>
      </p:sp>
      <p:sp>
        <p:nvSpPr>
          <p:cNvPr id="8" name="TextBox 7">
            <a:extLst>
              <a:ext uri="{FF2B5EF4-FFF2-40B4-BE49-F238E27FC236}">
                <a16:creationId xmlns:a16="http://schemas.microsoft.com/office/drawing/2014/main" id="{72339AAB-E960-4518-97A8-71394125CBB1}"/>
              </a:ext>
            </a:extLst>
          </p:cNvPr>
          <p:cNvSpPr txBox="1"/>
          <p:nvPr/>
        </p:nvSpPr>
        <p:spPr>
          <a:xfrm>
            <a:off x="804583" y="3640498"/>
            <a:ext cx="10822642" cy="2997231"/>
          </a:xfrm>
          <a:prstGeom prst="rect">
            <a:avLst/>
          </a:prstGeom>
          <a:noFill/>
        </p:spPr>
        <p:txBody>
          <a:bodyPr wrap="square">
            <a:spAutoFit/>
          </a:bodyPr>
          <a:lstStyle/>
          <a:p>
            <a:pPr>
              <a:lnSpc>
                <a:spcPct val="150000"/>
              </a:lnSpc>
            </a:pPr>
            <a:r>
              <a:rPr lang="en-US" sz="2000" b="1" i="0" u="sng" dirty="0">
                <a:effectLst/>
                <a:latin typeface="Times New Roman" panose="02020603050405020304" pitchFamily="18" charset="0"/>
                <a:cs typeface="Times New Roman" panose="02020603050405020304" pitchFamily="18" charset="0"/>
              </a:rPr>
              <a:t>Existing Solutions or Approaches Explored :</a:t>
            </a:r>
          </a:p>
          <a:p>
            <a:pPr marL="285750" indent="-285750"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Cognitive Training Programs: Structured programs involving memory exercises, problem-solving tasks, and attentional training have shown promise in improving cognitive function.</a:t>
            </a:r>
          </a:p>
          <a:p>
            <a:pPr marL="285750" indent="-285750"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Physical Activity: Regular physical activity, such as aerobic exercise and strength training, has been associated with better cognitive outcomes and reduced risk of cognitive decline.</a:t>
            </a:r>
            <a:endParaRPr lang="en-US" dirty="0">
              <a:latin typeface="Times New Roman" panose="02020603050405020304" pitchFamily="18" charset="0"/>
              <a:cs typeface="Times New Roman" panose="02020603050405020304" pitchFamily="18" charset="0"/>
            </a:endParaRPr>
          </a:p>
          <a:p>
            <a:pPr algn="just">
              <a:lnSpc>
                <a:spcPct val="150000"/>
              </a:lnSpc>
            </a:pP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8849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D65619-A212-4F97-852C-B28E4F7F7AD7}"/>
              </a:ext>
            </a:extLst>
          </p:cNvPr>
          <p:cNvSpPr txBox="1"/>
          <p:nvPr/>
        </p:nvSpPr>
        <p:spPr>
          <a:xfrm>
            <a:off x="753037" y="536592"/>
            <a:ext cx="10874188" cy="2997231"/>
          </a:xfrm>
          <a:prstGeom prst="rect">
            <a:avLst/>
          </a:prstGeom>
          <a:noFill/>
        </p:spPr>
        <p:txBody>
          <a:bodyPr wrap="square">
            <a:spAutoFit/>
          </a:bodyPr>
          <a:lstStyle/>
          <a:p>
            <a:pPr>
              <a:lnSpc>
                <a:spcPct val="150000"/>
              </a:lnSpc>
            </a:pPr>
            <a:r>
              <a:rPr lang="en-US" sz="2000" b="1" i="0" u="sng" dirty="0">
                <a:effectLst/>
                <a:latin typeface="Times New Roman" panose="02020603050405020304" pitchFamily="18" charset="0"/>
                <a:cs typeface="Times New Roman" panose="02020603050405020304" pitchFamily="18" charset="0"/>
              </a:rPr>
              <a:t>Identified Gaps in Existing Literature:</a:t>
            </a:r>
          </a:p>
          <a:p>
            <a:pPr marL="285750" indent="-285750"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Accessibility: Many existing interventions may not be easily accessible to all older adults, particularly those with mobility issues or limited access to resources.</a:t>
            </a:r>
          </a:p>
          <a:p>
            <a:pPr marL="285750" indent="-285750"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Personalization: Tailoring interventions to individual needs and preferences is an area that requires further exploration to optimize effectiveness and engagement.</a:t>
            </a:r>
          </a:p>
          <a:p>
            <a:pPr marL="285750" indent="-285750"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Long-Term Maintenance: Sustaining cognitive benefits over the long term remains a challenge, highlighting the need for ongoing support and follow-up.</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B17493A-15D7-40B3-95AB-4C0539505892}"/>
              </a:ext>
            </a:extLst>
          </p:cNvPr>
          <p:cNvSpPr txBox="1"/>
          <p:nvPr/>
        </p:nvSpPr>
        <p:spPr>
          <a:xfrm>
            <a:off x="753037" y="3493482"/>
            <a:ext cx="10874188" cy="2997231"/>
          </a:xfrm>
          <a:prstGeom prst="rect">
            <a:avLst/>
          </a:prstGeom>
          <a:noFill/>
        </p:spPr>
        <p:txBody>
          <a:bodyPr wrap="square">
            <a:spAutoFit/>
          </a:bodyPr>
          <a:lstStyle/>
          <a:p>
            <a:pPr>
              <a:lnSpc>
                <a:spcPct val="150000"/>
              </a:lnSpc>
            </a:pPr>
            <a:r>
              <a:rPr lang="en-US" sz="2000" b="1" i="0" u="sng" dirty="0">
                <a:effectLst/>
                <a:latin typeface="Times New Roman" panose="02020603050405020304" pitchFamily="18" charset="0"/>
                <a:cs typeface="Times New Roman" panose="02020603050405020304" pitchFamily="18" charset="0"/>
              </a:rPr>
              <a:t>How This Project Aims to Address Identified Gaps?</a:t>
            </a:r>
          </a:p>
          <a:p>
            <a:pPr marL="285750" indent="-285750"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Accessibility: 2nd Inning aims to provide a convenient and accessible platform for older adults to engage in enjoyable cognitive activities from the comfort of their homes.</a:t>
            </a:r>
          </a:p>
          <a:p>
            <a:pPr marL="285750" indent="-285750"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Personalization: The platform will offer a variety of games and exercises, allowing users to choose activities that align with their interests and cognitive goals.</a:t>
            </a:r>
          </a:p>
          <a:p>
            <a:pPr algn="just">
              <a:lnSpc>
                <a:spcPct val="150000"/>
              </a:lnSpc>
            </a:pPr>
            <a:r>
              <a:rPr lang="en-US" b="0" i="0" dirty="0">
                <a:effectLst/>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2835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69FF8BB-E2D4-4C2F-9E33-50ED5ECE7C68}"/>
              </a:ext>
            </a:extLst>
          </p:cNvPr>
          <p:cNvSpPr/>
          <p:nvPr/>
        </p:nvSpPr>
        <p:spPr>
          <a:xfrm>
            <a:off x="-743608" y="136630"/>
            <a:ext cx="4168588" cy="58270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solidFill>
                <a:schemeClr val="tx1"/>
              </a:solidFill>
            </a:endParaRPr>
          </a:p>
        </p:txBody>
      </p:sp>
      <p:sp>
        <p:nvSpPr>
          <p:cNvPr id="4" name="TextBox 3">
            <a:extLst>
              <a:ext uri="{FF2B5EF4-FFF2-40B4-BE49-F238E27FC236}">
                <a16:creationId xmlns:a16="http://schemas.microsoft.com/office/drawing/2014/main" id="{9B9AD778-D907-4CF1-B3F3-3A0B5559E5B5}"/>
              </a:ext>
            </a:extLst>
          </p:cNvPr>
          <p:cNvSpPr txBox="1"/>
          <p:nvPr/>
        </p:nvSpPr>
        <p:spPr>
          <a:xfrm>
            <a:off x="528540" y="326957"/>
            <a:ext cx="6486524" cy="369332"/>
          </a:xfrm>
          <a:prstGeom prst="rect">
            <a:avLst/>
          </a:prstGeom>
          <a:noFill/>
        </p:spPr>
        <p:txBody>
          <a:bodyPr wrap="square">
            <a:spAutoFit/>
          </a:bodyPr>
          <a:lstStyle/>
          <a:p>
            <a:r>
              <a:rPr lang="en-IN" sz="1800" b="1" dirty="0">
                <a:latin typeface="Algerian" panose="04020705040A02060702" pitchFamily="82" charset="0"/>
              </a:rPr>
              <a:t>Proposed solution</a:t>
            </a:r>
          </a:p>
        </p:txBody>
      </p:sp>
      <p:sp>
        <p:nvSpPr>
          <p:cNvPr id="6" name="TextBox 5">
            <a:extLst>
              <a:ext uri="{FF2B5EF4-FFF2-40B4-BE49-F238E27FC236}">
                <a16:creationId xmlns:a16="http://schemas.microsoft.com/office/drawing/2014/main" id="{E6624CC0-3000-462B-93DA-4EA820A6CF2A}"/>
              </a:ext>
            </a:extLst>
          </p:cNvPr>
          <p:cNvSpPr txBox="1"/>
          <p:nvPr/>
        </p:nvSpPr>
        <p:spPr>
          <a:xfrm>
            <a:off x="614266" y="745339"/>
            <a:ext cx="10548936" cy="2858731"/>
          </a:xfrm>
          <a:prstGeom prst="rect">
            <a:avLst/>
          </a:prstGeom>
          <a:noFill/>
        </p:spPr>
        <p:txBody>
          <a:bodyPr wrap="square">
            <a:spAutoFit/>
          </a:bodyPr>
          <a:lstStyle/>
          <a:p>
            <a:pPr>
              <a:lnSpc>
                <a:spcPct val="150000"/>
              </a:lnSpc>
            </a:pPr>
            <a:r>
              <a:rPr lang="en-US" sz="2400" b="1" i="0" u="sng" dirty="0">
                <a:effectLst/>
                <a:latin typeface="Times New Roman" panose="02020603050405020304" pitchFamily="18" charset="0"/>
                <a:cs typeface="Times New Roman" panose="02020603050405020304" pitchFamily="18" charset="0"/>
              </a:rPr>
              <a:t>Methodology:</a:t>
            </a:r>
          </a:p>
          <a:p>
            <a:pPr marL="285750" indent="-285750" algn="just">
              <a:lnSpc>
                <a:spcPct val="150000"/>
              </a:lnSpc>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2nd Inning Platform: </a:t>
            </a:r>
            <a:r>
              <a:rPr lang="en-US" sz="2000" b="0" i="0" dirty="0">
                <a:effectLst/>
                <a:latin typeface="Times New Roman" panose="02020603050405020304" pitchFamily="18" charset="0"/>
                <a:cs typeface="Times New Roman" panose="02020603050405020304" pitchFamily="18" charset="0"/>
              </a:rPr>
              <a:t>An interactive online platform designed to rejuvenate cognitive abilities in elderly individuals through engaging mind games and activities.</a:t>
            </a:r>
          </a:p>
          <a:p>
            <a:pPr marL="285750" indent="-285750">
              <a:lnSpc>
                <a:spcPct val="150000"/>
              </a:lnSpc>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User-Centric Approach: </a:t>
            </a:r>
            <a:r>
              <a:rPr lang="en-US" sz="2000" b="0" i="0" dirty="0">
                <a:effectLst/>
                <a:latin typeface="Times New Roman" panose="02020603050405020304" pitchFamily="18" charset="0"/>
                <a:cs typeface="Times New Roman" panose="02020603050405020304" pitchFamily="18" charset="0"/>
              </a:rPr>
              <a:t>Tailored to the needs and preferences of older adults, the platform offers a diverse range of cognitive exercises to promote mental stimulation and well-being.</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8BE82222-70B3-4B9D-87FE-A736B09BAD00}"/>
              </a:ext>
            </a:extLst>
          </p:cNvPr>
          <p:cNvSpPr txBox="1"/>
          <p:nvPr/>
        </p:nvSpPr>
        <p:spPr>
          <a:xfrm>
            <a:off x="788096" y="3330388"/>
            <a:ext cx="10634662" cy="2899320"/>
          </a:xfrm>
          <a:prstGeom prst="rect">
            <a:avLst/>
          </a:prstGeom>
          <a:noFill/>
        </p:spPr>
        <p:txBody>
          <a:bodyPr wrap="square">
            <a:spAutoFit/>
          </a:bodyPr>
          <a:lstStyle/>
          <a:p>
            <a:pPr>
              <a:lnSpc>
                <a:spcPct val="150000"/>
              </a:lnSpc>
            </a:pPr>
            <a:r>
              <a:rPr lang="en-US" sz="2400" b="1" i="0" u="sng" dirty="0">
                <a:effectLst/>
                <a:latin typeface="Times New Roman" panose="02020603050405020304" pitchFamily="18" charset="0"/>
                <a:cs typeface="Times New Roman" panose="02020603050405020304" pitchFamily="18" charset="0"/>
              </a:rPr>
              <a:t>How Does Your Approach Differ from Existing Solutions?</a:t>
            </a:r>
          </a:p>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Accessibility and Convenience: 2nd Inning prioritizes accessibility by offering an easy-to-use online platform that can be accessed from any internet-enabled device.</a:t>
            </a:r>
          </a:p>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Engagement and Enjoyment: Unlike traditional cognitive training programs, 2nd Inning focuses on providing enjoyable and interactive gaming experiences to promote sustained engagement and motivation</a:t>
            </a:r>
            <a:r>
              <a:rPr lang="en-US" b="0" i="0" dirty="0">
                <a:effectLst/>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96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8800AD-39FF-4C8E-BEB2-9FAF048B8573}"/>
              </a:ext>
            </a:extLst>
          </p:cNvPr>
          <p:cNvSpPr txBox="1"/>
          <p:nvPr/>
        </p:nvSpPr>
        <p:spPr>
          <a:xfrm>
            <a:off x="733425" y="456913"/>
            <a:ext cx="10725150" cy="6090385"/>
          </a:xfrm>
          <a:prstGeom prst="rect">
            <a:avLst/>
          </a:prstGeom>
          <a:noFill/>
        </p:spPr>
        <p:txBody>
          <a:bodyPr wrap="square">
            <a:spAutoFit/>
          </a:bodyPr>
          <a:lstStyle/>
          <a:p>
            <a:pPr>
              <a:lnSpc>
                <a:spcPct val="150000"/>
              </a:lnSpc>
            </a:pPr>
            <a:r>
              <a:rPr lang="en-US" sz="2400" b="1" i="0" u="sng" dirty="0">
                <a:effectLst/>
                <a:latin typeface="Times New Roman" panose="02020603050405020304" pitchFamily="18" charset="0"/>
                <a:cs typeface="Times New Roman" panose="02020603050405020304" pitchFamily="18" charset="0"/>
              </a:rPr>
              <a:t>Technical Details of the Solution Architecture</a:t>
            </a:r>
          </a:p>
          <a:p>
            <a:pPr marL="285750" indent="-285750" algn="just">
              <a:lnSpc>
                <a:spcPct val="150000"/>
              </a:lnSpc>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Web-Based Platform: </a:t>
            </a:r>
            <a:r>
              <a:rPr lang="en-US" sz="2000" b="0" i="0" dirty="0">
                <a:effectLst/>
                <a:latin typeface="Times New Roman" panose="02020603050405020304" pitchFamily="18" charset="0"/>
                <a:cs typeface="Times New Roman" panose="02020603050405020304" pitchFamily="18" charset="0"/>
              </a:rPr>
              <a:t>2nd Inning is built as a web-based application, leveraging HTML, CSS, and JavaScript for the Hola, Arcade, and Contact pages, ensuring cross-platform compatibility and ease of access.</a:t>
            </a:r>
          </a:p>
          <a:p>
            <a:pPr marL="285750" indent="-285750" algn="just">
              <a:lnSpc>
                <a:spcPct val="150000"/>
              </a:lnSpc>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MERN Stack for Key Features: </a:t>
            </a:r>
            <a:r>
              <a:rPr lang="en-US" sz="2000" b="0" i="0" dirty="0">
                <a:effectLst/>
                <a:latin typeface="Times New Roman" panose="02020603050405020304" pitchFamily="18" charset="0"/>
                <a:cs typeface="Times New Roman" panose="02020603050405020304" pitchFamily="18" charset="0"/>
              </a:rPr>
              <a:t>Utilizes the MERN (MongoDB, Express.js, React.js, Node.js) stack for critical functionalities such as Buy Request, Login, Register, New Game Posting, and Admin/Player Dashboards, ensuring robustness, scalability, and real-time interaction.</a:t>
            </a:r>
          </a:p>
          <a:p>
            <a:pPr marL="285750" indent="-285750" algn="just">
              <a:lnSpc>
                <a:spcPct val="150000"/>
              </a:lnSpc>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React and Firebase for Add and Review: </a:t>
            </a:r>
            <a:r>
              <a:rPr lang="en-US" sz="2000" b="0" i="0" dirty="0">
                <a:effectLst/>
                <a:latin typeface="Times New Roman" panose="02020603050405020304" pitchFamily="18" charset="0"/>
                <a:cs typeface="Times New Roman" panose="02020603050405020304" pitchFamily="18" charset="0"/>
              </a:rPr>
              <a:t>Incorporates React.js and Firebase for the Add and Review features, providing a seamless and responsive user experience for interacting with game reviews.</a:t>
            </a:r>
          </a:p>
          <a:p>
            <a:pPr marL="285750" indent="-285750">
              <a:lnSpc>
                <a:spcPct val="150000"/>
              </a:lnSpc>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MongoDB for Database Related Works: </a:t>
            </a:r>
            <a:r>
              <a:rPr lang="en-US" sz="2000" b="0" i="0" dirty="0">
                <a:effectLst/>
                <a:latin typeface="Times New Roman" panose="02020603050405020304" pitchFamily="18" charset="0"/>
                <a:cs typeface="Times New Roman" panose="02020603050405020304" pitchFamily="18" charset="0"/>
              </a:rPr>
              <a:t>Implements MongoDB as the primary database solution, offering flexibility, scalability, and efficient storage for managing user data</a:t>
            </a:r>
            <a:r>
              <a:rPr lang="en-US" sz="2000" dirty="0">
                <a:latin typeface="Times New Roman" panose="02020603050405020304" pitchFamily="18" charset="0"/>
                <a:cs typeface="Times New Roman" panose="02020603050405020304" pitchFamily="18" charset="0"/>
              </a:rPr>
              <a:t> and </a:t>
            </a:r>
            <a:r>
              <a:rPr lang="en-US" sz="2000" b="0" i="0" dirty="0">
                <a:effectLst/>
                <a:latin typeface="Times New Roman" panose="02020603050405020304" pitchFamily="18" charset="0"/>
                <a:cs typeface="Times New Roman" panose="02020603050405020304" pitchFamily="18" charset="0"/>
              </a:rPr>
              <a:t>game information</a:t>
            </a:r>
            <a:r>
              <a:rPr lang="en-US" sz="2000"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5961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DDDA6E3-A0B1-441F-80D2-E478CA0D66F4}"/>
              </a:ext>
            </a:extLst>
          </p:cNvPr>
          <p:cNvSpPr/>
          <p:nvPr/>
        </p:nvSpPr>
        <p:spPr>
          <a:xfrm>
            <a:off x="-770965" y="456063"/>
            <a:ext cx="4168588" cy="547443"/>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solidFill>
                <a:schemeClr val="tx1"/>
              </a:solidFill>
            </a:endParaRPr>
          </a:p>
        </p:txBody>
      </p:sp>
      <p:sp>
        <p:nvSpPr>
          <p:cNvPr id="4" name="TextBox 3">
            <a:extLst>
              <a:ext uri="{FF2B5EF4-FFF2-40B4-BE49-F238E27FC236}">
                <a16:creationId xmlns:a16="http://schemas.microsoft.com/office/drawing/2014/main" id="{4123695E-4515-4840-B484-F21AA6E5ED1B}"/>
              </a:ext>
            </a:extLst>
          </p:cNvPr>
          <p:cNvSpPr txBox="1"/>
          <p:nvPr/>
        </p:nvSpPr>
        <p:spPr>
          <a:xfrm>
            <a:off x="0" y="529729"/>
            <a:ext cx="6486524" cy="400110"/>
          </a:xfrm>
          <a:prstGeom prst="rect">
            <a:avLst/>
          </a:prstGeom>
          <a:noFill/>
        </p:spPr>
        <p:txBody>
          <a:bodyPr wrap="square">
            <a:spAutoFit/>
          </a:bodyPr>
          <a:lstStyle/>
          <a:p>
            <a:r>
              <a:rPr lang="en-IN" sz="2000" b="1" dirty="0">
                <a:latin typeface="Algerian" panose="04020705040A02060702" pitchFamily="82" charset="0"/>
              </a:rPr>
              <a:t>Implementation details</a:t>
            </a:r>
          </a:p>
        </p:txBody>
      </p:sp>
      <p:sp>
        <p:nvSpPr>
          <p:cNvPr id="6" name="TextBox 5">
            <a:extLst>
              <a:ext uri="{FF2B5EF4-FFF2-40B4-BE49-F238E27FC236}">
                <a16:creationId xmlns:a16="http://schemas.microsoft.com/office/drawing/2014/main" id="{F90A9B30-C856-4B7D-BFDB-18B340C7CC2E}"/>
              </a:ext>
            </a:extLst>
          </p:cNvPr>
          <p:cNvSpPr txBox="1"/>
          <p:nvPr/>
        </p:nvSpPr>
        <p:spPr>
          <a:xfrm>
            <a:off x="781639" y="1164774"/>
            <a:ext cx="10313709" cy="4336059"/>
          </a:xfrm>
          <a:prstGeom prst="rect">
            <a:avLst/>
          </a:prstGeom>
          <a:noFill/>
        </p:spPr>
        <p:txBody>
          <a:bodyPr wrap="square">
            <a:spAutoFit/>
          </a:bodyPr>
          <a:lstStyle/>
          <a:p>
            <a:pPr>
              <a:lnSpc>
                <a:spcPct val="150000"/>
              </a:lnSpc>
            </a:pPr>
            <a:r>
              <a:rPr lang="en-US" sz="2400" b="1" i="0" u="sng" dirty="0">
                <a:effectLst/>
                <a:latin typeface="Times New Roman" panose="02020603050405020304" pitchFamily="18" charset="0"/>
                <a:cs typeface="Times New Roman" panose="02020603050405020304" pitchFamily="18" charset="0"/>
              </a:rPr>
              <a:t>Overview of Implementation Process:</a:t>
            </a:r>
          </a:p>
          <a:p>
            <a:pPr>
              <a:lnSpc>
                <a:spcPct val="150000"/>
              </a:lnSpc>
            </a:pPr>
            <a:endParaRPr lang="en-US" sz="2400" b="1" i="0" u="sng" dirty="0">
              <a:effectLst/>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Agile Development Methodology: </a:t>
            </a:r>
            <a:r>
              <a:rPr lang="en-US" sz="2000" b="0" i="0" dirty="0">
                <a:effectLst/>
                <a:latin typeface="Times New Roman" panose="02020603050405020304" pitchFamily="18" charset="0"/>
                <a:cs typeface="Times New Roman" panose="02020603050405020304" pitchFamily="18" charset="0"/>
              </a:rPr>
              <a:t>2nd Inning's implementation followed an agile approach, allowing for iterative development and continuous feedback from stakeholders.</a:t>
            </a:r>
          </a:p>
          <a:p>
            <a:pPr marL="285750" indent="-285750" algn="just">
              <a:lnSpc>
                <a:spcPct val="150000"/>
              </a:lnSpc>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Collaborative Team Effort: </a:t>
            </a:r>
            <a:r>
              <a:rPr lang="en-US" sz="2000" b="0" i="0" dirty="0">
                <a:effectLst/>
                <a:latin typeface="Times New Roman" panose="02020603050405020304" pitchFamily="18" charset="0"/>
                <a:cs typeface="Times New Roman" panose="02020603050405020304" pitchFamily="18" charset="0"/>
              </a:rPr>
              <a:t>The implementation involved collaboration among developers, designers, and domain experts to ensure alignment with project objectives and user needs.</a:t>
            </a:r>
          </a:p>
          <a:p>
            <a:pPr marL="285750" indent="-285750" algn="just">
              <a:lnSpc>
                <a:spcPct val="150000"/>
              </a:lnSpc>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Continuous Testing and Iteration: </a:t>
            </a:r>
            <a:r>
              <a:rPr lang="en-US" sz="2000" b="0" i="0" dirty="0">
                <a:effectLst/>
                <a:latin typeface="Times New Roman" panose="02020603050405020304" pitchFamily="18" charset="0"/>
                <a:cs typeface="Times New Roman" panose="02020603050405020304" pitchFamily="18" charset="0"/>
              </a:rPr>
              <a:t>Regular testing and iteration were conducted throughout the development process to address issues and refine features based on user feedback.</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9803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741</TotalTime>
  <Words>2580</Words>
  <Application>Microsoft Office PowerPoint</Application>
  <PresentationFormat>Widescreen</PresentationFormat>
  <Paragraphs>107</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Algerian</vt:lpstr>
      <vt:lpstr>Arial</vt:lpstr>
      <vt:lpstr>Century Gothic</vt:lpstr>
      <vt:lpstr>Times New Roman</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NAMASKARAM!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Diaa Sehra</dc:creator>
  <cp:lastModifiedBy>Manav jain</cp:lastModifiedBy>
  <cp:revision>4</cp:revision>
  <dcterms:created xsi:type="dcterms:W3CDTF">2024-05-07T18:16:27Z</dcterms:created>
  <dcterms:modified xsi:type="dcterms:W3CDTF">2024-05-15T06:22:21Z</dcterms:modified>
</cp:coreProperties>
</file>