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6" r:id="rId1"/>
    <p:sldMasterId id="2147483668" r:id="rId2"/>
  </p:sldMasterIdLst>
  <p:notesMasterIdLst>
    <p:notesMasterId r:id="rId81"/>
  </p:notesMasterIdLst>
  <p:handoutMasterIdLst>
    <p:handoutMasterId r:id="rId82"/>
  </p:handoutMasterIdLst>
  <p:sldIdLst>
    <p:sldId id="286" r:id="rId3"/>
    <p:sldId id="292" r:id="rId4"/>
    <p:sldId id="285" r:id="rId5"/>
    <p:sldId id="258" r:id="rId6"/>
    <p:sldId id="303" r:id="rId7"/>
    <p:sldId id="295" r:id="rId8"/>
    <p:sldId id="308" r:id="rId9"/>
    <p:sldId id="312" r:id="rId10"/>
    <p:sldId id="296" r:id="rId11"/>
    <p:sldId id="317" r:id="rId12"/>
    <p:sldId id="319" r:id="rId13"/>
    <p:sldId id="320" r:id="rId14"/>
    <p:sldId id="336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16" r:id="rId28"/>
    <p:sldId id="333" r:id="rId29"/>
    <p:sldId id="334" r:id="rId30"/>
    <p:sldId id="337" r:id="rId31"/>
    <p:sldId id="338" r:id="rId32"/>
    <p:sldId id="339" r:id="rId33"/>
    <p:sldId id="340" r:id="rId34"/>
    <p:sldId id="341" r:id="rId35"/>
    <p:sldId id="298" r:id="rId36"/>
    <p:sldId id="380" r:id="rId37"/>
    <p:sldId id="347" r:id="rId38"/>
    <p:sldId id="344" r:id="rId39"/>
    <p:sldId id="299" r:id="rId40"/>
    <p:sldId id="382" r:id="rId41"/>
    <p:sldId id="377" r:id="rId42"/>
    <p:sldId id="345" r:id="rId43"/>
    <p:sldId id="384" r:id="rId44"/>
    <p:sldId id="348" r:id="rId45"/>
    <p:sldId id="349" r:id="rId46"/>
    <p:sldId id="353" r:id="rId47"/>
    <p:sldId id="354" r:id="rId48"/>
    <p:sldId id="357" r:id="rId49"/>
    <p:sldId id="358" r:id="rId50"/>
    <p:sldId id="355" r:id="rId51"/>
    <p:sldId id="386" r:id="rId52"/>
    <p:sldId id="356" r:id="rId53"/>
    <p:sldId id="359" r:id="rId54"/>
    <p:sldId id="360" r:id="rId55"/>
    <p:sldId id="374" r:id="rId56"/>
    <p:sldId id="364" r:id="rId57"/>
    <p:sldId id="385" r:id="rId58"/>
    <p:sldId id="387" r:id="rId59"/>
    <p:sldId id="366" r:id="rId60"/>
    <p:sldId id="363" r:id="rId61"/>
    <p:sldId id="375" r:id="rId62"/>
    <p:sldId id="367" r:id="rId63"/>
    <p:sldId id="365" r:id="rId64"/>
    <p:sldId id="376" r:id="rId65"/>
    <p:sldId id="383" r:id="rId66"/>
    <p:sldId id="361" r:id="rId67"/>
    <p:sldId id="368" r:id="rId68"/>
    <p:sldId id="381" r:id="rId69"/>
    <p:sldId id="300" r:id="rId70"/>
    <p:sldId id="371" r:id="rId71"/>
    <p:sldId id="301" r:id="rId72"/>
    <p:sldId id="372" r:id="rId73"/>
    <p:sldId id="302" r:id="rId74"/>
    <p:sldId id="369" r:id="rId75"/>
    <p:sldId id="373" r:id="rId76"/>
    <p:sldId id="388" r:id="rId77"/>
    <p:sldId id="389" r:id="rId78"/>
    <p:sldId id="277" r:id="rId79"/>
    <p:sldId id="342" r:id="rId80"/>
  </p:sldIdLst>
  <p:sldSz cx="9144000" cy="6858000" type="screen4x3"/>
  <p:notesSz cx="6858000" cy="99456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pos="343">
          <p15:clr>
            <a:srgbClr val="A4A3A4"/>
          </p15:clr>
        </p15:guide>
        <p15:guide id="3" pos="5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0CC"/>
    <a:srgbClr val="FFA366"/>
    <a:srgbClr val="FF6600"/>
    <a:srgbClr val="D6EBF5"/>
    <a:srgbClr val="85C2E0"/>
    <a:srgbClr val="3399CC"/>
    <a:srgbClr val="2EFAAC"/>
    <a:srgbClr val="DAF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0" autoAdjust="0"/>
    <p:restoredTop sz="94600" autoAdjust="0"/>
  </p:normalViewPr>
  <p:slideViewPr>
    <p:cSldViewPr snapToGrid="0">
      <p:cViewPr varScale="1">
        <p:scale>
          <a:sx n="75" d="100"/>
          <a:sy n="75" d="100"/>
        </p:scale>
        <p:origin x="1290" y="60"/>
      </p:cViewPr>
      <p:guideLst>
        <p:guide orient="horz" pos="2736"/>
        <p:guide pos="343"/>
        <p:guide pos="5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91D76BF-5030-4A89-B131-86D67BF9FCF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29021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269E0C7-4396-4A96-961D-5CD53090493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68053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929515-F529-4AED-8505-7FC3D3367B95}" type="slidenum">
              <a:rPr lang="he-IL" altLang="he-IL"/>
              <a:pPr>
                <a:spcBef>
                  <a:spcPct val="0"/>
                </a:spcBef>
              </a:pPr>
              <a:t>2</a:t>
            </a:fld>
            <a:endParaRPr lang="en-US" altLang="he-IL"/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280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0CEC42-A73C-4647-9282-9E6390D3A4D2}" type="slidenum">
              <a:rPr lang="he-IL" altLang="he-IL"/>
              <a:pPr>
                <a:spcBef>
                  <a:spcPct val="0"/>
                </a:spcBef>
              </a:pPr>
              <a:t>11</a:t>
            </a:fld>
            <a:endParaRPr lang="en-US" altLang="he-IL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314491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E8EF73-EDEC-49B0-8CDB-973A6F5F36AB}" type="slidenum">
              <a:rPr lang="he-IL" altLang="he-IL"/>
              <a:pPr>
                <a:spcBef>
                  <a:spcPct val="0"/>
                </a:spcBef>
              </a:pPr>
              <a:t>12</a:t>
            </a:fld>
            <a:endParaRPr lang="en-US" altLang="he-IL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884707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9E74CD-829C-45B2-8C65-5B97253BE9EA}" type="slidenum">
              <a:rPr lang="he-IL" altLang="he-IL"/>
              <a:pPr>
                <a:spcBef>
                  <a:spcPct val="0"/>
                </a:spcBef>
              </a:pPr>
              <a:t>13</a:t>
            </a:fld>
            <a:endParaRPr lang="en-US" altLang="he-IL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240083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7F4321-4279-4DE1-9107-8428D90DB29E}" type="slidenum">
              <a:rPr lang="he-IL" altLang="he-IL"/>
              <a:pPr>
                <a:spcBef>
                  <a:spcPct val="0"/>
                </a:spcBef>
              </a:pPr>
              <a:t>14</a:t>
            </a:fld>
            <a:endParaRPr lang="en-US" altLang="he-IL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701594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2D75ED-B4C0-4C57-879D-5B2C3DEAA884}" type="slidenum">
              <a:rPr lang="he-IL" altLang="he-IL"/>
              <a:pPr>
                <a:spcBef>
                  <a:spcPct val="0"/>
                </a:spcBef>
              </a:pPr>
              <a:t>15</a:t>
            </a:fld>
            <a:endParaRPr lang="en-US" altLang="he-IL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751692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01E728-2515-4EAC-9EEC-BB23673C3A83}" type="slidenum">
              <a:rPr lang="he-IL" altLang="he-IL"/>
              <a:pPr>
                <a:spcBef>
                  <a:spcPct val="0"/>
                </a:spcBef>
              </a:pPr>
              <a:t>16</a:t>
            </a:fld>
            <a:endParaRPr lang="en-US" altLang="he-IL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148430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FE331F-4D99-4416-86A1-19E898825EA3}" type="slidenum">
              <a:rPr lang="he-IL" altLang="he-IL"/>
              <a:pPr>
                <a:spcBef>
                  <a:spcPct val="0"/>
                </a:spcBef>
              </a:pPr>
              <a:t>17</a:t>
            </a:fld>
            <a:endParaRPr lang="en-US" altLang="he-IL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478783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EE5066-92AF-421D-B066-C73BCC2978B0}" type="slidenum">
              <a:rPr lang="he-IL" altLang="he-IL"/>
              <a:pPr>
                <a:spcBef>
                  <a:spcPct val="0"/>
                </a:spcBef>
              </a:pPr>
              <a:t>18</a:t>
            </a:fld>
            <a:endParaRPr lang="en-US" altLang="he-IL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337088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102A58-F475-4075-ABBF-1131583F6ACC}" type="slidenum">
              <a:rPr lang="he-IL" altLang="he-IL"/>
              <a:pPr>
                <a:spcBef>
                  <a:spcPct val="0"/>
                </a:spcBef>
              </a:pPr>
              <a:t>19</a:t>
            </a:fld>
            <a:endParaRPr lang="en-US" altLang="he-IL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412468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512FA6-F42C-46B8-905F-77E1C5A463C0}" type="slidenum">
              <a:rPr lang="he-IL" altLang="he-IL"/>
              <a:pPr>
                <a:spcBef>
                  <a:spcPct val="0"/>
                </a:spcBef>
              </a:pPr>
              <a:t>20</a:t>
            </a:fld>
            <a:endParaRPr lang="en-US" altLang="he-IL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26077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B3E009-2F95-468A-9EC3-C5DB67191E67}" type="slidenum">
              <a:rPr lang="he-IL" altLang="he-IL"/>
              <a:pPr>
                <a:spcBef>
                  <a:spcPct val="0"/>
                </a:spcBef>
              </a:pPr>
              <a:t>3</a:t>
            </a:fld>
            <a:endParaRPr lang="en-US" altLang="he-IL"/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3339203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63615F-459C-46A3-BA92-D2F7FBA13E6E}" type="slidenum">
              <a:rPr lang="he-IL" altLang="he-IL"/>
              <a:pPr>
                <a:spcBef>
                  <a:spcPct val="0"/>
                </a:spcBef>
              </a:pPr>
              <a:t>21</a:t>
            </a:fld>
            <a:endParaRPr lang="en-US" altLang="he-IL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05415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2E3715-966F-42CB-ADD3-1D98B1A14129}" type="slidenum">
              <a:rPr lang="he-IL" altLang="he-IL"/>
              <a:pPr>
                <a:spcBef>
                  <a:spcPct val="0"/>
                </a:spcBef>
              </a:pPr>
              <a:t>22</a:t>
            </a:fld>
            <a:endParaRPr lang="en-US" altLang="he-IL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416246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8690B6-B28F-40B0-8A59-F2A4D06BE208}" type="slidenum">
              <a:rPr lang="he-IL" altLang="he-IL"/>
              <a:pPr>
                <a:spcBef>
                  <a:spcPct val="0"/>
                </a:spcBef>
              </a:pPr>
              <a:t>23</a:t>
            </a:fld>
            <a:endParaRPr lang="en-US" altLang="he-IL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105078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C85AA2-0F6D-4043-B690-BF01AEB32709}" type="slidenum">
              <a:rPr lang="he-IL" altLang="he-IL"/>
              <a:pPr>
                <a:spcBef>
                  <a:spcPct val="0"/>
                </a:spcBef>
              </a:pPr>
              <a:t>24</a:t>
            </a:fld>
            <a:endParaRPr lang="en-US" altLang="he-IL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618856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6A202A-D721-4CAA-8C9B-544B1D55B8FF}" type="slidenum">
              <a:rPr lang="he-IL" altLang="he-IL"/>
              <a:pPr>
                <a:spcBef>
                  <a:spcPct val="0"/>
                </a:spcBef>
              </a:pPr>
              <a:t>25</a:t>
            </a:fld>
            <a:endParaRPr lang="en-US" altLang="he-IL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533319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7F66A4-FCC1-49D8-B49C-0A7EE090B2BF}" type="slidenum">
              <a:rPr lang="he-IL" altLang="he-IL"/>
              <a:pPr>
                <a:spcBef>
                  <a:spcPct val="0"/>
                </a:spcBef>
              </a:pPr>
              <a:t>26</a:t>
            </a:fld>
            <a:endParaRPr lang="en-US" altLang="he-IL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158386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731663-7CD4-4978-BB92-AF147E5B0268}" type="slidenum">
              <a:rPr lang="he-IL" altLang="he-IL"/>
              <a:pPr>
                <a:spcBef>
                  <a:spcPct val="0"/>
                </a:spcBef>
              </a:pPr>
              <a:t>27</a:t>
            </a:fld>
            <a:endParaRPr lang="en-US" altLang="he-IL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414028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D5BFC1-5B7F-4F36-AE8A-46861D9EB129}" type="slidenum">
              <a:rPr lang="he-IL" altLang="he-IL"/>
              <a:pPr>
                <a:spcBef>
                  <a:spcPct val="0"/>
                </a:spcBef>
              </a:pPr>
              <a:t>28</a:t>
            </a:fld>
            <a:endParaRPr lang="en-US" altLang="he-IL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592451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C96ACE-BE88-4ED8-9B80-30DC50E24FFE}" type="slidenum">
              <a:rPr lang="he-IL" altLang="he-IL"/>
              <a:pPr>
                <a:spcBef>
                  <a:spcPct val="0"/>
                </a:spcBef>
              </a:pPr>
              <a:t>29</a:t>
            </a:fld>
            <a:endParaRPr lang="en-US" altLang="he-IL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9462549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C58CF2-CB49-4560-9B97-81BB1F6BE74A}" type="slidenum">
              <a:rPr lang="he-IL" altLang="he-IL"/>
              <a:pPr>
                <a:spcBef>
                  <a:spcPct val="0"/>
                </a:spcBef>
              </a:pPr>
              <a:t>30</a:t>
            </a:fld>
            <a:endParaRPr lang="en-US" altLang="he-IL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187949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671E31-E5D1-47A1-AA72-1651EE851591}" type="slidenum">
              <a:rPr lang="he-IL" altLang="he-IL"/>
              <a:pPr>
                <a:spcBef>
                  <a:spcPct val="0"/>
                </a:spcBef>
              </a:pPr>
              <a:t>4</a:t>
            </a:fld>
            <a:endParaRPr lang="en-US" altLang="he-IL"/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914983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0D9CEC-C85E-4FAB-8D91-F4FC9B46D630}" type="slidenum">
              <a:rPr lang="he-IL" altLang="he-IL"/>
              <a:pPr>
                <a:spcBef>
                  <a:spcPct val="0"/>
                </a:spcBef>
              </a:pPr>
              <a:t>31</a:t>
            </a:fld>
            <a:endParaRPr lang="en-US" altLang="he-IL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8987506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F5BBDC-B548-449C-8DA6-69BEABF104D8}" type="slidenum">
              <a:rPr lang="he-IL" altLang="he-IL"/>
              <a:pPr>
                <a:spcBef>
                  <a:spcPct val="0"/>
                </a:spcBef>
              </a:pPr>
              <a:t>32</a:t>
            </a:fld>
            <a:endParaRPr lang="en-US" altLang="he-IL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8247793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AE47DD-6C65-455C-9453-DFCA38DADD94}" type="slidenum">
              <a:rPr lang="he-IL" altLang="he-IL"/>
              <a:pPr>
                <a:spcBef>
                  <a:spcPct val="0"/>
                </a:spcBef>
              </a:pPr>
              <a:t>33</a:t>
            </a:fld>
            <a:endParaRPr lang="en-US" altLang="he-IL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8047451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836035-BE6F-4EEB-B130-696E5138079D}" type="slidenum">
              <a:rPr lang="he-IL" altLang="he-IL"/>
              <a:pPr>
                <a:spcBef>
                  <a:spcPct val="0"/>
                </a:spcBef>
              </a:pPr>
              <a:t>34</a:t>
            </a:fld>
            <a:endParaRPr lang="en-US" altLang="he-IL"/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757973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B58939-549B-475D-BCFE-965F14AA3492}" type="slidenum">
              <a:rPr lang="he-IL" altLang="he-IL"/>
              <a:pPr>
                <a:spcBef>
                  <a:spcPct val="0"/>
                </a:spcBef>
              </a:pPr>
              <a:t>35</a:t>
            </a:fld>
            <a:endParaRPr lang="en-US" altLang="he-IL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4064426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B2B8A2-6223-425C-9E87-49B7391D5254}" type="slidenum">
              <a:rPr lang="he-IL" altLang="he-IL"/>
              <a:pPr>
                <a:spcBef>
                  <a:spcPct val="0"/>
                </a:spcBef>
              </a:pPr>
              <a:t>36</a:t>
            </a:fld>
            <a:endParaRPr lang="en-US" altLang="he-IL"/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5641986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771E9F-0C23-47F0-8024-FEDFAC0ACC72}" type="slidenum">
              <a:rPr lang="he-IL" altLang="he-IL"/>
              <a:pPr>
                <a:spcBef>
                  <a:spcPct val="0"/>
                </a:spcBef>
              </a:pPr>
              <a:t>37</a:t>
            </a:fld>
            <a:endParaRPr lang="en-US" altLang="he-IL"/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5517643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879ACF-99A4-4FAC-B0D0-FE44A534A514}" type="slidenum">
              <a:rPr lang="he-IL" altLang="he-IL"/>
              <a:pPr>
                <a:spcBef>
                  <a:spcPct val="0"/>
                </a:spcBef>
              </a:pPr>
              <a:t>38</a:t>
            </a:fld>
            <a:endParaRPr lang="en-US" altLang="he-IL"/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8878054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EC0DB5-60C9-45BA-9392-3A3A8BFDC244}" type="slidenum">
              <a:rPr lang="he-IL" altLang="he-IL"/>
              <a:pPr>
                <a:spcBef>
                  <a:spcPct val="0"/>
                </a:spcBef>
              </a:pPr>
              <a:t>39</a:t>
            </a:fld>
            <a:endParaRPr lang="en-US" altLang="he-IL"/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0897948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AE251D-012E-4C2B-B386-5CC3541A4480}" type="slidenum">
              <a:rPr lang="he-IL" altLang="he-IL"/>
              <a:pPr>
                <a:spcBef>
                  <a:spcPct val="0"/>
                </a:spcBef>
              </a:pPr>
              <a:t>40</a:t>
            </a:fld>
            <a:endParaRPr lang="en-US" altLang="he-IL"/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43103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372135-B297-422C-A086-D8736B788117}" type="slidenum">
              <a:rPr lang="he-IL" altLang="he-IL"/>
              <a:pPr>
                <a:spcBef>
                  <a:spcPct val="0"/>
                </a:spcBef>
              </a:pPr>
              <a:t>5</a:t>
            </a:fld>
            <a:endParaRPr lang="en-US" altLang="he-IL"/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7404521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B50BF1-9265-4A7B-AB1B-B4851258F714}" type="slidenum">
              <a:rPr lang="he-IL" altLang="he-IL"/>
              <a:pPr>
                <a:spcBef>
                  <a:spcPct val="0"/>
                </a:spcBef>
              </a:pPr>
              <a:t>41</a:t>
            </a:fld>
            <a:endParaRPr lang="en-US" altLang="he-IL"/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3727370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3294BB-53FC-49F9-9AF0-36663F2B8AFE}" type="slidenum">
              <a:rPr lang="he-IL" altLang="he-IL"/>
              <a:pPr>
                <a:spcBef>
                  <a:spcPct val="0"/>
                </a:spcBef>
              </a:pPr>
              <a:t>42</a:t>
            </a:fld>
            <a:endParaRPr lang="en-US" altLang="he-IL"/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9102633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89C85D-0D2E-4C92-B2F7-287804AA6666}" type="slidenum">
              <a:rPr lang="he-IL" altLang="he-IL"/>
              <a:pPr>
                <a:spcBef>
                  <a:spcPct val="0"/>
                </a:spcBef>
              </a:pPr>
              <a:t>43</a:t>
            </a:fld>
            <a:endParaRPr lang="en-US" altLang="he-IL"/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307121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08EABF-9ACC-491F-8C41-C178AF730E7A}" type="slidenum">
              <a:rPr lang="he-IL" altLang="he-IL"/>
              <a:pPr>
                <a:spcBef>
                  <a:spcPct val="0"/>
                </a:spcBef>
              </a:pPr>
              <a:t>44</a:t>
            </a:fld>
            <a:endParaRPr lang="en-US" altLang="he-IL"/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9309269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439677-6B7B-4CDA-9E5E-6114862342AA}" type="slidenum">
              <a:rPr lang="he-IL" altLang="he-IL"/>
              <a:pPr>
                <a:spcBef>
                  <a:spcPct val="0"/>
                </a:spcBef>
              </a:pPr>
              <a:t>45</a:t>
            </a:fld>
            <a:endParaRPr lang="en-US" altLang="he-IL"/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0292940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14FA8B-2F0A-44AF-8468-84A1A62A62D5}" type="slidenum">
              <a:rPr lang="he-IL" altLang="he-IL"/>
              <a:pPr>
                <a:spcBef>
                  <a:spcPct val="0"/>
                </a:spcBef>
              </a:pPr>
              <a:t>46</a:t>
            </a:fld>
            <a:endParaRPr lang="en-US" altLang="he-IL"/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2237476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3D21D8-AED6-4637-8F7B-743F166AF1E1}" type="slidenum">
              <a:rPr lang="he-IL" altLang="he-IL"/>
              <a:pPr>
                <a:spcBef>
                  <a:spcPct val="0"/>
                </a:spcBef>
              </a:pPr>
              <a:t>47</a:t>
            </a:fld>
            <a:endParaRPr lang="en-US" altLang="he-IL"/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7640202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9329ED-8596-425E-984F-E7162BA5D14C}" type="slidenum">
              <a:rPr lang="he-IL" altLang="he-IL"/>
              <a:pPr>
                <a:spcBef>
                  <a:spcPct val="0"/>
                </a:spcBef>
              </a:pPr>
              <a:t>48</a:t>
            </a:fld>
            <a:endParaRPr lang="en-US" altLang="he-IL"/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149699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64AC7A-8BD6-4C12-89BB-864987FF6496}" type="slidenum">
              <a:rPr lang="he-IL" altLang="he-IL"/>
              <a:pPr>
                <a:spcBef>
                  <a:spcPct val="0"/>
                </a:spcBef>
              </a:pPr>
              <a:t>49</a:t>
            </a:fld>
            <a:endParaRPr lang="en-US" altLang="he-IL"/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9767241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BFBBCF-B752-4413-80DA-A9E94BE0C621}" type="slidenum">
              <a:rPr lang="he-IL" altLang="he-IL"/>
              <a:pPr>
                <a:spcBef>
                  <a:spcPct val="0"/>
                </a:spcBef>
              </a:pPr>
              <a:t>50</a:t>
            </a:fld>
            <a:endParaRPr lang="en-US" altLang="he-IL"/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105913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A78AB1-EAE6-4D2B-93A6-21147AEDA57A}" type="slidenum">
              <a:rPr lang="he-IL" altLang="he-IL"/>
              <a:pPr>
                <a:spcBef>
                  <a:spcPct val="0"/>
                </a:spcBef>
              </a:pPr>
              <a:t>6</a:t>
            </a:fld>
            <a:endParaRPr lang="en-US" altLang="he-IL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6037442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CC9CC3-1958-411C-B8DE-328B18C28E11}" type="slidenum">
              <a:rPr lang="he-IL" altLang="he-IL"/>
              <a:pPr>
                <a:spcBef>
                  <a:spcPct val="0"/>
                </a:spcBef>
              </a:pPr>
              <a:t>51</a:t>
            </a:fld>
            <a:endParaRPr lang="en-US" altLang="he-IL"/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4460419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F99439-4736-4736-AAEE-CD592C510745}" type="slidenum">
              <a:rPr lang="he-IL" altLang="he-IL"/>
              <a:pPr>
                <a:spcBef>
                  <a:spcPct val="0"/>
                </a:spcBef>
              </a:pPr>
              <a:t>52</a:t>
            </a:fld>
            <a:endParaRPr lang="en-US" altLang="he-IL"/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6699827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5F64FE-670F-460D-A100-A4F639E139DD}" type="slidenum">
              <a:rPr lang="he-IL" altLang="he-IL"/>
              <a:pPr>
                <a:spcBef>
                  <a:spcPct val="0"/>
                </a:spcBef>
              </a:pPr>
              <a:t>53</a:t>
            </a:fld>
            <a:endParaRPr lang="en-US" altLang="he-IL"/>
          </a:p>
        </p:txBody>
      </p:sp>
      <p:sp>
        <p:nvSpPr>
          <p:cNvPr id="1146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3003420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6D3C33-1FEC-4563-A58E-80B0D902B174}" type="slidenum">
              <a:rPr lang="he-IL" altLang="he-IL"/>
              <a:pPr>
                <a:spcBef>
                  <a:spcPct val="0"/>
                </a:spcBef>
              </a:pPr>
              <a:t>54</a:t>
            </a:fld>
            <a:endParaRPr lang="en-US" altLang="he-IL"/>
          </a:p>
        </p:txBody>
      </p:sp>
      <p:sp>
        <p:nvSpPr>
          <p:cNvPr id="1167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6939158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A148E1-BD80-4160-95C5-015AA937A7D2}" type="slidenum">
              <a:rPr lang="he-IL" altLang="he-IL"/>
              <a:pPr>
                <a:spcBef>
                  <a:spcPct val="0"/>
                </a:spcBef>
              </a:pPr>
              <a:t>55</a:t>
            </a:fld>
            <a:endParaRPr lang="en-US" altLang="he-IL"/>
          </a:p>
        </p:txBody>
      </p:sp>
      <p:sp>
        <p:nvSpPr>
          <p:cNvPr id="1187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1079996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0CCB75-2440-4558-ABF2-648427252FC7}" type="slidenum">
              <a:rPr lang="he-IL" altLang="he-IL"/>
              <a:pPr>
                <a:spcBef>
                  <a:spcPct val="0"/>
                </a:spcBef>
              </a:pPr>
              <a:t>56</a:t>
            </a:fld>
            <a:endParaRPr lang="en-US" altLang="he-IL"/>
          </a:p>
        </p:txBody>
      </p:sp>
      <p:sp>
        <p:nvSpPr>
          <p:cNvPr id="1208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7312208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E3A7D8-FDDA-45AA-915E-19D09F8B023C}" type="slidenum">
              <a:rPr lang="he-IL" altLang="he-IL"/>
              <a:pPr>
                <a:spcBef>
                  <a:spcPct val="0"/>
                </a:spcBef>
              </a:pPr>
              <a:t>57</a:t>
            </a:fld>
            <a:endParaRPr lang="en-US" altLang="he-IL"/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0968863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375204-80E1-4598-A3EA-F13EB9F6AD98}" type="slidenum">
              <a:rPr lang="he-IL" altLang="he-IL"/>
              <a:pPr>
                <a:spcBef>
                  <a:spcPct val="0"/>
                </a:spcBef>
              </a:pPr>
              <a:t>58</a:t>
            </a:fld>
            <a:endParaRPr lang="en-US" altLang="he-IL"/>
          </a:p>
        </p:txBody>
      </p:sp>
      <p:sp>
        <p:nvSpPr>
          <p:cNvPr id="1249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50588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C74B9E-0D74-46F5-B2CA-27A31999AB2A}" type="slidenum">
              <a:rPr lang="he-IL" altLang="he-IL"/>
              <a:pPr>
                <a:spcBef>
                  <a:spcPct val="0"/>
                </a:spcBef>
              </a:pPr>
              <a:t>59</a:t>
            </a:fld>
            <a:endParaRPr lang="en-US" altLang="he-IL"/>
          </a:p>
        </p:txBody>
      </p:sp>
      <p:sp>
        <p:nvSpPr>
          <p:cNvPr id="1269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9470207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F85998-DD90-4209-8873-9B4E1DE97821}" type="slidenum">
              <a:rPr lang="he-IL" altLang="he-IL"/>
              <a:pPr>
                <a:spcBef>
                  <a:spcPct val="0"/>
                </a:spcBef>
              </a:pPr>
              <a:t>60</a:t>
            </a:fld>
            <a:endParaRPr lang="en-US" altLang="he-IL"/>
          </a:p>
        </p:txBody>
      </p:sp>
      <p:sp>
        <p:nvSpPr>
          <p:cNvPr id="1290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531605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CE86E3-0241-43E8-844E-968E13CB2ADB}" type="slidenum">
              <a:rPr lang="he-IL" altLang="he-IL"/>
              <a:pPr>
                <a:spcBef>
                  <a:spcPct val="0"/>
                </a:spcBef>
              </a:pPr>
              <a:t>7</a:t>
            </a:fld>
            <a:endParaRPr lang="en-US" altLang="he-IL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1211901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2A65DD-217F-4133-9E68-66C5D03799F3}" type="slidenum">
              <a:rPr lang="he-IL" altLang="he-IL"/>
              <a:pPr>
                <a:spcBef>
                  <a:spcPct val="0"/>
                </a:spcBef>
              </a:pPr>
              <a:t>61</a:t>
            </a:fld>
            <a:endParaRPr lang="en-US" altLang="he-IL"/>
          </a:p>
        </p:txBody>
      </p:sp>
      <p:sp>
        <p:nvSpPr>
          <p:cNvPr id="1310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332089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1A44D5-40C6-4AB6-9890-20152A456D4B}" type="slidenum">
              <a:rPr lang="he-IL" altLang="he-IL"/>
              <a:pPr>
                <a:spcBef>
                  <a:spcPct val="0"/>
                </a:spcBef>
              </a:pPr>
              <a:t>62</a:t>
            </a:fld>
            <a:endParaRPr lang="en-US" altLang="he-IL"/>
          </a:p>
        </p:txBody>
      </p:sp>
      <p:sp>
        <p:nvSpPr>
          <p:cNvPr id="133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5373714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5416D9-FCDB-4314-AD19-9A4D45300DDF}" type="slidenum">
              <a:rPr lang="he-IL" altLang="he-IL"/>
              <a:pPr>
                <a:spcBef>
                  <a:spcPct val="0"/>
                </a:spcBef>
              </a:pPr>
              <a:t>63</a:t>
            </a:fld>
            <a:endParaRPr lang="en-US" altLang="he-IL"/>
          </a:p>
        </p:txBody>
      </p:sp>
      <p:sp>
        <p:nvSpPr>
          <p:cNvPr id="135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8627159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F86780-9706-489A-8FDF-62E71AEEFA51}" type="slidenum">
              <a:rPr lang="he-IL" altLang="he-IL"/>
              <a:pPr>
                <a:spcBef>
                  <a:spcPct val="0"/>
                </a:spcBef>
              </a:pPr>
              <a:t>64</a:t>
            </a:fld>
            <a:endParaRPr lang="en-US" altLang="he-IL"/>
          </a:p>
        </p:txBody>
      </p:sp>
      <p:sp>
        <p:nvSpPr>
          <p:cNvPr id="137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1449861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01FE98-5A3E-4E7B-BED8-612A2568A0AB}" type="slidenum">
              <a:rPr lang="he-IL" altLang="he-IL"/>
              <a:pPr>
                <a:spcBef>
                  <a:spcPct val="0"/>
                </a:spcBef>
              </a:pPr>
              <a:t>65</a:t>
            </a:fld>
            <a:endParaRPr lang="en-US" altLang="he-IL"/>
          </a:p>
        </p:txBody>
      </p:sp>
      <p:sp>
        <p:nvSpPr>
          <p:cNvPr id="139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8205008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94D127-2726-4D21-A2B0-D25D3950A82E}" type="slidenum">
              <a:rPr lang="he-IL" altLang="he-IL"/>
              <a:pPr>
                <a:spcBef>
                  <a:spcPct val="0"/>
                </a:spcBef>
              </a:pPr>
              <a:t>66</a:t>
            </a:fld>
            <a:endParaRPr lang="en-US" altLang="he-IL"/>
          </a:p>
        </p:txBody>
      </p:sp>
      <p:sp>
        <p:nvSpPr>
          <p:cNvPr id="141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08798754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30D868-306F-4A2A-A950-ED6CDB968A7E}" type="slidenum">
              <a:rPr lang="he-IL" altLang="he-IL"/>
              <a:pPr>
                <a:spcBef>
                  <a:spcPct val="0"/>
                </a:spcBef>
              </a:pPr>
              <a:t>67</a:t>
            </a:fld>
            <a:endParaRPr lang="en-US" altLang="he-IL"/>
          </a:p>
        </p:txBody>
      </p:sp>
      <p:sp>
        <p:nvSpPr>
          <p:cNvPr id="143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1385034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810E09-A028-4D34-9156-58C7436CFCA0}" type="slidenum">
              <a:rPr lang="he-IL" altLang="he-IL"/>
              <a:pPr>
                <a:spcBef>
                  <a:spcPct val="0"/>
                </a:spcBef>
              </a:pPr>
              <a:t>68</a:t>
            </a:fld>
            <a:endParaRPr lang="en-US" altLang="he-IL"/>
          </a:p>
        </p:txBody>
      </p:sp>
      <p:sp>
        <p:nvSpPr>
          <p:cNvPr id="145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75554808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0BFA00-72D1-4D13-90A5-F3CA04B3DE0C}" type="slidenum">
              <a:rPr lang="he-IL" altLang="he-IL"/>
              <a:pPr>
                <a:spcBef>
                  <a:spcPct val="0"/>
                </a:spcBef>
              </a:pPr>
              <a:t>69</a:t>
            </a:fld>
            <a:endParaRPr lang="en-US" altLang="he-IL"/>
          </a:p>
        </p:txBody>
      </p:sp>
      <p:sp>
        <p:nvSpPr>
          <p:cNvPr id="147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6069700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D7B9BD-6472-4724-A9B0-40545BEBEB14}" type="slidenum">
              <a:rPr lang="he-IL" altLang="he-IL"/>
              <a:pPr>
                <a:spcBef>
                  <a:spcPct val="0"/>
                </a:spcBef>
              </a:pPr>
              <a:t>70</a:t>
            </a:fld>
            <a:endParaRPr lang="en-US" altLang="he-IL"/>
          </a:p>
        </p:txBody>
      </p:sp>
      <p:sp>
        <p:nvSpPr>
          <p:cNvPr id="149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830350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9160EA-08C7-4D52-B581-A8D68DF5921F}" type="slidenum">
              <a:rPr lang="he-IL" altLang="he-IL"/>
              <a:pPr>
                <a:spcBef>
                  <a:spcPct val="0"/>
                </a:spcBef>
              </a:pPr>
              <a:t>8</a:t>
            </a:fld>
            <a:endParaRPr lang="en-US" altLang="he-IL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69680812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848406-3773-4C76-882E-279316D04E74}" type="slidenum">
              <a:rPr lang="he-IL" altLang="he-IL"/>
              <a:pPr>
                <a:spcBef>
                  <a:spcPct val="0"/>
                </a:spcBef>
              </a:pPr>
              <a:t>71</a:t>
            </a:fld>
            <a:endParaRPr lang="en-US" altLang="he-IL"/>
          </a:p>
        </p:txBody>
      </p:sp>
      <p:sp>
        <p:nvSpPr>
          <p:cNvPr id="151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93427174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AFC29E-6E0D-40DE-939A-5EAFA569A5DF}" type="slidenum">
              <a:rPr lang="he-IL" altLang="he-IL"/>
              <a:pPr>
                <a:spcBef>
                  <a:spcPct val="0"/>
                </a:spcBef>
              </a:pPr>
              <a:t>72</a:t>
            </a:fld>
            <a:endParaRPr lang="en-US" altLang="he-IL"/>
          </a:p>
        </p:txBody>
      </p:sp>
      <p:sp>
        <p:nvSpPr>
          <p:cNvPr id="153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06590489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A20B21-0C15-4B11-A1F8-C3A42CE0B3CA}" type="slidenum">
              <a:rPr lang="he-IL" altLang="he-IL"/>
              <a:pPr>
                <a:spcBef>
                  <a:spcPct val="0"/>
                </a:spcBef>
              </a:pPr>
              <a:t>73</a:t>
            </a:fld>
            <a:endParaRPr lang="en-US" altLang="he-IL"/>
          </a:p>
        </p:txBody>
      </p:sp>
      <p:sp>
        <p:nvSpPr>
          <p:cNvPr id="155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7536905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7E1715-4019-4909-A59F-1696A12F3EF0}" type="slidenum">
              <a:rPr lang="he-IL" altLang="he-IL"/>
              <a:pPr>
                <a:spcBef>
                  <a:spcPct val="0"/>
                </a:spcBef>
              </a:pPr>
              <a:t>74</a:t>
            </a:fld>
            <a:endParaRPr lang="en-US" altLang="he-IL"/>
          </a:p>
        </p:txBody>
      </p:sp>
      <p:sp>
        <p:nvSpPr>
          <p:cNvPr id="157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81098656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DC6E68-F8D7-4433-AB62-5234351B13F9}" type="slidenum">
              <a:rPr lang="he-IL" altLang="he-IL"/>
              <a:pPr>
                <a:spcBef>
                  <a:spcPct val="0"/>
                </a:spcBef>
              </a:pPr>
              <a:t>75</a:t>
            </a:fld>
            <a:endParaRPr lang="en-US" altLang="he-IL"/>
          </a:p>
        </p:txBody>
      </p:sp>
      <p:sp>
        <p:nvSpPr>
          <p:cNvPr id="159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01465558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BA6955-B165-4A0B-B49B-19C36307E580}" type="slidenum">
              <a:rPr lang="he-IL" altLang="he-IL"/>
              <a:pPr>
                <a:spcBef>
                  <a:spcPct val="0"/>
                </a:spcBef>
              </a:pPr>
              <a:t>76</a:t>
            </a:fld>
            <a:endParaRPr lang="en-US" altLang="he-IL"/>
          </a:p>
        </p:txBody>
      </p:sp>
      <p:sp>
        <p:nvSpPr>
          <p:cNvPr id="161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68655219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10450A-B9E7-46B1-962B-A66EBEE6F005}" type="slidenum">
              <a:rPr lang="he-IL" altLang="he-IL"/>
              <a:pPr>
                <a:spcBef>
                  <a:spcPct val="0"/>
                </a:spcBef>
              </a:pPr>
              <a:t>77</a:t>
            </a:fld>
            <a:endParaRPr lang="en-US" altLang="he-IL"/>
          </a:p>
        </p:txBody>
      </p:sp>
      <p:sp>
        <p:nvSpPr>
          <p:cNvPr id="163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85562467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A87BD9-9C60-4F05-A64B-D5CD58A206D5}" type="slidenum">
              <a:rPr lang="he-IL" altLang="he-IL"/>
              <a:pPr>
                <a:spcBef>
                  <a:spcPct val="0"/>
                </a:spcBef>
              </a:pPr>
              <a:t>78</a:t>
            </a:fld>
            <a:endParaRPr lang="en-US" altLang="he-IL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272810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D22250-CC20-47B5-B1BE-FCE94196D117}" type="slidenum">
              <a:rPr lang="he-IL" altLang="he-IL"/>
              <a:pPr>
                <a:spcBef>
                  <a:spcPct val="0"/>
                </a:spcBef>
              </a:pPr>
              <a:t>9</a:t>
            </a:fld>
            <a:endParaRPr lang="en-US" altLang="he-IL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868903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256326-0D41-42ED-9D4C-F53D0678BDF2}" type="slidenum">
              <a:rPr lang="he-IL" altLang="he-IL"/>
              <a:pPr>
                <a:spcBef>
                  <a:spcPct val="0"/>
                </a:spcBef>
              </a:pPr>
              <a:t>10</a:t>
            </a:fld>
            <a:endParaRPr lang="en-US" altLang="he-IL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82464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0" y="5965825"/>
            <a:ext cx="9144000" cy="892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he-IL" altLang="he-IL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6200" y="6629400"/>
            <a:ext cx="8572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281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1200">
                <a:solidFill>
                  <a:schemeClr val="tx1"/>
                </a:solidFill>
              </a:rPr>
              <a:t>© Amir Kirsh</a:t>
            </a:r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0" y="4232275"/>
            <a:ext cx="9144000" cy="1536700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he-IL" altLang="he-IL"/>
          </a:p>
        </p:txBody>
      </p:sp>
      <p:sp>
        <p:nvSpPr>
          <p:cNvPr id="6246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5183188"/>
            <a:ext cx="9144000" cy="857250"/>
          </a:xfrm>
        </p:spPr>
        <p:txBody>
          <a:bodyPr lIns="720000" rIns="540000"/>
          <a:lstStyle>
            <a:lvl1pPr marL="0">
              <a:lnSpc>
                <a:spcPct val="87000"/>
              </a:lnSpc>
              <a:defRPr/>
            </a:lvl1pPr>
          </a:lstStyle>
          <a:p>
            <a:r>
              <a:rPr lang="en-US"/>
              <a:t>Lesson Name</a:t>
            </a:r>
          </a:p>
        </p:txBody>
      </p:sp>
      <p:sp>
        <p:nvSpPr>
          <p:cNvPr id="62465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0" y="6022975"/>
            <a:ext cx="9144000" cy="511175"/>
          </a:xfrm>
          <a:solidFill>
            <a:schemeClr val="accent1"/>
          </a:solidFill>
        </p:spPr>
        <p:txBody>
          <a:bodyPr lIns="720000" rIns="540000"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Course Name and Date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38813" y="6534150"/>
            <a:ext cx="3405187" cy="323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59055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A7097-DF31-4D6D-A546-477680536625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85532989"/>
      </p:ext>
    </p:extLst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46050"/>
            <a:ext cx="2286000" cy="613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46050"/>
            <a:ext cx="6705600" cy="613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5C972-B561-4549-8109-F55DCBB3B5B7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96808609"/>
      </p:ext>
    </p:extLst>
  </p:cSld>
  <p:clrMapOvr>
    <a:masterClrMapping/>
  </p:clrMapOvr>
  <p:transition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6050"/>
            <a:ext cx="9144000" cy="8493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5175" y="1295400"/>
            <a:ext cx="7618413" cy="4987925"/>
          </a:xfrm>
        </p:spPr>
        <p:txBody>
          <a:bodyPr/>
          <a:lstStyle/>
          <a:p>
            <a:pPr lvl="0"/>
            <a:endParaRPr lang="he-IL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BA1D6-7F7D-4283-80F9-D31B561D12A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17594911"/>
      </p:ext>
    </p:extLst>
  </p:cSld>
  <p:clrMapOvr>
    <a:masterClrMapping/>
  </p:clrMapOvr>
  <p:transition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869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D0307-C3A3-447E-9F88-9A9E32379052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73680814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C1C07-8FC4-41A6-AB12-9CF03811871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97760334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1295400"/>
            <a:ext cx="3732213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295400"/>
            <a:ext cx="37338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7D84A-DBC3-499C-B023-D5DC53D63BE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32971550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5DC42-5BB6-4D99-8411-CBCE6DF2EBD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70579606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E241A-65CA-4F60-82B7-B27BB555E17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58651794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68C42-AE19-47BE-B7EE-EE0222913DB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77824552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EF4E1-834A-47C1-98D5-0A9E77A5BE6F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73342907"/>
      </p:ext>
    </p:extLst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199E0-07AA-4CAF-A8CA-82797E21ED0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19884386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0" y="6451600"/>
            <a:ext cx="9144000" cy="2762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494" rIns="92985" bIns="46494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6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0" y="146050"/>
            <a:ext cx="9144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295400"/>
            <a:ext cx="7618413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Introduction level</a:t>
            </a:r>
          </a:p>
          <a:p>
            <a:pPr lvl="1"/>
            <a:r>
              <a:rPr lang="en-US" altLang="he-IL" smtClean="0"/>
              <a:t>First level</a:t>
            </a:r>
          </a:p>
          <a:p>
            <a:pPr lvl="2"/>
            <a:r>
              <a:rPr lang="en-US" altLang="he-IL" smtClean="0"/>
              <a:t>Second level</a:t>
            </a:r>
          </a:p>
          <a:p>
            <a:pPr lvl="3"/>
            <a:r>
              <a:rPr lang="en-US" altLang="he-IL" smtClean="0"/>
              <a:t>Next level</a:t>
            </a:r>
          </a:p>
          <a:p>
            <a:pPr lvl="4"/>
            <a:r>
              <a:rPr lang="en-US" altLang="he-IL" smtClean="0"/>
              <a:t>Next level</a:t>
            </a:r>
          </a:p>
        </p:txBody>
      </p:sp>
      <p:sp>
        <p:nvSpPr>
          <p:cNvPr id="62362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79400" y="6551613"/>
            <a:ext cx="9652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ts val="1300"/>
              </a:lnSpc>
              <a:spcBef>
                <a:spcPct val="0"/>
              </a:spcBef>
              <a:buClrTx/>
              <a:buSzTx/>
              <a:buFontTx/>
              <a:buNone/>
              <a:defRPr sz="1200" smtClean="0"/>
            </a:lvl1pPr>
          </a:lstStyle>
          <a:p>
            <a:pPr>
              <a:defRPr/>
            </a:pPr>
            <a:fld id="{DF243EB4-8569-4B6E-95C6-EF482A0FF5B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ransition>
    <p:cut/>
  </p:transition>
  <p:timing>
    <p:tnLst>
      <p:par>
        <p:cTn id="1" dur="indefinite" restart="never" nodeType="tmRoot"/>
      </p:par>
    </p:tnLst>
  </p:timing>
  <p:hf hdr="0" ftr="0" dt="0"/>
  <p:txStyles>
    <p:titleStyle>
      <a:lvl1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2pPr>
      <a:lvl3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3pPr>
      <a:lvl4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4pPr>
      <a:lvl5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8112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12684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7256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21828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70000"/>
        <a:buFont typeface="Symbol" panose="05050102010706020507" pitchFamily="18" charset="2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273050" indent="-2714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2000">
          <a:solidFill>
            <a:srgbClr val="4D4D4D"/>
          </a:solidFill>
          <a:latin typeface="+mn-lt"/>
          <a:cs typeface="+mn-cs"/>
        </a:defRPr>
      </a:lvl2pPr>
      <a:lvl3pPr marL="546100" indent="-2714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3pPr>
      <a:lvl4pPr marL="806450" indent="-2587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4pPr>
      <a:lvl5pPr marL="1073150" indent="-26511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5pPr>
      <a:lvl6pPr marL="15303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6pPr>
      <a:lvl7pPr marL="19875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7pPr>
      <a:lvl8pPr marL="24447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8pPr>
      <a:lvl9pPr marL="29019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gray">
          <a:xfrm>
            <a:off x="6872288" y="0"/>
            <a:ext cx="758825" cy="6870700"/>
          </a:xfrm>
          <a:prstGeom prst="rect">
            <a:avLst/>
          </a:prstGeom>
          <a:solidFill>
            <a:srgbClr val="85C2E0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tIns="46493" rIns="92985" bIns="46493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he-IL" altLang="he-IL"/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541463" y="0"/>
            <a:ext cx="5407025" cy="6889750"/>
          </a:xfrm>
          <a:prstGeom prst="rect">
            <a:avLst/>
          </a:prstGeom>
          <a:solidFill>
            <a:srgbClr val="33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he-IL" altLang="he-IL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 rot="10800000">
            <a:off x="174625" y="708025"/>
            <a:ext cx="1177925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Agenda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4963" y="673100"/>
            <a:ext cx="51689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Topic 1</a:t>
            </a:r>
          </a:p>
          <a:p>
            <a:pPr lvl="0"/>
            <a:r>
              <a:rPr lang="en-US" altLang="he-IL" smtClean="0"/>
              <a:t>Topic 2</a:t>
            </a:r>
          </a:p>
          <a:p>
            <a:pPr lvl="0"/>
            <a:r>
              <a:rPr lang="en-US" altLang="he-IL" smtClean="0"/>
              <a:t>Topic 3</a:t>
            </a:r>
          </a:p>
          <a:p>
            <a:pPr lvl="0"/>
            <a:r>
              <a:rPr lang="en-US" altLang="he-IL" smtClean="0"/>
              <a:t>Topic 4</a:t>
            </a:r>
          </a:p>
          <a:p>
            <a:pPr lvl="0"/>
            <a:r>
              <a:rPr lang="en-US" altLang="he-IL" smtClean="0"/>
              <a:t>Topic 5</a:t>
            </a:r>
          </a:p>
          <a:p>
            <a:pPr lvl="2"/>
            <a:r>
              <a:rPr lang="en-US" altLang="he-IL" smtClean="0"/>
              <a:t>Second level</a:t>
            </a:r>
          </a:p>
          <a:p>
            <a:pPr lvl="4"/>
            <a:endParaRPr lang="en-US" altLang="he-IL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75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75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5pPr>
      <a:lvl6pPr marL="25146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6pPr>
      <a:lvl7pPr marL="29718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7pPr>
      <a:lvl8pPr marL="34290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8pPr>
      <a:lvl9pPr marL="38862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.il/imgres?imgurl=http://spagettikoodi.files.wordpress.com/2010/11/java-duke-guitar.png&amp;imgrefurl=http://www.regesh.co.il/2/java-collection%26page%3D2&amp;usg=__Q4XKMM2y6fNsYEllDMVkJ6otPOg=&amp;h=448&amp;w=525&amp;sz=155&amp;hl=iw&amp;start=5&amp;zoom=1&amp;tbnid=-QJzOnVDJFDaKM:&amp;tbnh=113&amp;tbnw=132&amp;ei=dMZXTerdEoG2hAeJvtHbDA&amp;prev=/images%3Fq%3Djava%26um%3D1%26hl%3Diw%26sa%3DN%26rls%3Dcom.microsoft:en-us%26rlz%3D1I7SUNC_en%26tbs%3Disch:1&amp;um=1&amp;itbs=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www.google.co.il/imgres?imgurl=http://thesymbianshow.files.wordpress.com/2009/06/322px-java_logosvg.png&amp;imgrefurl=http://thesymbianshow.wordpress.com/2009/06/13/%25D7%2598%25D7%2599%25D7%25A4-%25D7%25A9%25D7%2599%25D7%25A0%25D7%2595%25D7%2599-%25D7%25A8%25D7%2596%25D7%2595%25D7%259C%25D7%2595%25D7%25A6%25D7%2599%25D7%2594-%25D7%25A9%25D7%259C-%25D7%2599%25D7%2599%25D7%25A9%25D7%2595%25D7%259E%25D7%2599-%25D7%2595%25D7%259E%25D7%25A9%25D7%2597%25D7%25A7%25D7%2599-java/&amp;usg=__5sV9BXA5B_N1A79Fvdh4z7-vosE=&amp;h=599&amp;w=322&amp;sz=28&amp;hl=iw&amp;start=1&amp;zoom=1&amp;tbnid=mpdvPW9pstMpEM:&amp;tbnh=135&amp;tbnw=73&amp;ei=dMZXTerdEoG2hAeJvtHbDA&amp;prev=/images%3Fq%3Djava%26um%3D1%26hl%3Diw%26sa%3DN%26rls%3Dcom.microsoft:en-us%26rlz%3D1I7SUNC_en%26tbs%3Disch:1&amp;um=1&amp;itbs=1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white/langenv/Simple.doc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overviews/java/java-overview-1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ohn_McCarthy_%28computer_scientist%29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Lisp_programming_language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index.html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oracle.com/javase/9/docs/api/java/lang/String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verse.com/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 lIns="540000" rIns="432000"/>
          <a:lstStyle/>
          <a:p>
            <a:pPr indent="0" eaLnBrk="1" hangingPunct="1"/>
            <a:r>
              <a:rPr lang="en-US" altLang="he-IL" sz="1000" b="1" smtClean="0"/>
              <a:t/>
            </a:r>
            <a:br>
              <a:rPr lang="en-US" altLang="he-IL" sz="1000" b="1" smtClean="0"/>
            </a:br>
            <a:r>
              <a:rPr lang="en-US" altLang="he-IL" b="1" smtClean="0"/>
              <a:t>Java Syntax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sz="1800" smtClean="0"/>
              <a:t>Written by Amir Kirsh</a:t>
            </a:r>
          </a:p>
        </p:txBody>
      </p:sp>
      <p:pic>
        <p:nvPicPr>
          <p:cNvPr id="6148" name="Picture 10" descr="http://t2.gstatic.com/images?q=tbn:-QJzOnVDJFDaKM:http://spagettikoodi.files.wordpress.com/2010/11/java-duke-guitar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306513"/>
            <a:ext cx="2195512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12" descr="http://t2.gstatic.com/images?q=tbn:mpdvPW9pstMpEM:http://thesymbianshow.files.wordpress.com/2009/06/322px-java_logosvg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88" y="1095375"/>
            <a:ext cx="1166812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5" descr="JavaMa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790700"/>
            <a:ext cx="2767013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F63141-BF09-401E-B402-88CCF394B412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he-IL" sz="12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Language Characteristics</a:t>
            </a:r>
          </a:p>
        </p:txBody>
      </p:sp>
      <p:sp>
        <p:nvSpPr>
          <p:cNvPr id="846852" name="Rectangle 4"/>
          <p:cNvSpPr>
            <a:spLocks noChangeArrowheads="1"/>
          </p:cNvSpPr>
          <p:nvPr/>
        </p:nvSpPr>
        <p:spPr bwMode="auto">
          <a:xfrm>
            <a:off x="536575" y="1463675"/>
            <a:ext cx="8245475" cy="1965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7207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07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2400">
                <a:latin typeface="Berlin Sans FB Demi" panose="020E0802020502020306" pitchFamily="34" charset="0"/>
              </a:rPr>
              <a:t>	You know you've achieved perfection in design,</a:t>
            </a:r>
            <a:br>
              <a:rPr lang="en-US" altLang="he-IL" sz="2400">
                <a:latin typeface="Berlin Sans FB Demi" panose="020E0802020502020306" pitchFamily="34" charset="0"/>
              </a:rPr>
            </a:br>
            <a:r>
              <a:rPr lang="en-US" altLang="he-IL" sz="2400">
                <a:latin typeface="Berlin Sans FB Demi" panose="020E0802020502020306" pitchFamily="34" charset="0"/>
              </a:rPr>
              <a:t>Not when you have nothing more to add,</a:t>
            </a:r>
            <a:br>
              <a:rPr lang="en-US" altLang="he-IL" sz="2400">
                <a:latin typeface="Berlin Sans FB Demi" panose="020E0802020502020306" pitchFamily="34" charset="0"/>
              </a:rPr>
            </a:br>
            <a:r>
              <a:rPr lang="en-US" altLang="he-IL" sz="2400">
                <a:latin typeface="Berlin Sans FB Demi" panose="020E0802020502020306" pitchFamily="34" charset="0"/>
              </a:rPr>
              <a:t>But when you have nothing more to take away.</a:t>
            </a:r>
          </a:p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b="1"/>
              <a:t>		</a:t>
            </a:r>
            <a:r>
              <a:rPr lang="en-US" altLang="he-IL" b="1" i="1"/>
              <a:t>Antoine de Saint Exupery</a:t>
            </a:r>
            <a:endParaRPr lang="en-US" altLang="he-IL" i="1"/>
          </a:p>
          <a:p>
            <a:pPr lvl="1" eaLnBrk="1" hangingPunct="1">
              <a:spcBef>
                <a:spcPct val="60000"/>
              </a:spcBef>
              <a:buFontTx/>
              <a:buNone/>
            </a:pPr>
            <a:endParaRPr lang="en-US" altLang="he-IL" sz="2800"/>
          </a:p>
        </p:txBody>
      </p:sp>
      <p:sp>
        <p:nvSpPr>
          <p:cNvPr id="846855" name="Rectangle 7"/>
          <p:cNvSpPr>
            <a:spLocks noChangeArrowheads="1"/>
          </p:cNvSpPr>
          <p:nvPr/>
        </p:nvSpPr>
        <p:spPr bwMode="auto">
          <a:xfrm>
            <a:off x="549275" y="3611563"/>
            <a:ext cx="8245475" cy="1965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7207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07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2400"/>
              <a:t>	This is NOT related, but he also wrote: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he-IL" sz="900">
              <a:latin typeface="Berlin Sans FB Demi" panose="020E0802020502020306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>
                <a:latin typeface="Berlin Sans FB Demi" panose="020E0802020502020306" pitchFamily="34" charset="0"/>
              </a:rPr>
              <a:t>	We do not inherit the Earth from our ancestors,</a:t>
            </a:r>
            <a:br>
              <a:rPr lang="en-US" altLang="he-IL">
                <a:latin typeface="Berlin Sans FB Demi" panose="020E0802020502020306" pitchFamily="34" charset="0"/>
              </a:rPr>
            </a:br>
            <a:r>
              <a:rPr lang="en-US" altLang="he-IL">
                <a:latin typeface="Berlin Sans FB Demi" panose="020E0802020502020306" pitchFamily="34" charset="0"/>
              </a:rPr>
              <a:t>	we borrow it from our children</a:t>
            </a:r>
            <a:r>
              <a:rPr lang="en-US" altLang="he-IL"/>
              <a:t> </a:t>
            </a:r>
          </a:p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b="1"/>
              <a:t>		</a:t>
            </a:r>
            <a:r>
              <a:rPr lang="en-US" altLang="he-IL" b="1" i="1"/>
              <a:t>Antoine de Saint Exupery</a:t>
            </a:r>
            <a:endParaRPr lang="en-US" altLang="he-IL" i="1"/>
          </a:p>
          <a:p>
            <a:pPr lvl="1" eaLnBrk="1" hangingPunct="1">
              <a:spcBef>
                <a:spcPct val="60000"/>
              </a:spcBef>
              <a:buFontTx/>
              <a:buNone/>
            </a:pPr>
            <a:endParaRPr lang="en-US" altLang="he-IL" sz="28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52" grpId="0" animBg="1"/>
      <p:bldP spid="8468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83AE68-F632-44F6-A23D-9788AD5D6853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he-IL" sz="12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Language Characteristics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536575" y="1463675"/>
            <a:ext cx="8245475" cy="1965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7207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07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2400">
                <a:latin typeface="Berlin Sans FB Demi" panose="020E0802020502020306" pitchFamily="34" charset="0"/>
              </a:rPr>
              <a:t>	You know you've achieved perfection in design,</a:t>
            </a:r>
            <a:br>
              <a:rPr lang="en-US" altLang="he-IL" sz="2400">
                <a:latin typeface="Berlin Sans FB Demi" panose="020E0802020502020306" pitchFamily="34" charset="0"/>
              </a:rPr>
            </a:br>
            <a:r>
              <a:rPr lang="en-US" altLang="he-IL" sz="2400">
                <a:latin typeface="Berlin Sans FB Demi" panose="020E0802020502020306" pitchFamily="34" charset="0"/>
              </a:rPr>
              <a:t>Not when you have nothing more to add,</a:t>
            </a:r>
            <a:br>
              <a:rPr lang="en-US" altLang="he-IL" sz="2400">
                <a:latin typeface="Berlin Sans FB Demi" panose="020E0802020502020306" pitchFamily="34" charset="0"/>
              </a:rPr>
            </a:br>
            <a:r>
              <a:rPr lang="en-US" altLang="he-IL" sz="2400">
                <a:latin typeface="Berlin Sans FB Demi" panose="020E0802020502020306" pitchFamily="34" charset="0"/>
              </a:rPr>
              <a:t>But when you have nothing more to take away.</a:t>
            </a:r>
          </a:p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b="1"/>
              <a:t>		</a:t>
            </a:r>
            <a:r>
              <a:rPr lang="en-US" altLang="he-IL" b="1" i="1"/>
              <a:t>Antoine de Saint Exupery</a:t>
            </a:r>
            <a:endParaRPr lang="en-US" altLang="he-IL" i="1"/>
          </a:p>
          <a:p>
            <a:pPr lvl="1" eaLnBrk="1" hangingPunct="1">
              <a:spcBef>
                <a:spcPct val="60000"/>
              </a:spcBef>
              <a:buFontTx/>
              <a:buNone/>
            </a:pPr>
            <a:endParaRPr lang="en-US" altLang="he-IL" sz="2800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49275" y="4267200"/>
            <a:ext cx="82327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</a:pPr>
            <a:r>
              <a:rPr lang="en-US" altLang="he-IL"/>
              <a:t>Stated in "The Java Language Environment",</a:t>
            </a:r>
            <a:br>
              <a:rPr lang="en-US" altLang="he-IL"/>
            </a:br>
            <a:r>
              <a:rPr lang="en-US" altLang="he-IL"/>
              <a:t>a white paper by James Gosling and Henry McGilton,</a:t>
            </a:r>
            <a:br>
              <a:rPr lang="en-US" altLang="he-IL"/>
            </a:br>
            <a:r>
              <a:rPr lang="en-US" altLang="he-IL"/>
              <a:t>May 1996, Chapter 2:</a:t>
            </a:r>
          </a:p>
          <a:p>
            <a:pPr eaLnBrk="1" hangingPunct="1">
              <a:spcBef>
                <a:spcPct val="20000"/>
              </a:spcBef>
              <a:buSzPct val="100000"/>
            </a:pPr>
            <a:r>
              <a:rPr lang="en-US" altLang="he-IL" sz="2000">
                <a:hlinkClick r:id="rId3"/>
              </a:rPr>
              <a:t>http://java.sun.com/docs/white/langenv/Simple.doc.html</a:t>
            </a:r>
            <a:r>
              <a:rPr lang="en-US" altLang="he-IL" sz="2000"/>
              <a:t> </a:t>
            </a:r>
          </a:p>
        </p:txBody>
      </p:sp>
      <p:sp>
        <p:nvSpPr>
          <p:cNvPr id="14" name="Striped Right Arrow 13"/>
          <p:cNvSpPr>
            <a:spLocks noChangeArrowheads="1"/>
          </p:cNvSpPr>
          <p:nvPr/>
        </p:nvSpPr>
        <p:spPr bwMode="auto">
          <a:xfrm rot="5366180" flipH="1">
            <a:off x="4152900" y="3282951"/>
            <a:ext cx="898525" cy="762000"/>
          </a:xfrm>
          <a:custGeom>
            <a:avLst/>
            <a:gdLst>
              <a:gd name="T0" fmla="*/ 914400 w 1295400"/>
              <a:gd name="T1" fmla="*/ 0 h 762000"/>
              <a:gd name="T2" fmla="*/ 0 w 1295400"/>
              <a:gd name="T3" fmla="*/ 381000 h 762000"/>
              <a:gd name="T4" fmla="*/ 914400 w 1295400"/>
              <a:gd name="T5" fmla="*/ 762000 h 762000"/>
              <a:gd name="T6" fmla="*/ 1295400 w 1295400"/>
              <a:gd name="T7" fmla="*/ 381000 h 7620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119062 w 1295400"/>
              <a:gd name="T13" fmla="*/ 190500 h 762000"/>
              <a:gd name="T14" fmla="*/ 1104900 w 1295400"/>
              <a:gd name="T15" fmla="*/ 571500 h 762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5400" h="762000">
                <a:moveTo>
                  <a:pt x="0" y="190500"/>
                </a:moveTo>
                <a:lnTo>
                  <a:pt x="23813" y="190500"/>
                </a:lnTo>
                <a:lnTo>
                  <a:pt x="23813" y="571500"/>
                </a:lnTo>
                <a:lnTo>
                  <a:pt x="0" y="571500"/>
                </a:lnTo>
                <a:close/>
                <a:moveTo>
                  <a:pt x="47625" y="190500"/>
                </a:moveTo>
                <a:lnTo>
                  <a:pt x="95250" y="190500"/>
                </a:lnTo>
                <a:lnTo>
                  <a:pt x="95250" y="571500"/>
                </a:lnTo>
                <a:lnTo>
                  <a:pt x="47625" y="571500"/>
                </a:lnTo>
                <a:close/>
                <a:moveTo>
                  <a:pt x="119062" y="190500"/>
                </a:moveTo>
                <a:lnTo>
                  <a:pt x="914400" y="190500"/>
                </a:lnTo>
                <a:lnTo>
                  <a:pt x="914400" y="0"/>
                </a:lnTo>
                <a:lnTo>
                  <a:pt x="1295400" y="381000"/>
                </a:lnTo>
                <a:lnTo>
                  <a:pt x="914400" y="762000"/>
                </a:lnTo>
                <a:lnTo>
                  <a:pt x="914400" y="571500"/>
                </a:lnTo>
                <a:lnTo>
                  <a:pt x="119062" y="571500"/>
                </a:lnTo>
                <a:close/>
              </a:path>
            </a:pathLst>
          </a:cu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rot="10800000" vert="eaVert" anchor="ctr"/>
          <a:lstStyle/>
          <a:p>
            <a:pPr algn="ctr" eaLnBrk="1" hangingPunct="1">
              <a:defRPr/>
            </a:pPr>
            <a:endParaRPr lang="en-US" sz="1800">
              <a:solidFill>
                <a:schemeClr val="lt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867161-0438-4587-96D1-C3692EA0FB8B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he-IL" sz="12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Language Characteristics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536575" y="1463675"/>
            <a:ext cx="8245475" cy="1965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7207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07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2400">
                <a:latin typeface="Berlin Sans FB Demi" panose="020E0802020502020306" pitchFamily="34" charset="0"/>
              </a:rPr>
              <a:t>	You know you've achieved perfection in design,</a:t>
            </a:r>
            <a:br>
              <a:rPr lang="en-US" altLang="he-IL" sz="2400">
                <a:latin typeface="Berlin Sans FB Demi" panose="020E0802020502020306" pitchFamily="34" charset="0"/>
              </a:rPr>
            </a:br>
            <a:r>
              <a:rPr lang="en-US" altLang="he-IL" sz="2400">
                <a:latin typeface="Berlin Sans FB Demi" panose="020E0802020502020306" pitchFamily="34" charset="0"/>
              </a:rPr>
              <a:t>Not when you have nothing more to add,</a:t>
            </a:r>
            <a:br>
              <a:rPr lang="en-US" altLang="he-IL" sz="2400">
                <a:latin typeface="Berlin Sans FB Demi" panose="020E0802020502020306" pitchFamily="34" charset="0"/>
              </a:rPr>
            </a:br>
            <a:r>
              <a:rPr lang="en-US" altLang="he-IL" sz="2400">
                <a:latin typeface="Berlin Sans FB Demi" panose="020E0802020502020306" pitchFamily="34" charset="0"/>
              </a:rPr>
              <a:t>But when you have nothing more to take away.</a:t>
            </a:r>
          </a:p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b="1"/>
              <a:t>		</a:t>
            </a:r>
            <a:r>
              <a:rPr lang="en-US" altLang="he-IL" b="1" i="1"/>
              <a:t>Antoine de Saint Exupery</a:t>
            </a:r>
            <a:endParaRPr lang="en-US" altLang="he-IL" i="1"/>
          </a:p>
          <a:p>
            <a:pPr lvl="1" eaLnBrk="1" hangingPunct="1">
              <a:spcBef>
                <a:spcPct val="60000"/>
              </a:spcBef>
              <a:buFontTx/>
              <a:buNone/>
            </a:pPr>
            <a:endParaRPr lang="en-US" altLang="he-IL" sz="2800"/>
          </a:p>
        </p:txBody>
      </p:sp>
      <p:sp>
        <p:nvSpPr>
          <p:cNvPr id="14" name="Striped Right Arrow 13"/>
          <p:cNvSpPr>
            <a:spLocks noChangeArrowheads="1"/>
          </p:cNvSpPr>
          <p:nvPr/>
        </p:nvSpPr>
        <p:spPr bwMode="auto">
          <a:xfrm rot="5366180" flipH="1">
            <a:off x="4152900" y="3282951"/>
            <a:ext cx="898525" cy="762000"/>
          </a:xfrm>
          <a:custGeom>
            <a:avLst/>
            <a:gdLst>
              <a:gd name="T0" fmla="*/ 914400 w 1295400"/>
              <a:gd name="T1" fmla="*/ 0 h 762000"/>
              <a:gd name="T2" fmla="*/ 0 w 1295400"/>
              <a:gd name="T3" fmla="*/ 381000 h 762000"/>
              <a:gd name="T4" fmla="*/ 914400 w 1295400"/>
              <a:gd name="T5" fmla="*/ 762000 h 762000"/>
              <a:gd name="T6" fmla="*/ 1295400 w 1295400"/>
              <a:gd name="T7" fmla="*/ 381000 h 7620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119062 w 1295400"/>
              <a:gd name="T13" fmla="*/ 190500 h 762000"/>
              <a:gd name="T14" fmla="*/ 1104900 w 1295400"/>
              <a:gd name="T15" fmla="*/ 571500 h 762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5400" h="762000">
                <a:moveTo>
                  <a:pt x="0" y="190500"/>
                </a:moveTo>
                <a:lnTo>
                  <a:pt x="23813" y="190500"/>
                </a:lnTo>
                <a:lnTo>
                  <a:pt x="23813" y="571500"/>
                </a:lnTo>
                <a:lnTo>
                  <a:pt x="0" y="571500"/>
                </a:lnTo>
                <a:close/>
                <a:moveTo>
                  <a:pt x="47625" y="190500"/>
                </a:moveTo>
                <a:lnTo>
                  <a:pt x="95250" y="190500"/>
                </a:lnTo>
                <a:lnTo>
                  <a:pt x="95250" y="571500"/>
                </a:lnTo>
                <a:lnTo>
                  <a:pt x="47625" y="571500"/>
                </a:lnTo>
                <a:close/>
                <a:moveTo>
                  <a:pt x="119062" y="190500"/>
                </a:moveTo>
                <a:lnTo>
                  <a:pt x="914400" y="190500"/>
                </a:lnTo>
                <a:lnTo>
                  <a:pt x="914400" y="0"/>
                </a:lnTo>
                <a:lnTo>
                  <a:pt x="1295400" y="381000"/>
                </a:lnTo>
                <a:lnTo>
                  <a:pt x="914400" y="762000"/>
                </a:lnTo>
                <a:lnTo>
                  <a:pt x="914400" y="571500"/>
                </a:lnTo>
                <a:lnTo>
                  <a:pt x="119062" y="571500"/>
                </a:lnTo>
                <a:close/>
              </a:path>
            </a:pathLst>
          </a:cu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rot="10800000" vert="eaVert" anchor="ctr"/>
          <a:lstStyle/>
          <a:p>
            <a:pPr algn="ctr" eaLnBrk="1" hangingPunct="1">
              <a:defRPr/>
            </a:pPr>
            <a:endParaRPr lang="en-US" sz="180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608013" y="4168775"/>
            <a:ext cx="8232775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42913" indent="-442913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</a:pPr>
            <a:r>
              <a:rPr lang="en-US" altLang="he-IL" dirty="0"/>
              <a:t>Becoming a bit shaky starting from Java 5 and on</a:t>
            </a:r>
          </a:p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 dirty="0"/>
              <a:t>Generics, Annotations, </a:t>
            </a:r>
            <a:r>
              <a:rPr lang="en-US" altLang="he-IL" dirty="0" smtClean="0"/>
              <a:t>Lambda, Streams etc</a:t>
            </a:r>
            <a:r>
              <a:rPr lang="en-US" altLang="he-IL" dirty="0"/>
              <a:t>.</a:t>
            </a:r>
          </a:p>
          <a:p>
            <a:pPr eaLnBrk="1" hangingPunct="1">
              <a:spcBef>
                <a:spcPct val="20000"/>
              </a:spcBef>
              <a:buSzPct val="100000"/>
              <a:buFontTx/>
              <a:buNone/>
            </a:pPr>
            <a:r>
              <a:rPr lang="en-US" altLang="he-IL" dirty="0" smtClean="0"/>
              <a:t>The </a:t>
            </a:r>
            <a:r>
              <a:rPr lang="en-US" altLang="he-IL" dirty="0"/>
              <a:t>language is becoming more and more complex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D93A8E-F57D-44B4-9D94-193D9C2C4D2C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he-IL" sz="12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Language Characteristics</a:t>
            </a:r>
          </a:p>
        </p:txBody>
      </p:sp>
      <p:sp>
        <p:nvSpPr>
          <p:cNvPr id="889859" name="Rectangle 3"/>
          <p:cNvSpPr>
            <a:spLocks noChangeArrowheads="1"/>
          </p:cNvSpPr>
          <p:nvPr/>
        </p:nvSpPr>
        <p:spPr bwMode="auto">
          <a:xfrm>
            <a:off x="549275" y="1114425"/>
            <a:ext cx="8232775" cy="2498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800" b="1" u="sng"/>
              <a:t>Java</a:t>
            </a:r>
            <a:r>
              <a:rPr lang="en-US" altLang="he-IL" sz="2800" b="1"/>
              <a:t>:	</a:t>
            </a:r>
            <a:r>
              <a:rPr lang="en-US" altLang="he-IL" sz="2800" b="1">
                <a:solidFill>
                  <a:schemeClr val="tx1"/>
                </a:solidFill>
              </a:rPr>
              <a:t>A simple</a:t>
            </a:r>
            <a:r>
              <a:rPr lang="en-US" altLang="he-IL" sz="2800" b="1"/>
              <a:t>, object-oriented,</a:t>
            </a:r>
            <a:br>
              <a:rPr lang="en-US" altLang="he-IL" sz="2800" b="1"/>
            </a:br>
            <a:r>
              <a:rPr lang="en-US" altLang="he-IL" sz="2800" b="1"/>
              <a:t>	network-savvy, interpreted, robust,</a:t>
            </a:r>
            <a:br>
              <a:rPr lang="en-US" altLang="he-IL" sz="2800" b="1"/>
            </a:br>
            <a:r>
              <a:rPr lang="en-US" altLang="he-IL" sz="2800" b="1"/>
              <a:t>	secure, architecture neutral, 	portable,</a:t>
            </a:r>
            <a:br>
              <a:rPr lang="en-US" altLang="he-IL" sz="2800" b="1"/>
            </a:br>
            <a:r>
              <a:rPr lang="en-US" altLang="he-IL" sz="2800" b="1"/>
              <a:t>	high-performance, multithreaded,</a:t>
            </a:r>
            <a:br>
              <a:rPr lang="en-US" altLang="he-IL" sz="2800" b="1"/>
            </a:br>
            <a:r>
              <a:rPr lang="en-US" altLang="he-IL" sz="2800" b="1"/>
              <a:t>	dynamic language. 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87375" y="4884738"/>
            <a:ext cx="82327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</a:pPr>
            <a:r>
              <a:rPr lang="en-US" altLang="he-IL"/>
              <a:t>"The Java Language: An Overview",</a:t>
            </a:r>
            <a:br>
              <a:rPr lang="en-US" altLang="he-IL"/>
            </a:br>
            <a:r>
              <a:rPr lang="en-US" altLang="he-IL" sz="2000">
                <a:hlinkClick r:id="rId3"/>
              </a:rPr>
              <a:t>http://java.sun.com/docs/overviews/java/java-overview-1.html </a:t>
            </a:r>
            <a:endParaRPr lang="en-US" altLang="he-IL" sz="2000"/>
          </a:p>
        </p:txBody>
      </p:sp>
      <p:sp>
        <p:nvSpPr>
          <p:cNvPr id="14" name="Striped Right Arrow 13"/>
          <p:cNvSpPr>
            <a:spLocks noChangeArrowheads="1"/>
          </p:cNvSpPr>
          <p:nvPr/>
        </p:nvSpPr>
        <p:spPr bwMode="auto">
          <a:xfrm rot="5366180" flipH="1">
            <a:off x="4152900" y="3783013"/>
            <a:ext cx="898525" cy="762000"/>
          </a:xfrm>
          <a:custGeom>
            <a:avLst/>
            <a:gdLst>
              <a:gd name="T0" fmla="*/ 914400 w 1295400"/>
              <a:gd name="T1" fmla="*/ 0 h 762000"/>
              <a:gd name="T2" fmla="*/ 0 w 1295400"/>
              <a:gd name="T3" fmla="*/ 381000 h 762000"/>
              <a:gd name="T4" fmla="*/ 914400 w 1295400"/>
              <a:gd name="T5" fmla="*/ 762000 h 762000"/>
              <a:gd name="T6" fmla="*/ 1295400 w 1295400"/>
              <a:gd name="T7" fmla="*/ 381000 h 7620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119062 w 1295400"/>
              <a:gd name="T13" fmla="*/ 190500 h 762000"/>
              <a:gd name="T14" fmla="*/ 1104900 w 1295400"/>
              <a:gd name="T15" fmla="*/ 571500 h 762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5400" h="762000">
                <a:moveTo>
                  <a:pt x="0" y="190500"/>
                </a:moveTo>
                <a:lnTo>
                  <a:pt x="23813" y="190500"/>
                </a:lnTo>
                <a:lnTo>
                  <a:pt x="23813" y="571500"/>
                </a:lnTo>
                <a:lnTo>
                  <a:pt x="0" y="571500"/>
                </a:lnTo>
                <a:close/>
                <a:moveTo>
                  <a:pt x="47625" y="190500"/>
                </a:moveTo>
                <a:lnTo>
                  <a:pt x="95250" y="190500"/>
                </a:lnTo>
                <a:lnTo>
                  <a:pt x="95250" y="571500"/>
                </a:lnTo>
                <a:lnTo>
                  <a:pt x="47625" y="571500"/>
                </a:lnTo>
                <a:close/>
                <a:moveTo>
                  <a:pt x="119062" y="190500"/>
                </a:moveTo>
                <a:lnTo>
                  <a:pt x="914400" y="190500"/>
                </a:lnTo>
                <a:lnTo>
                  <a:pt x="914400" y="0"/>
                </a:lnTo>
                <a:lnTo>
                  <a:pt x="1295400" y="381000"/>
                </a:lnTo>
                <a:lnTo>
                  <a:pt x="914400" y="762000"/>
                </a:lnTo>
                <a:lnTo>
                  <a:pt x="914400" y="571500"/>
                </a:lnTo>
                <a:lnTo>
                  <a:pt x="119062" y="571500"/>
                </a:lnTo>
                <a:close/>
              </a:path>
            </a:pathLst>
          </a:cu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rot="10800000" vert="eaVert" anchor="ctr"/>
          <a:lstStyle/>
          <a:p>
            <a:pPr algn="ctr" eaLnBrk="1" hangingPunct="1">
              <a:defRPr/>
            </a:pPr>
            <a:endParaRPr lang="en-US" sz="1800">
              <a:solidFill>
                <a:schemeClr val="lt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CF23D0-616F-43D7-B2D4-6EB91E244046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he-IL" sz="12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Language Characteristics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549275" y="1114425"/>
            <a:ext cx="8232775" cy="2498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800" b="1" u="sng"/>
              <a:t>Java</a:t>
            </a:r>
            <a:r>
              <a:rPr lang="en-US" altLang="he-IL" sz="2800" b="1"/>
              <a:t>:	</a:t>
            </a:r>
            <a:r>
              <a:rPr lang="en-US" altLang="he-IL" sz="2800" b="1" u="sng">
                <a:solidFill>
                  <a:schemeClr val="tx2"/>
                </a:solidFill>
              </a:rPr>
              <a:t>A simple</a:t>
            </a:r>
            <a:r>
              <a:rPr lang="en-US" altLang="he-IL" sz="2800" b="1"/>
              <a:t>, object-oriented,</a:t>
            </a:r>
            <a:br>
              <a:rPr lang="en-US" altLang="he-IL" sz="2800" b="1"/>
            </a:br>
            <a:r>
              <a:rPr lang="en-US" altLang="he-IL" sz="2800" b="1"/>
              <a:t>	network-savvy, interpreted, robust,</a:t>
            </a:r>
            <a:br>
              <a:rPr lang="en-US" altLang="he-IL" sz="2800" b="1"/>
            </a:br>
            <a:r>
              <a:rPr lang="en-US" altLang="he-IL" sz="2800" b="1"/>
              <a:t>	secure, architecture neutral, 	portable,</a:t>
            </a:r>
            <a:br>
              <a:rPr lang="en-US" altLang="he-IL" sz="2800" b="1"/>
            </a:br>
            <a:r>
              <a:rPr lang="en-US" altLang="he-IL" sz="2800" b="1"/>
              <a:t>	high-performance, multithreaded,</a:t>
            </a:r>
            <a:br>
              <a:rPr lang="en-US" altLang="he-IL" sz="2800" b="1"/>
            </a:br>
            <a:r>
              <a:rPr lang="en-US" altLang="he-IL" sz="2800" b="1"/>
              <a:t>	dynamic language. </a:t>
            </a: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608013" y="3940175"/>
            <a:ext cx="82327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42913" indent="-442913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Based on C++ but without some complicated or annoying elements of C++ (e.g. pointers, operator overloading, header files)</a:t>
            </a:r>
          </a:p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Automatic Garbage Collection!</a:t>
            </a:r>
          </a:p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Useful libraries that are part of the language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EBC2B2-5C1A-486F-9457-389F11E67B8D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he-IL" sz="12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Language Characteristics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549275" y="1114425"/>
            <a:ext cx="8232775" cy="2498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800" b="1" u="sng"/>
              <a:t>Java</a:t>
            </a:r>
            <a:r>
              <a:rPr lang="en-US" altLang="he-IL" sz="2800" b="1"/>
              <a:t>:	A simple, </a:t>
            </a:r>
            <a:r>
              <a:rPr lang="en-US" altLang="he-IL" sz="2800" b="1" u="sng">
                <a:solidFill>
                  <a:schemeClr val="tx2"/>
                </a:solidFill>
              </a:rPr>
              <a:t>object-oriented</a:t>
            </a:r>
            <a:r>
              <a:rPr lang="en-US" altLang="he-IL" sz="2800" b="1"/>
              <a:t>,</a:t>
            </a:r>
            <a:br>
              <a:rPr lang="en-US" altLang="he-IL" sz="2800" b="1"/>
            </a:br>
            <a:r>
              <a:rPr lang="en-US" altLang="he-IL" sz="2800" b="1"/>
              <a:t>	network-savvy, interpreted, robust,</a:t>
            </a:r>
            <a:br>
              <a:rPr lang="en-US" altLang="he-IL" sz="2800" b="1"/>
            </a:br>
            <a:r>
              <a:rPr lang="en-US" altLang="he-IL" sz="2800" b="1"/>
              <a:t>	secure, architecture neutral, 	portable,</a:t>
            </a:r>
            <a:br>
              <a:rPr lang="en-US" altLang="he-IL" sz="2800" b="1"/>
            </a:br>
            <a:r>
              <a:rPr lang="en-US" altLang="he-IL" sz="2800" b="1"/>
              <a:t>	high-performance, multithreaded,</a:t>
            </a:r>
            <a:br>
              <a:rPr lang="en-US" altLang="he-IL" sz="2800" b="1"/>
            </a:br>
            <a:r>
              <a:rPr lang="en-US" altLang="he-IL" sz="2800" b="1"/>
              <a:t>	dynamic language. 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608013" y="3940175"/>
            <a:ext cx="8232775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42913" indent="-442913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Inheritance and Polymorphism</a:t>
            </a:r>
          </a:p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Object class is base for all classes</a:t>
            </a:r>
          </a:p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No global variables or functions!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B728ED-0AA2-4F70-9F33-59DC2A7BE33E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he-IL" sz="12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Language Characteristics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549275" y="1114425"/>
            <a:ext cx="8232775" cy="2498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800" b="1" u="sng"/>
              <a:t>Java</a:t>
            </a:r>
            <a:r>
              <a:rPr lang="en-US" altLang="he-IL" sz="2800" b="1"/>
              <a:t>:	A simple, object-oriented,</a:t>
            </a:r>
            <a:br>
              <a:rPr lang="en-US" altLang="he-IL" sz="2800" b="1"/>
            </a:br>
            <a:r>
              <a:rPr lang="en-US" altLang="he-IL" sz="2800" b="1"/>
              <a:t>	</a:t>
            </a:r>
            <a:r>
              <a:rPr lang="en-US" altLang="he-IL" sz="2800" b="1" u="sng">
                <a:solidFill>
                  <a:schemeClr val="tx2"/>
                </a:solidFill>
              </a:rPr>
              <a:t>network-savvy</a:t>
            </a:r>
            <a:r>
              <a:rPr lang="en-US" altLang="he-IL" sz="2800" b="1"/>
              <a:t>, interpreted, robust,</a:t>
            </a:r>
            <a:br>
              <a:rPr lang="en-US" altLang="he-IL" sz="2800" b="1"/>
            </a:br>
            <a:r>
              <a:rPr lang="en-US" altLang="he-IL" sz="2800" b="1"/>
              <a:t>	secure, architecture neutral, 	portable,</a:t>
            </a:r>
            <a:br>
              <a:rPr lang="en-US" altLang="he-IL" sz="2800" b="1"/>
            </a:br>
            <a:r>
              <a:rPr lang="en-US" altLang="he-IL" sz="2800" b="1"/>
              <a:t>	high-performance, multithreaded,</a:t>
            </a:r>
            <a:br>
              <a:rPr lang="en-US" altLang="he-IL" sz="2800" b="1"/>
            </a:br>
            <a:r>
              <a:rPr lang="en-US" altLang="he-IL" sz="2800" b="1"/>
              <a:t>	dynamic language. 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608013" y="3940175"/>
            <a:ext cx="8232775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42913" indent="-442913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Local and remote files are treated similarly</a:t>
            </a:r>
          </a:p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Supports distributed applications</a:t>
            </a:r>
          </a:p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Rich libraries for network operations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31A14F-0A61-4DDE-B3A0-71815B66292E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he-IL" sz="12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Language Characteristics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549275" y="1114425"/>
            <a:ext cx="8232775" cy="2498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800" b="1" u="sng"/>
              <a:t>Java</a:t>
            </a:r>
            <a:r>
              <a:rPr lang="en-US" altLang="he-IL" sz="2800" b="1"/>
              <a:t>:	A simple, object-oriented,</a:t>
            </a:r>
            <a:br>
              <a:rPr lang="en-US" altLang="he-IL" sz="2800" b="1"/>
            </a:br>
            <a:r>
              <a:rPr lang="en-US" altLang="he-IL" sz="2800" b="1"/>
              <a:t>	network-savvy, </a:t>
            </a:r>
            <a:r>
              <a:rPr lang="en-US" altLang="he-IL" sz="2800" b="1" u="sng">
                <a:solidFill>
                  <a:schemeClr val="tx2"/>
                </a:solidFill>
              </a:rPr>
              <a:t>interpreted</a:t>
            </a:r>
            <a:r>
              <a:rPr lang="en-US" altLang="he-IL" sz="2800" b="1"/>
              <a:t>, robust,</a:t>
            </a:r>
            <a:br>
              <a:rPr lang="en-US" altLang="he-IL" sz="2800" b="1"/>
            </a:br>
            <a:r>
              <a:rPr lang="en-US" altLang="he-IL" sz="2800" b="1"/>
              <a:t>	secure, architecture neutral, 	portable,</a:t>
            </a:r>
            <a:br>
              <a:rPr lang="en-US" altLang="he-IL" sz="2800" b="1"/>
            </a:br>
            <a:r>
              <a:rPr lang="en-US" altLang="he-IL" sz="2800" b="1"/>
              <a:t>	high-performance, multithreaded,</a:t>
            </a:r>
            <a:br>
              <a:rPr lang="en-US" altLang="he-IL" sz="2800" b="1"/>
            </a:br>
            <a:r>
              <a:rPr lang="en-US" altLang="he-IL" sz="2800" b="1"/>
              <a:t>	dynamic language. 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608013" y="3940175"/>
            <a:ext cx="8232775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42913" indent="-442913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Java code is compiled to intermediate language (Java byte-code class file) and is interpreted in Runtime by the Java Virtual Machine</a:t>
            </a:r>
          </a:p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No need to Link the application, linking is always done dynamically at Runtime</a:t>
            </a:r>
          </a:p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JIT (just-in-time) JVMs make the interpretation efficient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D760B6-1DB2-4B00-9C6F-A89540428D56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he-IL" sz="12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Language Characteristics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549275" y="1114425"/>
            <a:ext cx="8232775" cy="2498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800" b="1" u="sng"/>
              <a:t>Java</a:t>
            </a:r>
            <a:r>
              <a:rPr lang="en-US" altLang="he-IL" sz="2800" b="1"/>
              <a:t>:	A simple, object-oriented,</a:t>
            </a:r>
            <a:br>
              <a:rPr lang="en-US" altLang="he-IL" sz="2800" b="1"/>
            </a:br>
            <a:r>
              <a:rPr lang="en-US" altLang="he-IL" sz="2800" b="1"/>
              <a:t>	network-savvy, interpreted, </a:t>
            </a:r>
            <a:r>
              <a:rPr lang="en-US" altLang="he-IL" sz="2800" b="1" u="sng">
                <a:solidFill>
                  <a:schemeClr val="tx2"/>
                </a:solidFill>
              </a:rPr>
              <a:t>robust</a:t>
            </a:r>
            <a:r>
              <a:rPr lang="en-US" altLang="he-IL" sz="2800" b="1"/>
              <a:t>,</a:t>
            </a:r>
            <a:br>
              <a:rPr lang="en-US" altLang="he-IL" sz="2800" b="1"/>
            </a:br>
            <a:r>
              <a:rPr lang="en-US" altLang="he-IL" sz="2800" b="1"/>
              <a:t>	secure, architecture neutral, 	portable,</a:t>
            </a:r>
            <a:br>
              <a:rPr lang="en-US" altLang="he-IL" sz="2800" b="1"/>
            </a:br>
            <a:r>
              <a:rPr lang="en-US" altLang="he-IL" sz="2800" b="1"/>
              <a:t>	high-performance, multithreaded,</a:t>
            </a:r>
            <a:br>
              <a:rPr lang="en-US" altLang="he-IL" sz="2800" b="1"/>
            </a:br>
            <a:r>
              <a:rPr lang="en-US" altLang="he-IL" sz="2800" b="1"/>
              <a:t>	dynamic language. 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608013" y="3940175"/>
            <a:ext cx="82327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42913" indent="-442913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Tx/>
              <a:buNone/>
            </a:pPr>
            <a:r>
              <a:rPr lang="en-US" altLang="he-IL"/>
              <a:t>The language is much more robust compared to C++</a:t>
            </a:r>
          </a:p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No pointers, arrays bounds and variable initialization are checked: it is almost impossible to corrupt memory</a:t>
            </a:r>
          </a:p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Garbage Collection: harder (though possible) to create memory leaks</a:t>
            </a:r>
          </a:p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Strict type safety: very limited casting allowed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43847F-055D-4019-A1E8-9D6FE1942F83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he-IL" sz="12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Language Characteristics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549275" y="1114425"/>
            <a:ext cx="8232775" cy="2498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800" b="1" u="sng"/>
              <a:t>Java</a:t>
            </a:r>
            <a:r>
              <a:rPr lang="en-US" altLang="he-IL" sz="2800" b="1"/>
              <a:t>:	A simple, object-oriented,</a:t>
            </a:r>
            <a:br>
              <a:rPr lang="en-US" altLang="he-IL" sz="2800" b="1"/>
            </a:br>
            <a:r>
              <a:rPr lang="en-US" altLang="he-IL" sz="2800" b="1"/>
              <a:t>	network-savvy, interpreted, robust,</a:t>
            </a:r>
            <a:br>
              <a:rPr lang="en-US" altLang="he-IL" sz="2800" b="1"/>
            </a:br>
            <a:r>
              <a:rPr lang="en-US" altLang="he-IL" sz="2800" b="1"/>
              <a:t>	</a:t>
            </a:r>
            <a:r>
              <a:rPr lang="en-US" altLang="he-IL" sz="2800" b="1" u="sng">
                <a:solidFill>
                  <a:schemeClr val="tx2"/>
                </a:solidFill>
              </a:rPr>
              <a:t>secure</a:t>
            </a:r>
            <a:r>
              <a:rPr lang="en-US" altLang="he-IL" sz="2800" b="1"/>
              <a:t>, architecture neutral, 	portable,</a:t>
            </a:r>
            <a:br>
              <a:rPr lang="en-US" altLang="he-IL" sz="2800" b="1"/>
            </a:br>
            <a:r>
              <a:rPr lang="en-US" altLang="he-IL" sz="2800" b="1"/>
              <a:t>	high-performance, multithreaded,</a:t>
            </a:r>
            <a:br>
              <a:rPr lang="en-US" altLang="he-IL" sz="2800" b="1"/>
            </a:br>
            <a:r>
              <a:rPr lang="en-US" altLang="he-IL" sz="2800" b="1"/>
              <a:t>	dynamic language. 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608013" y="3940175"/>
            <a:ext cx="82327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42913" indent="-442913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The byte-code is checked by the JVM before execution for any unsafe or vulnerable operations</a:t>
            </a:r>
          </a:p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Code cannot access memory directly</a:t>
            </a:r>
          </a:p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Additional security restrictions for code that comes from the network (e.g. Applets)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20C50D-0BAC-4C99-B525-B924E8CA13B5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he-IL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Lesson’s Objectives	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smtClean="0"/>
              <a:t>By the end of this lesson you will:</a:t>
            </a:r>
          </a:p>
          <a:p>
            <a:pPr lvl="1" eaLnBrk="1" hangingPunct="1"/>
            <a:r>
              <a:rPr lang="en-US" altLang="he-IL" smtClean="0"/>
              <a:t>Be familiar with Java environment and characteristics</a:t>
            </a:r>
          </a:p>
          <a:p>
            <a:pPr lvl="1" eaLnBrk="1" hangingPunct="1"/>
            <a:r>
              <a:rPr lang="en-US" altLang="he-IL" smtClean="0"/>
              <a:t>Know the Java language basic syntax</a:t>
            </a:r>
          </a:p>
          <a:p>
            <a:pPr lvl="1" eaLnBrk="1" hangingPunct="1"/>
            <a:r>
              <a:rPr lang="en-US" altLang="he-IL" smtClean="0"/>
              <a:t>Know how to write Java based Object Oriented programs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B36F93-87FC-4FE8-BAEC-8B2BCD4B306E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he-IL" sz="12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Language Characteristics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549275" y="1114425"/>
            <a:ext cx="8232775" cy="2498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800" b="1" u="sng"/>
              <a:t>Java</a:t>
            </a:r>
            <a:r>
              <a:rPr lang="en-US" altLang="he-IL" sz="2800" b="1"/>
              <a:t>:	A simple, object-oriented,</a:t>
            </a:r>
            <a:br>
              <a:rPr lang="en-US" altLang="he-IL" sz="2800" b="1"/>
            </a:br>
            <a:r>
              <a:rPr lang="en-US" altLang="he-IL" sz="2800" b="1"/>
              <a:t>	network-savvy, interpreted, robust,</a:t>
            </a:r>
            <a:br>
              <a:rPr lang="en-US" altLang="he-IL" sz="2800" b="1"/>
            </a:br>
            <a:r>
              <a:rPr lang="en-US" altLang="he-IL" sz="2800" b="1"/>
              <a:t>	secure, </a:t>
            </a:r>
            <a:r>
              <a:rPr lang="en-US" altLang="he-IL" sz="2800" b="1" u="sng">
                <a:solidFill>
                  <a:schemeClr val="tx2"/>
                </a:solidFill>
              </a:rPr>
              <a:t>architecture neutral</a:t>
            </a:r>
            <a:r>
              <a:rPr lang="en-US" altLang="he-IL" sz="2800" b="1"/>
              <a:t>, 	portable,</a:t>
            </a:r>
            <a:br>
              <a:rPr lang="en-US" altLang="he-IL" sz="2800" b="1"/>
            </a:br>
            <a:r>
              <a:rPr lang="en-US" altLang="he-IL" sz="2800" b="1"/>
              <a:t>	high-performance, multithreaded,</a:t>
            </a:r>
            <a:br>
              <a:rPr lang="en-US" altLang="he-IL" sz="2800" b="1"/>
            </a:br>
            <a:r>
              <a:rPr lang="en-US" altLang="he-IL" sz="2800" b="1"/>
              <a:t>	dynamic language. 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608013" y="3940175"/>
            <a:ext cx="82327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42913" indent="-442913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The code is agnostic to the physical architecture due to the JVM layer</a:t>
            </a:r>
          </a:p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Code can be written </a:t>
            </a:r>
            <a:r>
              <a:rPr lang="en-US" altLang="he-IL" u="sng"/>
              <a:t>and compiled</a:t>
            </a:r>
            <a:r>
              <a:rPr lang="en-US" altLang="he-IL"/>
              <a:t> on one environment and then executed on another one!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823134-7304-4FCE-AA52-6900B16B7048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he-IL" sz="12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Language Characteristics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549275" y="1114425"/>
            <a:ext cx="8232775" cy="2498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800" b="1" u="sng"/>
              <a:t>Java</a:t>
            </a:r>
            <a:r>
              <a:rPr lang="en-US" altLang="he-IL" sz="2800" b="1"/>
              <a:t>:	A simple, object-oriented,</a:t>
            </a:r>
            <a:br>
              <a:rPr lang="en-US" altLang="he-IL" sz="2800" b="1"/>
            </a:br>
            <a:r>
              <a:rPr lang="en-US" altLang="he-IL" sz="2800" b="1"/>
              <a:t>	network-savvy, interpreted, robust,</a:t>
            </a:r>
            <a:br>
              <a:rPr lang="en-US" altLang="he-IL" sz="2800" b="1"/>
            </a:br>
            <a:r>
              <a:rPr lang="en-US" altLang="he-IL" sz="2800" b="1"/>
              <a:t>	secure, architecture neutral, 	</a:t>
            </a:r>
            <a:r>
              <a:rPr lang="en-US" altLang="he-IL" sz="2800" b="1" u="sng">
                <a:solidFill>
                  <a:schemeClr val="tx2"/>
                </a:solidFill>
              </a:rPr>
              <a:t>portable</a:t>
            </a:r>
            <a:r>
              <a:rPr lang="en-US" altLang="he-IL" sz="2800" b="1"/>
              <a:t>,</a:t>
            </a:r>
            <a:br>
              <a:rPr lang="en-US" altLang="he-IL" sz="2800" b="1"/>
            </a:br>
            <a:r>
              <a:rPr lang="en-US" altLang="he-IL" sz="2800" b="1"/>
              <a:t>	high-performance, multithreaded,</a:t>
            </a:r>
            <a:br>
              <a:rPr lang="en-US" altLang="he-IL" sz="2800" b="1"/>
            </a:br>
            <a:r>
              <a:rPr lang="en-US" altLang="he-IL" sz="2800" b="1"/>
              <a:t>	dynamic language. 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08013" y="3940175"/>
            <a:ext cx="8232775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42913" indent="-442913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The language clearly defines issues that in other languages are left open: exact binary form of each data type, thread behavior, GUI behavior, etc.</a:t>
            </a:r>
          </a:p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The JVM implementation takes care of the differences between the different environments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CEADFE-7E71-4B8D-847B-7BDA71CAE898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he-IL" sz="12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Language Characteristics</a:t>
            </a: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549275" y="1114425"/>
            <a:ext cx="8232775" cy="2498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800" b="1" u="sng"/>
              <a:t>Java</a:t>
            </a:r>
            <a:r>
              <a:rPr lang="en-US" altLang="he-IL" sz="2800" b="1"/>
              <a:t>:	A simple, object-oriented,</a:t>
            </a:r>
            <a:br>
              <a:rPr lang="en-US" altLang="he-IL" sz="2800" b="1"/>
            </a:br>
            <a:r>
              <a:rPr lang="en-US" altLang="he-IL" sz="2800" b="1"/>
              <a:t>	network-savvy, interpreted, robust,</a:t>
            </a:r>
            <a:br>
              <a:rPr lang="en-US" altLang="he-IL" sz="2800" b="1"/>
            </a:br>
            <a:r>
              <a:rPr lang="en-US" altLang="he-IL" sz="2800" b="1"/>
              <a:t>	secure, architecture neutral, 	portable,</a:t>
            </a:r>
            <a:br>
              <a:rPr lang="en-US" altLang="he-IL" sz="2800" b="1"/>
            </a:br>
            <a:r>
              <a:rPr lang="en-US" altLang="he-IL" sz="2800" b="1"/>
              <a:t>	</a:t>
            </a:r>
            <a:r>
              <a:rPr lang="en-US" altLang="he-IL" sz="2800" b="1" u="sng">
                <a:solidFill>
                  <a:schemeClr val="tx2"/>
                </a:solidFill>
              </a:rPr>
              <a:t>high-performance</a:t>
            </a:r>
            <a:r>
              <a:rPr lang="en-US" altLang="he-IL" sz="2800" b="1"/>
              <a:t>, multithreaded,</a:t>
            </a:r>
            <a:br>
              <a:rPr lang="en-US" altLang="he-IL" sz="2800" b="1"/>
            </a:br>
            <a:r>
              <a:rPr lang="en-US" altLang="he-IL" sz="2800" b="1"/>
              <a:t>	dynamic language. 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608013" y="3940175"/>
            <a:ext cx="82327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42913" indent="-442913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Java is much more efficient than other interpreted languages</a:t>
            </a:r>
          </a:p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Java applications are of “similar” order of performance</a:t>
            </a:r>
            <a:br>
              <a:rPr lang="en-US" altLang="he-IL"/>
            </a:br>
            <a:r>
              <a:rPr lang="en-US" altLang="he-IL"/>
              <a:t>as C/C++, based on sophisticated JVM optimizations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5AA1FF-7BC4-49C0-95C4-5B4349319F32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he-IL" sz="12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Language Characteristics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549275" y="1114425"/>
            <a:ext cx="8232775" cy="2498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800" b="1" u="sng"/>
              <a:t>Java</a:t>
            </a:r>
            <a:r>
              <a:rPr lang="en-US" altLang="he-IL" sz="2800" b="1"/>
              <a:t>:	A simple, object-oriented,</a:t>
            </a:r>
            <a:br>
              <a:rPr lang="en-US" altLang="he-IL" sz="2800" b="1"/>
            </a:br>
            <a:r>
              <a:rPr lang="en-US" altLang="he-IL" sz="2800" b="1"/>
              <a:t>	network-savvy, interpreted, robust,</a:t>
            </a:r>
            <a:br>
              <a:rPr lang="en-US" altLang="he-IL" sz="2800" b="1"/>
            </a:br>
            <a:r>
              <a:rPr lang="en-US" altLang="he-IL" sz="2800" b="1"/>
              <a:t>	secure, architecture neutral, 	portable,</a:t>
            </a:r>
            <a:br>
              <a:rPr lang="en-US" altLang="he-IL" sz="2800" b="1"/>
            </a:br>
            <a:r>
              <a:rPr lang="en-US" altLang="he-IL" sz="2800" b="1"/>
              <a:t>	high-performance, </a:t>
            </a:r>
            <a:r>
              <a:rPr lang="en-US" altLang="he-IL" sz="2800" b="1" u="sng">
                <a:solidFill>
                  <a:schemeClr val="tx2"/>
                </a:solidFill>
              </a:rPr>
              <a:t>multithreaded</a:t>
            </a:r>
            <a:r>
              <a:rPr lang="en-US" altLang="he-IL" sz="2800" b="1"/>
              <a:t>,</a:t>
            </a:r>
            <a:br>
              <a:rPr lang="en-US" altLang="he-IL" sz="2800" b="1"/>
            </a:br>
            <a:r>
              <a:rPr lang="en-US" altLang="he-IL" sz="2800" b="1"/>
              <a:t>	dynamic language. 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608013" y="3940175"/>
            <a:ext cx="82327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42913" indent="-442913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Multithreading and thread synchronization are part of the language</a:t>
            </a:r>
          </a:p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As with anything else, same multithreading API for all Operating Systems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D5C81B-0B1B-4B62-9A89-FFE0A6E66DB7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he-IL" sz="12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Language Characteristics</a:t>
            </a: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549275" y="1114425"/>
            <a:ext cx="8232775" cy="2498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800" b="1" u="sng"/>
              <a:t>Java</a:t>
            </a:r>
            <a:r>
              <a:rPr lang="en-US" altLang="he-IL" sz="2800" b="1"/>
              <a:t>:	A simple, object-oriented,</a:t>
            </a:r>
            <a:br>
              <a:rPr lang="en-US" altLang="he-IL" sz="2800" b="1"/>
            </a:br>
            <a:r>
              <a:rPr lang="en-US" altLang="he-IL" sz="2800" b="1"/>
              <a:t>	network-savvy, interpreted, robust,</a:t>
            </a:r>
            <a:br>
              <a:rPr lang="en-US" altLang="he-IL" sz="2800" b="1"/>
            </a:br>
            <a:r>
              <a:rPr lang="en-US" altLang="he-IL" sz="2800" b="1"/>
              <a:t>	secure, architecture neutral, 	portable,</a:t>
            </a:r>
            <a:br>
              <a:rPr lang="en-US" altLang="he-IL" sz="2800" b="1"/>
            </a:br>
            <a:r>
              <a:rPr lang="en-US" altLang="he-IL" sz="2800" b="1"/>
              <a:t>	high-performance, multithreaded,</a:t>
            </a:r>
            <a:br>
              <a:rPr lang="en-US" altLang="he-IL" sz="2800" b="1"/>
            </a:br>
            <a:r>
              <a:rPr lang="en-US" altLang="he-IL" sz="2800" b="1"/>
              <a:t>	</a:t>
            </a:r>
            <a:r>
              <a:rPr lang="en-US" altLang="he-IL" sz="2800" b="1" u="sng">
                <a:solidFill>
                  <a:schemeClr val="tx2"/>
                </a:solidFill>
              </a:rPr>
              <a:t>dynamic</a:t>
            </a:r>
            <a:r>
              <a:rPr lang="en-US" altLang="he-IL" sz="2800" b="1"/>
              <a:t> language. 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608013" y="3940175"/>
            <a:ext cx="82327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42913" indent="-442913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The application can load classes after it has started</a:t>
            </a:r>
          </a:p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Since linking is done in Runtime adding new stuff to existing classes doesn’t break any binaries using it</a:t>
            </a:r>
          </a:p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Reflection (though added after the above was stated)</a:t>
            </a:r>
          </a:p>
          <a:p>
            <a:pPr eaLnBrk="1" hangingPunct="1">
              <a:spcBef>
                <a:spcPct val="20000"/>
              </a:spcBef>
              <a:buSzPct val="100000"/>
              <a:buFontTx/>
              <a:buChar char="-"/>
            </a:pPr>
            <a:r>
              <a:rPr lang="en-US" altLang="he-IL"/>
              <a:t>Can compile code in Runtime and use it (again, added after the above was stated – but what the hell…)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1C73C5-310C-4064-8C0C-64C52C236C29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he-IL" sz="12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Language Characteristics</a:t>
            </a: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549275" y="1114425"/>
            <a:ext cx="8232775" cy="2498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800" b="1" u="sng"/>
              <a:t>Java</a:t>
            </a:r>
            <a:r>
              <a:rPr lang="en-US" altLang="he-IL" sz="2800" b="1"/>
              <a:t>:	</a:t>
            </a:r>
            <a:r>
              <a:rPr lang="en-US" altLang="he-IL" sz="2800" b="1">
                <a:solidFill>
                  <a:schemeClr val="tx2"/>
                </a:solidFill>
              </a:rPr>
              <a:t>A simple, object-oriented,</a:t>
            </a:r>
            <a:br>
              <a:rPr lang="en-US" altLang="he-IL" sz="2800" b="1">
                <a:solidFill>
                  <a:schemeClr val="tx2"/>
                </a:solidFill>
              </a:rPr>
            </a:br>
            <a:r>
              <a:rPr lang="en-US" altLang="he-IL" sz="2800" b="1">
                <a:solidFill>
                  <a:schemeClr val="tx2"/>
                </a:solidFill>
              </a:rPr>
              <a:t>	network-savvy, interpreted, robust,</a:t>
            </a:r>
            <a:br>
              <a:rPr lang="en-US" altLang="he-IL" sz="2800" b="1">
                <a:solidFill>
                  <a:schemeClr val="tx2"/>
                </a:solidFill>
              </a:rPr>
            </a:br>
            <a:r>
              <a:rPr lang="en-US" altLang="he-IL" sz="2800" b="1">
                <a:solidFill>
                  <a:schemeClr val="tx2"/>
                </a:solidFill>
              </a:rPr>
              <a:t>	secure, architecture neutral, 	portable,</a:t>
            </a:r>
            <a:br>
              <a:rPr lang="en-US" altLang="he-IL" sz="2800" b="1">
                <a:solidFill>
                  <a:schemeClr val="tx2"/>
                </a:solidFill>
              </a:rPr>
            </a:br>
            <a:r>
              <a:rPr lang="en-US" altLang="he-IL" sz="2800" b="1">
                <a:solidFill>
                  <a:schemeClr val="tx2"/>
                </a:solidFill>
              </a:rPr>
              <a:t>	high-performance, multithreaded,</a:t>
            </a:r>
            <a:br>
              <a:rPr lang="en-US" altLang="he-IL" sz="2800" b="1">
                <a:solidFill>
                  <a:schemeClr val="tx2"/>
                </a:solidFill>
              </a:rPr>
            </a:br>
            <a:r>
              <a:rPr lang="en-US" altLang="he-IL" sz="2800" b="1">
                <a:solidFill>
                  <a:schemeClr val="tx2"/>
                </a:solidFill>
              </a:rPr>
              <a:t>	dynamic language. </a:t>
            </a: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608013" y="3940175"/>
            <a:ext cx="82327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42913" indent="-442913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SzPct val="100000"/>
              <a:buFontTx/>
              <a:buNone/>
            </a:pPr>
            <a:r>
              <a:rPr lang="en-US" altLang="he-IL" sz="3600" b="1"/>
              <a:t>Sounds Good!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ChangeArrowheads="1"/>
          </p:cNvSpPr>
          <p:nvPr/>
        </p:nvSpPr>
        <p:spPr bwMode="auto">
          <a:xfrm>
            <a:off x="1530350" y="2551113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75000"/>
              </a:spcBef>
              <a:buChar char="•"/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75000"/>
              </a:spcBef>
              <a:buChar char="•"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Symbol" panose="05050102010706020507" pitchFamily="18" charset="2"/>
              <a:buNone/>
            </a:pPr>
            <a:endParaRPr lang="he-IL" altLang="he-IL">
              <a:solidFill>
                <a:srgbClr val="4D4D4D"/>
              </a:solidFill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Java History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What can be done with Java?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Language Characteristics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The Java Environment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Hello World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Basic Syntax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Java API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Java as an OO language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Exercise</a:t>
            </a:r>
          </a:p>
          <a:p>
            <a:pPr eaLnBrk="1" hangingPunct="1"/>
            <a:endParaRPr lang="en-US" altLang="he-I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0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2D7AC3-32A2-449E-814A-768D717BAB27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he-IL" sz="12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The Java Environment</a:t>
            </a:r>
          </a:p>
        </p:txBody>
      </p:sp>
      <p:sp>
        <p:nvSpPr>
          <p:cNvPr id="58372" name="AutoShape 5"/>
          <p:cNvSpPr>
            <a:spLocks noChangeArrowheads="1"/>
          </p:cNvSpPr>
          <p:nvPr/>
        </p:nvSpPr>
        <p:spPr bwMode="auto">
          <a:xfrm>
            <a:off x="323850" y="1052513"/>
            <a:ext cx="2257425" cy="1581150"/>
          </a:xfrm>
          <a:prstGeom prst="horizontalScroll">
            <a:avLst>
              <a:gd name="adj" fmla="val 12500"/>
            </a:avLst>
          </a:prstGeom>
          <a:solidFill>
            <a:srgbClr val="FFFF99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 anchor="ctr">
            <a:spAutoFit/>
          </a:bodyPr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SzPct val="100000"/>
            </a:pPr>
            <a:r>
              <a:rPr lang="en-US" altLang="he-IL" sz="2000" b="1"/>
              <a:t>Java Program</a:t>
            </a:r>
          </a:p>
          <a:p>
            <a:pPr algn="ctr" eaLnBrk="1" hangingPunct="1">
              <a:spcBef>
                <a:spcPct val="20000"/>
              </a:spcBef>
              <a:buSzPct val="100000"/>
            </a:pPr>
            <a:r>
              <a:rPr lang="en-US" altLang="he-IL" sz="1800"/>
              <a:t>(Text files with</a:t>
            </a:r>
            <a:br>
              <a:rPr lang="en-US" altLang="he-IL" sz="1800"/>
            </a:br>
            <a:r>
              <a:rPr lang="en-US" altLang="he-IL" sz="1800"/>
              <a:t>“.java” suffix)</a:t>
            </a:r>
          </a:p>
        </p:txBody>
      </p:sp>
      <p:sp>
        <p:nvSpPr>
          <p:cNvPr id="58373" name="AutoShape 6"/>
          <p:cNvSpPr>
            <a:spLocks noChangeArrowheads="1"/>
          </p:cNvSpPr>
          <p:nvPr/>
        </p:nvSpPr>
        <p:spPr bwMode="auto">
          <a:xfrm>
            <a:off x="3389313" y="1039813"/>
            <a:ext cx="2413000" cy="1581150"/>
          </a:xfrm>
          <a:prstGeom prst="horizontalScroll">
            <a:avLst>
              <a:gd name="adj" fmla="val 12500"/>
            </a:avLst>
          </a:prstGeom>
          <a:solidFill>
            <a:srgbClr val="FFFF99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 anchor="ctr">
            <a:spAutoFit/>
          </a:bodyPr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SzPct val="100000"/>
            </a:pPr>
            <a:r>
              <a:rPr lang="en-US" altLang="he-IL" sz="2000" b="1"/>
              <a:t>Java byte-code</a:t>
            </a:r>
          </a:p>
          <a:p>
            <a:pPr algn="ctr" eaLnBrk="1" hangingPunct="1">
              <a:spcBef>
                <a:spcPct val="20000"/>
              </a:spcBef>
              <a:buSzPct val="100000"/>
            </a:pPr>
            <a:r>
              <a:rPr lang="en-US" altLang="he-IL" sz="1800"/>
              <a:t>(Binary files with</a:t>
            </a:r>
            <a:br>
              <a:rPr lang="en-US" altLang="he-IL" sz="1800"/>
            </a:br>
            <a:r>
              <a:rPr lang="en-US" altLang="he-IL" sz="1800"/>
              <a:t>“.class” suffix)</a:t>
            </a:r>
          </a:p>
        </p:txBody>
      </p:sp>
      <p:pic>
        <p:nvPicPr>
          <p:cNvPr id="58374" name="Picture 7" descr="MCj043152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3" y="3236913"/>
            <a:ext cx="1735137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triped Right Arrow 13"/>
          <p:cNvSpPr>
            <a:spLocks noChangeArrowheads="1"/>
          </p:cNvSpPr>
          <p:nvPr/>
        </p:nvSpPr>
        <p:spPr bwMode="auto">
          <a:xfrm rot="13916197" flipH="1" flipV="1">
            <a:off x="1408112" y="2590801"/>
            <a:ext cx="822325" cy="762000"/>
          </a:xfrm>
          <a:custGeom>
            <a:avLst/>
            <a:gdLst>
              <a:gd name="T0" fmla="*/ 914400 w 1295400"/>
              <a:gd name="T1" fmla="*/ 0 h 762000"/>
              <a:gd name="T2" fmla="*/ 0 w 1295400"/>
              <a:gd name="T3" fmla="*/ 381000 h 762000"/>
              <a:gd name="T4" fmla="*/ 914400 w 1295400"/>
              <a:gd name="T5" fmla="*/ 762000 h 762000"/>
              <a:gd name="T6" fmla="*/ 1295400 w 1295400"/>
              <a:gd name="T7" fmla="*/ 381000 h 7620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119062 w 1295400"/>
              <a:gd name="T13" fmla="*/ 190500 h 762000"/>
              <a:gd name="T14" fmla="*/ 1104900 w 1295400"/>
              <a:gd name="T15" fmla="*/ 571500 h 762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5400" h="762000">
                <a:moveTo>
                  <a:pt x="0" y="190500"/>
                </a:moveTo>
                <a:lnTo>
                  <a:pt x="23813" y="190500"/>
                </a:lnTo>
                <a:lnTo>
                  <a:pt x="23813" y="571500"/>
                </a:lnTo>
                <a:lnTo>
                  <a:pt x="0" y="571500"/>
                </a:lnTo>
                <a:close/>
                <a:moveTo>
                  <a:pt x="47625" y="190500"/>
                </a:moveTo>
                <a:lnTo>
                  <a:pt x="95250" y="190500"/>
                </a:lnTo>
                <a:lnTo>
                  <a:pt x="95250" y="571500"/>
                </a:lnTo>
                <a:lnTo>
                  <a:pt x="47625" y="571500"/>
                </a:lnTo>
                <a:close/>
                <a:moveTo>
                  <a:pt x="119062" y="190500"/>
                </a:moveTo>
                <a:lnTo>
                  <a:pt x="914400" y="190500"/>
                </a:lnTo>
                <a:lnTo>
                  <a:pt x="914400" y="0"/>
                </a:lnTo>
                <a:lnTo>
                  <a:pt x="1295400" y="381000"/>
                </a:lnTo>
                <a:lnTo>
                  <a:pt x="914400" y="762000"/>
                </a:lnTo>
                <a:lnTo>
                  <a:pt x="914400" y="571500"/>
                </a:lnTo>
                <a:lnTo>
                  <a:pt x="119062" y="571500"/>
                </a:lnTo>
                <a:close/>
              </a:path>
            </a:pathLst>
          </a:cu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rot="10800000" vert="eaVert" anchor="ctr"/>
          <a:lstStyle/>
          <a:p>
            <a:pPr algn="ctr" eaLnBrk="1" hangingPunct="1">
              <a:defRPr/>
            </a:pPr>
            <a:endParaRPr lang="en-US" sz="180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58376" name="Picture 9" descr="MCj0078715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38" y="2941638"/>
            <a:ext cx="1254125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triped Right Arrow 13"/>
          <p:cNvSpPr>
            <a:spLocks noChangeArrowheads="1"/>
          </p:cNvSpPr>
          <p:nvPr/>
        </p:nvSpPr>
        <p:spPr bwMode="auto">
          <a:xfrm rot="13916197" flipH="1" flipV="1">
            <a:off x="5156200" y="2625726"/>
            <a:ext cx="822325" cy="762000"/>
          </a:xfrm>
          <a:custGeom>
            <a:avLst/>
            <a:gdLst>
              <a:gd name="T0" fmla="*/ 914400 w 1295400"/>
              <a:gd name="T1" fmla="*/ 0 h 762000"/>
              <a:gd name="T2" fmla="*/ 0 w 1295400"/>
              <a:gd name="T3" fmla="*/ 381000 h 762000"/>
              <a:gd name="T4" fmla="*/ 914400 w 1295400"/>
              <a:gd name="T5" fmla="*/ 762000 h 762000"/>
              <a:gd name="T6" fmla="*/ 1295400 w 1295400"/>
              <a:gd name="T7" fmla="*/ 381000 h 7620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119062 w 1295400"/>
              <a:gd name="T13" fmla="*/ 190500 h 762000"/>
              <a:gd name="T14" fmla="*/ 1104900 w 1295400"/>
              <a:gd name="T15" fmla="*/ 571500 h 762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5400" h="762000">
                <a:moveTo>
                  <a:pt x="0" y="190500"/>
                </a:moveTo>
                <a:lnTo>
                  <a:pt x="23813" y="190500"/>
                </a:lnTo>
                <a:lnTo>
                  <a:pt x="23813" y="571500"/>
                </a:lnTo>
                <a:lnTo>
                  <a:pt x="0" y="571500"/>
                </a:lnTo>
                <a:close/>
                <a:moveTo>
                  <a:pt x="47625" y="190500"/>
                </a:moveTo>
                <a:lnTo>
                  <a:pt x="95250" y="190500"/>
                </a:lnTo>
                <a:lnTo>
                  <a:pt x="95250" y="571500"/>
                </a:lnTo>
                <a:lnTo>
                  <a:pt x="47625" y="571500"/>
                </a:lnTo>
                <a:close/>
                <a:moveTo>
                  <a:pt x="119062" y="190500"/>
                </a:moveTo>
                <a:lnTo>
                  <a:pt x="914400" y="190500"/>
                </a:lnTo>
                <a:lnTo>
                  <a:pt x="914400" y="0"/>
                </a:lnTo>
                <a:lnTo>
                  <a:pt x="1295400" y="381000"/>
                </a:lnTo>
                <a:lnTo>
                  <a:pt x="914400" y="762000"/>
                </a:lnTo>
                <a:lnTo>
                  <a:pt x="914400" y="571500"/>
                </a:lnTo>
                <a:lnTo>
                  <a:pt x="119062" y="571500"/>
                </a:lnTo>
                <a:close/>
              </a:path>
            </a:pathLst>
          </a:cu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rot="10800000" vert="eaVert" anchor="ctr"/>
          <a:lstStyle/>
          <a:p>
            <a:pPr algn="ctr" eaLnBrk="1" hangingPunct="1">
              <a:defRPr/>
            </a:pPr>
            <a:endParaRPr lang="en-US" sz="180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3" name="Striped Right Arrow 13"/>
          <p:cNvSpPr>
            <a:spLocks noChangeArrowheads="1"/>
          </p:cNvSpPr>
          <p:nvPr/>
        </p:nvSpPr>
        <p:spPr bwMode="auto">
          <a:xfrm rot="8401665" flipH="1" flipV="1">
            <a:off x="3335338" y="2646363"/>
            <a:ext cx="822325" cy="762000"/>
          </a:xfrm>
          <a:custGeom>
            <a:avLst/>
            <a:gdLst>
              <a:gd name="T0" fmla="*/ 914400 w 1295400"/>
              <a:gd name="T1" fmla="*/ 0 h 762000"/>
              <a:gd name="T2" fmla="*/ 0 w 1295400"/>
              <a:gd name="T3" fmla="*/ 381000 h 762000"/>
              <a:gd name="T4" fmla="*/ 914400 w 1295400"/>
              <a:gd name="T5" fmla="*/ 762000 h 762000"/>
              <a:gd name="T6" fmla="*/ 1295400 w 1295400"/>
              <a:gd name="T7" fmla="*/ 381000 h 7620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119062 w 1295400"/>
              <a:gd name="T13" fmla="*/ 190500 h 762000"/>
              <a:gd name="T14" fmla="*/ 1104900 w 1295400"/>
              <a:gd name="T15" fmla="*/ 571500 h 762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5400" h="762000">
                <a:moveTo>
                  <a:pt x="0" y="190500"/>
                </a:moveTo>
                <a:lnTo>
                  <a:pt x="23813" y="190500"/>
                </a:lnTo>
                <a:lnTo>
                  <a:pt x="23813" y="571500"/>
                </a:lnTo>
                <a:lnTo>
                  <a:pt x="0" y="571500"/>
                </a:lnTo>
                <a:close/>
                <a:moveTo>
                  <a:pt x="47625" y="190500"/>
                </a:moveTo>
                <a:lnTo>
                  <a:pt x="95250" y="190500"/>
                </a:lnTo>
                <a:lnTo>
                  <a:pt x="95250" y="571500"/>
                </a:lnTo>
                <a:lnTo>
                  <a:pt x="47625" y="571500"/>
                </a:lnTo>
                <a:close/>
                <a:moveTo>
                  <a:pt x="119062" y="190500"/>
                </a:moveTo>
                <a:lnTo>
                  <a:pt x="914400" y="190500"/>
                </a:lnTo>
                <a:lnTo>
                  <a:pt x="914400" y="0"/>
                </a:lnTo>
                <a:lnTo>
                  <a:pt x="1295400" y="381000"/>
                </a:lnTo>
                <a:lnTo>
                  <a:pt x="914400" y="762000"/>
                </a:lnTo>
                <a:lnTo>
                  <a:pt x="914400" y="571500"/>
                </a:lnTo>
                <a:lnTo>
                  <a:pt x="119062" y="571500"/>
                </a:lnTo>
                <a:close/>
              </a:path>
            </a:pathLst>
          </a:cu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8379" name="Rectangle 12"/>
          <p:cNvSpPr>
            <a:spLocks noChangeArrowheads="1"/>
          </p:cNvSpPr>
          <p:nvPr/>
        </p:nvSpPr>
        <p:spPr bwMode="auto">
          <a:xfrm>
            <a:off x="314325" y="4640263"/>
            <a:ext cx="4684713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42913" indent="-442913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Tx/>
              <a:buNone/>
            </a:pPr>
            <a:r>
              <a:rPr lang="en-US" altLang="he-IL" sz="2000" u="sng"/>
              <a:t>Java Compiler</a:t>
            </a:r>
          </a:p>
          <a:p>
            <a:pPr eaLnBrk="1" hangingPunct="1">
              <a:spcBef>
                <a:spcPct val="20000"/>
              </a:spcBef>
              <a:buSzPct val="100000"/>
              <a:buFontTx/>
              <a:buNone/>
            </a:pPr>
            <a:r>
              <a:rPr lang="en-US" altLang="he-IL" sz="1800"/>
              <a:t>javac [&lt;params&gt;] &lt;java files&gt;</a:t>
            </a:r>
          </a:p>
          <a:p>
            <a:pPr eaLnBrk="1" hangingPunct="1">
              <a:spcBef>
                <a:spcPct val="20000"/>
              </a:spcBef>
              <a:buSzPct val="100000"/>
              <a:buFontTx/>
              <a:buNone/>
            </a:pPr>
            <a:r>
              <a:rPr lang="en-US" altLang="he-IL" sz="1800"/>
              <a:t>- Compile time classpath + required jars </a:t>
            </a:r>
          </a:p>
        </p:txBody>
      </p:sp>
      <p:sp>
        <p:nvSpPr>
          <p:cNvPr id="58380" name="Rectangle 13"/>
          <p:cNvSpPr>
            <a:spLocks noChangeArrowheads="1"/>
          </p:cNvSpPr>
          <p:nvPr/>
        </p:nvSpPr>
        <p:spPr bwMode="auto">
          <a:xfrm>
            <a:off x="4999038" y="4640263"/>
            <a:ext cx="41449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42913" indent="-442913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Tx/>
              <a:buNone/>
            </a:pPr>
            <a:r>
              <a:rPr lang="en-US" altLang="he-IL" sz="2000" u="sng"/>
              <a:t>Run your program</a:t>
            </a:r>
          </a:p>
          <a:p>
            <a:pPr eaLnBrk="1" hangingPunct="1">
              <a:spcBef>
                <a:spcPct val="20000"/>
              </a:spcBef>
              <a:buSzPct val="100000"/>
              <a:buFontTx/>
              <a:buNone/>
            </a:pPr>
            <a:r>
              <a:rPr lang="en-US" altLang="he-IL" sz="1800"/>
              <a:t>java [&lt;params&gt;] &lt;app Main class&gt; </a:t>
            </a:r>
          </a:p>
          <a:p>
            <a:pPr eaLnBrk="1" hangingPunct="1">
              <a:spcBef>
                <a:spcPct val="20000"/>
              </a:spcBef>
              <a:buSzPct val="100000"/>
              <a:buFontTx/>
              <a:buNone/>
            </a:pPr>
            <a:r>
              <a:rPr lang="en-US" altLang="he-IL" sz="1800"/>
              <a:t>- Runtime classpath + required jars</a:t>
            </a:r>
          </a:p>
        </p:txBody>
      </p:sp>
      <p:sp>
        <p:nvSpPr>
          <p:cNvPr id="881678" name="Arc 14"/>
          <p:cNvSpPr>
            <a:spLocks/>
          </p:cNvSpPr>
          <p:nvPr/>
        </p:nvSpPr>
        <p:spPr bwMode="auto">
          <a:xfrm rot="35034" flipH="1">
            <a:off x="4568825" y="2084388"/>
            <a:ext cx="3668713" cy="3611562"/>
          </a:xfrm>
          <a:custGeom>
            <a:avLst/>
            <a:gdLst>
              <a:gd name="T0" fmla="*/ 0 w 22814"/>
              <a:gd name="T1" fmla="*/ 46325578 h 32576"/>
              <a:gd name="T2" fmla="*/ 2147483646 w 22814"/>
              <a:gd name="T3" fmla="*/ 2147483646 h 32576"/>
              <a:gd name="T4" fmla="*/ 2147483646 w 22814"/>
              <a:gd name="T5" fmla="*/ 2147483646 h 32576"/>
              <a:gd name="T6" fmla="*/ 0 60000 65536"/>
              <a:gd name="T7" fmla="*/ 0 60000 65536"/>
              <a:gd name="T8" fmla="*/ 0 60000 65536"/>
              <a:gd name="T9" fmla="*/ 0 w 22814"/>
              <a:gd name="T10" fmla="*/ 0 h 32576"/>
              <a:gd name="T11" fmla="*/ 22814 w 22814"/>
              <a:gd name="T12" fmla="*/ 32576 h 32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814" h="32576" fill="none" extrusionOk="0">
                <a:moveTo>
                  <a:pt x="0" y="34"/>
                </a:moveTo>
                <a:cubicBezTo>
                  <a:pt x="404" y="11"/>
                  <a:pt x="809" y="-1"/>
                  <a:pt x="1214" y="0"/>
                </a:cubicBezTo>
                <a:cubicBezTo>
                  <a:pt x="13143" y="0"/>
                  <a:pt x="22814" y="9670"/>
                  <a:pt x="22814" y="21600"/>
                </a:cubicBezTo>
                <a:cubicBezTo>
                  <a:pt x="22814" y="25460"/>
                  <a:pt x="21779" y="29251"/>
                  <a:pt x="19817" y="32576"/>
                </a:cubicBezTo>
              </a:path>
              <a:path w="22814" h="32576" stroke="0" extrusionOk="0">
                <a:moveTo>
                  <a:pt x="0" y="34"/>
                </a:moveTo>
                <a:cubicBezTo>
                  <a:pt x="404" y="11"/>
                  <a:pt x="809" y="-1"/>
                  <a:pt x="1214" y="0"/>
                </a:cubicBezTo>
                <a:cubicBezTo>
                  <a:pt x="13143" y="0"/>
                  <a:pt x="22814" y="9670"/>
                  <a:pt x="22814" y="21600"/>
                </a:cubicBezTo>
                <a:cubicBezTo>
                  <a:pt x="22814" y="25460"/>
                  <a:pt x="21779" y="29251"/>
                  <a:pt x="19817" y="32576"/>
                </a:cubicBezTo>
                <a:lnTo>
                  <a:pt x="1214" y="21600"/>
                </a:lnTo>
                <a:lnTo>
                  <a:pt x="0" y="34"/>
                </a:lnTo>
                <a:close/>
              </a:path>
            </a:pathLst>
          </a:custGeom>
          <a:noFill/>
          <a:ln w="73025" cmpd="thinThick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he-IL"/>
          </a:p>
        </p:txBody>
      </p:sp>
      <p:sp>
        <p:nvSpPr>
          <p:cNvPr id="881680" name="Arc 16"/>
          <p:cNvSpPr>
            <a:spLocks/>
          </p:cNvSpPr>
          <p:nvPr/>
        </p:nvSpPr>
        <p:spPr bwMode="auto">
          <a:xfrm rot="5127480" flipH="1">
            <a:off x="637381" y="2061370"/>
            <a:ext cx="3463925" cy="4259262"/>
          </a:xfrm>
          <a:custGeom>
            <a:avLst/>
            <a:gdLst>
              <a:gd name="T0" fmla="*/ 0 w 26140"/>
              <a:gd name="T1" fmla="*/ 1012424696 h 33281"/>
              <a:gd name="T2" fmla="*/ 2147483646 w 26140"/>
              <a:gd name="T3" fmla="*/ 2147483646 h 33281"/>
              <a:gd name="T4" fmla="*/ 2147483646 w 26140"/>
              <a:gd name="T5" fmla="*/ 2147483646 h 33281"/>
              <a:gd name="T6" fmla="*/ 0 60000 65536"/>
              <a:gd name="T7" fmla="*/ 0 60000 65536"/>
              <a:gd name="T8" fmla="*/ 0 60000 65536"/>
              <a:gd name="T9" fmla="*/ 0 w 26140"/>
              <a:gd name="T10" fmla="*/ 0 h 33281"/>
              <a:gd name="T11" fmla="*/ 26140 w 26140"/>
              <a:gd name="T12" fmla="*/ 33281 h 332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140" h="33281" fill="none" extrusionOk="0">
                <a:moveTo>
                  <a:pt x="-1" y="482"/>
                </a:moveTo>
                <a:cubicBezTo>
                  <a:pt x="1491" y="161"/>
                  <a:pt x="3013" y="-1"/>
                  <a:pt x="4540" y="0"/>
                </a:cubicBezTo>
                <a:cubicBezTo>
                  <a:pt x="16469" y="0"/>
                  <a:pt x="26140" y="9670"/>
                  <a:pt x="26140" y="21600"/>
                </a:cubicBezTo>
                <a:cubicBezTo>
                  <a:pt x="26140" y="25742"/>
                  <a:pt x="24949" y="29796"/>
                  <a:pt x="22709" y="33281"/>
                </a:cubicBezTo>
              </a:path>
              <a:path w="26140" h="33281" stroke="0" extrusionOk="0">
                <a:moveTo>
                  <a:pt x="-1" y="482"/>
                </a:moveTo>
                <a:cubicBezTo>
                  <a:pt x="1491" y="161"/>
                  <a:pt x="3013" y="-1"/>
                  <a:pt x="4540" y="0"/>
                </a:cubicBezTo>
                <a:cubicBezTo>
                  <a:pt x="16469" y="0"/>
                  <a:pt x="26140" y="9670"/>
                  <a:pt x="26140" y="21600"/>
                </a:cubicBezTo>
                <a:cubicBezTo>
                  <a:pt x="26140" y="25742"/>
                  <a:pt x="24949" y="29796"/>
                  <a:pt x="22709" y="33281"/>
                </a:cubicBezTo>
                <a:lnTo>
                  <a:pt x="4540" y="21600"/>
                </a:lnTo>
                <a:lnTo>
                  <a:pt x="-1" y="482"/>
                </a:lnTo>
                <a:close/>
              </a:path>
            </a:pathLst>
          </a:custGeom>
          <a:noFill/>
          <a:ln w="73025" cmpd="thinThick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he-IL"/>
          </a:p>
        </p:txBody>
      </p:sp>
      <p:sp>
        <p:nvSpPr>
          <p:cNvPr id="881681" name="Rectangle 17"/>
          <p:cNvSpPr>
            <a:spLocks noChangeArrowheads="1"/>
          </p:cNvSpPr>
          <p:nvPr/>
        </p:nvSpPr>
        <p:spPr bwMode="auto">
          <a:xfrm>
            <a:off x="280988" y="5762625"/>
            <a:ext cx="3937000" cy="5302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SzPct val="100000"/>
              <a:buFontTx/>
              <a:buNone/>
            </a:pPr>
            <a:r>
              <a:rPr lang="en-US" altLang="he-IL" sz="2000" b="1"/>
              <a:t>JDK</a:t>
            </a:r>
          </a:p>
        </p:txBody>
      </p:sp>
      <p:sp>
        <p:nvSpPr>
          <p:cNvPr id="881682" name="Rectangle 18"/>
          <p:cNvSpPr>
            <a:spLocks noChangeArrowheads="1"/>
          </p:cNvSpPr>
          <p:nvPr/>
        </p:nvSpPr>
        <p:spPr bwMode="auto">
          <a:xfrm>
            <a:off x="5057775" y="5745163"/>
            <a:ext cx="3937000" cy="5302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SzPct val="100000"/>
              <a:buFontTx/>
              <a:buNone/>
            </a:pPr>
            <a:r>
              <a:rPr lang="en-US" altLang="he-IL" sz="2000" b="1"/>
              <a:t>JRE (JVM + libs)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8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78" grpId="0" animBg="1"/>
      <p:bldP spid="881680" grpId="0" animBg="1"/>
      <p:bldP spid="881681" grpId="0" animBg="1"/>
      <p:bldP spid="88168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A48EE9-C5E1-4E87-963F-46C84D0024BB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he-IL" sz="12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The Java Environment – Terms</a:t>
            </a:r>
          </a:p>
        </p:txBody>
      </p:sp>
      <p:sp>
        <p:nvSpPr>
          <p:cNvPr id="883729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8018463" cy="4987925"/>
          </a:xfrm>
          <a:noFill/>
        </p:spPr>
        <p:txBody>
          <a:bodyPr/>
          <a:lstStyle/>
          <a:p>
            <a:pPr lvl="1" eaLnBrk="1" hangingPunct="1"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2400" u="sng" smtClean="0"/>
              <a:t>JDK</a:t>
            </a:r>
            <a:r>
              <a:rPr lang="en-US" altLang="he-IL" sz="2400" smtClean="0"/>
              <a:t>	=	Java Development Kit</a:t>
            </a:r>
          </a:p>
          <a:p>
            <a:pPr lvl="1" eaLnBrk="1" hangingPunct="1"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2400" u="sng" smtClean="0"/>
              <a:t>JRE</a:t>
            </a:r>
            <a:r>
              <a:rPr lang="en-US" altLang="he-IL" sz="2400" smtClean="0"/>
              <a:t>	=	Java Runtime Environment</a:t>
            </a:r>
          </a:p>
          <a:p>
            <a:pPr lvl="1" eaLnBrk="1" hangingPunct="1"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2400" u="sng" smtClean="0"/>
              <a:t>JVM</a:t>
            </a:r>
            <a:r>
              <a:rPr lang="en-US" altLang="he-IL" sz="2400" smtClean="0"/>
              <a:t>	=	Java Virtual Machine (part of the JRE)</a:t>
            </a:r>
          </a:p>
          <a:p>
            <a:pPr lvl="1" eaLnBrk="1" hangingPunct="1"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2400" u="sng" smtClean="0"/>
              <a:t>GC</a:t>
            </a:r>
            <a:r>
              <a:rPr lang="en-US" altLang="he-IL" sz="2400" smtClean="0"/>
              <a:t>	=	Garbage Collector (part of the JVM)</a:t>
            </a:r>
          </a:p>
          <a:p>
            <a:pPr lvl="1" eaLnBrk="1" hangingPunct="1"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2400" u="sng" smtClean="0"/>
              <a:t>JSE</a:t>
            </a:r>
            <a:r>
              <a:rPr lang="en-US" altLang="he-IL" sz="2400" smtClean="0"/>
              <a:t>	=	Java Standard Edition</a:t>
            </a:r>
            <a:r>
              <a:rPr lang="en-US" altLang="he-IL" i="1" smtClean="0"/>
              <a:t> (the “basic Java” / “pure java”)</a:t>
            </a:r>
          </a:p>
          <a:p>
            <a:pPr lvl="1" eaLnBrk="1" hangingPunct="1"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2400" u="sng" smtClean="0"/>
              <a:t>JEE</a:t>
            </a:r>
            <a:r>
              <a:rPr lang="en-US" altLang="he-IL" sz="2400" smtClean="0"/>
              <a:t>	=	Java Enterprise Edition</a:t>
            </a:r>
            <a:r>
              <a:rPr lang="en-US" altLang="he-IL" i="1" smtClean="0"/>
              <a:t> (some more classes…)</a:t>
            </a:r>
          </a:p>
          <a:p>
            <a:pPr lvl="1" eaLnBrk="1" hangingPunct="1"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2400" u="sng" smtClean="0"/>
              <a:t>Java API</a:t>
            </a:r>
            <a:r>
              <a:rPr lang="en-US" altLang="he-IL" sz="2400" smtClean="0"/>
              <a:t>	=	The Java Application Programming Interface</a:t>
            </a:r>
            <a:endParaRPr lang="en-US" altLang="he-IL" i="1" smtClean="0"/>
          </a:p>
          <a:p>
            <a:pPr lvl="1" eaLnBrk="1" hangingPunct="1"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2400" u="sng" smtClean="0"/>
              <a:t>Classpath</a:t>
            </a:r>
            <a:r>
              <a:rPr lang="en-US" altLang="he-IL" sz="2400" smtClean="0"/>
              <a:t>	=	Where to look for classes</a:t>
            </a:r>
            <a:r>
              <a:rPr lang="en-US" altLang="he-IL" i="1" smtClean="0"/>
              <a:t> (we’ll talk about it)</a:t>
            </a:r>
          </a:p>
          <a:p>
            <a:pPr lvl="1" eaLnBrk="1" hangingPunct="1"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2400" u="sng" smtClean="0"/>
              <a:t>JAR</a:t>
            </a:r>
            <a:r>
              <a:rPr lang="en-US" altLang="he-IL" sz="2400" smtClean="0"/>
              <a:t>	=	a file packaging many classes</a:t>
            </a:r>
            <a:r>
              <a:rPr lang="en-US" altLang="he-IL" i="1" smtClean="0"/>
              <a:t> </a:t>
            </a:r>
            <a:r>
              <a:rPr lang="en-US" altLang="he-IL" sz="2400" smtClean="0"/>
              <a:t>together</a:t>
            </a:r>
          </a:p>
          <a:p>
            <a:pPr lvl="1" eaLnBrk="1" hangingPunct="1"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2400" u="sng" smtClean="0"/>
              <a:t>IDE</a:t>
            </a:r>
            <a:r>
              <a:rPr lang="en-US" altLang="he-IL" sz="2400" smtClean="0"/>
              <a:t>	=	Integrated Development Environment</a:t>
            </a:r>
            <a:br>
              <a:rPr lang="en-US" altLang="he-IL" sz="2400" smtClean="0"/>
            </a:br>
            <a:r>
              <a:rPr lang="en-US" altLang="he-IL" i="1" smtClean="0"/>
              <a:t>(not a must, one can use notepad or vi – but we will use Eclipse)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83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883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883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883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883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883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883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883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883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883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8837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8837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8837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8837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8837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8837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8837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8837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883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883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883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883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883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0" dur="indefinite"/>
                                        <p:tgtEl>
                                          <p:spTgt spid="883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883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3" dur="indefinite"/>
                                        <p:tgtEl>
                                          <p:spTgt spid="883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883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6" dur="indefinite"/>
                                        <p:tgtEl>
                                          <p:spTgt spid="883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8837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9" dur="indefinite"/>
                                        <p:tgtEl>
                                          <p:spTgt spid="8837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" dur="indefinite"/>
                                        <p:tgtEl>
                                          <p:spTgt spid="8837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2" dur="indefinite"/>
                                        <p:tgtEl>
                                          <p:spTgt spid="8837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4" dur="indefinite"/>
                                        <p:tgtEl>
                                          <p:spTgt spid="8837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5" dur="indefinite"/>
                                        <p:tgtEl>
                                          <p:spTgt spid="8837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" dur="indefinite"/>
                                        <p:tgtEl>
                                          <p:spTgt spid="8837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8" dur="indefinite"/>
                                        <p:tgtEl>
                                          <p:spTgt spid="8837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0" dur="indefinite"/>
                                        <p:tgtEl>
                                          <p:spTgt spid="8837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1" dur="indefinite"/>
                                        <p:tgtEl>
                                          <p:spTgt spid="8837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3DADC9-49D8-43B5-B768-BC0267E75259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he-IL" sz="12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The Java Environment – JVM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8018463" cy="4987925"/>
          </a:xfrm>
          <a:noFill/>
        </p:spPr>
        <p:txBody>
          <a:bodyPr/>
          <a:lstStyle/>
          <a:p>
            <a:pPr lvl="1" eaLnBrk="1" hangingPunct="1">
              <a:lnSpc>
                <a:spcPct val="95000"/>
              </a:lnSpc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1400" b="1" smtClean="0"/>
              <a:t>Usage: java [-options] class [args...]            (to execute a class)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1400" b="1" smtClean="0"/>
              <a:t>   or:   java [-options] -jar jarfile [args...]         (to execute a jar file)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endParaRPr lang="en-US" altLang="he-IL" sz="400" b="1" smtClean="0"/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1400" smtClean="0"/>
              <a:t>where options include: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1400" smtClean="0"/>
              <a:t>    </a:t>
            </a:r>
            <a:r>
              <a:rPr lang="en-US" altLang="he-IL" sz="1400" b="1" smtClean="0"/>
              <a:t>-client</a:t>
            </a:r>
            <a:r>
              <a:rPr lang="en-US" altLang="he-IL" sz="1400" smtClean="0"/>
              <a:t>       to select the "client" VM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1400" smtClean="0"/>
              <a:t>    </a:t>
            </a:r>
            <a:r>
              <a:rPr lang="en-US" altLang="he-IL" sz="1400" b="1" smtClean="0"/>
              <a:t>-server</a:t>
            </a:r>
            <a:r>
              <a:rPr lang="en-US" altLang="he-IL" sz="1400" smtClean="0"/>
              <a:t>       to select the "server" VM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1400" b="1" smtClean="0"/>
              <a:t>	…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1400" smtClean="0"/>
              <a:t>    </a:t>
            </a:r>
            <a:r>
              <a:rPr lang="en-US" altLang="he-IL" sz="1400" b="1" smtClean="0"/>
              <a:t>-cp &lt;class search path of directories and zip/jar files&gt;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1400" smtClean="0"/>
              <a:t>    </a:t>
            </a:r>
            <a:r>
              <a:rPr lang="en-US" altLang="he-IL" sz="1400" b="1" smtClean="0"/>
              <a:t>-classpath &lt;class search path of directories and zip/jar files&gt;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1400" smtClean="0"/>
              <a:t>                  A ; separated list of directories, JAR archives,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1400" smtClean="0"/>
              <a:t>                  and ZIP archives to search for class files.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1400" smtClean="0"/>
              <a:t>    </a:t>
            </a:r>
            <a:r>
              <a:rPr lang="en-US" altLang="he-IL" sz="1400" b="1" smtClean="0"/>
              <a:t>-D&lt;name&gt;=&lt;value&gt; </a:t>
            </a:r>
            <a:r>
              <a:rPr lang="en-US" altLang="he-IL" sz="1400" smtClean="0"/>
              <a:t>   set a system property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1400" b="1" smtClean="0"/>
              <a:t>	…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1400" smtClean="0"/>
              <a:t>    </a:t>
            </a:r>
            <a:r>
              <a:rPr lang="en-US" altLang="he-IL" sz="1400" b="1" smtClean="0"/>
              <a:t>-? -help</a:t>
            </a:r>
            <a:r>
              <a:rPr lang="en-US" altLang="he-IL" sz="1400" smtClean="0"/>
              <a:t>      print this help message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1400" b="1" smtClean="0"/>
              <a:t>	…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1400" smtClean="0"/>
              <a:t>    </a:t>
            </a:r>
            <a:r>
              <a:rPr lang="en-US" altLang="he-IL" sz="1400" b="1" smtClean="0"/>
              <a:t>-Xms&lt;size&gt;</a:t>
            </a:r>
            <a:r>
              <a:rPr lang="en-US" altLang="he-IL" sz="1400" smtClean="0"/>
              <a:t>       set initial Java heap size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1400" smtClean="0"/>
              <a:t>    </a:t>
            </a:r>
            <a:r>
              <a:rPr lang="en-US" altLang="he-IL" sz="1400" b="1" smtClean="0"/>
              <a:t>-Xmx&lt;size&gt;</a:t>
            </a:r>
            <a:r>
              <a:rPr lang="en-US" altLang="he-IL" sz="1400" smtClean="0"/>
              <a:t>       set maximum Java heap size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1400" smtClean="0"/>
              <a:t>    </a:t>
            </a:r>
            <a:r>
              <a:rPr lang="en-US" altLang="he-IL" sz="1400" b="1" smtClean="0"/>
              <a:t>-Xss&lt;size&gt;</a:t>
            </a:r>
            <a:r>
              <a:rPr lang="en-US" altLang="he-IL" sz="1400" smtClean="0"/>
              <a:t>        set java thread stack size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1400" smtClean="0"/>
              <a:t>    </a:t>
            </a:r>
            <a:r>
              <a:rPr lang="en-US" altLang="he-IL" sz="1400" b="1" smtClean="0"/>
              <a:t>-Xprof</a:t>
            </a:r>
            <a:r>
              <a:rPr lang="en-US" altLang="he-IL" sz="1400" smtClean="0"/>
              <a:t>                output cpu profiling data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  <a:buFontTx/>
              <a:buNone/>
              <a:tabLst>
                <a:tab pos="811213" algn="l"/>
                <a:tab pos="1165225" algn="l"/>
                <a:tab pos="1519238" algn="l"/>
                <a:tab pos="1798638" algn="l"/>
              </a:tabLst>
            </a:pPr>
            <a:r>
              <a:rPr lang="en-US" altLang="he-IL" sz="1400" smtClean="0"/>
              <a:t>	…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409575" y="1219200"/>
            <a:ext cx="6176963" cy="636588"/>
          </a:xfrm>
          <a:prstGeom prst="rect">
            <a:avLst/>
          </a:prstGeom>
          <a:noFill/>
          <a:ln w="9525" algn="ctr">
            <a:solidFill>
              <a:srgbClr val="33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</a:pPr>
            <a:endParaRPr lang="he-IL" altLang="he-IL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530350" y="620713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75000"/>
              </a:spcBef>
              <a:buChar char="•"/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75000"/>
              </a:spcBef>
              <a:buChar char="•"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Symbol" panose="05050102010706020507" pitchFamily="18" charset="2"/>
              <a:buNone/>
            </a:pPr>
            <a:endParaRPr lang="he-IL" altLang="he-IL">
              <a:solidFill>
                <a:srgbClr val="4D4D4D"/>
              </a:solidFill>
            </a:endParaRPr>
          </a:p>
        </p:txBody>
      </p:sp>
      <p:sp>
        <p:nvSpPr>
          <p:cNvPr id="9219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9220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Java History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What can be done with Java?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Language Characteristics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The Java Environment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Hello World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Basic Syntax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Java API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Java as an OO language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Exercise</a:t>
            </a:r>
          </a:p>
          <a:p>
            <a:pPr eaLnBrk="1" hangingPunct="1"/>
            <a:endParaRPr lang="en-US" altLang="he-I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AA2FAA-56EC-48DF-A6DB-051E5D6D351B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he-IL" sz="12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The Java Environment – GC</a:t>
            </a:r>
          </a:p>
        </p:txBody>
      </p:sp>
      <p:sp>
        <p:nvSpPr>
          <p:cNvPr id="64516" name="Rectangle 7"/>
          <p:cNvSpPr>
            <a:spLocks noChangeArrowheads="1"/>
          </p:cNvSpPr>
          <p:nvPr/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 sz="700" b="1" u="sng"/>
          </a:p>
          <a:p>
            <a:pPr eaLnBrk="1" hangingPunct="1"/>
            <a:r>
              <a:rPr lang="en-US" altLang="he-IL" b="1" u="sng"/>
              <a:t>Why GC?</a:t>
            </a:r>
          </a:p>
          <a:p>
            <a:pPr eaLnBrk="1" hangingPunct="1"/>
            <a:r>
              <a:rPr lang="en-US" altLang="he-IL"/>
              <a:t>Saves the need to deallocate memory explicitly, freeing the developer from explicit heap handling</a:t>
            </a:r>
            <a:br>
              <a:rPr lang="en-US" altLang="he-IL"/>
            </a:br>
            <a:endParaRPr lang="en-US" altLang="he-IL" sz="1000"/>
          </a:p>
          <a:p>
            <a:pPr eaLnBrk="1" hangingPunct="1"/>
            <a:r>
              <a:rPr lang="en-US" altLang="he-IL"/>
              <a:t>Eliminates the possibility of:</a:t>
            </a:r>
          </a:p>
          <a:p>
            <a:pPr lvl="1" eaLnBrk="1" hangingPunct="1"/>
            <a:r>
              <a:rPr lang="en-US" altLang="he-IL"/>
              <a:t>Memory Leaks</a:t>
            </a:r>
            <a:br>
              <a:rPr lang="en-US" altLang="he-IL"/>
            </a:br>
            <a:r>
              <a:rPr lang="en-US" altLang="he-IL"/>
              <a:t>(well, in fact there can be Leaks, or "Loiterers", also with GC)</a:t>
            </a:r>
          </a:p>
          <a:p>
            <a:pPr lvl="1" eaLnBrk="1" hangingPunct="1"/>
            <a:r>
              <a:rPr lang="en-US" altLang="he-IL"/>
              <a:t>Releasing memory that is in use (creating a "dangling pointer")</a:t>
            </a:r>
          </a:p>
          <a:p>
            <a:pPr lvl="1" eaLnBrk="1" hangingPunct="1"/>
            <a:r>
              <a:rPr lang="en-US" altLang="he-IL"/>
              <a:t>Use of memory that was released or has not been allocated</a:t>
            </a:r>
          </a:p>
          <a:p>
            <a:pPr lvl="1" eaLnBrk="1" hangingPunct="1">
              <a:buFontTx/>
              <a:buNone/>
            </a:pPr>
            <a:endParaRPr lang="en-US" altLang="he-IL" sz="400"/>
          </a:p>
          <a:p>
            <a:pPr eaLnBrk="1" hangingPunct="1"/>
            <a:r>
              <a:rPr lang="en-US" altLang="he-IL"/>
              <a:t> </a:t>
            </a:r>
            <a:r>
              <a:rPr lang="en-US" altLang="he-IL">
                <a:sym typeface="Wingdings" panose="05000000000000000000" pitchFamily="2" charset="2"/>
              </a:rPr>
              <a:t> </a:t>
            </a:r>
            <a:r>
              <a:rPr lang="en-US" altLang="he-IL"/>
              <a:t>Increases productivity while making applications robust</a:t>
            </a:r>
          </a:p>
          <a:p>
            <a:pPr eaLnBrk="1" hangingPunct="1"/>
            <a:endParaRPr lang="en-US" altLang="he-IL"/>
          </a:p>
          <a:p>
            <a:pPr eaLnBrk="1" hangingPunct="1"/>
            <a:endParaRPr lang="en-US" altLang="he-IL"/>
          </a:p>
        </p:txBody>
      </p:sp>
      <p:sp>
        <p:nvSpPr>
          <p:cNvPr id="64517" name="Rectangle 9"/>
          <p:cNvSpPr>
            <a:spLocks noChangeArrowheads="1"/>
          </p:cNvSpPr>
          <p:nvPr/>
        </p:nvSpPr>
        <p:spPr bwMode="auto">
          <a:xfrm>
            <a:off x="431800" y="5254625"/>
            <a:ext cx="8229600" cy="554038"/>
          </a:xfrm>
          <a:prstGeom prst="rect">
            <a:avLst/>
          </a:prstGeom>
          <a:noFill/>
          <a:ln w="9525" algn="ctr">
            <a:solidFill>
              <a:srgbClr val="33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</a:pPr>
            <a:endParaRPr lang="he-IL" altLang="he-IL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909D95-66BD-4CE6-8E6F-24DA44CC4DAC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he-IL" sz="120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The Java Environment – GC</a:t>
            </a: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 sz="200" b="1" u="sng"/>
          </a:p>
          <a:p>
            <a:pPr eaLnBrk="1" hangingPunct="1"/>
            <a:r>
              <a:rPr lang="en-US" altLang="he-IL" b="1" u="sng"/>
              <a:t>GC History</a:t>
            </a:r>
          </a:p>
          <a:p>
            <a:pPr eaLnBrk="1" hangingPunct="1"/>
            <a:r>
              <a:rPr lang="en-US" altLang="he-IL"/>
              <a:t>Invented by </a:t>
            </a:r>
            <a:r>
              <a:rPr lang="en-US" altLang="he-IL">
                <a:hlinkClick r:id="rId3" tooltip="John McCarthy (computer scientist)"/>
              </a:rPr>
              <a:t>John McCarthy</a:t>
            </a:r>
            <a:r>
              <a:rPr lang="en-US" altLang="he-IL"/>
              <a:t> around 1959 for </a:t>
            </a:r>
            <a:r>
              <a:rPr lang="en-US" altLang="he-IL">
                <a:hlinkClick r:id="rId4" tooltip="Lisp programming language"/>
              </a:rPr>
              <a:t>Lisp</a:t>
            </a:r>
            <a:endParaRPr lang="en-US" altLang="he-IL"/>
          </a:p>
          <a:p>
            <a:pPr eaLnBrk="1" hangingPunct="1"/>
            <a:endParaRPr lang="en-US" altLang="he-IL" sz="300"/>
          </a:p>
          <a:p>
            <a:pPr eaLnBrk="1" hangingPunct="1"/>
            <a:r>
              <a:rPr lang="en-US" altLang="he-IL"/>
              <a:t>Integral part of many other  programming languages</a:t>
            </a:r>
          </a:p>
          <a:p>
            <a:pPr lvl="1" eaLnBrk="1" hangingPunct="1"/>
            <a:r>
              <a:rPr lang="en-US" altLang="he-IL"/>
              <a:t>Smalltalk, Eiffel, Haskell, ML, Scheme, Modula-3, VB, C# and almost all of the scripting languages (Perl, Python, Ruby, PHP)</a:t>
            </a:r>
          </a:p>
          <a:p>
            <a:pPr eaLnBrk="1" hangingPunct="1"/>
            <a:endParaRPr lang="en-US" altLang="he-IL" sz="600"/>
          </a:p>
          <a:p>
            <a:pPr eaLnBrk="1" hangingPunct="1"/>
            <a:r>
              <a:rPr lang="en-US" altLang="he-IL"/>
              <a:t>Trends in hardware and software made garbage collection far more practical:</a:t>
            </a:r>
          </a:p>
          <a:p>
            <a:pPr lvl="1" eaLnBrk="1" hangingPunct="1"/>
            <a:r>
              <a:rPr lang="en-US" altLang="he-IL"/>
              <a:t>Empirical studies in the 1970s and 1980s show garbage collection consuming between 25 percent and 40 percent of the runtime in large Lisp programs</a:t>
            </a:r>
          </a:p>
          <a:p>
            <a:pPr eaLnBrk="1" hangingPunct="1"/>
            <a:endParaRPr lang="en-US" altLang="he-IL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C12A11-FB2A-4B4A-990B-DD59743F8397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he-IL" sz="120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The Java Environment – GC</a:t>
            </a:r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6100" indent="-271463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 sz="200" b="1" u="sng"/>
          </a:p>
          <a:p>
            <a:pPr eaLnBrk="1" hangingPunct="1"/>
            <a:r>
              <a:rPr lang="en-US" altLang="he-IL" b="1" u="sng"/>
              <a:t>GC Roles</a:t>
            </a:r>
          </a:p>
          <a:p>
            <a:pPr eaLnBrk="1" hangingPunct="1"/>
            <a:r>
              <a:rPr lang="en-US" altLang="he-IL" sz="2000"/>
              <a:t>Detect unused memory and free it</a:t>
            </a:r>
          </a:p>
          <a:p>
            <a:pPr eaLnBrk="1" hangingPunct="1"/>
            <a:r>
              <a:rPr lang="en-US" altLang="he-IL" sz="2000"/>
              <a:t>Manage the heap to allow fast allocations</a:t>
            </a:r>
          </a:p>
          <a:p>
            <a:pPr lvl="2" eaLnBrk="1" hangingPunct="1"/>
            <a:r>
              <a:rPr lang="en-US" altLang="he-IL" sz="1800"/>
              <a:t>Compact the heap</a:t>
            </a:r>
          </a:p>
          <a:p>
            <a:pPr lvl="2" eaLnBrk="1" hangingPunct="1"/>
            <a:r>
              <a:rPr lang="en-US" altLang="he-IL" sz="1800"/>
              <a:t>Manage a "list" of free spots and their sizes</a:t>
            </a:r>
          </a:p>
          <a:p>
            <a:pPr lvl="2" eaLnBrk="1" hangingPunct="1">
              <a:buFontTx/>
              <a:buNone/>
            </a:pPr>
            <a:endParaRPr lang="en-US" altLang="he-IL" sz="18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11EA80-1B64-4F53-91BE-7F643BBD8C40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he-IL" sz="120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The Java Environment – GC</a:t>
            </a:r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6100" indent="-271463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3150" indent="-265113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30350" indent="-26511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987550" indent="-26511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44750" indent="-26511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01950" indent="-26511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 sz="200" b="1" u="sng"/>
          </a:p>
          <a:p>
            <a:pPr eaLnBrk="1" hangingPunct="1"/>
            <a:r>
              <a:rPr lang="en-US" altLang="he-IL" b="1" u="sng"/>
              <a:t>GC Tracing Techniques</a:t>
            </a:r>
          </a:p>
          <a:p>
            <a:pPr eaLnBrk="1" hangingPunct="1"/>
            <a:r>
              <a:rPr lang="en-US" altLang="he-IL" u="sng"/>
              <a:t>Reference Counting</a:t>
            </a:r>
          </a:p>
          <a:p>
            <a:pPr lvl="2" eaLnBrk="1" hangingPunct="1"/>
            <a:r>
              <a:rPr lang="en-US" altLang="he-IL" sz="1800"/>
              <a:t>Problems: cyclic references, sync-lock costs</a:t>
            </a:r>
          </a:p>
          <a:p>
            <a:pPr lvl="2" eaLnBrk="1" hangingPunct="1"/>
            <a:r>
              <a:rPr lang="en-US" altLang="he-IL" sz="1800"/>
              <a:t>Never used by Java GC, not used by modern GCs</a:t>
            </a:r>
          </a:p>
          <a:p>
            <a:pPr lvl="1" eaLnBrk="1" hangingPunct="1">
              <a:buFontTx/>
              <a:buNone/>
            </a:pPr>
            <a:endParaRPr lang="en-US" altLang="he-IL" sz="1000"/>
          </a:p>
          <a:p>
            <a:pPr eaLnBrk="1" hangingPunct="1"/>
            <a:r>
              <a:rPr lang="en-US" altLang="he-IL" u="sng"/>
              <a:t>Trace by reachability</a:t>
            </a:r>
          </a:p>
          <a:p>
            <a:pPr lvl="2" eaLnBrk="1" hangingPunct="1"/>
            <a:r>
              <a:rPr lang="en-US" altLang="he-IL" sz="1800"/>
              <a:t>Objects should be kept alive if they are reachable from:</a:t>
            </a:r>
          </a:p>
          <a:p>
            <a:pPr lvl="4" eaLnBrk="1" hangingPunct="1">
              <a:buFontTx/>
              <a:buChar char="-"/>
            </a:pPr>
            <a:r>
              <a:rPr lang="en-US" altLang="he-IL"/>
              <a:t>Static references</a:t>
            </a:r>
          </a:p>
          <a:p>
            <a:pPr lvl="4" eaLnBrk="1" hangingPunct="1">
              <a:buFontTx/>
              <a:buChar char="-"/>
            </a:pPr>
            <a:r>
              <a:rPr lang="en-US" altLang="he-IL"/>
              <a:t>References on Stack</a:t>
            </a:r>
          </a:p>
          <a:p>
            <a:pPr lvl="4" eaLnBrk="1" hangingPunct="1">
              <a:buFontTx/>
              <a:buChar char="-"/>
            </a:pPr>
            <a:r>
              <a:rPr lang="en-US" altLang="he-IL"/>
              <a:t>References from reachable objects on heap</a:t>
            </a:r>
          </a:p>
          <a:p>
            <a:pPr lvl="2" eaLnBrk="1" hangingPunct="1"/>
            <a:r>
              <a:rPr lang="en-US" altLang="he-IL" sz="1800"/>
              <a:t>Use of hints and tricks!</a:t>
            </a:r>
            <a:endParaRPr lang="en-US" altLang="he-IL" sz="1800" b="1" u="sng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ChangeArrowheads="1"/>
          </p:cNvSpPr>
          <p:nvPr/>
        </p:nvSpPr>
        <p:spPr bwMode="auto">
          <a:xfrm>
            <a:off x="1530350" y="3173413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75000"/>
              </a:spcBef>
              <a:buChar char="•"/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75000"/>
              </a:spcBef>
              <a:buChar char="•"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Symbol" panose="05050102010706020507" pitchFamily="18" charset="2"/>
              <a:buNone/>
            </a:pPr>
            <a:endParaRPr lang="he-IL" altLang="he-IL">
              <a:solidFill>
                <a:srgbClr val="4D4D4D"/>
              </a:solidFill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Java History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What can be done with Java?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Language Characteristics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The Java Environment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Hello World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Basic Syntax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Java API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Java as an OO language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Exercise</a:t>
            </a:r>
          </a:p>
          <a:p>
            <a:pPr eaLnBrk="1" hangingPunct="1"/>
            <a:endParaRPr lang="en-US" altLang="he-I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71FEE1-4F64-4180-BD28-7E99A1214B07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he-IL" sz="120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Hello World</a:t>
            </a: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457200" y="2397125"/>
            <a:ext cx="82296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HelloWorld {</a:t>
            </a:r>
          </a:p>
          <a:p>
            <a:pPr eaLnBrk="1" hangingPunct="1"/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args) {</a:t>
            </a:r>
          </a:p>
          <a:p>
            <a:pPr eaLnBrk="1" hangingPunct="1"/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System.out.println("Hello World");</a:t>
            </a:r>
          </a:p>
          <a:p>
            <a:pPr eaLnBrk="1" hangingPunct="1"/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6805" name="Rectangle 25"/>
          <p:cNvSpPr>
            <a:spLocks noChangeArrowheads="1"/>
          </p:cNvSpPr>
          <p:nvPr/>
        </p:nvSpPr>
        <p:spPr bwMode="auto">
          <a:xfrm>
            <a:off x="544513" y="4991100"/>
            <a:ext cx="7588250" cy="854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1800" b="1"/>
              <a:t>Method return value is similar to C.</a:t>
            </a:r>
            <a:br>
              <a:rPr lang="en-US" altLang="he-IL" sz="1800" b="1"/>
            </a:br>
            <a:r>
              <a:rPr lang="en-US" altLang="he-IL" sz="1800" b="1"/>
              <a:t>In this case </a:t>
            </a:r>
            <a:r>
              <a:rPr lang="en-US" altLang="he-IL" sz="1800" b="1" u="sng"/>
              <a:t>void</a:t>
            </a:r>
            <a:r>
              <a:rPr lang="en-US" altLang="he-IL" sz="1800" b="1"/>
              <a:t> </a:t>
            </a:r>
            <a:r>
              <a:rPr lang="en-US" altLang="he-IL" sz="1800" b="1">
                <a:latin typeface="Courier New" panose="02070309020205020404" pitchFamily="49" charset="0"/>
              </a:rPr>
              <a:t>–</a:t>
            </a:r>
            <a:r>
              <a:rPr lang="en-US" altLang="he-IL" sz="1800" b="1"/>
              <a:t> means that the method does not return a value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06AE7A-5BE0-4467-B29C-656EAEB09DC9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he-IL" sz="120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Hello World</a:t>
            </a:r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457200" y="2397125"/>
            <a:ext cx="82296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HelloWorld {</a:t>
            </a:r>
          </a:p>
          <a:p>
            <a:pPr eaLnBrk="1" hangingPunct="1"/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args) {</a:t>
            </a:r>
          </a:p>
          <a:p>
            <a:pPr eaLnBrk="1" hangingPunct="1"/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System.out.println("Hello World");</a:t>
            </a:r>
          </a:p>
          <a:p>
            <a:pPr eaLnBrk="1" hangingPunct="1"/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838325" y="3159125"/>
            <a:ext cx="2636838" cy="1825625"/>
            <a:chOff x="1158" y="1990"/>
            <a:chExt cx="1661" cy="1150"/>
          </a:xfrm>
        </p:grpSpPr>
        <p:sp>
          <p:nvSpPr>
            <p:cNvPr id="78872" name="Rectangle 5"/>
            <p:cNvSpPr>
              <a:spLocks noChangeArrowheads="1"/>
            </p:cNvSpPr>
            <p:nvPr/>
          </p:nvSpPr>
          <p:spPr bwMode="auto">
            <a:xfrm>
              <a:off x="1158" y="2468"/>
              <a:ext cx="1661" cy="672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72000" rIns="72000" bIns="72000" anchor="ctr">
              <a:spAutoFit/>
            </a:bodyPr>
            <a:lstStyle>
              <a:lvl1pPr defTabSz="912813">
                <a:spcBef>
                  <a:spcPct val="50000"/>
                </a:spcBef>
                <a:buClr>
                  <a:schemeClr val="accent1"/>
                </a:buClr>
                <a:buSzPct val="7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20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Pct val="100000"/>
              </a:pPr>
              <a:r>
                <a:rPr lang="en-US" altLang="he-IL" sz="2000"/>
                <a:t>Each type in the class should declare its access modifier</a:t>
              </a:r>
            </a:p>
          </p:txBody>
        </p:sp>
        <p:sp>
          <p:nvSpPr>
            <p:cNvPr id="78873" name="Line 6"/>
            <p:cNvSpPr>
              <a:spLocks noChangeShapeType="1"/>
            </p:cNvSpPr>
            <p:nvPr/>
          </p:nvSpPr>
          <p:spPr bwMode="auto">
            <a:xfrm flipH="1" flipV="1">
              <a:off x="1196" y="1990"/>
              <a:ext cx="166" cy="486"/>
            </a:xfrm>
            <a:prstGeom prst="line">
              <a:avLst/>
            </a:prstGeom>
            <a:noFill/>
            <a:ln w="25400">
              <a:solidFill>
                <a:srgbClr val="38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022600" y="1244600"/>
            <a:ext cx="2798763" cy="1600200"/>
            <a:chOff x="1904" y="784"/>
            <a:chExt cx="1763" cy="1008"/>
          </a:xfrm>
        </p:grpSpPr>
        <p:sp>
          <p:nvSpPr>
            <p:cNvPr id="78870" name="Rectangle 8"/>
            <p:cNvSpPr>
              <a:spLocks noChangeArrowheads="1"/>
            </p:cNvSpPr>
            <p:nvPr/>
          </p:nvSpPr>
          <p:spPr bwMode="auto">
            <a:xfrm>
              <a:off x="1904" y="784"/>
              <a:ext cx="1763" cy="480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72000" rIns="72000" bIns="72000" anchor="ctr">
              <a:spAutoFit/>
            </a:bodyPr>
            <a:lstStyle>
              <a:lvl1pPr defTabSz="912813">
                <a:spcBef>
                  <a:spcPct val="50000"/>
                </a:spcBef>
                <a:buClr>
                  <a:schemeClr val="accent1"/>
                </a:buClr>
                <a:buSzPct val="7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20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Pct val="100000"/>
              </a:pPr>
              <a:r>
                <a:rPr lang="en-US" altLang="he-IL" sz="2000"/>
                <a:t>main in Java is a static method inside a class</a:t>
              </a:r>
            </a:p>
          </p:txBody>
        </p:sp>
        <p:sp>
          <p:nvSpPr>
            <p:cNvPr id="78871" name="Line 9"/>
            <p:cNvSpPr>
              <a:spLocks noChangeShapeType="1"/>
            </p:cNvSpPr>
            <p:nvPr/>
          </p:nvSpPr>
          <p:spPr bwMode="auto">
            <a:xfrm>
              <a:off x="2950" y="1265"/>
              <a:ext cx="6" cy="527"/>
            </a:xfrm>
            <a:prstGeom prst="line">
              <a:avLst/>
            </a:prstGeom>
            <a:noFill/>
            <a:ln w="25400">
              <a:solidFill>
                <a:srgbClr val="38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032500" y="1233488"/>
            <a:ext cx="2798763" cy="1628775"/>
            <a:chOff x="3800" y="777"/>
            <a:chExt cx="1763" cy="1026"/>
          </a:xfrm>
        </p:grpSpPr>
        <p:sp>
          <p:nvSpPr>
            <p:cNvPr id="78868" name="Rectangle 11"/>
            <p:cNvSpPr>
              <a:spLocks noChangeArrowheads="1"/>
            </p:cNvSpPr>
            <p:nvPr/>
          </p:nvSpPr>
          <p:spPr bwMode="auto">
            <a:xfrm>
              <a:off x="3800" y="777"/>
              <a:ext cx="1763" cy="672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72000" rIns="72000" bIns="72000" anchor="ctr">
              <a:spAutoFit/>
            </a:bodyPr>
            <a:lstStyle>
              <a:lvl1pPr defTabSz="912813">
                <a:spcBef>
                  <a:spcPct val="50000"/>
                </a:spcBef>
                <a:buClr>
                  <a:schemeClr val="accent1"/>
                </a:buClr>
                <a:buSzPct val="7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20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Pct val="100000"/>
              </a:pPr>
              <a:r>
                <a:rPr lang="en-US" altLang="he-IL" sz="2000"/>
                <a:t>main gets array of strings from the command line</a:t>
              </a:r>
            </a:p>
          </p:txBody>
        </p:sp>
        <p:sp>
          <p:nvSpPr>
            <p:cNvPr id="78869" name="Line 12"/>
            <p:cNvSpPr>
              <a:spLocks noChangeShapeType="1"/>
            </p:cNvSpPr>
            <p:nvPr/>
          </p:nvSpPr>
          <p:spPr bwMode="auto">
            <a:xfrm flipH="1">
              <a:off x="3947" y="1448"/>
              <a:ext cx="751" cy="355"/>
            </a:xfrm>
            <a:prstGeom prst="line">
              <a:avLst/>
            </a:prstGeom>
            <a:noFill/>
            <a:ln w="25400">
              <a:solidFill>
                <a:srgbClr val="38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005513" y="3227388"/>
            <a:ext cx="2797175" cy="1527175"/>
            <a:chOff x="3783" y="2033"/>
            <a:chExt cx="1762" cy="962"/>
          </a:xfrm>
        </p:grpSpPr>
        <p:sp>
          <p:nvSpPr>
            <p:cNvPr id="78866" name="Rectangle 14"/>
            <p:cNvSpPr>
              <a:spLocks noChangeArrowheads="1"/>
            </p:cNvSpPr>
            <p:nvPr/>
          </p:nvSpPr>
          <p:spPr bwMode="auto">
            <a:xfrm>
              <a:off x="3884" y="2515"/>
              <a:ext cx="1661" cy="480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72000" rIns="72000" bIns="72000" anchor="ctr">
              <a:spAutoFit/>
            </a:bodyPr>
            <a:lstStyle>
              <a:lvl1pPr defTabSz="912813">
                <a:spcBef>
                  <a:spcPct val="50000"/>
                </a:spcBef>
                <a:buClr>
                  <a:schemeClr val="accent1"/>
                </a:buClr>
                <a:buSzPct val="7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20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Pct val="100000"/>
              </a:pPr>
              <a:r>
                <a:rPr lang="en-US" altLang="he-IL" sz="2000"/>
                <a:t>String[] means array of String objects</a:t>
              </a:r>
            </a:p>
          </p:txBody>
        </p:sp>
        <p:sp>
          <p:nvSpPr>
            <p:cNvPr id="78867" name="Line 15"/>
            <p:cNvSpPr>
              <a:spLocks noChangeShapeType="1"/>
            </p:cNvSpPr>
            <p:nvPr/>
          </p:nvSpPr>
          <p:spPr bwMode="auto">
            <a:xfrm flipH="1" flipV="1">
              <a:off x="3783" y="2033"/>
              <a:ext cx="543" cy="473"/>
            </a:xfrm>
            <a:prstGeom prst="line">
              <a:avLst/>
            </a:prstGeom>
            <a:noFill/>
            <a:ln w="25400">
              <a:solidFill>
                <a:srgbClr val="38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619750" y="3200400"/>
            <a:ext cx="3100388" cy="2882900"/>
            <a:chOff x="3540" y="2016"/>
            <a:chExt cx="1953" cy="1816"/>
          </a:xfrm>
        </p:grpSpPr>
        <p:sp>
          <p:nvSpPr>
            <p:cNvPr id="78864" name="Rectangle 17"/>
            <p:cNvSpPr>
              <a:spLocks noChangeArrowheads="1"/>
            </p:cNvSpPr>
            <p:nvPr/>
          </p:nvSpPr>
          <p:spPr bwMode="auto">
            <a:xfrm>
              <a:off x="3730" y="3160"/>
              <a:ext cx="1763" cy="672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72000" rIns="72000" bIns="72000" anchor="ctr">
              <a:spAutoFit/>
            </a:bodyPr>
            <a:lstStyle>
              <a:lvl1pPr defTabSz="912813">
                <a:spcBef>
                  <a:spcPct val="50000"/>
                </a:spcBef>
                <a:buClr>
                  <a:schemeClr val="accent1"/>
                </a:buClr>
                <a:buSzPct val="7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20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Pct val="100000"/>
              </a:pPr>
              <a:r>
                <a:rPr lang="en-US" altLang="he-IL" sz="2000"/>
                <a:t>String is a class defined in the Java language itself</a:t>
              </a:r>
            </a:p>
          </p:txBody>
        </p:sp>
        <p:sp>
          <p:nvSpPr>
            <p:cNvPr id="78865" name="Line 18"/>
            <p:cNvSpPr>
              <a:spLocks noChangeShapeType="1"/>
            </p:cNvSpPr>
            <p:nvPr/>
          </p:nvSpPr>
          <p:spPr bwMode="auto">
            <a:xfrm flipH="1" flipV="1">
              <a:off x="3540" y="2016"/>
              <a:ext cx="278" cy="1144"/>
            </a:xfrm>
            <a:prstGeom prst="line">
              <a:avLst/>
            </a:prstGeom>
            <a:noFill/>
            <a:ln w="25400">
              <a:solidFill>
                <a:srgbClr val="38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3024188" y="3629025"/>
            <a:ext cx="2636837" cy="2617788"/>
            <a:chOff x="1905" y="2286"/>
            <a:chExt cx="1661" cy="1649"/>
          </a:xfrm>
        </p:grpSpPr>
        <p:sp>
          <p:nvSpPr>
            <p:cNvPr id="78862" name="Rectangle 20"/>
            <p:cNvSpPr>
              <a:spLocks noChangeArrowheads="1"/>
            </p:cNvSpPr>
            <p:nvPr/>
          </p:nvSpPr>
          <p:spPr bwMode="auto">
            <a:xfrm>
              <a:off x="1905" y="3263"/>
              <a:ext cx="1661" cy="672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72000" rIns="72000" bIns="72000" anchor="ctr">
              <a:spAutoFit/>
            </a:bodyPr>
            <a:lstStyle>
              <a:lvl1pPr defTabSz="912813">
                <a:spcBef>
                  <a:spcPct val="50000"/>
                </a:spcBef>
                <a:buClr>
                  <a:schemeClr val="accent1"/>
                </a:buClr>
                <a:buSzPct val="7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20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Pct val="100000"/>
              </a:pPr>
              <a:r>
                <a:rPr lang="en-US" altLang="he-IL" sz="2000"/>
                <a:t>println is a method of the static field “out” inside System class</a:t>
              </a:r>
            </a:p>
          </p:txBody>
        </p:sp>
        <p:sp>
          <p:nvSpPr>
            <p:cNvPr id="78863" name="Line 21"/>
            <p:cNvSpPr>
              <a:spLocks noChangeShapeType="1"/>
            </p:cNvSpPr>
            <p:nvPr/>
          </p:nvSpPr>
          <p:spPr bwMode="auto">
            <a:xfrm flipV="1">
              <a:off x="2975" y="2286"/>
              <a:ext cx="118" cy="977"/>
            </a:xfrm>
            <a:prstGeom prst="line">
              <a:avLst/>
            </a:prstGeom>
            <a:noFill/>
            <a:ln w="25400">
              <a:solidFill>
                <a:srgbClr val="38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279400" y="4586288"/>
            <a:ext cx="1287463" cy="1652587"/>
            <a:chOff x="176" y="2889"/>
            <a:chExt cx="811" cy="1041"/>
          </a:xfrm>
        </p:grpSpPr>
        <p:sp>
          <p:nvSpPr>
            <p:cNvPr id="78860" name="Rectangle 23"/>
            <p:cNvSpPr>
              <a:spLocks noChangeArrowheads="1"/>
            </p:cNvSpPr>
            <p:nvPr/>
          </p:nvSpPr>
          <p:spPr bwMode="auto">
            <a:xfrm>
              <a:off x="176" y="3258"/>
              <a:ext cx="811" cy="672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72000" rIns="72000" bIns="72000" anchor="ctr">
              <a:spAutoFit/>
            </a:bodyPr>
            <a:lstStyle>
              <a:lvl1pPr defTabSz="912813">
                <a:spcBef>
                  <a:spcPct val="50000"/>
                </a:spcBef>
                <a:buClr>
                  <a:schemeClr val="accent1"/>
                </a:buClr>
                <a:buSzPct val="7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20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Pct val="100000"/>
              </a:pPr>
              <a:r>
                <a:rPr lang="en-US" altLang="he-IL" sz="2000"/>
                <a:t>No “</a:t>
              </a:r>
              <a:r>
                <a:rPr lang="en-US" altLang="he-IL" sz="2000" i="1"/>
                <a:t>;</a:t>
              </a:r>
              <a:r>
                <a:rPr lang="en-US" altLang="he-IL" sz="2000"/>
                <a:t>” at end of class</a:t>
              </a:r>
            </a:p>
          </p:txBody>
        </p:sp>
        <p:sp>
          <p:nvSpPr>
            <p:cNvPr id="78861" name="Line 24"/>
            <p:cNvSpPr>
              <a:spLocks noChangeShapeType="1"/>
            </p:cNvSpPr>
            <p:nvPr/>
          </p:nvSpPr>
          <p:spPr bwMode="auto">
            <a:xfrm flipH="1" flipV="1">
              <a:off x="387" y="2889"/>
              <a:ext cx="108" cy="366"/>
            </a:xfrm>
            <a:prstGeom prst="line">
              <a:avLst/>
            </a:prstGeom>
            <a:noFill/>
            <a:ln w="25400">
              <a:solidFill>
                <a:srgbClr val="38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1067D7-447E-4795-9015-5C14F3ED2565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he-IL" sz="120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Hello World – Compile and Run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457200" y="1225550"/>
            <a:ext cx="8229600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1463" indent="-271463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95350" indent="-271463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/>
              <a:t>Open cmd window (Start -&gt; Run -&gt; cmd)</a:t>
            </a:r>
          </a:p>
          <a:p>
            <a:pPr eaLnBrk="1" hangingPunct="1"/>
            <a:r>
              <a:rPr lang="en-US" altLang="he-IL" b="1" u="sng"/>
              <a:t>Run</a:t>
            </a:r>
            <a:r>
              <a:rPr lang="en-US" altLang="he-IL" b="1"/>
              <a:t>:</a:t>
            </a:r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javac HelloWorld.java</a:t>
            </a:r>
          </a:p>
          <a:p>
            <a:pPr lvl="1" eaLnBrk="1" hangingPunct="1">
              <a:buFontTx/>
              <a:buChar char="-"/>
            </a:pPr>
            <a:r>
              <a:rPr lang="en-US" altLang="he-IL" sz="1600" b="1"/>
              <a:t>javac should be in your path</a:t>
            </a:r>
            <a:br>
              <a:rPr lang="en-US" altLang="he-IL" sz="1600" b="1"/>
            </a:br>
            <a:r>
              <a:rPr lang="en-US" altLang="he-IL" sz="1600" b="1"/>
              <a:t>if it is not, add the “/bin” directory of your java installation to the path</a:t>
            </a:r>
          </a:p>
          <a:p>
            <a:pPr eaLnBrk="1" hangingPunct="1"/>
            <a:r>
              <a:rPr lang="en-US" altLang="he-IL" b="1" u="sng"/>
              <a:t>Run</a:t>
            </a:r>
            <a:r>
              <a:rPr lang="en-US" altLang="he-IL" b="1"/>
              <a:t>:</a:t>
            </a:r>
          </a:p>
          <a:p>
            <a:pPr eaLnBrk="1" hangingPunct="1"/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java HelloWorld</a:t>
            </a:r>
          </a:p>
          <a:p>
            <a:pPr eaLnBrk="1" hangingPunct="1"/>
            <a:endParaRPr lang="en-US" altLang="he-IL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he-IL" b="1" u="sng"/>
              <a:t>Result should be</a:t>
            </a:r>
            <a:r>
              <a:rPr lang="en-US" altLang="he-IL" b="1"/>
              <a:t>:</a:t>
            </a:r>
          </a:p>
          <a:p>
            <a:pPr eaLnBrk="1" hangingPunct="1"/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ChangeArrowheads="1"/>
          </p:cNvSpPr>
          <p:nvPr/>
        </p:nvSpPr>
        <p:spPr bwMode="auto">
          <a:xfrm>
            <a:off x="1530350" y="3833813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75000"/>
              </a:spcBef>
              <a:buChar char="•"/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75000"/>
              </a:spcBef>
              <a:buChar char="•"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Symbol" panose="05050102010706020507" pitchFamily="18" charset="2"/>
              <a:buNone/>
            </a:pPr>
            <a:endParaRPr lang="he-IL" altLang="he-IL">
              <a:solidFill>
                <a:srgbClr val="4D4D4D"/>
              </a:solidFill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Java History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What can be done with Java?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Language Characteristics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The Java Environment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Hello World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Basic Syntax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Java API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Java as an OO language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Exercise</a:t>
            </a:r>
          </a:p>
          <a:p>
            <a:pPr eaLnBrk="1" hangingPunct="1"/>
            <a:endParaRPr lang="en-US" altLang="he-I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7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2CA5A8-D728-492D-863B-E232255C9926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he-IL" sz="120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Java Syntax – but let’s first start with an IDE</a:t>
            </a:r>
          </a:p>
        </p:txBody>
      </p:sp>
      <p:pic>
        <p:nvPicPr>
          <p:cNvPr id="8499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1157288"/>
            <a:ext cx="6999288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15F388-28B4-4DDF-B7A5-9EC0633D078D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he-IL" sz="1200"/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Java History</a:t>
            </a: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8018463" cy="4987925"/>
          </a:xfrm>
        </p:spPr>
        <p:txBody>
          <a:bodyPr/>
          <a:lstStyle/>
          <a:p>
            <a:pPr lvl="1" eaLnBrk="1" hangingPunct="1">
              <a:tabLst>
                <a:tab pos="1609725" algn="l"/>
              </a:tabLst>
            </a:pPr>
            <a:r>
              <a:rPr lang="en-US" altLang="he-IL" sz="2400" smtClean="0"/>
              <a:t>Started as an internal project at Sun Microsystems in Dec-1990 </a:t>
            </a:r>
          </a:p>
          <a:p>
            <a:pPr lvl="1" eaLnBrk="1" hangingPunct="1">
              <a:tabLst>
                <a:tab pos="1609725" algn="l"/>
              </a:tabLst>
            </a:pPr>
            <a:r>
              <a:rPr lang="en-US" altLang="he-IL" sz="2400" smtClean="0"/>
              <a:t>Main architect of the language - </a:t>
            </a:r>
            <a:r>
              <a:rPr lang="en-US" altLang="he-IL" sz="2400" smtClean="0">
                <a:solidFill>
                  <a:schemeClr val="tx1"/>
                </a:solidFill>
              </a:rPr>
              <a:t>James Gosling</a:t>
            </a:r>
          </a:p>
          <a:p>
            <a:pPr lvl="1" eaLnBrk="1" hangingPunct="1">
              <a:tabLst>
                <a:tab pos="1609725" algn="l"/>
              </a:tabLst>
            </a:pPr>
            <a:r>
              <a:rPr lang="en-US" altLang="he-IL" sz="2400" smtClean="0">
                <a:solidFill>
                  <a:schemeClr val="tx1"/>
                </a:solidFill>
              </a:rPr>
              <a:t>Initially designed </a:t>
            </a:r>
            <a:r>
              <a:rPr lang="en-US" altLang="he-IL" sz="2400" smtClean="0"/>
              <a:t>for use in a set top box project and called </a:t>
            </a:r>
            <a:r>
              <a:rPr lang="en-US" altLang="he-IL" sz="2400" i="1" smtClean="0"/>
              <a:t>OAK</a:t>
            </a:r>
          </a:p>
          <a:p>
            <a:pPr lvl="1" eaLnBrk="1" hangingPunct="1">
              <a:tabLst>
                <a:tab pos="1609725" algn="l"/>
              </a:tabLst>
            </a:pPr>
            <a:endParaRPr lang="en-US" altLang="he-IL" sz="1000" i="1" smtClean="0"/>
          </a:p>
          <a:p>
            <a:pPr lvl="1" eaLnBrk="1" hangingPunct="1">
              <a:tabLst>
                <a:tab pos="1609725" algn="l"/>
              </a:tabLst>
            </a:pPr>
            <a:r>
              <a:rPr lang="en-US" altLang="he-IL" sz="2400" smtClean="0"/>
              <a:t>Starting from Java 6 the source code of Java is released by Sun as open source under GNU GPL</a:t>
            </a:r>
          </a:p>
          <a:p>
            <a:pPr lvl="1" eaLnBrk="1" hangingPunct="1">
              <a:tabLst>
                <a:tab pos="1609725" algn="l"/>
              </a:tabLst>
            </a:pPr>
            <a:endParaRPr lang="en-US" altLang="he-IL" sz="1000" i="1" smtClean="0"/>
          </a:p>
          <a:p>
            <a:pPr lvl="1" eaLnBrk="1" hangingPunct="1">
              <a:tabLst>
                <a:tab pos="1609725" algn="l"/>
              </a:tabLst>
            </a:pPr>
            <a:r>
              <a:rPr lang="en-US" altLang="he-IL" sz="2400" smtClean="0"/>
              <a:t>Today Java progress is ruled by the Java Community Process (JCP) based on Java Specification Requests (JSRs)</a:t>
            </a:r>
          </a:p>
          <a:p>
            <a:pPr lvl="1" eaLnBrk="1" hangingPunct="1">
              <a:buFontTx/>
              <a:buNone/>
              <a:tabLst>
                <a:tab pos="1609725" algn="l"/>
              </a:tabLst>
            </a:pPr>
            <a:endParaRPr lang="en-US" altLang="he-IL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7C8D23-468E-4083-8544-99C851700827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he-IL" sz="120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Java Syntax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549275" y="1428750"/>
            <a:ext cx="7591425" cy="23812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400" b="1"/>
              <a:t>Java Syntax is very similar to C++.</a:t>
            </a:r>
          </a:p>
          <a:p>
            <a:pPr lvl="1" eaLnBrk="1" hangingPunct="1">
              <a:spcBef>
                <a:spcPct val="20000"/>
              </a:spcBef>
              <a:buFontTx/>
              <a:buNone/>
            </a:pPr>
            <a:r>
              <a:rPr lang="en-US" altLang="he-IL" sz="2400" b="1"/>
              <a:t>	</a:t>
            </a:r>
            <a:r>
              <a:rPr lang="en-US" altLang="he-IL" sz="2400" b="1">
                <a:solidFill>
                  <a:schemeClr val="tx2"/>
                </a:solidFill>
              </a:rPr>
              <a:t>In the following slides we will cover both the</a:t>
            </a:r>
            <a:br>
              <a:rPr lang="en-US" altLang="he-IL" sz="2400" b="1">
                <a:solidFill>
                  <a:schemeClr val="tx2"/>
                </a:solidFill>
              </a:rPr>
            </a:br>
            <a:r>
              <a:rPr lang="en-US" altLang="he-IL" sz="2400" b="1">
                <a:solidFill>
                  <a:schemeClr val="tx2"/>
                </a:solidFill>
              </a:rPr>
              <a:t>Java things that are similar to C++ as well as things that do not appear in C++ or work differently.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F178B5-A604-4A1B-BCA6-6CCFC1EDEA4F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he-IL" sz="1200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Data Types</a:t>
            </a:r>
          </a:p>
        </p:txBody>
      </p:sp>
      <p:graphicFrame>
        <p:nvGraphicFramePr>
          <p:cNvPr id="917702" name="Group 198"/>
          <p:cNvGraphicFramePr>
            <a:graphicFrameLocks noGrp="1"/>
          </p:cNvGraphicFramePr>
          <p:nvPr>
            <p:ph idx="1"/>
          </p:nvPr>
        </p:nvGraphicFramePr>
        <p:xfrm>
          <a:off x="384175" y="1066800"/>
          <a:ext cx="8499475" cy="5289551"/>
        </p:xfrm>
        <a:graphic>
          <a:graphicData uri="http://schemas.openxmlformats.org/drawingml/2006/table">
            <a:tbl>
              <a:tblPr/>
              <a:tblGrid>
                <a:gridCol w="2047875"/>
                <a:gridCol w="1220788"/>
                <a:gridCol w="5230812"/>
              </a:tblGrid>
              <a:tr h="496936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Primitive Type</a:t>
                      </a:r>
                    </a:p>
                  </a:txBody>
                  <a:tcPr marL="72000" marR="72000" marT="36003" marB="540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E0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</a:p>
                  </a:txBody>
                  <a:tcPr marL="72000" marR="72000" marT="36003" marB="54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E0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Usage</a:t>
                      </a:r>
                    </a:p>
                  </a:txBody>
                  <a:tcPr marL="72000" marR="72000" marT="36003" marB="54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E04">
                        <a:alpha val="50000"/>
                      </a:srgbClr>
                    </a:solidFill>
                  </a:tcPr>
                </a:tc>
              </a:tr>
              <a:tr h="57473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byte </a:t>
                      </a:r>
                    </a:p>
                  </a:txBody>
                  <a:tcPr marL="72000" marR="72000" marT="36003" marB="540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</a:p>
                  </a:txBody>
                  <a:tcPr marL="72000" marR="72000" marT="36003" marB="54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 bit integer number in the range of: -128 to 127</a:t>
                      </a:r>
                    </a:p>
                  </a:txBody>
                  <a:tcPr marL="72000" marR="72000" marT="36003" marB="54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936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short</a:t>
                      </a:r>
                    </a:p>
                  </a:txBody>
                  <a:tcPr marL="72000" marR="72000" marT="36003" marB="540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Short</a:t>
                      </a:r>
                    </a:p>
                  </a:txBody>
                  <a:tcPr marL="72000" marR="72000" marT="36003" marB="54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 bit integer number in the range of: -32,768 to 32,767</a:t>
                      </a:r>
                    </a:p>
                  </a:txBody>
                  <a:tcPr marL="72000" marR="72000" marT="36003" marB="54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735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marL="72000" marR="72000" marT="36003" marB="540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</a:p>
                  </a:txBody>
                  <a:tcPr marL="72000" marR="72000" marT="36003" marB="54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 bit integer number in the range of: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-2,147,483,648 to 2,147,483,647</a:t>
                      </a:r>
                    </a:p>
                  </a:txBody>
                  <a:tcPr marL="72000" marR="72000" marT="36003" marB="54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735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long </a:t>
                      </a:r>
                    </a:p>
                  </a:txBody>
                  <a:tcPr marL="72000" marR="72000" marT="36003" marB="540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</a:p>
                  </a:txBody>
                  <a:tcPr marL="72000" marR="72000" marT="36003" marB="54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64 bit integer number in the range of: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-9,223,372,036,854,775,808 to ...807</a:t>
                      </a:r>
                    </a:p>
                  </a:txBody>
                  <a:tcPr marL="72000" marR="72000" marT="36003" marB="54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936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float</a:t>
                      </a:r>
                    </a:p>
                  </a:txBody>
                  <a:tcPr marL="72000" marR="72000" marT="36003" marB="540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Float</a:t>
                      </a:r>
                    </a:p>
                  </a:txBody>
                  <a:tcPr marL="72000" marR="72000" marT="36003" marB="54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 bit floating point number</a:t>
                      </a:r>
                    </a:p>
                  </a:txBody>
                  <a:tcPr marL="72000" marR="72000" marT="36003" marB="54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936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</a:p>
                  </a:txBody>
                  <a:tcPr marL="72000" marR="72000" marT="36003" marB="540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</a:p>
                  </a:txBody>
                  <a:tcPr marL="72000" marR="72000" marT="36003" marB="54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64 bit floating point number</a:t>
                      </a:r>
                    </a:p>
                  </a:txBody>
                  <a:tcPr marL="72000" marR="72000" marT="36003" marB="54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735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</a:p>
                  </a:txBody>
                  <a:tcPr marL="72000" marR="72000" marT="36003" marB="540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</a:p>
                  </a:txBody>
                  <a:tcPr marL="72000" marR="72000" marT="36003" marB="54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true/false, unspecified size in runtime, 1 byte when serialized</a:t>
                      </a:r>
                    </a:p>
                  </a:txBody>
                  <a:tcPr marL="72000" marR="72000" marT="36003" marB="54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936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marL="72000" marR="72000" marT="36003" marB="540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Character</a:t>
                      </a:r>
                    </a:p>
                  </a:txBody>
                  <a:tcPr marL="72000" marR="72000" marT="36003" marB="54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16-bit single Unicode character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72000" marT="36003" marB="54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936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---</a:t>
                      </a:r>
                    </a:p>
                  </a:txBody>
                  <a:tcPr marL="72000" marR="72000" marT="36003" marB="540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</a:p>
                  </a:txBody>
                  <a:tcPr marL="72000" marR="72000" marT="36003" marB="54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Characters string, as “Hello World”</a:t>
                      </a:r>
                    </a:p>
                  </a:txBody>
                  <a:tcPr marL="72000" marR="72000" marT="36003" marB="54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7691" name="Rectangle 187"/>
          <p:cNvSpPr>
            <a:spLocks noChangeArrowheads="1"/>
          </p:cNvSpPr>
          <p:nvPr/>
        </p:nvSpPr>
        <p:spPr bwMode="auto">
          <a:xfrm>
            <a:off x="6269038" y="3800475"/>
            <a:ext cx="2798762" cy="97631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tIns="72000" rIns="72000" bIns="72000" anchor="ctr">
            <a:spAutoFit/>
          </a:bodyPr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SzPct val="100000"/>
            </a:pPr>
            <a:r>
              <a:rPr lang="en-US" altLang="he-IL" sz="1800"/>
              <a:t>For numbers that require exact accuracy use java.math.BigDecimal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69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06AE2F-9D28-4154-8152-16A328949206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he-IL" sz="120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Primitive Variables</a:t>
            </a:r>
          </a:p>
        </p:txBody>
      </p:sp>
      <p:sp>
        <p:nvSpPr>
          <p:cNvPr id="1007619" name="Rectangle 3"/>
          <p:cNvSpPr>
            <a:spLocks noChangeArrowheads="1"/>
          </p:cNvSpPr>
          <p:nvPr/>
        </p:nvSpPr>
        <p:spPr bwMode="auto">
          <a:xfrm>
            <a:off x="457200" y="2557463"/>
            <a:ext cx="8229600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i = 3;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foo(i);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System.out.println(i); // prints 3</a:t>
            </a:r>
          </a:p>
          <a:p>
            <a:pPr eaLnBrk="1" hangingPunct="1">
              <a:spcBef>
                <a:spcPct val="20000"/>
              </a:spcBef>
            </a:pPr>
            <a:endParaRPr lang="en-US" altLang="he-IL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 foo(int i)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i = 5;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he-IL" sz="1800" b="1"/>
          </a:p>
          <a:p>
            <a:pPr eaLnBrk="1" hangingPunct="1"/>
            <a:endParaRPr lang="en-US" altLang="he-IL" sz="800" b="1" u="sng"/>
          </a:p>
          <a:p>
            <a:pPr eaLnBrk="1" hangingPunct="1">
              <a:spcBef>
                <a:spcPct val="20000"/>
              </a:spcBef>
            </a:pPr>
            <a:r>
              <a:rPr lang="en-US" altLang="he-IL" b="1" u="sng"/>
              <a:t>The original “i” is NOT changed!</a:t>
            </a:r>
          </a:p>
        </p:txBody>
      </p:sp>
      <p:sp>
        <p:nvSpPr>
          <p:cNvPr id="91141" name="Rectangle 4"/>
          <p:cNvSpPr>
            <a:spLocks noChangeArrowheads="1"/>
          </p:cNvSpPr>
          <p:nvPr/>
        </p:nvSpPr>
        <p:spPr bwMode="auto">
          <a:xfrm>
            <a:off x="549275" y="1114425"/>
            <a:ext cx="7281863" cy="11842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400" b="1"/>
              <a:t>Primitive variables are variables of primitive types (i.e. not objects) </a:t>
            </a:r>
            <a:r>
              <a:rPr lang="en-US" altLang="he-IL" sz="2400" b="1">
                <a:latin typeface="Courier New" panose="02070309020205020404" pitchFamily="49" charset="0"/>
              </a:rPr>
              <a:t>–</a:t>
            </a:r>
            <a:r>
              <a:rPr lang="en-US" altLang="he-IL" sz="2400" b="1"/>
              <a:t> they pass By Value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76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699774-A867-4EA7-B34A-6E372D81A105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he-IL" sz="120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Objects and References</a:t>
            </a:r>
          </a:p>
        </p:txBody>
      </p:sp>
      <p:sp>
        <p:nvSpPr>
          <p:cNvPr id="925699" name="Rectangle 3"/>
          <p:cNvSpPr>
            <a:spLocks noChangeArrowheads="1"/>
          </p:cNvSpPr>
          <p:nvPr/>
        </p:nvSpPr>
        <p:spPr bwMode="auto">
          <a:xfrm>
            <a:off x="457200" y="2557463"/>
            <a:ext cx="8229600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 someMethod(Person p)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p.setName("Momo");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he-IL" sz="1800" b="1"/>
          </a:p>
          <a:p>
            <a:pPr eaLnBrk="1" hangingPunct="1"/>
            <a:endParaRPr lang="en-US" altLang="he-IL" sz="1200" b="1" u="sng"/>
          </a:p>
          <a:p>
            <a:pPr eaLnBrk="1" hangingPunct="1">
              <a:spcBef>
                <a:spcPct val="20000"/>
              </a:spcBef>
            </a:pPr>
            <a:r>
              <a:rPr lang="en-US" altLang="he-IL" b="1" u="sng"/>
              <a:t>The original person sent to this method is modified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he-IL" sz="1800" b="1"/>
              <a:t>(In case p is null we will get an Exception – we will talk about this later)</a:t>
            </a:r>
          </a:p>
        </p:txBody>
      </p:sp>
      <p:sp>
        <p:nvSpPr>
          <p:cNvPr id="93189" name="Rectangle 4"/>
          <p:cNvSpPr>
            <a:spLocks noChangeArrowheads="1"/>
          </p:cNvSpPr>
          <p:nvPr/>
        </p:nvSpPr>
        <p:spPr bwMode="auto">
          <a:xfrm>
            <a:off x="549275" y="1114425"/>
            <a:ext cx="6530975" cy="11842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400" b="1"/>
              <a:t>Object variables in Java are ALWAYS</a:t>
            </a:r>
            <a:br>
              <a:rPr lang="en-US" altLang="he-IL" sz="2400" b="1"/>
            </a:br>
            <a:r>
              <a:rPr lang="en-US" altLang="he-IL" sz="2400" b="1"/>
              <a:t>a </a:t>
            </a:r>
            <a:r>
              <a:rPr lang="en-US" altLang="he-IL" sz="2400" b="1" u="sng"/>
              <a:t>reference</a:t>
            </a:r>
            <a:r>
              <a:rPr lang="en-US" altLang="he-IL" sz="2400" b="1"/>
              <a:t> to an instance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69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BF9B9B-2E78-461E-9292-3CDED95B8A06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he-IL" sz="120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Objects and References</a:t>
            </a:r>
          </a:p>
        </p:txBody>
      </p:sp>
      <p:sp>
        <p:nvSpPr>
          <p:cNvPr id="927747" name="Rectangle 3"/>
          <p:cNvSpPr>
            <a:spLocks noChangeArrowheads="1"/>
          </p:cNvSpPr>
          <p:nvPr/>
        </p:nvSpPr>
        <p:spPr bwMode="auto">
          <a:xfrm>
            <a:off x="457200" y="3138488"/>
            <a:ext cx="82296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 1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 someMethod() {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Person p;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p.setName("Koko");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he-IL" sz="1800" b="1"/>
          </a:p>
          <a:p>
            <a:pPr eaLnBrk="1" hangingPunct="1"/>
            <a:endParaRPr lang="en-US" altLang="he-IL" sz="1200" b="1" u="sng"/>
          </a:p>
          <a:p>
            <a:pPr eaLnBrk="1" hangingPunct="1">
              <a:spcBef>
                <a:spcPct val="20000"/>
              </a:spcBef>
            </a:pPr>
            <a:r>
              <a:rPr lang="en-US" altLang="he-IL" b="1" u="sng"/>
              <a:t>The above will not compile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he-IL" sz="1800" b="1"/>
              <a:t>(compilation error: variable ‘p’ might not have been initialized)</a:t>
            </a:r>
            <a:endParaRPr lang="en-US" altLang="he-IL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237" name="Rectangle 4"/>
          <p:cNvSpPr>
            <a:spLocks noChangeArrowheads="1"/>
          </p:cNvSpPr>
          <p:nvPr/>
        </p:nvSpPr>
        <p:spPr bwMode="auto">
          <a:xfrm>
            <a:off x="549275" y="1114425"/>
            <a:ext cx="6889750" cy="16906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400" b="1"/>
              <a:t>Object variables MUST be initialized </a:t>
            </a:r>
            <a:br>
              <a:rPr lang="en-US" altLang="he-IL" sz="2400" b="1"/>
            </a:br>
            <a:r>
              <a:rPr lang="en-US" altLang="he-IL" sz="2400" b="1"/>
              <a:t>or otherwise they are:</a:t>
            </a:r>
            <a:br>
              <a:rPr lang="en-US" altLang="he-IL" sz="2400" b="1"/>
            </a:br>
            <a:r>
              <a:rPr lang="en-US" altLang="he-IL" b="1"/>
              <a:t>– uninitialized in case of local variables</a:t>
            </a:r>
            <a:br>
              <a:rPr lang="en-US" altLang="he-IL" b="1"/>
            </a:br>
            <a:r>
              <a:rPr lang="en-US" altLang="he-IL" b="1"/>
              <a:t>– null in case of a field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4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8351FB-07BD-48EF-9E62-212A96E9F7EF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he-IL" sz="1200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Objects and References</a:t>
            </a:r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457200" y="3138488"/>
            <a:ext cx="82296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 2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class Foo 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Person p; // field p is initialized to null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void someMethod() 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p.setName("Annul");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he-IL" sz="1800" b="1"/>
          </a:p>
          <a:p>
            <a:pPr eaLnBrk="1" hangingPunct="1"/>
            <a:endParaRPr lang="en-US" altLang="he-IL" sz="200" b="1" u="sng"/>
          </a:p>
          <a:p>
            <a:pPr eaLnBrk="1" hangingPunct="1">
              <a:spcBef>
                <a:spcPct val="20000"/>
              </a:spcBef>
            </a:pPr>
            <a:r>
              <a:rPr lang="en-US" altLang="he-IL" b="1" u="sng"/>
              <a:t>NullPointerException thrown at runtime</a:t>
            </a:r>
          </a:p>
          <a:p>
            <a:pPr eaLnBrk="1" hangingPunct="1"/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549275" y="1114425"/>
            <a:ext cx="6889750" cy="16906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400" b="1"/>
              <a:t>Object variables MUST be initialized </a:t>
            </a:r>
            <a:br>
              <a:rPr lang="en-US" altLang="he-IL" sz="2400" b="1"/>
            </a:br>
            <a:r>
              <a:rPr lang="en-US" altLang="he-IL" sz="2400" b="1"/>
              <a:t>or otherwise they are:</a:t>
            </a:r>
            <a:br>
              <a:rPr lang="en-US" altLang="he-IL" sz="2400" b="1"/>
            </a:br>
            <a:r>
              <a:rPr lang="en-US" altLang="he-IL" b="1"/>
              <a:t>– uninitialized in case of local variables</a:t>
            </a:r>
            <a:br>
              <a:rPr lang="en-US" altLang="he-IL" b="1"/>
            </a:br>
            <a:r>
              <a:rPr lang="en-US" altLang="he-IL" b="1"/>
              <a:t>– null in case of a field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90713" y="4627563"/>
            <a:ext cx="6796087" cy="1068387"/>
            <a:chOff x="1191" y="2915"/>
            <a:chExt cx="4281" cy="673"/>
          </a:xfrm>
        </p:grpSpPr>
        <p:sp>
          <p:nvSpPr>
            <p:cNvPr id="97287" name="Rectangle 6"/>
            <p:cNvSpPr>
              <a:spLocks noChangeArrowheads="1"/>
            </p:cNvSpPr>
            <p:nvPr/>
          </p:nvSpPr>
          <p:spPr bwMode="auto">
            <a:xfrm>
              <a:off x="4118" y="2915"/>
              <a:ext cx="1354" cy="480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72000" rIns="72000" bIns="72000" anchor="ctr">
              <a:spAutoFit/>
            </a:bodyPr>
            <a:lstStyle>
              <a:lvl1pPr defTabSz="912813">
                <a:spcBef>
                  <a:spcPct val="50000"/>
                </a:spcBef>
                <a:buClr>
                  <a:schemeClr val="accent1"/>
                </a:buClr>
                <a:buSzPct val="7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20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Pct val="100000"/>
              </a:pPr>
              <a:r>
                <a:rPr lang="en-US" altLang="he-IL" sz="2000"/>
                <a:t>Well, in fact it’s a null reference</a:t>
              </a:r>
            </a:p>
          </p:txBody>
        </p:sp>
        <p:sp>
          <p:nvSpPr>
            <p:cNvPr id="97288" name="Line 7"/>
            <p:cNvSpPr>
              <a:spLocks noChangeShapeType="1"/>
            </p:cNvSpPr>
            <p:nvPr/>
          </p:nvSpPr>
          <p:spPr bwMode="auto">
            <a:xfrm flipH="1">
              <a:off x="1191" y="3114"/>
              <a:ext cx="2927" cy="474"/>
            </a:xfrm>
            <a:prstGeom prst="line">
              <a:avLst/>
            </a:prstGeom>
            <a:noFill/>
            <a:ln w="25400">
              <a:solidFill>
                <a:srgbClr val="38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DA99C0-C97E-4D91-985B-C37C97C4C86E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he-IL" sz="1200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Objects and References</a:t>
            </a:r>
          </a:p>
        </p:txBody>
      </p:sp>
      <p:sp>
        <p:nvSpPr>
          <p:cNvPr id="937987" name="Rectangle 3"/>
          <p:cNvSpPr>
            <a:spLocks noChangeArrowheads="1"/>
          </p:cNvSpPr>
          <p:nvPr/>
        </p:nvSpPr>
        <p:spPr bwMode="auto">
          <a:xfrm>
            <a:off x="457200" y="2484438"/>
            <a:ext cx="82296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Person p = new Person("Noa"); // use Person c’tor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System.out.println(p.getName());</a:t>
            </a:r>
          </a:p>
          <a:p>
            <a:pPr eaLnBrk="1" hangingPunct="1"/>
            <a:endParaRPr lang="en-US" altLang="he-IL" sz="1200" b="1" u="sng"/>
          </a:p>
          <a:p>
            <a:pPr eaLnBrk="1" hangingPunct="1"/>
            <a:r>
              <a:rPr lang="en-US" altLang="he-IL" b="1" u="sng"/>
              <a:t>The person ‘p’ references is created on the heap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he-IL" sz="1800" b="1"/>
              <a:t>(You shouldn’t worry about the deallocation!)</a:t>
            </a:r>
          </a:p>
          <a:p>
            <a:pPr eaLnBrk="1" hangingPunct="1">
              <a:spcBef>
                <a:spcPct val="30000"/>
              </a:spcBef>
            </a:pPr>
            <a:endParaRPr lang="en-US" altLang="he-IL" sz="1800" b="1"/>
          </a:p>
          <a:p>
            <a:pPr eaLnBrk="1" hangingPunct="1">
              <a:spcBef>
                <a:spcPct val="30000"/>
              </a:spcBef>
            </a:pPr>
            <a:r>
              <a:rPr lang="en-US" altLang="he-IL" sz="1800" b="1"/>
              <a:t>We will talk about “constructors” (== c’tors) later</a:t>
            </a:r>
            <a:endParaRPr lang="en-US" altLang="he-IL" b="1" u="sng"/>
          </a:p>
          <a:p>
            <a:pPr eaLnBrk="1" hangingPunct="1"/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333" name="Rectangle 4"/>
          <p:cNvSpPr>
            <a:spLocks noChangeArrowheads="1"/>
          </p:cNvSpPr>
          <p:nvPr/>
        </p:nvSpPr>
        <p:spPr bwMode="auto">
          <a:xfrm>
            <a:off x="549275" y="1114425"/>
            <a:ext cx="6889750" cy="10350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400" b="1"/>
              <a:t>To create an instance of an object</a:t>
            </a:r>
            <a:br>
              <a:rPr lang="en-US" altLang="he-IL" sz="2400" b="1"/>
            </a:br>
            <a:r>
              <a:rPr lang="en-US" altLang="he-IL" sz="2400" b="1"/>
              <a:t>you should use </a:t>
            </a:r>
            <a:r>
              <a:rPr lang="en-US" altLang="he-IL" sz="2400" b="1">
                <a:latin typeface="Courier New" panose="02070309020205020404" pitchFamily="49" charset="0"/>
              </a:rPr>
              <a:t>‘</a:t>
            </a:r>
            <a:r>
              <a:rPr lang="en-US" altLang="he-IL" sz="2400" b="1"/>
              <a:t>new</a:t>
            </a:r>
            <a:r>
              <a:rPr lang="en-US" altLang="he-IL" sz="2400" b="1">
                <a:latin typeface="Courier New" panose="02070309020205020404" pitchFamily="49" charset="0"/>
              </a:rPr>
              <a:t>’</a:t>
            </a:r>
            <a:endParaRPr lang="en-US" altLang="he-IL" sz="2400" b="1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2C09E1-85ED-4DE1-8BE7-CE10431D9E65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he-IL" sz="1200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Objects and References</a:t>
            </a:r>
          </a:p>
        </p:txBody>
      </p:sp>
      <p:sp>
        <p:nvSpPr>
          <p:cNvPr id="944131" name="Rectangle 3"/>
          <p:cNvSpPr>
            <a:spLocks noChangeArrowheads="1"/>
          </p:cNvSpPr>
          <p:nvPr/>
        </p:nvSpPr>
        <p:spPr bwMode="auto">
          <a:xfrm>
            <a:off x="457200" y="2557463"/>
            <a:ext cx="8229600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 1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 someMethod(Person p)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 = new Person("New Person");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p.setAge(0);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he-IL" sz="1800" b="1"/>
          </a:p>
          <a:p>
            <a:pPr eaLnBrk="1" hangingPunct="1"/>
            <a:endParaRPr lang="en-US" altLang="he-IL" sz="1200" b="1" u="sng"/>
          </a:p>
          <a:p>
            <a:pPr eaLnBrk="1" hangingPunct="1">
              <a:spcBef>
                <a:spcPct val="20000"/>
              </a:spcBef>
            </a:pPr>
            <a:r>
              <a:rPr lang="en-US" altLang="he-IL" b="1" u="sng"/>
              <a:t>The original person sent to this method is unmodified!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he-IL" sz="1800" b="1"/>
              <a:t>(Which makes this method a bit useless… but this is only an example)</a:t>
            </a:r>
          </a:p>
        </p:txBody>
      </p:sp>
      <p:sp>
        <p:nvSpPr>
          <p:cNvPr id="101381" name="Rectangle 4"/>
          <p:cNvSpPr>
            <a:spLocks noChangeArrowheads="1"/>
          </p:cNvSpPr>
          <p:nvPr/>
        </p:nvSpPr>
        <p:spPr bwMode="auto">
          <a:xfrm>
            <a:off x="549275" y="1114425"/>
            <a:ext cx="7753350" cy="11842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400" b="1"/>
              <a:t>When setting a reference to an object variable its old reference (if existed) is detached with no harm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E1C41D-264C-44D0-A531-6027FCC20546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he-IL" sz="1200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Objects and References</a:t>
            </a: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457200" y="2557463"/>
            <a:ext cx="82296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 2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 someMethod(String s)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 = "123";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he-IL" sz="1800" b="1"/>
          </a:p>
          <a:p>
            <a:pPr eaLnBrk="1" hangingPunct="1"/>
            <a:endParaRPr lang="en-US" altLang="he-IL" sz="1200" b="1" u="sng"/>
          </a:p>
          <a:p>
            <a:pPr eaLnBrk="1" hangingPunct="1">
              <a:spcBef>
                <a:spcPct val="20000"/>
              </a:spcBef>
            </a:pPr>
            <a:endParaRPr lang="en-US" altLang="he-IL" b="1" u="sng"/>
          </a:p>
          <a:p>
            <a:pPr eaLnBrk="1" hangingPunct="1">
              <a:spcBef>
                <a:spcPct val="20000"/>
              </a:spcBef>
            </a:pPr>
            <a:r>
              <a:rPr lang="en-US" altLang="he-IL" b="1" u="sng"/>
              <a:t>The original String sent to this method is unmodified!!!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he-IL" sz="1800" b="1"/>
              <a:t>(Which again makes this method a bit useless…)</a:t>
            </a:r>
          </a:p>
        </p:txBody>
      </p:sp>
      <p:sp>
        <p:nvSpPr>
          <p:cNvPr id="103429" name="Rectangle 4"/>
          <p:cNvSpPr>
            <a:spLocks noChangeArrowheads="1"/>
          </p:cNvSpPr>
          <p:nvPr/>
        </p:nvSpPr>
        <p:spPr bwMode="auto">
          <a:xfrm>
            <a:off x="549275" y="1114425"/>
            <a:ext cx="8137525" cy="10239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400" b="1"/>
              <a:t>When setting a reference to an object variable</a:t>
            </a:r>
            <a:br>
              <a:rPr lang="en-US" altLang="he-IL" sz="2400" b="1"/>
            </a:br>
            <a:r>
              <a:rPr lang="en-US" altLang="he-IL" sz="2400" b="1"/>
              <a:t>its old reference (if existed) is detached with no harm</a:t>
            </a:r>
          </a:p>
        </p:txBody>
      </p:sp>
      <p:sp>
        <p:nvSpPr>
          <p:cNvPr id="946182" name="Rectangle 6"/>
          <p:cNvSpPr>
            <a:spLocks noChangeArrowheads="1"/>
          </p:cNvSpPr>
          <p:nvPr/>
        </p:nvSpPr>
        <p:spPr bwMode="auto">
          <a:xfrm>
            <a:off x="5018088" y="2405063"/>
            <a:ext cx="3668712" cy="762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tIns="72000" rIns="72000" bIns="72000" anchor="ctr">
            <a:spAutoFit/>
          </a:bodyPr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</a:pPr>
            <a:r>
              <a:rPr lang="en-US" altLang="he-IL" sz="2000" b="1"/>
              <a:t>So how do I change a String that was sent to me?</a:t>
            </a:r>
          </a:p>
        </p:txBody>
      </p:sp>
      <p:sp>
        <p:nvSpPr>
          <p:cNvPr id="946184" name="Rectangle 8"/>
          <p:cNvSpPr>
            <a:spLocks noChangeArrowheads="1"/>
          </p:cNvSpPr>
          <p:nvPr/>
        </p:nvSpPr>
        <p:spPr bwMode="auto">
          <a:xfrm>
            <a:off x="5018088" y="3302000"/>
            <a:ext cx="3668712" cy="1371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tIns="72000" rIns="72000" bIns="72000" anchor="ctr">
            <a:spAutoFit/>
          </a:bodyPr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</a:pPr>
            <a:r>
              <a:rPr lang="en-US" altLang="he-IL" sz="2000" b="1"/>
              <a:t>You CAN’T.</a:t>
            </a:r>
            <a:br>
              <a:rPr lang="en-US" altLang="he-IL" sz="2000" b="1"/>
            </a:br>
            <a:r>
              <a:rPr lang="en-US" altLang="he-IL" sz="2000" b="1"/>
              <a:t>String is ‘Immutable’.</a:t>
            </a:r>
            <a:br>
              <a:rPr lang="en-US" altLang="he-IL" sz="2000" b="1"/>
            </a:br>
            <a:r>
              <a:rPr lang="en-US" altLang="he-IL" sz="2000" b="1"/>
              <a:t>As well as all the wrapper classes (Integer, Long etc.)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82" grpId="0" animBg="1"/>
      <p:bldP spid="94618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93C412-C320-44CD-9EB5-219D88E0D7CE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he-IL" sz="1200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Objects and References</a:t>
            </a:r>
          </a:p>
        </p:txBody>
      </p:sp>
      <p:sp>
        <p:nvSpPr>
          <p:cNvPr id="940035" name="Rectangle 3"/>
          <p:cNvSpPr>
            <a:spLocks noChangeArrowheads="1"/>
          </p:cNvSpPr>
          <p:nvPr/>
        </p:nvSpPr>
        <p:spPr bwMode="auto">
          <a:xfrm>
            <a:off x="457200" y="2484438"/>
            <a:ext cx="8229600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Person p = new Person("Noa");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Person q = p;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q.setName("Q");</a:t>
            </a:r>
          </a:p>
          <a:p>
            <a:pPr eaLnBrk="1" hangingPunct="1"/>
            <a:endParaRPr lang="en-US" altLang="he-IL" sz="1200" b="1" u="sng"/>
          </a:p>
          <a:p>
            <a:pPr eaLnBrk="1" hangingPunct="1"/>
            <a:r>
              <a:rPr lang="en-US" altLang="he-IL" b="1" u="sng"/>
              <a:t>Both ‘p’ and ‘q’ are the same person (called now “Q”)</a:t>
            </a:r>
          </a:p>
          <a:p>
            <a:pPr eaLnBrk="1" hangingPunct="1">
              <a:spcBef>
                <a:spcPct val="30000"/>
              </a:spcBef>
            </a:pPr>
            <a:endParaRPr lang="en-US" altLang="he-IL" b="1" u="sng"/>
          </a:p>
          <a:p>
            <a:pPr eaLnBrk="1" hangingPunct="1"/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477" name="Rectangle 4"/>
          <p:cNvSpPr>
            <a:spLocks noChangeArrowheads="1"/>
          </p:cNvSpPr>
          <p:nvPr/>
        </p:nvSpPr>
        <p:spPr bwMode="auto">
          <a:xfrm>
            <a:off x="549275" y="1114425"/>
            <a:ext cx="6889750" cy="714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400" b="1"/>
              <a:t>Assignment is assignment of references!</a:t>
            </a: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549275" y="5073650"/>
            <a:ext cx="7694613" cy="762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tIns="72000" rIns="72000" bIns="72000" anchor="ctr">
            <a:spAutoFit/>
          </a:bodyPr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</a:pPr>
            <a:r>
              <a:rPr lang="en-US" altLang="he-IL" sz="2000" b="1"/>
              <a:t>To create a copy you should use ‘clone’ method</a:t>
            </a:r>
            <a:br>
              <a:rPr lang="en-US" altLang="he-IL" sz="2000" b="1"/>
            </a:br>
            <a:r>
              <a:rPr lang="en-US" altLang="he-IL" sz="2000" b="1"/>
              <a:t>(but we will not go through it now)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/>
      <p:bldP spid="9400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7E95D6-B1D1-4D54-BD0E-71C86427F77E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he-IL" sz="12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Java History - Chronology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8018463" cy="4987925"/>
          </a:xfrm>
        </p:spPr>
        <p:txBody>
          <a:bodyPr/>
          <a:lstStyle/>
          <a:p>
            <a:pPr lvl="1" eaLnBrk="1" hangingPunct="1">
              <a:spcBef>
                <a:spcPts val="600"/>
              </a:spcBef>
              <a:tabLst>
                <a:tab pos="1609725" algn="l"/>
              </a:tabLst>
            </a:pPr>
            <a:r>
              <a:rPr lang="en-US" altLang="he-IL" u="sng" dirty="0" smtClean="0"/>
              <a:t>Dec-1990</a:t>
            </a:r>
            <a:r>
              <a:rPr lang="en-US" altLang="he-IL" dirty="0" smtClean="0"/>
              <a:t>:	Internal project at Sun (</a:t>
            </a:r>
            <a:r>
              <a:rPr lang="en-US" altLang="he-IL" i="1" dirty="0" smtClean="0"/>
              <a:t>OAK</a:t>
            </a:r>
            <a:r>
              <a:rPr lang="en-US" altLang="he-IL" dirty="0" smtClean="0"/>
              <a:t>, </a:t>
            </a:r>
            <a:r>
              <a:rPr lang="en-US" altLang="he-IL" i="1" dirty="0" smtClean="0"/>
              <a:t>OS Green project</a:t>
            </a:r>
            <a:r>
              <a:rPr lang="en-US" altLang="he-IL" dirty="0" smtClean="0"/>
              <a:t>)</a:t>
            </a:r>
            <a:endParaRPr lang="en-US" altLang="he-IL" u="sng" dirty="0" smtClean="0"/>
          </a:p>
          <a:p>
            <a:pPr lvl="1" eaLnBrk="1" hangingPunct="1">
              <a:spcBef>
                <a:spcPts val="600"/>
              </a:spcBef>
              <a:tabLst>
                <a:tab pos="1609725" algn="l"/>
              </a:tabLst>
            </a:pPr>
            <a:r>
              <a:rPr lang="en-US" altLang="he-IL" u="sng" dirty="0" smtClean="0"/>
              <a:t>May-1995</a:t>
            </a:r>
            <a:r>
              <a:rPr lang="en-US" altLang="he-IL" dirty="0" smtClean="0"/>
              <a:t>:	1</a:t>
            </a:r>
            <a:r>
              <a:rPr lang="en-US" altLang="he-IL" baseline="30000" dirty="0" smtClean="0"/>
              <a:t>st</a:t>
            </a:r>
            <a:r>
              <a:rPr lang="en-US" altLang="he-IL" dirty="0" smtClean="0"/>
              <a:t> Java public release as part of the </a:t>
            </a:r>
            <a:r>
              <a:rPr lang="en-US" altLang="he-IL" dirty="0" err="1" smtClean="0"/>
              <a:t>HotJava</a:t>
            </a:r>
            <a:r>
              <a:rPr lang="en-US" altLang="he-IL" dirty="0" smtClean="0"/>
              <a:t> browser</a:t>
            </a:r>
          </a:p>
          <a:p>
            <a:pPr lvl="1" eaLnBrk="1" hangingPunct="1">
              <a:spcBef>
                <a:spcPts val="600"/>
              </a:spcBef>
              <a:tabLst>
                <a:tab pos="1609725" algn="l"/>
              </a:tabLst>
            </a:pPr>
            <a:r>
              <a:rPr lang="en-US" altLang="he-IL" u="sng" dirty="0" smtClean="0"/>
              <a:t>Jan-1996</a:t>
            </a:r>
            <a:r>
              <a:rPr lang="en-US" altLang="he-IL" dirty="0" smtClean="0"/>
              <a:t>:	JDK 1.0</a:t>
            </a:r>
          </a:p>
          <a:p>
            <a:pPr lvl="1" eaLnBrk="1" hangingPunct="1">
              <a:spcBef>
                <a:spcPts val="600"/>
              </a:spcBef>
              <a:tabLst>
                <a:tab pos="1609725" algn="l"/>
              </a:tabLst>
            </a:pPr>
            <a:r>
              <a:rPr lang="en-US" altLang="he-IL" u="sng" dirty="0" smtClean="0"/>
              <a:t>Feb-1997</a:t>
            </a:r>
            <a:r>
              <a:rPr lang="en-US" altLang="he-IL" dirty="0" smtClean="0"/>
              <a:t>:	JDK 1.1  (added inner classes, JDBC, AWT changes)</a:t>
            </a:r>
          </a:p>
          <a:p>
            <a:pPr lvl="1" eaLnBrk="1" hangingPunct="1">
              <a:spcBef>
                <a:spcPts val="600"/>
              </a:spcBef>
              <a:tabLst>
                <a:tab pos="1609725" algn="l"/>
              </a:tabLst>
            </a:pPr>
            <a:r>
              <a:rPr lang="en-US" altLang="he-IL" u="sng" dirty="0" smtClean="0"/>
              <a:t>Dec-1998</a:t>
            </a:r>
            <a:r>
              <a:rPr lang="en-US" altLang="he-IL" dirty="0" smtClean="0"/>
              <a:t>:	J2SE 1.2  (added reflection, Swing, Collections </a:t>
            </a:r>
            <a:r>
              <a:rPr lang="en-US" altLang="he-IL" dirty="0" err="1" smtClean="0"/>
              <a:t>utils</a:t>
            </a:r>
            <a:r>
              <a:rPr lang="en-US" altLang="he-IL" dirty="0" smtClean="0"/>
              <a:t>)</a:t>
            </a:r>
          </a:p>
          <a:p>
            <a:pPr lvl="1" eaLnBrk="1" hangingPunct="1">
              <a:spcBef>
                <a:spcPts val="600"/>
              </a:spcBef>
              <a:buFontTx/>
              <a:buNone/>
              <a:tabLst>
                <a:tab pos="1609725" algn="l"/>
              </a:tabLst>
            </a:pPr>
            <a:r>
              <a:rPr lang="en-US" altLang="he-IL" dirty="0" smtClean="0"/>
              <a:t>		…</a:t>
            </a:r>
          </a:p>
          <a:p>
            <a:pPr lvl="1" eaLnBrk="1" hangingPunct="1">
              <a:spcBef>
                <a:spcPts val="600"/>
              </a:spcBef>
              <a:tabLst>
                <a:tab pos="1609725" algn="l"/>
              </a:tabLst>
            </a:pPr>
            <a:r>
              <a:rPr lang="en-US" altLang="he-IL" u="sng" dirty="0" smtClean="0"/>
              <a:t>Sep-2004</a:t>
            </a:r>
            <a:r>
              <a:rPr lang="en-US" altLang="he-IL" dirty="0" smtClean="0"/>
              <a:t>:	J2SE 5.0  (added Generics, annotations, …)</a:t>
            </a:r>
          </a:p>
          <a:p>
            <a:pPr lvl="1" eaLnBrk="1" hangingPunct="1">
              <a:spcBef>
                <a:spcPts val="600"/>
              </a:spcBef>
              <a:tabLst>
                <a:tab pos="1609725" algn="l"/>
              </a:tabLst>
            </a:pPr>
            <a:r>
              <a:rPr lang="en-US" altLang="he-IL" u="sng" dirty="0" smtClean="0"/>
              <a:t>Dec-2006</a:t>
            </a:r>
            <a:r>
              <a:rPr lang="en-US" altLang="he-IL" dirty="0" smtClean="0"/>
              <a:t>:	Java SE 6  (support in code compilation, scripting, …)</a:t>
            </a:r>
          </a:p>
          <a:p>
            <a:pPr lvl="1" eaLnBrk="1" hangingPunct="1">
              <a:spcBef>
                <a:spcPts val="600"/>
              </a:spcBef>
              <a:tabLst>
                <a:tab pos="1609725" algn="l"/>
              </a:tabLst>
            </a:pPr>
            <a:r>
              <a:rPr lang="en-US" altLang="he-IL" u="sng" dirty="0" smtClean="0"/>
              <a:t>July-2011</a:t>
            </a:r>
            <a:r>
              <a:rPr lang="en-US" altLang="he-IL" dirty="0" smtClean="0"/>
              <a:t>:	Java SE 7  (strings in switch, try-with-resource, type inference for Generics …)</a:t>
            </a:r>
          </a:p>
          <a:p>
            <a:pPr lvl="1" eaLnBrk="1" hangingPunct="1">
              <a:spcBef>
                <a:spcPts val="600"/>
              </a:spcBef>
              <a:tabLst>
                <a:tab pos="1609725" algn="l"/>
              </a:tabLst>
            </a:pPr>
            <a:r>
              <a:rPr lang="en-US" altLang="he-IL" u="sng" dirty="0" smtClean="0"/>
              <a:t>Mar-2014</a:t>
            </a:r>
            <a:r>
              <a:rPr lang="en-US" altLang="he-IL" dirty="0" smtClean="0"/>
              <a:t>:	Java SE 8  (Lambda expressions, Streams, …)</a:t>
            </a:r>
          </a:p>
          <a:p>
            <a:pPr lvl="1" eaLnBrk="1" hangingPunct="1">
              <a:spcBef>
                <a:spcPts val="600"/>
              </a:spcBef>
              <a:tabLst>
                <a:tab pos="1609725" algn="l"/>
              </a:tabLst>
            </a:pPr>
            <a:r>
              <a:rPr lang="en-US" altLang="he-IL" u="sng" dirty="0" smtClean="0"/>
              <a:t>Sep-2017</a:t>
            </a:r>
            <a:r>
              <a:rPr lang="en-US" altLang="he-IL" dirty="0" smtClean="0"/>
              <a:t>:	Java SE 9  (Modularization, Reactive Streams …)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8B7DFC-EDDB-491B-913B-75349F41825F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he-IL" sz="1200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Objects and References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549275" y="1114425"/>
            <a:ext cx="6889750" cy="1481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400" b="1"/>
              <a:t>The </a:t>
            </a:r>
            <a:r>
              <a:rPr lang="en-US" altLang="he-IL" sz="2400" b="1">
                <a:latin typeface="Courier New" panose="02070309020205020404" pitchFamily="49" charset="0"/>
              </a:rPr>
              <a:t>‘</a:t>
            </a:r>
            <a:r>
              <a:rPr lang="en-US" altLang="he-IL" sz="2400" b="1"/>
              <a:t>==</a:t>
            </a:r>
            <a:r>
              <a:rPr lang="en-US" altLang="he-IL" sz="2400" b="1">
                <a:latin typeface="Courier New" panose="02070309020205020404" pitchFamily="49" charset="0"/>
              </a:rPr>
              <a:t>’</a:t>
            </a:r>
            <a:r>
              <a:rPr lang="en-US" altLang="he-IL" sz="2400" b="1"/>
              <a:t> checks for references equality</a:t>
            </a:r>
            <a:br>
              <a:rPr lang="en-US" altLang="he-IL" sz="2400" b="1"/>
            </a:br>
            <a:r>
              <a:rPr lang="en-US" altLang="he-IL" sz="2400" b="1"/>
              <a:t>The </a:t>
            </a:r>
            <a:r>
              <a:rPr lang="en-US" altLang="he-IL" sz="2400" b="1">
                <a:latin typeface="Courier New" panose="02070309020205020404" pitchFamily="49" charset="0"/>
              </a:rPr>
              <a:t>‘</a:t>
            </a:r>
            <a:r>
              <a:rPr lang="en-US" altLang="he-IL" sz="2400" b="1"/>
              <a:t>equals</a:t>
            </a:r>
            <a:r>
              <a:rPr lang="en-US" altLang="he-IL" sz="2400" b="1">
                <a:latin typeface="Courier New" panose="02070309020205020404" pitchFamily="49" charset="0"/>
              </a:rPr>
              <a:t>’</a:t>
            </a:r>
            <a:r>
              <a:rPr lang="en-US" altLang="he-IL" sz="2400" b="1"/>
              <a:t> function is for deep equality,</a:t>
            </a:r>
            <a:br>
              <a:rPr lang="en-US" altLang="he-IL" sz="2400" b="1"/>
            </a:br>
            <a:r>
              <a:rPr lang="en-US" altLang="he-IL" sz="2400" b="1"/>
              <a:t>under the responsibility of the class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105D78-6413-4D11-929A-E793E40EB1D2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he-IL" sz="1200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Objects and References</a:t>
            </a:r>
          </a:p>
        </p:txBody>
      </p:sp>
      <p:sp>
        <p:nvSpPr>
          <p:cNvPr id="942083" name="Rectangle 3"/>
          <p:cNvSpPr>
            <a:spLocks noChangeArrowheads="1"/>
          </p:cNvSpPr>
          <p:nvPr/>
        </p:nvSpPr>
        <p:spPr bwMode="auto">
          <a:xfrm>
            <a:off x="457200" y="1889125"/>
            <a:ext cx="8229600" cy="433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 1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Person p = new Person("Noa");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Person q = new Person("Noa");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if(p==q) {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System.out.println("Equal!");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else {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System.out.println("NOT Equal!");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/>
            <a:endParaRPr lang="en-US" altLang="he-IL" sz="400" b="1" u="sng"/>
          </a:p>
          <a:p>
            <a:pPr eaLnBrk="1" hangingPunct="1"/>
            <a:r>
              <a:rPr lang="en-US" altLang="he-IL" b="1" u="sng"/>
              <a:t>Since ‘p’ and ‘q’ do not share the same reference</a:t>
            </a:r>
            <a:br>
              <a:rPr lang="en-US" altLang="he-IL" b="1" u="sng"/>
            </a:br>
            <a:r>
              <a:rPr lang="en-US" altLang="he-IL" b="1" u="sng"/>
              <a:t>– We will see “NOT Equal!”</a:t>
            </a:r>
            <a:r>
              <a:rPr lang="en-US" altLang="he-IL" b="1"/>
              <a:t> </a:t>
            </a:r>
            <a:r>
              <a:rPr lang="en-US" altLang="he-IL" sz="1800" b="1"/>
              <a:t>(‘==’ checks for reference equality)</a:t>
            </a:r>
          </a:p>
          <a:p>
            <a:pPr eaLnBrk="1" hangingPunct="1">
              <a:spcBef>
                <a:spcPct val="30000"/>
              </a:spcBef>
            </a:pPr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573" name="Rectangle 4"/>
          <p:cNvSpPr>
            <a:spLocks noChangeArrowheads="1"/>
          </p:cNvSpPr>
          <p:nvPr/>
        </p:nvSpPr>
        <p:spPr bwMode="auto">
          <a:xfrm>
            <a:off x="549275" y="1114425"/>
            <a:ext cx="6889750" cy="635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400" b="1"/>
              <a:t>The </a:t>
            </a:r>
            <a:r>
              <a:rPr lang="en-US" altLang="he-IL" sz="2400" b="1">
                <a:latin typeface="Courier New" panose="02070309020205020404" pitchFamily="49" charset="0"/>
              </a:rPr>
              <a:t>‘</a:t>
            </a:r>
            <a:r>
              <a:rPr lang="en-US" altLang="he-IL" sz="2400" b="1"/>
              <a:t>==</a:t>
            </a:r>
            <a:r>
              <a:rPr lang="en-US" altLang="he-IL" sz="2400" b="1">
                <a:latin typeface="Courier New" panose="02070309020205020404" pitchFamily="49" charset="0"/>
              </a:rPr>
              <a:t>’</a:t>
            </a:r>
            <a:r>
              <a:rPr lang="en-US" altLang="he-IL" sz="2400" b="1"/>
              <a:t> checks for references equality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140392-1111-4983-B71B-955BBA14BA7C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he-IL" sz="1200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Objects and References</a:t>
            </a:r>
          </a:p>
        </p:txBody>
      </p:sp>
      <p:sp>
        <p:nvSpPr>
          <p:cNvPr id="111620" name="Rectangle 3"/>
          <p:cNvSpPr>
            <a:spLocks noChangeArrowheads="1"/>
          </p:cNvSpPr>
          <p:nvPr/>
        </p:nvSpPr>
        <p:spPr bwMode="auto">
          <a:xfrm>
            <a:off x="457200" y="2205038"/>
            <a:ext cx="8270875" cy="409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 2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String s1 = "Noa“, s2 = "Noa";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if(s1.equals(s2)) {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System.out.println("Equal!");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else {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System.out.println(“NOT Equal!");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/>
            <a:endParaRPr lang="en-US" altLang="he-IL" sz="400" b="1" u="sng"/>
          </a:p>
          <a:p>
            <a:pPr eaLnBrk="1" hangingPunct="1"/>
            <a:r>
              <a:rPr lang="en-US" altLang="he-IL" b="1" u="sng"/>
              <a:t>Since class String implemented ‘equals’ appropriately</a:t>
            </a:r>
            <a:br>
              <a:rPr lang="en-US" altLang="he-IL" b="1" u="sng"/>
            </a:br>
            <a:r>
              <a:rPr lang="en-US" altLang="he-IL" b="1" u="sng"/>
              <a:t>– We will see “Equal!”</a:t>
            </a:r>
          </a:p>
          <a:p>
            <a:pPr eaLnBrk="1" hangingPunct="1">
              <a:spcBef>
                <a:spcPct val="30000"/>
              </a:spcBef>
            </a:pPr>
            <a:endParaRPr lang="en-US" altLang="he-IL" b="1" u="sng"/>
          </a:p>
          <a:p>
            <a:pPr eaLnBrk="1" hangingPunct="1"/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621" name="Rectangle 4"/>
          <p:cNvSpPr>
            <a:spLocks noChangeArrowheads="1"/>
          </p:cNvSpPr>
          <p:nvPr/>
        </p:nvSpPr>
        <p:spPr bwMode="auto">
          <a:xfrm>
            <a:off x="549275" y="1114425"/>
            <a:ext cx="6889750" cy="9890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400" b="1"/>
              <a:t>The </a:t>
            </a:r>
            <a:r>
              <a:rPr lang="en-US" altLang="he-IL" sz="2400" b="1">
                <a:latin typeface="Courier New" panose="02070309020205020404" pitchFamily="49" charset="0"/>
              </a:rPr>
              <a:t>‘</a:t>
            </a:r>
            <a:r>
              <a:rPr lang="en-US" altLang="he-IL" sz="2400" b="1"/>
              <a:t>equals</a:t>
            </a:r>
            <a:r>
              <a:rPr lang="en-US" altLang="he-IL" sz="2400" b="1">
                <a:latin typeface="Courier New" panose="02070309020205020404" pitchFamily="49" charset="0"/>
              </a:rPr>
              <a:t>’</a:t>
            </a:r>
            <a:r>
              <a:rPr lang="en-US" altLang="he-IL" sz="2400" b="1"/>
              <a:t> function is for deep equality,</a:t>
            </a:r>
            <a:br>
              <a:rPr lang="en-US" altLang="he-IL" sz="2400" b="1"/>
            </a:br>
            <a:r>
              <a:rPr lang="en-US" altLang="he-IL" sz="2400" b="1"/>
              <a:t>under the responsibility of the class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9256E4-3E56-42EC-A366-FBCFF93B82C0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he-IL" sz="1200"/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Arrays</a:t>
            </a:r>
          </a:p>
        </p:txBody>
      </p:sp>
      <p:sp>
        <p:nvSpPr>
          <p:cNvPr id="950277" name="Rectangle 5"/>
          <p:cNvSpPr>
            <a:spLocks noChangeArrowheads="1"/>
          </p:cNvSpPr>
          <p:nvPr/>
        </p:nvSpPr>
        <p:spPr bwMode="auto">
          <a:xfrm>
            <a:off x="2892425" y="4100513"/>
            <a:ext cx="3633788" cy="2794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</a:pPr>
            <a:endParaRPr lang="he-IL" altLang="he-IL"/>
          </a:p>
        </p:txBody>
      </p:sp>
      <p:sp>
        <p:nvSpPr>
          <p:cNvPr id="950284" name="Rectangle 12"/>
          <p:cNvSpPr>
            <a:spLocks noChangeArrowheads="1"/>
          </p:cNvSpPr>
          <p:nvPr/>
        </p:nvSpPr>
        <p:spPr bwMode="auto">
          <a:xfrm>
            <a:off x="3244850" y="4432300"/>
            <a:ext cx="4076700" cy="2794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</a:pPr>
            <a:endParaRPr lang="he-IL" altLang="he-IL"/>
          </a:p>
        </p:txBody>
      </p:sp>
      <p:sp>
        <p:nvSpPr>
          <p:cNvPr id="950275" name="Rectangle 3"/>
          <p:cNvSpPr>
            <a:spLocks noChangeArrowheads="1"/>
          </p:cNvSpPr>
          <p:nvPr/>
        </p:nvSpPr>
        <p:spPr bwMode="auto">
          <a:xfrm>
            <a:off x="457200" y="1211263"/>
            <a:ext cx="82296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444500" algn="l"/>
                <a:tab pos="811213" algn="l"/>
                <a:tab pos="12541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  <a:tab pos="811213" algn="l"/>
                <a:tab pos="12541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  <a:tab pos="811213" algn="l"/>
                <a:tab pos="12541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  <a:tab pos="811213" algn="l"/>
                <a:tab pos="12541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  <a:tab pos="811213" algn="l"/>
                <a:tab pos="12541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  <a:tab pos="811213" algn="l"/>
                <a:tab pos="12541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  <a:tab pos="811213" algn="l"/>
                <a:tab pos="12541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  <a:tab pos="811213" algn="l"/>
                <a:tab pos="12541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  <a:tab pos="811213" algn="l"/>
                <a:tab pos="12541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 b="1" u="sng"/>
              <a:t>Examples</a:t>
            </a:r>
            <a:r>
              <a:rPr lang="en-US" altLang="he-IL" sz="2000" b="1"/>
              <a:t>:</a:t>
            </a:r>
          </a:p>
          <a:p>
            <a:pPr eaLnBrk="1" hangingPunct="1"/>
            <a:endParaRPr lang="en-US" altLang="he-IL" sz="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[1]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int[] intArr = {1,2,3}; </a:t>
            </a: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or = new int[]{1,2,3};</a:t>
            </a:r>
          </a:p>
          <a:p>
            <a:pPr eaLnBrk="1" hangingPunct="1">
              <a:spcBef>
                <a:spcPct val="10000"/>
              </a:spcBef>
            </a:pPr>
            <a:endParaRPr lang="en-US" altLang="he-IL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[2]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String[] sArr = new String[]{"a", "b", "c"};</a:t>
            </a:r>
          </a:p>
          <a:p>
            <a:pPr eaLnBrk="1" hangingPunct="1">
              <a:spcBef>
                <a:spcPct val="10000"/>
              </a:spcBef>
            </a:pPr>
            <a:endParaRPr lang="en-US" altLang="he-IL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[3]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Person[][] personArr2d = new Person[3][2];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for(int i=0; i &lt; personArr2d.length; i++) {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for(int j=0; j &lt; personArr2d[i].length; j++) {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	personArr2d[i][j] = new Person();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10000"/>
              </a:spcBef>
            </a:pPr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95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95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95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95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95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95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7" grpId="0" animBg="1"/>
      <p:bldP spid="95028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F86080-3D24-4899-9A9E-87FC836CEDDA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he-IL" sz="1200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Arrays</a:t>
            </a:r>
          </a:p>
        </p:txBody>
      </p:sp>
      <p:sp>
        <p:nvSpPr>
          <p:cNvPr id="115716" name="Rectangle 3"/>
          <p:cNvSpPr>
            <a:spLocks noChangeArrowheads="1"/>
          </p:cNvSpPr>
          <p:nvPr/>
        </p:nvSpPr>
        <p:spPr bwMode="auto">
          <a:xfrm>
            <a:off x="457200" y="1211263"/>
            <a:ext cx="8229600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 b="1" u="sng"/>
              <a:t>Examples (cont’)</a:t>
            </a:r>
            <a:r>
              <a:rPr lang="en-US" altLang="he-IL" sz="2000" b="1"/>
              <a:t>:</a:t>
            </a:r>
          </a:p>
          <a:p>
            <a:pPr eaLnBrk="1" hangingPunct="1"/>
            <a:endParaRPr lang="en-US" altLang="he-IL" sz="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[4]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String[][] strArr2d = new String[3][];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for(int i=0; i &lt; strArr2d.length; i++) {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strArr2d = new String[i+1];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444625" y="3914775"/>
            <a:ext cx="6696075" cy="1920875"/>
            <a:chOff x="892" y="2466"/>
            <a:chExt cx="4218" cy="1210"/>
          </a:xfrm>
        </p:grpSpPr>
        <p:grpSp>
          <p:nvGrpSpPr>
            <p:cNvPr id="115718" name="Group 19"/>
            <p:cNvGrpSpPr>
              <a:grpSpLocks/>
            </p:cNvGrpSpPr>
            <p:nvPr/>
          </p:nvGrpSpPr>
          <p:grpSpPr bwMode="auto">
            <a:xfrm>
              <a:off x="892" y="2731"/>
              <a:ext cx="893" cy="708"/>
              <a:chOff x="892" y="2731"/>
              <a:chExt cx="893" cy="708"/>
            </a:xfrm>
          </p:grpSpPr>
          <p:sp>
            <p:nvSpPr>
              <p:cNvPr id="115731" name="Rectangle 4"/>
              <p:cNvSpPr>
                <a:spLocks noChangeArrowheads="1"/>
              </p:cNvSpPr>
              <p:nvPr/>
            </p:nvSpPr>
            <p:spPr bwMode="auto">
              <a:xfrm>
                <a:off x="892" y="2731"/>
                <a:ext cx="892" cy="237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defTabSz="912813">
                  <a:spcBef>
                    <a:spcPct val="50000"/>
                  </a:spcBef>
                  <a:buClr>
                    <a:schemeClr val="accent1"/>
                  </a:buClr>
                  <a:buSzPct val="70000"/>
                  <a:buFont typeface="Symbol" panose="05050102010706020507" pitchFamily="18" charset="2"/>
                  <a:defRPr sz="24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SzPct val="100000"/>
                </a:pPr>
                <a:r>
                  <a:rPr lang="en-US" altLang="he-IL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115732" name="Rectangle 5"/>
              <p:cNvSpPr>
                <a:spLocks noChangeArrowheads="1"/>
              </p:cNvSpPr>
              <p:nvPr/>
            </p:nvSpPr>
            <p:spPr bwMode="auto">
              <a:xfrm>
                <a:off x="892" y="2967"/>
                <a:ext cx="892" cy="237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defTabSz="912813">
                  <a:spcBef>
                    <a:spcPct val="50000"/>
                  </a:spcBef>
                  <a:buClr>
                    <a:schemeClr val="accent1"/>
                  </a:buClr>
                  <a:buSzPct val="70000"/>
                  <a:buFont typeface="Symbol" panose="05050102010706020507" pitchFamily="18" charset="2"/>
                  <a:defRPr sz="24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SzPct val="100000"/>
                </a:pPr>
                <a:r>
                  <a:rPr lang="en-US" altLang="he-IL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115733" name="Rectangle 6"/>
              <p:cNvSpPr>
                <a:spLocks noChangeArrowheads="1"/>
              </p:cNvSpPr>
              <p:nvPr/>
            </p:nvSpPr>
            <p:spPr bwMode="auto">
              <a:xfrm>
                <a:off x="893" y="3202"/>
                <a:ext cx="892" cy="237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defTabSz="912813">
                  <a:spcBef>
                    <a:spcPct val="50000"/>
                  </a:spcBef>
                  <a:buClr>
                    <a:schemeClr val="accent1"/>
                  </a:buClr>
                  <a:buSzPct val="70000"/>
                  <a:buFont typeface="Symbol" panose="05050102010706020507" pitchFamily="18" charset="2"/>
                  <a:defRPr sz="24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SzPct val="100000"/>
                </a:pPr>
                <a:r>
                  <a:rPr lang="en-US" altLang="he-IL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</p:grpSp>
        <p:sp>
          <p:nvSpPr>
            <p:cNvPr id="115719" name="Rectangle 7"/>
            <p:cNvSpPr>
              <a:spLocks noChangeArrowheads="1"/>
            </p:cNvSpPr>
            <p:nvPr/>
          </p:nvSpPr>
          <p:spPr bwMode="auto">
            <a:xfrm>
              <a:off x="957" y="2511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912813">
                <a:spcBef>
                  <a:spcPct val="50000"/>
                </a:spcBef>
                <a:buClr>
                  <a:schemeClr val="accent1"/>
                </a:buClr>
                <a:buSzPct val="7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20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Pct val="100000"/>
              </a:pPr>
              <a:r>
                <a:rPr lang="en-US" altLang="he-IL" sz="2000" b="1">
                  <a:solidFill>
                    <a:srgbClr val="38383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strArr2d</a:t>
              </a:r>
            </a:p>
          </p:txBody>
        </p:sp>
        <p:sp>
          <p:nvSpPr>
            <p:cNvPr id="115720" name="Rectangle 8"/>
            <p:cNvSpPr>
              <a:spLocks noChangeArrowheads="1"/>
            </p:cNvSpPr>
            <p:nvPr/>
          </p:nvSpPr>
          <p:spPr bwMode="auto">
            <a:xfrm>
              <a:off x="2434" y="2466"/>
              <a:ext cx="892" cy="237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defTabSz="912813">
                <a:spcBef>
                  <a:spcPct val="50000"/>
                </a:spcBef>
                <a:buClr>
                  <a:schemeClr val="accent1"/>
                </a:buClr>
                <a:buSzPct val="7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20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Pct val="100000"/>
              </a:pPr>
              <a:r>
                <a:rPr lang="en-US" altLang="he-IL" sz="180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grpSp>
          <p:nvGrpSpPr>
            <p:cNvPr id="115721" name="Group 21"/>
            <p:cNvGrpSpPr>
              <a:grpSpLocks/>
            </p:cNvGrpSpPr>
            <p:nvPr/>
          </p:nvGrpSpPr>
          <p:grpSpPr bwMode="auto">
            <a:xfrm>
              <a:off x="2434" y="3439"/>
              <a:ext cx="2676" cy="237"/>
              <a:chOff x="2434" y="3439"/>
              <a:chExt cx="2676" cy="237"/>
            </a:xfrm>
          </p:grpSpPr>
          <p:sp>
            <p:nvSpPr>
              <p:cNvPr id="115728" name="Rectangle 10"/>
              <p:cNvSpPr>
                <a:spLocks noChangeArrowheads="1"/>
              </p:cNvSpPr>
              <p:nvPr/>
            </p:nvSpPr>
            <p:spPr bwMode="auto">
              <a:xfrm>
                <a:off x="2434" y="3439"/>
                <a:ext cx="892" cy="237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defTabSz="912813">
                  <a:spcBef>
                    <a:spcPct val="50000"/>
                  </a:spcBef>
                  <a:buClr>
                    <a:schemeClr val="accent1"/>
                  </a:buClr>
                  <a:buSzPct val="70000"/>
                  <a:buFont typeface="Symbol" panose="05050102010706020507" pitchFamily="18" charset="2"/>
                  <a:defRPr sz="24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SzPct val="100000"/>
                </a:pPr>
                <a:r>
                  <a:rPr lang="en-US" altLang="he-IL" sz="1800">
                    <a:latin typeface="Courier New" panose="02070309020205020404" pitchFamily="49" charset="0"/>
                    <a:cs typeface="Courier New" panose="02070309020205020404" pitchFamily="49" charset="0"/>
                  </a:rPr>
                  <a:t>null</a:t>
                </a:r>
              </a:p>
            </p:txBody>
          </p:sp>
          <p:sp>
            <p:nvSpPr>
              <p:cNvPr id="115729" name="Rectangle 11"/>
              <p:cNvSpPr>
                <a:spLocks noChangeArrowheads="1"/>
              </p:cNvSpPr>
              <p:nvPr/>
            </p:nvSpPr>
            <p:spPr bwMode="auto">
              <a:xfrm>
                <a:off x="3326" y="3439"/>
                <a:ext cx="892" cy="237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defTabSz="912813">
                  <a:spcBef>
                    <a:spcPct val="50000"/>
                  </a:spcBef>
                  <a:buClr>
                    <a:schemeClr val="accent1"/>
                  </a:buClr>
                  <a:buSzPct val="70000"/>
                  <a:buFont typeface="Symbol" panose="05050102010706020507" pitchFamily="18" charset="2"/>
                  <a:defRPr sz="24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SzPct val="100000"/>
                </a:pPr>
                <a:r>
                  <a:rPr lang="en-US" altLang="he-IL" sz="1800">
                    <a:latin typeface="Courier New" panose="02070309020205020404" pitchFamily="49" charset="0"/>
                    <a:cs typeface="Courier New" panose="02070309020205020404" pitchFamily="49" charset="0"/>
                  </a:rPr>
                  <a:t>null</a:t>
                </a:r>
              </a:p>
            </p:txBody>
          </p:sp>
          <p:sp>
            <p:nvSpPr>
              <p:cNvPr id="115730" name="Rectangle 12"/>
              <p:cNvSpPr>
                <a:spLocks noChangeArrowheads="1"/>
              </p:cNvSpPr>
              <p:nvPr/>
            </p:nvSpPr>
            <p:spPr bwMode="auto">
              <a:xfrm>
                <a:off x="4218" y="3439"/>
                <a:ext cx="892" cy="237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defTabSz="912813">
                  <a:spcBef>
                    <a:spcPct val="50000"/>
                  </a:spcBef>
                  <a:buClr>
                    <a:schemeClr val="accent1"/>
                  </a:buClr>
                  <a:buSzPct val="70000"/>
                  <a:buFont typeface="Symbol" panose="05050102010706020507" pitchFamily="18" charset="2"/>
                  <a:defRPr sz="24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SzPct val="100000"/>
                </a:pPr>
                <a:r>
                  <a:rPr lang="en-US" altLang="he-IL" sz="1800">
                    <a:latin typeface="Courier New" panose="02070309020205020404" pitchFamily="49" charset="0"/>
                    <a:cs typeface="Courier New" panose="02070309020205020404" pitchFamily="49" charset="0"/>
                  </a:rPr>
                  <a:t>null</a:t>
                </a:r>
              </a:p>
            </p:txBody>
          </p:sp>
        </p:grpSp>
        <p:grpSp>
          <p:nvGrpSpPr>
            <p:cNvPr id="115722" name="Group 20"/>
            <p:cNvGrpSpPr>
              <a:grpSpLocks/>
            </p:cNvGrpSpPr>
            <p:nvPr/>
          </p:nvGrpSpPr>
          <p:grpSpPr bwMode="auto">
            <a:xfrm>
              <a:off x="2434" y="2965"/>
              <a:ext cx="1784" cy="240"/>
              <a:chOff x="2434" y="2965"/>
              <a:chExt cx="1784" cy="240"/>
            </a:xfrm>
          </p:grpSpPr>
          <p:sp>
            <p:nvSpPr>
              <p:cNvPr id="115726" name="Rectangle 9"/>
              <p:cNvSpPr>
                <a:spLocks noChangeArrowheads="1"/>
              </p:cNvSpPr>
              <p:nvPr/>
            </p:nvSpPr>
            <p:spPr bwMode="auto">
              <a:xfrm>
                <a:off x="2434" y="2968"/>
                <a:ext cx="892" cy="237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defTabSz="912813">
                  <a:spcBef>
                    <a:spcPct val="50000"/>
                  </a:spcBef>
                  <a:buClr>
                    <a:schemeClr val="accent1"/>
                  </a:buClr>
                  <a:buSzPct val="70000"/>
                  <a:buFont typeface="Symbol" panose="05050102010706020507" pitchFamily="18" charset="2"/>
                  <a:defRPr sz="24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SzPct val="100000"/>
                </a:pPr>
                <a:r>
                  <a:rPr lang="en-US" altLang="he-IL" sz="1800">
                    <a:latin typeface="Courier New" panose="02070309020205020404" pitchFamily="49" charset="0"/>
                    <a:cs typeface="Courier New" panose="02070309020205020404" pitchFamily="49" charset="0"/>
                  </a:rPr>
                  <a:t>null</a:t>
                </a:r>
              </a:p>
            </p:txBody>
          </p:sp>
          <p:sp>
            <p:nvSpPr>
              <p:cNvPr id="115727" name="Rectangle 15"/>
              <p:cNvSpPr>
                <a:spLocks noChangeArrowheads="1"/>
              </p:cNvSpPr>
              <p:nvPr/>
            </p:nvSpPr>
            <p:spPr bwMode="auto">
              <a:xfrm>
                <a:off x="3326" y="2965"/>
                <a:ext cx="892" cy="237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defTabSz="912813">
                  <a:spcBef>
                    <a:spcPct val="50000"/>
                  </a:spcBef>
                  <a:buClr>
                    <a:schemeClr val="accent1"/>
                  </a:buClr>
                  <a:buSzPct val="70000"/>
                  <a:buFont typeface="Symbol" panose="05050102010706020507" pitchFamily="18" charset="2"/>
                  <a:defRPr sz="24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912813">
                  <a:spcBef>
                    <a:spcPct val="50000"/>
                  </a:spcBef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defTabSz="912813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60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SzPct val="100000"/>
                </a:pPr>
                <a:r>
                  <a:rPr lang="en-US" altLang="he-IL" sz="1800">
                    <a:latin typeface="Courier New" panose="02070309020205020404" pitchFamily="49" charset="0"/>
                    <a:cs typeface="Courier New" panose="02070309020205020404" pitchFamily="49" charset="0"/>
                  </a:rPr>
                  <a:t>null</a:t>
                </a:r>
              </a:p>
            </p:txBody>
          </p:sp>
        </p:grpSp>
        <p:sp>
          <p:nvSpPr>
            <p:cNvPr id="115723" name="Line 16"/>
            <p:cNvSpPr>
              <a:spLocks noChangeShapeType="1"/>
            </p:cNvSpPr>
            <p:nvPr/>
          </p:nvSpPr>
          <p:spPr bwMode="auto">
            <a:xfrm flipV="1">
              <a:off x="1785" y="2583"/>
              <a:ext cx="649" cy="2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  <p:sp>
          <p:nvSpPr>
            <p:cNvPr id="115724" name="Line 17"/>
            <p:cNvSpPr>
              <a:spLocks noChangeShapeType="1"/>
            </p:cNvSpPr>
            <p:nvPr/>
          </p:nvSpPr>
          <p:spPr bwMode="auto">
            <a:xfrm flipV="1">
              <a:off x="1785" y="3078"/>
              <a:ext cx="6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  <p:sp>
          <p:nvSpPr>
            <p:cNvPr id="115725" name="Line 18"/>
            <p:cNvSpPr>
              <a:spLocks noChangeShapeType="1"/>
            </p:cNvSpPr>
            <p:nvPr/>
          </p:nvSpPr>
          <p:spPr bwMode="auto">
            <a:xfrm>
              <a:off x="1784" y="3322"/>
              <a:ext cx="650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043B10-FDA6-44DA-BA09-2B7986BF194A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he-IL" sz="1200"/>
          </a:p>
        </p:txBody>
      </p:sp>
      <p:sp>
        <p:nvSpPr>
          <p:cNvPr id="958470" name="Rectangle 6"/>
          <p:cNvSpPr>
            <a:spLocks noChangeArrowheads="1"/>
          </p:cNvSpPr>
          <p:nvPr/>
        </p:nvSpPr>
        <p:spPr bwMode="auto">
          <a:xfrm>
            <a:off x="795338" y="2840038"/>
            <a:ext cx="4076700" cy="2794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</a:pPr>
            <a:endParaRPr lang="he-IL" altLang="he-IL"/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“foreach” loop</a:t>
            </a:r>
          </a:p>
        </p:txBody>
      </p:sp>
      <p:sp>
        <p:nvSpPr>
          <p:cNvPr id="117765" name="Rectangle 3"/>
          <p:cNvSpPr>
            <a:spLocks noChangeArrowheads="1"/>
          </p:cNvSpPr>
          <p:nvPr/>
        </p:nvSpPr>
        <p:spPr bwMode="auto">
          <a:xfrm>
            <a:off x="457200" y="1962150"/>
            <a:ext cx="8229600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String[] sArr = {"Noa", "Koko", "Momo"};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for(String str : sArr) {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System.out.println(str);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/>
            <a:endParaRPr lang="en-US" altLang="he-IL" sz="400" b="1" u="sng"/>
          </a:p>
          <a:p>
            <a:pPr eaLnBrk="1" hangingPunct="1">
              <a:spcBef>
                <a:spcPct val="30000"/>
              </a:spcBef>
            </a:pPr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766" name="Rectangle 4"/>
          <p:cNvSpPr>
            <a:spLocks noChangeArrowheads="1"/>
          </p:cNvSpPr>
          <p:nvPr/>
        </p:nvSpPr>
        <p:spPr bwMode="auto">
          <a:xfrm>
            <a:off x="549275" y="1114425"/>
            <a:ext cx="6889750" cy="6699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400" b="1"/>
              <a:t>New kind of loop introduced in Java 5</a:t>
            </a:r>
          </a:p>
        </p:txBody>
      </p:sp>
      <p:sp>
        <p:nvSpPr>
          <p:cNvPr id="958469" name="Rectangle 5"/>
          <p:cNvSpPr>
            <a:spLocks noChangeArrowheads="1"/>
          </p:cNvSpPr>
          <p:nvPr/>
        </p:nvSpPr>
        <p:spPr bwMode="auto">
          <a:xfrm>
            <a:off x="1727200" y="4837113"/>
            <a:ext cx="6662738" cy="7239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tIns="72000" rIns="72000" bIns="72000"/>
          <a:lstStyle>
            <a:lvl1pPr marL="355600" indent="-355600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778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tabLst>
                <a:tab pos="1778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tabLst>
                <a:tab pos="1778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tabLst>
                <a:tab pos="1778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tabLst>
                <a:tab pos="1778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778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778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778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778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</a:rPr>
              <a:t>-	"</a:t>
            </a:r>
            <a:r>
              <a:rPr lang="en-US" altLang="he-IL" sz="1800" b="1" u="sng">
                <a:solidFill>
                  <a:srgbClr val="000000"/>
                </a:solidFill>
              </a:rPr>
              <a:t>foreach</a:t>
            </a:r>
            <a:r>
              <a:rPr lang="en-US" altLang="he-IL" sz="1800" b="1">
                <a:solidFill>
                  <a:srgbClr val="000000"/>
                </a:solidFill>
              </a:rPr>
              <a:t>" is the common name for this new type of loop, but it’s not a keyword in the language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70" grpId="0" animBg="1"/>
      <p:bldP spid="95846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7A61D0-1045-4123-8174-096FE4702151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he-IL" sz="1200"/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Other Conditions and Loops</a:t>
            </a:r>
          </a:p>
        </p:txBody>
      </p:sp>
      <p:sp>
        <p:nvSpPr>
          <p:cNvPr id="119812" name="Rectangle 3"/>
          <p:cNvSpPr>
            <a:spLocks noChangeArrowheads="1"/>
          </p:cNvSpPr>
          <p:nvPr/>
        </p:nvSpPr>
        <p:spPr bwMode="auto">
          <a:xfrm>
            <a:off x="457200" y="1141413"/>
            <a:ext cx="82296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Switch</a:t>
            </a:r>
          </a:p>
          <a:p>
            <a:pPr eaLnBrk="1" hangingPunct="1"/>
            <a:endParaRPr lang="en-US" altLang="he-IL" sz="1600" b="1"/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switch(number) {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case 1: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	doSomething();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case 2: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	doSomethingElse();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default: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	doSomeDefaultThing();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30000"/>
              </a:spcBef>
            </a:pPr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5D7208-4C0B-4DBB-B31D-0050BF379A25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he-IL" sz="1200"/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Other Conditions and Loops</a:t>
            </a:r>
          </a:p>
        </p:txBody>
      </p:sp>
      <p:sp>
        <p:nvSpPr>
          <p:cNvPr id="121860" name="Rectangle 3"/>
          <p:cNvSpPr>
            <a:spLocks noChangeArrowheads="1"/>
          </p:cNvSpPr>
          <p:nvPr/>
        </p:nvSpPr>
        <p:spPr bwMode="auto">
          <a:xfrm>
            <a:off x="457200" y="1141413"/>
            <a:ext cx="82296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While, Do-While loops</a:t>
            </a:r>
          </a:p>
          <a:p>
            <a:pPr eaLnBrk="1" hangingPunct="1"/>
            <a:endParaRPr lang="en-US" altLang="he-IL" sz="1600" b="1"/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while(!isDone()) {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doSomething();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30000"/>
              </a:spcBef>
            </a:pPr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30000"/>
              </a:spcBef>
            </a:pPr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do {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doSomething();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 while(!isDone());</a:t>
            </a:r>
          </a:p>
          <a:p>
            <a:pPr eaLnBrk="1" hangingPunct="1">
              <a:spcBef>
                <a:spcPct val="30000"/>
              </a:spcBef>
            </a:pPr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he-IL" b="1"/>
              <a:t>What the difference between the two?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5AFC0E-38BE-4430-80CE-0BEE11FC224D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he-IL" sz="1200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290638" y="3414713"/>
            <a:ext cx="1987550" cy="2747962"/>
            <a:chOff x="975" y="2214"/>
            <a:chExt cx="1252" cy="1731"/>
          </a:xfrm>
        </p:grpSpPr>
        <p:sp>
          <p:nvSpPr>
            <p:cNvPr id="123930" name="Oval 37"/>
            <p:cNvSpPr>
              <a:spLocks noChangeArrowheads="1"/>
            </p:cNvSpPr>
            <p:nvPr/>
          </p:nvSpPr>
          <p:spPr bwMode="auto">
            <a:xfrm rot="2397302">
              <a:off x="975" y="2214"/>
              <a:ext cx="1252" cy="1731"/>
            </a:xfrm>
            <a:prstGeom prst="ellipse">
              <a:avLst/>
            </a:prstGeom>
            <a:solidFill>
              <a:srgbClr val="2EFAAC">
                <a:alpha val="50195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defTabSz="912813">
                <a:spcBef>
                  <a:spcPct val="50000"/>
                </a:spcBef>
                <a:buClr>
                  <a:schemeClr val="accent1"/>
                </a:buClr>
                <a:buSzPct val="7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20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Pct val="100000"/>
              </a:pPr>
              <a:endParaRPr lang="he-IL" altLang="he-IL"/>
            </a:p>
          </p:txBody>
        </p:sp>
        <p:sp>
          <p:nvSpPr>
            <p:cNvPr id="123931" name="Rectangle 38"/>
            <p:cNvSpPr>
              <a:spLocks noChangeArrowheads="1"/>
            </p:cNvSpPr>
            <p:nvPr/>
          </p:nvSpPr>
          <p:spPr bwMode="auto">
            <a:xfrm>
              <a:off x="1009" y="3224"/>
              <a:ext cx="96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defTabSz="912813">
                <a:spcBef>
                  <a:spcPct val="50000"/>
                </a:spcBef>
                <a:buClr>
                  <a:schemeClr val="accent1"/>
                </a:buClr>
                <a:buSzPct val="7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20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Pct val="100000"/>
              </a:pPr>
              <a:r>
                <a:rPr lang="en-US" altLang="he-IL"/>
                <a:t>Unchecked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982913" y="4546600"/>
            <a:ext cx="3328987" cy="1519238"/>
            <a:chOff x="2056" y="2783"/>
            <a:chExt cx="1911" cy="1096"/>
          </a:xfrm>
        </p:grpSpPr>
        <p:sp>
          <p:nvSpPr>
            <p:cNvPr id="123928" name="Oval 41"/>
            <p:cNvSpPr>
              <a:spLocks noChangeArrowheads="1"/>
            </p:cNvSpPr>
            <p:nvPr/>
          </p:nvSpPr>
          <p:spPr bwMode="auto">
            <a:xfrm rot="-1094353">
              <a:off x="2056" y="2783"/>
              <a:ext cx="1911" cy="1096"/>
            </a:xfrm>
            <a:prstGeom prst="ellipse">
              <a:avLst/>
            </a:prstGeom>
            <a:solidFill>
              <a:srgbClr val="2EFAAC">
                <a:alpha val="50195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defTabSz="912813">
                <a:spcBef>
                  <a:spcPct val="50000"/>
                </a:spcBef>
                <a:buClr>
                  <a:schemeClr val="accent1"/>
                </a:buClr>
                <a:buSzPct val="7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20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Pct val="100000"/>
              </a:pPr>
              <a:endParaRPr lang="he-IL" altLang="he-IL"/>
            </a:p>
          </p:txBody>
        </p:sp>
        <p:sp>
          <p:nvSpPr>
            <p:cNvPr id="123929" name="Rectangle 42"/>
            <p:cNvSpPr>
              <a:spLocks noChangeArrowheads="1"/>
            </p:cNvSpPr>
            <p:nvPr/>
          </p:nvSpPr>
          <p:spPr bwMode="auto">
            <a:xfrm>
              <a:off x="2318" y="3533"/>
              <a:ext cx="87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912813">
                <a:spcBef>
                  <a:spcPct val="50000"/>
                </a:spcBef>
                <a:buClr>
                  <a:schemeClr val="accent1"/>
                </a:buClr>
                <a:buSzPct val="7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20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Pct val="100000"/>
              </a:pPr>
              <a:r>
                <a:rPr lang="en-US" altLang="he-IL"/>
                <a:t>Unchecked</a:t>
              </a:r>
            </a:p>
          </p:txBody>
        </p:sp>
      </p:grpSp>
      <p:sp>
        <p:nvSpPr>
          <p:cNvPr id="1239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Exceptions</a:t>
            </a:r>
          </a:p>
        </p:txBody>
      </p:sp>
      <p:sp>
        <p:nvSpPr>
          <p:cNvPr id="123910" name="Rectangle 4"/>
          <p:cNvSpPr>
            <a:spLocks noChangeArrowheads="1"/>
          </p:cNvSpPr>
          <p:nvPr/>
        </p:nvSpPr>
        <p:spPr bwMode="auto">
          <a:xfrm>
            <a:off x="549275" y="1114425"/>
            <a:ext cx="6889750" cy="18510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  <a:tab pos="214947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  <a:tab pos="214947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  <a:tab pos="21494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  <a:tab pos="21494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  <a:tab pos="21494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  <a:tab pos="21494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  <a:tab pos="21494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  <a:tab pos="21494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  <a:tab pos="21494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400" b="1" u="sng"/>
              <a:t>Unchecked</a:t>
            </a:r>
            <a:r>
              <a:rPr lang="en-US" altLang="he-IL" sz="2400" b="1"/>
              <a:t>:	</a:t>
            </a:r>
            <a:r>
              <a:rPr lang="en-US" altLang="he-IL" b="1"/>
              <a:t>RuntimeException (and Error)</a:t>
            </a:r>
            <a:br>
              <a:rPr lang="en-US" altLang="he-IL" b="1"/>
            </a:br>
            <a:r>
              <a:rPr lang="en-US" altLang="he-IL" sz="1800" b="1"/>
              <a:t>Can throw without declaring in the method’s signature</a:t>
            </a:r>
            <a:endParaRPr lang="en-US" altLang="he-IL" sz="2400" b="1" u="sng"/>
          </a:p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2400" b="1"/>
              <a:t>	</a:t>
            </a:r>
            <a:r>
              <a:rPr lang="en-US" altLang="he-IL" sz="2400" b="1" u="sng"/>
              <a:t>Checked</a:t>
            </a:r>
            <a:r>
              <a:rPr lang="en-US" altLang="he-IL" sz="2400" b="1"/>
              <a:t>:	</a:t>
            </a:r>
            <a:r>
              <a:rPr lang="en-US" altLang="he-IL" b="1"/>
              <a:t>All the rest</a:t>
            </a:r>
            <a:br>
              <a:rPr lang="en-US" altLang="he-IL" b="1"/>
            </a:br>
            <a:r>
              <a:rPr lang="en-US" altLang="he-IL" sz="1800" b="1"/>
              <a:t>If thrown must be declared in the method’s signature</a:t>
            </a: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866900" y="3167063"/>
            <a:ext cx="5688013" cy="2479675"/>
            <a:chOff x="1176" y="1995"/>
            <a:chExt cx="3583" cy="1562"/>
          </a:xfrm>
        </p:grpSpPr>
        <p:sp>
          <p:nvSpPr>
            <p:cNvPr id="123912" name="Rectangle 11"/>
            <p:cNvSpPr>
              <a:spLocks noChangeArrowheads="1"/>
            </p:cNvSpPr>
            <p:nvPr/>
          </p:nvSpPr>
          <p:spPr bwMode="auto">
            <a:xfrm>
              <a:off x="2167" y="1995"/>
              <a:ext cx="892" cy="237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defTabSz="912813">
                <a:spcBef>
                  <a:spcPct val="50000"/>
                </a:spcBef>
                <a:buClr>
                  <a:schemeClr val="accent1"/>
                </a:buClr>
                <a:buSzPct val="7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20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Pct val="100000"/>
              </a:pPr>
              <a:r>
                <a:rPr lang="en-US" altLang="he-IL" sz="1800">
                  <a:latin typeface="Courier New" panose="02070309020205020404" pitchFamily="49" charset="0"/>
                  <a:cs typeface="Courier New" panose="02070309020205020404" pitchFamily="49" charset="0"/>
                </a:rPr>
                <a:t>Throwable</a:t>
              </a:r>
            </a:p>
          </p:txBody>
        </p:sp>
        <p:sp>
          <p:nvSpPr>
            <p:cNvPr id="123913" name="Line 19"/>
            <p:cNvSpPr>
              <a:spLocks noChangeShapeType="1"/>
            </p:cNvSpPr>
            <p:nvPr/>
          </p:nvSpPr>
          <p:spPr bwMode="auto">
            <a:xfrm flipV="1">
              <a:off x="1980" y="2250"/>
              <a:ext cx="427" cy="2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  <p:sp>
          <p:nvSpPr>
            <p:cNvPr id="123914" name="Line 22"/>
            <p:cNvSpPr>
              <a:spLocks noChangeShapeType="1"/>
            </p:cNvSpPr>
            <p:nvPr/>
          </p:nvSpPr>
          <p:spPr bwMode="auto">
            <a:xfrm flipH="1" flipV="1">
              <a:off x="2880" y="2241"/>
              <a:ext cx="364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  <p:sp>
          <p:nvSpPr>
            <p:cNvPr id="123915" name="Rectangle 23"/>
            <p:cNvSpPr>
              <a:spLocks noChangeArrowheads="1"/>
            </p:cNvSpPr>
            <p:nvPr/>
          </p:nvSpPr>
          <p:spPr bwMode="auto">
            <a:xfrm>
              <a:off x="3114" y="2434"/>
              <a:ext cx="1013" cy="237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defTabSz="912813">
                <a:spcBef>
                  <a:spcPct val="50000"/>
                </a:spcBef>
                <a:buClr>
                  <a:schemeClr val="accent1"/>
                </a:buClr>
                <a:buSzPct val="7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20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Pct val="100000"/>
              </a:pPr>
              <a:r>
                <a:rPr lang="en-US" altLang="he-IL" sz="1800">
                  <a:latin typeface="Courier New" panose="02070309020205020404" pitchFamily="49" charset="0"/>
                  <a:cs typeface="Courier New" panose="02070309020205020404" pitchFamily="49" charset="0"/>
                </a:rPr>
                <a:t>Exception</a:t>
              </a:r>
            </a:p>
          </p:txBody>
        </p:sp>
        <p:sp>
          <p:nvSpPr>
            <p:cNvPr id="123916" name="Rectangle 24"/>
            <p:cNvSpPr>
              <a:spLocks noChangeArrowheads="1"/>
            </p:cNvSpPr>
            <p:nvPr/>
          </p:nvSpPr>
          <p:spPr bwMode="auto">
            <a:xfrm>
              <a:off x="1176" y="2425"/>
              <a:ext cx="892" cy="237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defTabSz="912813">
                <a:spcBef>
                  <a:spcPct val="50000"/>
                </a:spcBef>
                <a:buClr>
                  <a:schemeClr val="accent1"/>
                </a:buClr>
                <a:buSzPct val="7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20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Pct val="100000"/>
              </a:pPr>
              <a:r>
                <a:rPr lang="en-US" altLang="he-IL" sz="1800">
                  <a:latin typeface="Courier New" panose="02070309020205020404" pitchFamily="49" charset="0"/>
                  <a:cs typeface="Courier New" panose="02070309020205020404" pitchFamily="49" charset="0"/>
                </a:rPr>
                <a:t>Error</a:t>
              </a:r>
            </a:p>
          </p:txBody>
        </p:sp>
        <p:sp>
          <p:nvSpPr>
            <p:cNvPr id="123917" name="Line 25"/>
            <p:cNvSpPr>
              <a:spLocks noChangeShapeType="1"/>
            </p:cNvSpPr>
            <p:nvPr/>
          </p:nvSpPr>
          <p:spPr bwMode="auto">
            <a:xfrm flipV="1">
              <a:off x="3041" y="2687"/>
              <a:ext cx="242" cy="3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  <p:sp>
          <p:nvSpPr>
            <p:cNvPr id="123918" name="Rectangle 26"/>
            <p:cNvSpPr>
              <a:spLocks noChangeArrowheads="1"/>
            </p:cNvSpPr>
            <p:nvPr/>
          </p:nvSpPr>
          <p:spPr bwMode="auto">
            <a:xfrm>
              <a:off x="2407" y="3026"/>
              <a:ext cx="1486" cy="237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defTabSz="912813">
                <a:spcBef>
                  <a:spcPct val="50000"/>
                </a:spcBef>
                <a:buClr>
                  <a:schemeClr val="accent1"/>
                </a:buClr>
                <a:buSzPct val="7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20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Pct val="100000"/>
              </a:pPr>
              <a:r>
                <a:rPr lang="en-US" altLang="he-IL" sz="1800">
                  <a:latin typeface="Courier New" panose="02070309020205020404" pitchFamily="49" charset="0"/>
                  <a:cs typeface="Courier New" panose="02070309020205020404" pitchFamily="49" charset="0"/>
                </a:rPr>
                <a:t>RuntimeException</a:t>
              </a:r>
            </a:p>
          </p:txBody>
        </p:sp>
        <p:sp>
          <p:nvSpPr>
            <p:cNvPr id="123919" name="Line 27"/>
            <p:cNvSpPr>
              <a:spLocks noChangeShapeType="1"/>
            </p:cNvSpPr>
            <p:nvPr/>
          </p:nvSpPr>
          <p:spPr bwMode="auto">
            <a:xfrm flipH="1" flipV="1">
              <a:off x="4015" y="2678"/>
              <a:ext cx="744" cy="4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  <p:sp>
          <p:nvSpPr>
            <p:cNvPr id="123920" name="Line 28"/>
            <p:cNvSpPr>
              <a:spLocks noChangeShapeType="1"/>
            </p:cNvSpPr>
            <p:nvPr/>
          </p:nvSpPr>
          <p:spPr bwMode="auto">
            <a:xfrm flipH="1" flipV="1">
              <a:off x="3895" y="2688"/>
              <a:ext cx="624" cy="4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  <p:sp>
          <p:nvSpPr>
            <p:cNvPr id="123921" name="Line 29"/>
            <p:cNvSpPr>
              <a:spLocks noChangeShapeType="1"/>
            </p:cNvSpPr>
            <p:nvPr/>
          </p:nvSpPr>
          <p:spPr bwMode="auto">
            <a:xfrm flipH="1" flipV="1">
              <a:off x="3789" y="2693"/>
              <a:ext cx="501" cy="4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  <p:sp>
          <p:nvSpPr>
            <p:cNvPr id="123922" name="Line 30"/>
            <p:cNvSpPr>
              <a:spLocks noChangeShapeType="1"/>
            </p:cNvSpPr>
            <p:nvPr/>
          </p:nvSpPr>
          <p:spPr bwMode="auto">
            <a:xfrm flipV="1">
              <a:off x="1636" y="2683"/>
              <a:ext cx="92" cy="2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  <p:sp>
          <p:nvSpPr>
            <p:cNvPr id="123923" name="Line 31"/>
            <p:cNvSpPr>
              <a:spLocks noChangeShapeType="1"/>
            </p:cNvSpPr>
            <p:nvPr/>
          </p:nvSpPr>
          <p:spPr bwMode="auto">
            <a:xfrm flipH="1" flipV="1">
              <a:off x="1840" y="2674"/>
              <a:ext cx="66" cy="2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  <p:sp>
          <p:nvSpPr>
            <p:cNvPr id="123924" name="Line 32"/>
            <p:cNvSpPr>
              <a:spLocks noChangeShapeType="1"/>
            </p:cNvSpPr>
            <p:nvPr/>
          </p:nvSpPr>
          <p:spPr bwMode="auto">
            <a:xfrm flipV="1">
              <a:off x="1366" y="2688"/>
              <a:ext cx="232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  <p:sp>
          <p:nvSpPr>
            <p:cNvPr id="123925" name="Line 33"/>
            <p:cNvSpPr>
              <a:spLocks noChangeShapeType="1"/>
            </p:cNvSpPr>
            <p:nvPr/>
          </p:nvSpPr>
          <p:spPr bwMode="auto">
            <a:xfrm flipV="1">
              <a:off x="2996" y="3267"/>
              <a:ext cx="92" cy="2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  <p:sp>
          <p:nvSpPr>
            <p:cNvPr id="123926" name="Line 34"/>
            <p:cNvSpPr>
              <a:spLocks noChangeShapeType="1"/>
            </p:cNvSpPr>
            <p:nvPr/>
          </p:nvSpPr>
          <p:spPr bwMode="auto">
            <a:xfrm flipH="1" flipV="1">
              <a:off x="3200" y="3258"/>
              <a:ext cx="66" cy="2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  <p:sp>
          <p:nvSpPr>
            <p:cNvPr id="123927" name="Line 35"/>
            <p:cNvSpPr>
              <a:spLocks noChangeShapeType="1"/>
            </p:cNvSpPr>
            <p:nvPr/>
          </p:nvSpPr>
          <p:spPr bwMode="auto">
            <a:xfrm flipV="1">
              <a:off x="2726" y="3272"/>
              <a:ext cx="232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648F2A-FB25-434D-AC54-07F50781A591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he-IL" sz="1200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Exceptions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549275" y="1114425"/>
            <a:ext cx="6889750" cy="9858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400" b="1" u="sng"/>
              <a:t>Keywords</a:t>
            </a:r>
            <a:r>
              <a:rPr lang="en-US" altLang="he-IL" sz="2400" b="1"/>
              <a:t>:</a:t>
            </a:r>
            <a:br>
              <a:rPr lang="en-US" altLang="he-IL" sz="2400" b="1"/>
            </a:br>
            <a:r>
              <a:rPr lang="en-US" altLang="he-IL" b="1"/>
              <a:t>throw, throws, try, catch, finally</a:t>
            </a:r>
          </a:p>
        </p:txBody>
      </p:sp>
      <p:sp>
        <p:nvSpPr>
          <p:cNvPr id="956421" name="Rectangle 5"/>
          <p:cNvSpPr>
            <a:spLocks noChangeArrowheads="1"/>
          </p:cNvSpPr>
          <p:nvPr/>
        </p:nvSpPr>
        <p:spPr bwMode="auto">
          <a:xfrm>
            <a:off x="3833813" y="2811463"/>
            <a:ext cx="4386262" cy="2794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</a:pPr>
            <a:endParaRPr lang="he-IL" altLang="he-IL"/>
          </a:p>
        </p:txBody>
      </p:sp>
      <p:sp>
        <p:nvSpPr>
          <p:cNvPr id="956422" name="Rectangle 6"/>
          <p:cNvSpPr>
            <a:spLocks noChangeArrowheads="1"/>
          </p:cNvSpPr>
          <p:nvPr/>
        </p:nvSpPr>
        <p:spPr bwMode="auto">
          <a:xfrm>
            <a:off x="1217613" y="4162425"/>
            <a:ext cx="1228725" cy="2794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</a:pPr>
            <a:endParaRPr lang="he-IL" altLang="he-IL"/>
          </a:p>
        </p:txBody>
      </p:sp>
      <p:sp>
        <p:nvSpPr>
          <p:cNvPr id="956424" name="Rectangle 8"/>
          <p:cNvSpPr>
            <a:spLocks noChangeArrowheads="1"/>
          </p:cNvSpPr>
          <p:nvPr/>
        </p:nvSpPr>
        <p:spPr bwMode="auto">
          <a:xfrm>
            <a:off x="898525" y="3163888"/>
            <a:ext cx="639763" cy="2794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</a:pPr>
            <a:endParaRPr lang="he-IL" altLang="he-IL"/>
          </a:p>
        </p:txBody>
      </p:sp>
      <p:sp>
        <p:nvSpPr>
          <p:cNvPr id="956419" name="Rectangle 3"/>
          <p:cNvSpPr>
            <a:spLocks noChangeArrowheads="1"/>
          </p:cNvSpPr>
          <p:nvPr/>
        </p:nvSpPr>
        <p:spPr bwMode="auto">
          <a:xfrm>
            <a:off x="457200" y="2284413"/>
            <a:ext cx="82296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 foo(String snum) throws NumberFormatException {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try {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int number = Integer.valueOf(snum);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System.out.println(Math.pow(number, 2));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 finally {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System.out.println("getting out of foo");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he-IL" sz="400" b="1" u="sng"/>
          </a:p>
          <a:p>
            <a:pPr eaLnBrk="1" hangingPunct="1"/>
            <a:r>
              <a:rPr lang="en-US" altLang="he-IL" sz="2000" b="1"/>
              <a:t>Example continues in next page…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424238" y="2284413"/>
            <a:ext cx="5394325" cy="517525"/>
            <a:chOff x="2157" y="1439"/>
            <a:chExt cx="3398" cy="326"/>
          </a:xfrm>
        </p:grpSpPr>
        <p:sp>
          <p:nvSpPr>
            <p:cNvPr id="125962" name="Rectangle 9"/>
            <p:cNvSpPr>
              <a:spLocks noChangeArrowheads="1"/>
            </p:cNvSpPr>
            <p:nvPr/>
          </p:nvSpPr>
          <p:spPr bwMode="auto">
            <a:xfrm>
              <a:off x="2157" y="1439"/>
              <a:ext cx="3398" cy="214"/>
            </a:xfrm>
            <a:prstGeom prst="rect">
              <a:avLst/>
            </a:prstGeom>
            <a:solidFill>
              <a:srgbClr val="FFFF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72000" rIns="72000" bIns="72000" anchor="ctr"/>
            <a:lstStyle>
              <a:lvl1pPr marL="355600" indent="-355600">
                <a:spcBef>
                  <a:spcPct val="50000"/>
                </a:spcBef>
                <a:buClr>
                  <a:schemeClr val="accent1"/>
                </a:buClr>
                <a:buSzPct val="70000"/>
                <a:buFont typeface="Symbol" panose="05050102010706020507" pitchFamily="18" charset="2"/>
                <a:tabLst>
                  <a:tab pos="177800" algn="l"/>
                </a:tabLst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Clr>
                  <a:schemeClr val="accent1"/>
                </a:buClr>
                <a:buChar char="•"/>
                <a:tabLst>
                  <a:tab pos="177800" algn="l"/>
                </a:tabLst>
                <a:defRPr sz="20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Clr>
                  <a:schemeClr val="accent1"/>
                </a:buClr>
                <a:buChar char="•"/>
                <a:tabLst>
                  <a:tab pos="177800" algn="l"/>
                </a:tabLst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Clr>
                  <a:schemeClr val="accent1"/>
                </a:buClr>
                <a:buChar char="•"/>
                <a:tabLst>
                  <a:tab pos="177800" algn="l"/>
                </a:tabLst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Clr>
                  <a:schemeClr val="accent1"/>
                </a:buClr>
                <a:buChar char="•"/>
                <a:tabLst>
                  <a:tab pos="177800" algn="l"/>
                </a:tabLst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177800" algn="l"/>
                </a:tabLst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177800" algn="l"/>
                </a:tabLst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177800" algn="l"/>
                </a:tabLst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177800" algn="l"/>
                </a:tabLst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he-IL" sz="1800" b="1">
                  <a:solidFill>
                    <a:srgbClr val="000000"/>
                  </a:solidFill>
                </a:rPr>
                <a:t>Not a must, since this is a RuntimeException</a:t>
              </a:r>
            </a:p>
          </p:txBody>
        </p:sp>
        <p:sp>
          <p:nvSpPr>
            <p:cNvPr id="125963" name="Line 10"/>
            <p:cNvSpPr>
              <a:spLocks noChangeShapeType="1"/>
            </p:cNvSpPr>
            <p:nvPr/>
          </p:nvSpPr>
          <p:spPr bwMode="auto">
            <a:xfrm flipH="1">
              <a:off x="3605" y="1654"/>
              <a:ext cx="9" cy="11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21" grpId="0" animBg="1"/>
      <p:bldP spid="956422" grpId="0" animBg="1"/>
      <p:bldP spid="956424" grpId="0" animBg="1"/>
      <p:bldP spid="9564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ChangeArrowheads="1"/>
          </p:cNvSpPr>
          <p:nvPr/>
        </p:nvSpPr>
        <p:spPr bwMode="auto">
          <a:xfrm>
            <a:off x="1530350" y="1243013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75000"/>
              </a:spcBef>
              <a:buChar char="•"/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75000"/>
              </a:spcBef>
              <a:buChar char="•"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Symbol" panose="05050102010706020507" pitchFamily="18" charset="2"/>
              <a:buNone/>
            </a:pPr>
            <a:endParaRPr lang="he-IL" altLang="he-IL">
              <a:solidFill>
                <a:srgbClr val="4D4D4D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Java History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What can be done with Java?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Language Characteristics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The Java Environment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Hello World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Basic Syntax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Java API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Java as an OO language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Exercise</a:t>
            </a:r>
          </a:p>
          <a:p>
            <a:pPr eaLnBrk="1" hangingPunct="1"/>
            <a:endParaRPr lang="en-US" altLang="he-I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C3097C-631F-4DCC-AD05-D9C5D98AB2B2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he-IL" sz="1200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Exceptions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549275" y="1114425"/>
            <a:ext cx="6889750" cy="9858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400" b="1" u="sng"/>
              <a:t>Keywords</a:t>
            </a:r>
            <a:r>
              <a:rPr lang="en-US" altLang="he-IL" sz="2400" b="1"/>
              <a:t>:</a:t>
            </a:r>
            <a:br>
              <a:rPr lang="en-US" altLang="he-IL" sz="2400" b="1"/>
            </a:br>
            <a:r>
              <a:rPr lang="en-US" altLang="he-IL" b="1"/>
              <a:t>throw, throws, try, catch, finally</a:t>
            </a:r>
          </a:p>
        </p:txBody>
      </p:sp>
      <p:sp>
        <p:nvSpPr>
          <p:cNvPr id="985093" name="Rectangle 5"/>
          <p:cNvSpPr>
            <a:spLocks noChangeArrowheads="1"/>
          </p:cNvSpPr>
          <p:nvPr/>
        </p:nvSpPr>
        <p:spPr bwMode="auto">
          <a:xfrm>
            <a:off x="1193800" y="4114800"/>
            <a:ext cx="4683125" cy="2794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</a:pPr>
            <a:endParaRPr lang="he-IL" altLang="he-IL"/>
          </a:p>
        </p:txBody>
      </p:sp>
      <p:sp>
        <p:nvSpPr>
          <p:cNvPr id="985094" name="Rectangle 6"/>
          <p:cNvSpPr>
            <a:spLocks noChangeArrowheads="1"/>
          </p:cNvSpPr>
          <p:nvPr/>
        </p:nvSpPr>
        <p:spPr bwMode="auto">
          <a:xfrm>
            <a:off x="1355725" y="5126038"/>
            <a:ext cx="4740275" cy="293687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</a:pPr>
            <a:endParaRPr lang="he-IL" altLang="he-IL"/>
          </a:p>
        </p:txBody>
      </p:sp>
      <p:sp>
        <p:nvSpPr>
          <p:cNvPr id="985095" name="Rectangle 7"/>
          <p:cNvSpPr>
            <a:spLocks noChangeArrowheads="1"/>
          </p:cNvSpPr>
          <p:nvPr/>
        </p:nvSpPr>
        <p:spPr bwMode="auto">
          <a:xfrm>
            <a:off x="884238" y="3106738"/>
            <a:ext cx="639762" cy="2794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</a:pPr>
            <a:endParaRPr lang="he-IL" altLang="he-IL"/>
          </a:p>
        </p:txBody>
      </p:sp>
      <p:sp>
        <p:nvSpPr>
          <p:cNvPr id="128008" name="Rectangle 3"/>
          <p:cNvSpPr>
            <a:spLocks noChangeArrowheads="1"/>
          </p:cNvSpPr>
          <p:nvPr/>
        </p:nvSpPr>
        <p:spPr bwMode="auto">
          <a:xfrm>
            <a:off x="457200" y="2241550"/>
            <a:ext cx="82296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 </a:t>
            </a:r>
            <a:r>
              <a:rPr lang="en-US" altLang="he-IL" sz="2000" b="1" u="sng"/>
              <a:t>(cont’)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 bar() {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try {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foo("abc");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System.out.println("foo was OK");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 catch(NumberFormatException e) {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// an example, not really what we do with exceptions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System.out.println("foo had a problem");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throw new RuntimeException(e);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30000"/>
              </a:spcBef>
            </a:pPr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93" grpId="0" animBg="1"/>
      <p:bldP spid="985094" grpId="0" animBg="1"/>
      <p:bldP spid="98509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7BFC4F-1178-4B99-B4C7-0661E409B79C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he-IL" sz="1200"/>
          </a:p>
        </p:txBody>
      </p:sp>
      <p:sp>
        <p:nvSpPr>
          <p:cNvPr id="964618" name="Rectangle 10"/>
          <p:cNvSpPr>
            <a:spLocks noChangeArrowheads="1"/>
          </p:cNvSpPr>
          <p:nvPr/>
        </p:nvSpPr>
        <p:spPr bwMode="auto">
          <a:xfrm>
            <a:off x="2493963" y="5245100"/>
            <a:ext cx="5102225" cy="7080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</a:pPr>
            <a:endParaRPr lang="he-IL" altLang="he-IL"/>
          </a:p>
        </p:txBody>
      </p:sp>
      <p:sp>
        <p:nvSpPr>
          <p:cNvPr id="964617" name="Rectangle 9"/>
          <p:cNvSpPr>
            <a:spLocks noChangeArrowheads="1"/>
          </p:cNvSpPr>
          <p:nvPr/>
        </p:nvSpPr>
        <p:spPr bwMode="auto">
          <a:xfrm>
            <a:off x="2479675" y="2943225"/>
            <a:ext cx="5102225" cy="7080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</a:pPr>
            <a:endParaRPr lang="he-IL" altLang="he-IL"/>
          </a:p>
        </p:txBody>
      </p:sp>
      <p:sp>
        <p:nvSpPr>
          <p:cNvPr id="130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Exceptions</a:t>
            </a:r>
          </a:p>
        </p:txBody>
      </p:sp>
      <p:sp>
        <p:nvSpPr>
          <p:cNvPr id="130054" name="Rectangle 3"/>
          <p:cNvSpPr>
            <a:spLocks noChangeArrowheads="1"/>
          </p:cNvSpPr>
          <p:nvPr/>
        </p:nvSpPr>
        <p:spPr bwMode="auto">
          <a:xfrm>
            <a:off x="457200" y="1890713"/>
            <a:ext cx="1622425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Bad</a:t>
            </a:r>
            <a:r>
              <a:rPr lang="en-US" altLang="he-IL" b="1"/>
              <a:t>:</a:t>
            </a:r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0055" name="Rectangle 4"/>
          <p:cNvSpPr>
            <a:spLocks noChangeArrowheads="1"/>
          </p:cNvSpPr>
          <p:nvPr/>
        </p:nvSpPr>
        <p:spPr bwMode="auto">
          <a:xfrm>
            <a:off x="549275" y="1114425"/>
            <a:ext cx="6889750" cy="6524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400" b="1"/>
              <a:t>Never absorb Exceptions!!! </a:t>
            </a:r>
            <a:br>
              <a:rPr lang="en-US" altLang="he-IL" sz="2400" b="1"/>
            </a:br>
            <a:endParaRPr lang="en-US" altLang="he-IL" sz="2400" b="1"/>
          </a:p>
        </p:txBody>
      </p:sp>
      <p:sp>
        <p:nvSpPr>
          <p:cNvPr id="130056" name="Rectangle 5"/>
          <p:cNvSpPr>
            <a:spLocks noChangeArrowheads="1"/>
          </p:cNvSpPr>
          <p:nvPr/>
        </p:nvSpPr>
        <p:spPr bwMode="auto">
          <a:xfrm>
            <a:off x="2079625" y="1895475"/>
            <a:ext cx="5573713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doSomething();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 catch(Exception e) {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// this should never happen...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System.out.println("Surprise!");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64614" name="Rectangle 6"/>
          <p:cNvSpPr>
            <a:spLocks noChangeArrowheads="1"/>
          </p:cNvSpPr>
          <p:nvPr/>
        </p:nvSpPr>
        <p:spPr bwMode="auto">
          <a:xfrm>
            <a:off x="2079625" y="4206875"/>
            <a:ext cx="5573713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doSomething();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 catch(Exception e) {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// this should never happen...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throw new RuntimeException(e);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64615" name="Rectangle 7"/>
          <p:cNvSpPr>
            <a:spLocks noChangeArrowheads="1"/>
          </p:cNvSpPr>
          <p:nvPr/>
        </p:nvSpPr>
        <p:spPr bwMode="auto">
          <a:xfrm>
            <a:off x="457200" y="4157663"/>
            <a:ext cx="16224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Instead</a:t>
            </a:r>
            <a:r>
              <a:rPr lang="en-US" altLang="he-IL" b="1"/>
              <a:t>:</a:t>
            </a:r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0059" name="Line 8"/>
          <p:cNvSpPr>
            <a:spLocks noChangeShapeType="1"/>
          </p:cNvSpPr>
          <p:nvPr/>
        </p:nvSpPr>
        <p:spPr bwMode="auto">
          <a:xfrm>
            <a:off x="396875" y="4044950"/>
            <a:ext cx="7845425" cy="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he-IL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8" grpId="0" animBg="1"/>
      <p:bldP spid="964617" grpId="0" animBg="1"/>
      <p:bldP spid="964614" grpId="0"/>
      <p:bldP spid="96461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3964C2-4A2E-4E9B-A563-43E7F1ECFEE5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he-IL" sz="1200"/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Varargs</a:t>
            </a:r>
          </a:p>
        </p:txBody>
      </p:sp>
      <p:sp>
        <p:nvSpPr>
          <p:cNvPr id="132100" name="Rectangle 5"/>
          <p:cNvSpPr>
            <a:spLocks noChangeArrowheads="1"/>
          </p:cNvSpPr>
          <p:nvPr/>
        </p:nvSpPr>
        <p:spPr bwMode="auto">
          <a:xfrm>
            <a:off x="358775" y="1341438"/>
            <a:ext cx="8569325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1600" b="1">
              <a:solidFill>
                <a:srgbClr val="000000"/>
              </a:solidFill>
            </a:endParaRP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b="1">
                <a:solidFill>
                  <a:srgbClr val="000000"/>
                </a:solidFill>
              </a:rPr>
              <a:t>printf in Java</a:t>
            </a:r>
            <a:r>
              <a:rPr lang="en-US" altLang="he-IL"/>
              <a:t> (yes, there is such a thing!)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000" b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he-IL" sz="10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he-IL" sz="2000" b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he-IL" sz="2000" b="1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he-IL" sz="2000" b="1">
                <a:solidFill>
                  <a:srgbClr val="000000"/>
                </a:solidFill>
                <a:latin typeface="Courier New" panose="02070309020205020404" pitchFamily="49" charset="0"/>
              </a:rPr>
              <a:t>.printf(</a:t>
            </a:r>
            <a:r>
              <a:rPr lang="en-US" altLang="he-IL" sz="2000" b="1">
                <a:solidFill>
                  <a:srgbClr val="2A00FF"/>
                </a:solidFill>
                <a:latin typeface="Courier New" panose="02070309020205020404" pitchFamily="49" charset="0"/>
              </a:rPr>
              <a:t>"i = %d, with message = %s"</a:t>
            </a:r>
            <a:r>
              <a:rPr lang="en-US" altLang="he-IL" sz="2000" b="1">
                <a:solidFill>
                  <a:srgbClr val="000000"/>
                </a:solidFill>
                <a:latin typeface="Courier New" panose="02070309020205020404" pitchFamily="49" charset="0"/>
              </a:rPr>
              <a:t>, i, msg);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2000" b="1">
                <a:solidFill>
                  <a:srgbClr val="000000"/>
                </a:solidFill>
              </a:rPr>
              <a:t>The signature of </a:t>
            </a:r>
            <a:r>
              <a:rPr lang="en-US" altLang="he-IL" sz="2000" b="1">
                <a:solidFill>
                  <a:srgbClr val="000000"/>
                </a:solidFill>
                <a:latin typeface="Courier New" panose="02070309020205020404" pitchFamily="49" charset="0"/>
              </a:rPr>
              <a:t>printf </a:t>
            </a:r>
            <a:r>
              <a:rPr lang="en-US" altLang="he-IL" sz="2000" b="1">
                <a:solidFill>
                  <a:srgbClr val="000000"/>
                </a:solidFill>
              </a:rPr>
              <a:t>(in classes PrintStream and</a:t>
            </a:r>
            <a:r>
              <a:rPr lang="en-US" altLang="he-IL" sz="2000" b="1"/>
              <a:t> </a:t>
            </a:r>
            <a:r>
              <a:rPr lang="en-US" altLang="he-IL" sz="2000" b="1">
                <a:solidFill>
                  <a:srgbClr val="000000"/>
                </a:solidFill>
              </a:rPr>
              <a:t>PrintWriter) is: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2000" b="1">
                <a:solidFill>
                  <a:srgbClr val="000000"/>
                </a:solidFill>
                <a:latin typeface="Courier New" panose="02070309020205020404" pitchFamily="49" charset="0"/>
              </a:rPr>
              <a:t>	printf(String format, Object... args)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2000" b="1">
                <a:solidFill>
                  <a:srgbClr val="000000"/>
                </a:solidFill>
                <a:latin typeface="Courier New" panose="02070309020205020404" pitchFamily="49" charset="0"/>
              </a:rPr>
              <a:t>Object... </a:t>
            </a:r>
            <a:r>
              <a:rPr lang="en-US" altLang="he-IL" sz="2000" b="1">
                <a:solidFill>
                  <a:srgbClr val="000000"/>
                </a:solidFill>
              </a:rPr>
              <a:t>means that the user can send any number of parameters of type object (including zero number)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1800" b="1">
              <a:solidFill>
                <a:srgbClr val="000000"/>
              </a:solidFill>
            </a:endParaRP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2000" b="1">
                <a:solidFill>
                  <a:srgbClr val="000000"/>
                </a:solidFill>
              </a:rPr>
              <a:t>The function gets the</a:t>
            </a:r>
            <a:r>
              <a:rPr lang="en-US" altLang="he-IL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Object...</a:t>
            </a: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>
                <a:solidFill>
                  <a:srgbClr val="000000"/>
                </a:solidFill>
              </a:rPr>
              <a:t>as an array of Objects (=</a:t>
            </a:r>
            <a:r>
              <a:rPr lang="en-US" altLang="he-IL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Object[]</a:t>
            </a:r>
            <a:r>
              <a:rPr lang="en-US" altLang="he-IL" sz="2000" b="1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53EEC7-4FFC-4C3A-831E-F1B464BB9DE7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he-IL" sz="1200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Varargs – Writing our own method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358775" y="1249363"/>
            <a:ext cx="8569325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</a:rPr>
              <a:t>// here is our own example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String max(String... strings) {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int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length = strings.</a:t>
            </a:r>
            <a:r>
              <a:rPr lang="en-US" altLang="he-IL" sz="1800" b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if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(length == 0) {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String max = strings[0];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for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i=1; i&lt;length; i++) {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	if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(max.compareTo(strings[i]) &lt; 0) {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		max = strings[i];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max;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endParaRPr lang="en-US" altLang="he-IL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</a:rPr>
              <a:t>// and calling the function can go like this: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String maxStr = </a:t>
            </a:r>
            <a:r>
              <a:rPr lang="en-US" altLang="he-IL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he-IL" sz="1800" b="1">
                <a:solidFill>
                  <a:srgbClr val="2A00FF"/>
                </a:solidFill>
                <a:latin typeface="Courier New" panose="02070309020205020404" pitchFamily="49" charset="0"/>
              </a:rPr>
              <a:t>"hello"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he-IL" sz="1800" b="1">
                <a:solidFill>
                  <a:srgbClr val="2A00FF"/>
                </a:solidFill>
                <a:latin typeface="Courier New" panose="02070309020205020404" pitchFamily="49" charset="0"/>
              </a:rPr>
              <a:t>"world"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he-IL" sz="1800" b="1">
                <a:solidFill>
                  <a:srgbClr val="2A00FF"/>
                </a:solidFill>
                <a:latin typeface="Courier New" panose="02070309020205020404" pitchFamily="49" charset="0"/>
              </a:rPr>
              <a:t>"!!!"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A0C1A3-E107-4C0A-B124-FAB2D8C4435C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he-IL" sz="1200"/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Classes and Packages</a:t>
            </a:r>
          </a:p>
        </p:txBody>
      </p:sp>
      <p:sp>
        <p:nvSpPr>
          <p:cNvPr id="136196" name="Rectangle 3"/>
          <p:cNvSpPr>
            <a:spLocks noChangeArrowheads="1"/>
          </p:cNvSpPr>
          <p:nvPr/>
        </p:nvSpPr>
        <p:spPr bwMode="auto">
          <a:xfrm>
            <a:off x="544513" y="1128713"/>
            <a:ext cx="7964487" cy="1457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b="1"/>
              <a:t>A class represents an </a:t>
            </a:r>
            <a:r>
              <a:rPr lang="en-US" altLang="he-IL" b="1">
                <a:latin typeface="Courier New" panose="02070309020205020404" pitchFamily="49" charset="0"/>
              </a:rPr>
              <a:t>“</a:t>
            </a:r>
            <a:r>
              <a:rPr lang="en-US" altLang="he-IL" b="1"/>
              <a:t>encapsulated</a:t>
            </a:r>
            <a:r>
              <a:rPr lang="en-US" altLang="he-IL" b="1">
                <a:latin typeface="Courier New" panose="02070309020205020404" pitchFamily="49" charset="0"/>
              </a:rPr>
              <a:t>”</a:t>
            </a:r>
            <a:r>
              <a:rPr lang="en-US" altLang="he-IL" b="1"/>
              <a:t> Entity</a:t>
            </a:r>
            <a:br>
              <a:rPr lang="en-US" altLang="he-IL" b="1"/>
            </a:br>
            <a:r>
              <a:rPr lang="en-US" altLang="he-IL" sz="900" b="1"/>
              <a:t/>
            </a:r>
            <a:br>
              <a:rPr lang="en-US" altLang="he-IL" sz="900" b="1"/>
            </a:br>
            <a:r>
              <a:rPr lang="en-US" altLang="he-IL" b="1"/>
              <a:t>- with its own fields, representing the entity's info</a:t>
            </a:r>
            <a:br>
              <a:rPr lang="en-US" altLang="he-IL" b="1"/>
            </a:br>
            <a:r>
              <a:rPr lang="en-US" altLang="he-IL" sz="900" b="1"/>
              <a:t/>
            </a:r>
            <a:br>
              <a:rPr lang="en-US" altLang="he-IL" sz="900" b="1"/>
            </a:br>
            <a:r>
              <a:rPr lang="en-US" altLang="he-IL" b="1"/>
              <a:t>- with its own methods </a:t>
            </a:r>
            <a:r>
              <a:rPr lang="en-US" altLang="he-IL" b="1">
                <a:latin typeface="Courier New" panose="02070309020205020404" pitchFamily="49" charset="0"/>
              </a:rPr>
              <a:t>–</a:t>
            </a:r>
            <a:r>
              <a:rPr lang="en-US" altLang="he-IL" b="1"/>
              <a:t> the things that this entity can do</a:t>
            </a:r>
          </a:p>
        </p:txBody>
      </p:sp>
      <p:sp>
        <p:nvSpPr>
          <p:cNvPr id="136197" name="Rectangle 4"/>
          <p:cNvSpPr>
            <a:spLocks noChangeArrowheads="1"/>
          </p:cNvSpPr>
          <p:nvPr/>
        </p:nvSpPr>
        <p:spPr bwMode="auto">
          <a:xfrm>
            <a:off x="549275" y="4983163"/>
            <a:ext cx="7959725" cy="5984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900"/>
              <a:t/>
            </a:r>
            <a:br>
              <a:rPr lang="en-US" altLang="he-IL" sz="900"/>
            </a:br>
            <a:r>
              <a:rPr lang="en-US" altLang="he-IL" b="1"/>
              <a:t>A package represents a set of classes, related by topic</a:t>
            </a:r>
            <a:br>
              <a:rPr lang="en-US" altLang="he-IL" b="1"/>
            </a:br>
            <a:endParaRPr lang="en-US" altLang="he-IL" b="1"/>
          </a:p>
        </p:txBody>
      </p:sp>
      <p:sp>
        <p:nvSpPr>
          <p:cNvPr id="136198" name="Rectangle 5"/>
          <p:cNvSpPr>
            <a:spLocks noChangeArrowheads="1"/>
          </p:cNvSpPr>
          <p:nvPr/>
        </p:nvSpPr>
        <p:spPr bwMode="auto">
          <a:xfrm>
            <a:off x="544513" y="3743325"/>
            <a:ext cx="7964487" cy="8572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900"/>
              <a:t/>
            </a:r>
            <a:br>
              <a:rPr lang="en-US" altLang="he-IL" sz="900"/>
            </a:br>
            <a:r>
              <a:rPr lang="en-US" altLang="he-IL" b="1"/>
              <a:t>Classes themselves can be </a:t>
            </a:r>
            <a:r>
              <a:rPr lang="en-US" altLang="he-IL" b="1" i="1"/>
              <a:t>private</a:t>
            </a:r>
            <a:r>
              <a:rPr lang="en-US" altLang="he-IL" b="1"/>
              <a:t> or </a:t>
            </a:r>
            <a:r>
              <a:rPr lang="en-US" altLang="he-IL" b="1" i="1"/>
              <a:t>public</a:t>
            </a:r>
            <a:r>
              <a:rPr lang="en-US" altLang="he-IL" b="1"/>
              <a:t/>
            </a:r>
            <a:br>
              <a:rPr lang="en-US" altLang="he-IL" b="1"/>
            </a:br>
            <a:r>
              <a:rPr lang="en-US" altLang="he-IL" b="1"/>
              <a:t>(or </a:t>
            </a:r>
            <a:r>
              <a:rPr lang="en-US" altLang="he-IL" b="1" i="1">
                <a:latin typeface="Courier New" panose="02070309020205020404" pitchFamily="49" charset="0"/>
              </a:rPr>
              <a:t>“</a:t>
            </a:r>
            <a:r>
              <a:rPr lang="en-US" altLang="he-IL" b="1" i="1"/>
              <a:t>package friendly</a:t>
            </a:r>
            <a:r>
              <a:rPr lang="en-US" altLang="he-IL" b="1" i="1">
                <a:latin typeface="Courier New" panose="02070309020205020404" pitchFamily="49" charset="0"/>
              </a:rPr>
              <a:t>”</a:t>
            </a:r>
            <a:r>
              <a:rPr lang="en-US" altLang="he-IL" b="1"/>
              <a:t>)</a:t>
            </a:r>
          </a:p>
        </p:txBody>
      </p:sp>
      <p:sp>
        <p:nvSpPr>
          <p:cNvPr id="136199" name="Rectangle 6"/>
          <p:cNvSpPr>
            <a:spLocks noChangeArrowheads="1"/>
          </p:cNvSpPr>
          <p:nvPr/>
        </p:nvSpPr>
        <p:spPr bwMode="auto">
          <a:xfrm>
            <a:off x="544513" y="2746375"/>
            <a:ext cx="7964487" cy="8572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900"/>
              <a:t/>
            </a:r>
            <a:br>
              <a:rPr lang="en-US" altLang="he-IL" sz="900"/>
            </a:br>
            <a:r>
              <a:rPr lang="en-US" altLang="he-IL" b="1"/>
              <a:t>Fields and Methods can be </a:t>
            </a:r>
            <a:r>
              <a:rPr lang="en-US" altLang="he-IL" b="1" i="1"/>
              <a:t>private</a:t>
            </a:r>
            <a:r>
              <a:rPr lang="en-US" altLang="he-IL" b="1"/>
              <a:t> or </a:t>
            </a:r>
            <a:r>
              <a:rPr lang="en-US" altLang="he-IL" b="1" i="1"/>
              <a:t>public</a:t>
            </a:r>
            <a:r>
              <a:rPr lang="en-US" altLang="he-IL" b="1"/>
              <a:t/>
            </a:r>
            <a:br>
              <a:rPr lang="en-US" altLang="he-IL" b="1"/>
            </a:br>
            <a:r>
              <a:rPr lang="en-US" altLang="he-IL" b="1"/>
              <a:t>(or </a:t>
            </a:r>
            <a:r>
              <a:rPr lang="en-US" altLang="he-IL" b="1" i="1"/>
              <a:t>protected</a:t>
            </a:r>
            <a:r>
              <a:rPr lang="en-US" altLang="he-IL" b="1"/>
              <a:t> or </a:t>
            </a:r>
            <a:r>
              <a:rPr lang="en-US" altLang="he-IL" b="1" i="1">
                <a:latin typeface="Courier New" panose="02070309020205020404" pitchFamily="49" charset="0"/>
              </a:rPr>
              <a:t>“</a:t>
            </a:r>
            <a:r>
              <a:rPr lang="en-US" altLang="he-IL" b="1" i="1"/>
              <a:t>package friendly</a:t>
            </a:r>
            <a:r>
              <a:rPr lang="en-US" altLang="he-IL" b="1" i="1">
                <a:latin typeface="Courier New" panose="02070309020205020404" pitchFamily="49" charset="0"/>
              </a:rPr>
              <a:t>”</a:t>
            </a:r>
            <a:r>
              <a:rPr lang="en-US" altLang="he-IL" b="1"/>
              <a:t>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2C109F-F3B5-484E-A415-D15E577D9027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he-IL" sz="1200"/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Classes and Packages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549275" y="1114425"/>
            <a:ext cx="7951788" cy="6651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b="1"/>
              <a:t>Public class must sit in a file with an identical name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549275" y="1993900"/>
            <a:ext cx="7951788" cy="40243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900"/>
              <a:t/>
            </a:r>
            <a:br>
              <a:rPr lang="en-US" altLang="he-IL" sz="900"/>
            </a:br>
            <a:r>
              <a:rPr lang="en-US" altLang="he-IL" b="1"/>
              <a:t>Classes sits in packages, having no package means being in the "default package" </a:t>
            </a:r>
          </a:p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b="1"/>
              <a:t>	Package is like a namespace in C++</a:t>
            </a:r>
          </a:p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b="1"/>
              <a:t>	Each package needs a directory with the same name</a:t>
            </a:r>
          </a:p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b="1"/>
              <a:t>	Nested packages (package inside a package) are common</a:t>
            </a:r>
          </a:p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b="1"/>
              <a:t>	To use classes from other packages without having to use their fully qualified name, the </a:t>
            </a:r>
            <a:r>
              <a:rPr lang="en-US" altLang="he-IL" b="1">
                <a:latin typeface="Courier New" panose="02070309020205020404" pitchFamily="49" charset="0"/>
              </a:rPr>
              <a:t>‘</a:t>
            </a:r>
            <a:r>
              <a:rPr lang="en-US" altLang="he-IL" b="1"/>
              <a:t>import</a:t>
            </a:r>
            <a:r>
              <a:rPr lang="en-US" altLang="he-IL" b="1">
                <a:latin typeface="Courier New" panose="02070309020205020404" pitchFamily="49" charset="0"/>
              </a:rPr>
              <a:t>’</a:t>
            </a:r>
            <a:r>
              <a:rPr lang="en-US" altLang="he-IL" b="1"/>
              <a:t> statement is used</a:t>
            </a:r>
            <a:br>
              <a:rPr lang="en-US" altLang="he-IL" b="1"/>
            </a:br>
            <a:r>
              <a:rPr lang="en-US" altLang="he-IL" sz="600" b="1"/>
              <a:t/>
            </a:r>
            <a:br>
              <a:rPr lang="en-US" altLang="he-IL" sz="600" b="1"/>
            </a:br>
            <a:r>
              <a:rPr lang="en-US" altLang="he-IL" b="1">
                <a:latin typeface="Courier New" panose="02070309020205020404" pitchFamily="49" charset="0"/>
              </a:rPr>
              <a:t>–</a:t>
            </a:r>
            <a:r>
              <a:rPr lang="en-US" altLang="he-IL" b="1"/>
              <a:t> import is like </a:t>
            </a:r>
            <a:r>
              <a:rPr lang="en-US" altLang="he-IL" b="1">
                <a:latin typeface="Courier New" panose="02070309020205020404" pitchFamily="49" charset="0"/>
              </a:rPr>
              <a:t>“</a:t>
            </a:r>
            <a:r>
              <a:rPr lang="en-US" altLang="he-IL" b="1"/>
              <a:t>using namespace</a:t>
            </a:r>
            <a:r>
              <a:rPr lang="en-US" altLang="he-IL" b="1">
                <a:latin typeface="Courier New" panose="02070309020205020404" pitchFamily="49" charset="0"/>
              </a:rPr>
              <a:t>”</a:t>
            </a:r>
            <a:r>
              <a:rPr lang="en-US" altLang="he-IL" b="1"/>
              <a:t> in C++</a:t>
            </a:r>
            <a:br>
              <a:rPr lang="en-US" altLang="he-IL" b="1"/>
            </a:br>
            <a:r>
              <a:rPr lang="en-US" altLang="he-IL" b="1">
                <a:latin typeface="Courier New" panose="02070309020205020404" pitchFamily="49" charset="0"/>
              </a:rPr>
              <a:t>–</a:t>
            </a:r>
            <a:r>
              <a:rPr lang="en-US" altLang="he-IL" b="1"/>
              <a:t> import is </a:t>
            </a:r>
            <a:r>
              <a:rPr lang="en-US" altLang="he-IL" b="1" u="sng"/>
              <a:t>NOT</a:t>
            </a:r>
            <a:r>
              <a:rPr lang="en-US" altLang="he-IL" b="1"/>
              <a:t> like </a:t>
            </a:r>
            <a:r>
              <a:rPr lang="en-US" altLang="he-IL" b="1">
                <a:latin typeface="Courier New" panose="02070309020205020404" pitchFamily="49" charset="0"/>
              </a:rPr>
              <a:t>“</a:t>
            </a:r>
            <a:r>
              <a:rPr lang="en-US" altLang="he-IL" b="1"/>
              <a:t>include</a:t>
            </a:r>
            <a:r>
              <a:rPr lang="en-US" altLang="he-IL" b="1">
                <a:latin typeface="Courier New" panose="02070309020205020404" pitchFamily="49" charset="0"/>
              </a:rPr>
              <a:t>”</a:t>
            </a:r>
            <a:r>
              <a:rPr lang="en-US" altLang="he-IL" b="1"/>
              <a:t> in C++ (Java has no .h files)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95C1B7-044B-467D-8180-004B6BDEC0DF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he-IL" sz="1200"/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Classes and Packages</a:t>
            </a:r>
          </a:p>
        </p:txBody>
      </p:sp>
      <p:sp>
        <p:nvSpPr>
          <p:cNvPr id="140292" name="Rectangle 5"/>
          <p:cNvSpPr>
            <a:spLocks noChangeArrowheads="1"/>
          </p:cNvSpPr>
          <p:nvPr/>
        </p:nvSpPr>
        <p:spPr bwMode="auto">
          <a:xfrm>
            <a:off x="457200" y="1260475"/>
            <a:ext cx="8229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package com.feathersys.geno.engine;</a:t>
            </a:r>
          </a:p>
          <a:p>
            <a:pPr eaLnBrk="1" hangingPunct="1">
              <a:spcBef>
                <a:spcPct val="10000"/>
              </a:spcBef>
            </a:pPr>
            <a:endParaRPr lang="en-US" altLang="he-IL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import com.feathersys.geno.infrastructure.*; </a:t>
            </a:r>
            <a:r>
              <a:rPr lang="en-US" altLang="he-IL" sz="1400" b="1">
                <a:latin typeface="Courier New" panose="02070309020205020404" pitchFamily="49" charset="0"/>
                <a:cs typeface="Courier New" panose="02070309020205020404" pitchFamily="49" charset="0"/>
              </a:rPr>
              <a:t>// all classes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import com.feathersys.geno.utils.StringUtils; </a:t>
            </a:r>
            <a:r>
              <a:rPr lang="en-US" altLang="he-IL" sz="1400" b="1">
                <a:latin typeface="Courier New" panose="02070309020205020404" pitchFamily="49" charset="0"/>
                <a:cs typeface="Courier New" panose="02070309020205020404" pitchFamily="49" charset="0"/>
              </a:rPr>
              <a:t>// one class</a:t>
            </a:r>
            <a:endParaRPr lang="en-US" altLang="he-IL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EngineElement {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/>
            <a:endParaRPr lang="en-US" altLang="he-IL" sz="900" b="1" u="sng"/>
          </a:p>
          <a:p>
            <a:pPr eaLnBrk="1" hangingPunct="1"/>
            <a:r>
              <a:rPr lang="en-US" altLang="he-IL" sz="2000" b="1"/>
              <a:t>The class EngineElement sits in a file called “EngineElement.java” under “&lt;project_location&gt;/com/feathersys/geno/engine/”</a:t>
            </a:r>
          </a:p>
          <a:p>
            <a:pPr eaLnBrk="1" hangingPunct="1">
              <a:spcBef>
                <a:spcPct val="30000"/>
              </a:spcBef>
            </a:pPr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A37BAD-6904-4235-9122-1788757A72EE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he-IL" sz="1200"/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Java Syntax – what’s not in Java</a:t>
            </a:r>
          </a:p>
        </p:txBody>
      </p:sp>
      <p:sp>
        <p:nvSpPr>
          <p:cNvPr id="999427" name="Rectangle 3"/>
          <p:cNvSpPr>
            <a:spLocks noChangeArrowheads="1"/>
          </p:cNvSpPr>
          <p:nvPr/>
        </p:nvSpPr>
        <p:spPr bwMode="auto">
          <a:xfrm>
            <a:off x="503238" y="2624138"/>
            <a:ext cx="7596187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265113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3540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4013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40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40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40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40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40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40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40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  <a:buFont typeface="Symbol" panose="05050102010706020507" pitchFamily="18" charset="2"/>
              <a:buChar char="·"/>
            </a:pPr>
            <a:r>
              <a:rPr lang="en-US" altLang="he-IL" sz="2000" b="1"/>
              <a:t>No default parameters</a:t>
            </a:r>
          </a:p>
          <a:p>
            <a:pPr eaLnBrk="1" hangingPunct="1">
              <a:spcBef>
                <a:spcPct val="15000"/>
              </a:spcBef>
              <a:buFont typeface="Symbol" panose="05050102010706020507" pitchFamily="18" charset="2"/>
              <a:buChar char="·"/>
            </a:pPr>
            <a:r>
              <a:rPr lang="en-US" altLang="he-IL" sz="2000" b="1"/>
              <a:t>No operators overloading (methods overloading do exist)</a:t>
            </a:r>
          </a:p>
          <a:p>
            <a:pPr eaLnBrk="1" hangingPunct="1">
              <a:spcBef>
                <a:spcPct val="15000"/>
              </a:spcBef>
              <a:buFont typeface="Symbol" panose="05050102010706020507" pitchFamily="18" charset="2"/>
              <a:buChar char="·"/>
            </a:pPr>
            <a:r>
              <a:rPr lang="en-US" altLang="he-IL" sz="2000" b="1"/>
              <a:t>No multiple inheritance nor private / protected inheritance</a:t>
            </a:r>
            <a:br>
              <a:rPr lang="en-US" altLang="he-IL" sz="2000" b="1"/>
            </a:br>
            <a:r>
              <a:rPr lang="en-US" altLang="he-IL" sz="1800" b="1"/>
              <a:t>(we will talk about inheritance later…)</a:t>
            </a:r>
          </a:p>
        </p:txBody>
      </p:sp>
      <p:sp>
        <p:nvSpPr>
          <p:cNvPr id="999429" name="Rectangle 5"/>
          <p:cNvSpPr>
            <a:spLocks noChangeArrowheads="1"/>
          </p:cNvSpPr>
          <p:nvPr/>
        </p:nvSpPr>
        <p:spPr bwMode="auto">
          <a:xfrm>
            <a:off x="520700" y="1257300"/>
            <a:ext cx="7688263" cy="1066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400" b="1"/>
              <a:t>The following features that are in C++ are omitted from Java:</a:t>
            </a:r>
          </a:p>
        </p:txBody>
      </p:sp>
      <p:sp>
        <p:nvSpPr>
          <p:cNvPr id="999430" name="Rectangle 6"/>
          <p:cNvSpPr>
            <a:spLocks noChangeArrowheads="1"/>
          </p:cNvSpPr>
          <p:nvPr/>
        </p:nvSpPr>
        <p:spPr bwMode="auto">
          <a:xfrm>
            <a:off x="571500" y="4794250"/>
            <a:ext cx="7596188" cy="4572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tIns="72000" rIns="72000" bIns="72000" anchor="ctr">
            <a:spAutoFit/>
          </a:bodyPr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SzPct val="100000"/>
            </a:pPr>
            <a:r>
              <a:rPr lang="en-US" altLang="he-IL" sz="2000" b="1"/>
              <a:t>OK, we are ready for the journey!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9427" grpId="0"/>
      <p:bldP spid="999429" grpId="0" animBg="1"/>
      <p:bldP spid="99943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ChangeArrowheads="1"/>
          </p:cNvSpPr>
          <p:nvPr/>
        </p:nvSpPr>
        <p:spPr bwMode="auto">
          <a:xfrm>
            <a:off x="1530350" y="4471988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75000"/>
              </a:spcBef>
              <a:buChar char="•"/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75000"/>
              </a:spcBef>
              <a:buChar char="•"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Symbol" panose="05050102010706020507" pitchFamily="18" charset="2"/>
              <a:buNone/>
            </a:pPr>
            <a:endParaRPr lang="he-IL" altLang="he-IL">
              <a:solidFill>
                <a:srgbClr val="4D4D4D"/>
              </a:solidFill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Java History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What can be done with Java?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Language Characteristics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The Java Environment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Hello World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Basic Syntax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Java API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Java as an OO language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Exercise</a:t>
            </a:r>
          </a:p>
          <a:p>
            <a:pPr eaLnBrk="1" hangingPunct="1"/>
            <a:endParaRPr lang="en-US" altLang="he-I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0012F0-6739-4567-9C7E-BC3F4479B5C5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he-IL" sz="1200"/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Java API</a:t>
            </a:r>
          </a:p>
        </p:txBody>
      </p:sp>
      <p:sp>
        <p:nvSpPr>
          <p:cNvPr id="146436" name="Rectangle 3"/>
          <p:cNvSpPr>
            <a:spLocks noChangeArrowheads="1"/>
          </p:cNvSpPr>
          <p:nvPr/>
        </p:nvSpPr>
        <p:spPr bwMode="auto">
          <a:xfrm>
            <a:off x="549275" y="1241425"/>
            <a:ext cx="7951788" cy="6651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b="1"/>
              <a:t>Java API is the </a:t>
            </a:r>
            <a:r>
              <a:rPr lang="en-US" altLang="he-IL" b="1">
                <a:latin typeface="Courier New" panose="02070309020205020404" pitchFamily="49" charset="0"/>
              </a:rPr>
              <a:t>“</a:t>
            </a:r>
            <a:r>
              <a:rPr lang="en-US" altLang="he-IL" b="1"/>
              <a:t>Help</a:t>
            </a:r>
            <a:r>
              <a:rPr lang="en-US" altLang="he-IL" b="1">
                <a:latin typeface="Courier New" panose="02070309020205020404" pitchFamily="49" charset="0"/>
              </a:rPr>
              <a:t>”</a:t>
            </a:r>
            <a:r>
              <a:rPr lang="en-US" altLang="he-IL" b="1"/>
              <a:t> for Java libraries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457200" y="2311400"/>
            <a:ext cx="8229600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 b="1" dirty="0"/>
              <a:t>We will start from here:</a:t>
            </a:r>
          </a:p>
          <a:p>
            <a:pPr eaLnBrk="1" hangingPunct="1"/>
            <a:r>
              <a:rPr lang="en-US" altLang="he-IL" sz="2000" b="1" u="sng" dirty="0" smtClean="0">
                <a:hlinkClick r:id="rId3"/>
              </a:rPr>
              <a:t>https://docs.oracle.com/javase/9/docs/api/index.html</a:t>
            </a:r>
            <a:r>
              <a:rPr lang="en-US" altLang="he-IL" sz="2000" b="1" u="sng" dirty="0" smtClean="0"/>
              <a:t> </a:t>
            </a:r>
            <a:endParaRPr lang="en-US" altLang="he-I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he-IL" sz="2000" b="1" dirty="0"/>
              <a:t>Then take an example from here:</a:t>
            </a:r>
          </a:p>
          <a:p>
            <a:pPr eaLnBrk="1" hangingPunct="1"/>
            <a:r>
              <a:rPr lang="en-US" altLang="he-IL" sz="2000" b="1" u="sng" dirty="0" smtClean="0">
                <a:hlinkClick r:id="rId4"/>
              </a:rPr>
              <a:t>https://docs.oracle.com/javase/9/docs/api/java/lang/String.html</a:t>
            </a:r>
            <a:r>
              <a:rPr lang="en-US" altLang="he-IL" sz="2000" b="1" u="sng" dirty="0" smtClean="0"/>
              <a:t> </a:t>
            </a:r>
            <a:endParaRPr lang="en-US" altLang="he-IL" sz="2000" b="1" dirty="0"/>
          </a:p>
          <a:p>
            <a:pPr eaLnBrk="1" hangingPunct="1"/>
            <a:endParaRPr lang="en-US" altLang="he-IL" sz="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962917-6B64-4000-90EB-7276C4E3D0E1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he-IL" sz="12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What can be done with Java?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8018463" cy="4987925"/>
          </a:xfrm>
          <a:noFill/>
        </p:spPr>
        <p:txBody>
          <a:bodyPr/>
          <a:lstStyle/>
          <a:p>
            <a:pPr lvl="1" eaLnBrk="1" hangingPunct="1">
              <a:spcBef>
                <a:spcPct val="60000"/>
              </a:spcBef>
              <a:tabLst>
                <a:tab pos="720725" algn="l"/>
              </a:tabLst>
            </a:pPr>
            <a:r>
              <a:rPr lang="en-US" altLang="he-IL" sz="2400" dirty="0" smtClean="0"/>
              <a:t>Simple Console Applications: Hello world, Utilities…</a:t>
            </a:r>
          </a:p>
          <a:p>
            <a:pPr lvl="1" eaLnBrk="1" hangingPunct="1">
              <a:spcBef>
                <a:spcPct val="60000"/>
              </a:spcBef>
              <a:tabLst>
                <a:tab pos="720725" algn="l"/>
              </a:tabLst>
            </a:pPr>
            <a:r>
              <a:rPr lang="en-US" altLang="he-IL" sz="2400" dirty="0" smtClean="0"/>
              <a:t>Desktop </a:t>
            </a:r>
            <a:r>
              <a:rPr lang="en-US" altLang="he-IL" sz="2400" dirty="0" smtClean="0"/>
              <a:t>Applications:</a:t>
            </a:r>
            <a:br>
              <a:rPr lang="en-US" altLang="he-IL" sz="2400" dirty="0" smtClean="0"/>
            </a:br>
            <a:r>
              <a:rPr lang="en-US" altLang="he-IL" sz="2400" dirty="0" smtClean="0"/>
              <a:t>	Swing, </a:t>
            </a:r>
            <a:r>
              <a:rPr lang="en-US" altLang="he-IL" sz="2400" dirty="0" smtClean="0"/>
              <a:t>JavaFX, </a:t>
            </a:r>
            <a:r>
              <a:rPr lang="en-US" altLang="he-IL" sz="2400" dirty="0" smtClean="0"/>
              <a:t>SWT</a:t>
            </a:r>
            <a:r>
              <a:rPr lang="en-US" altLang="he-IL" sz="2400" dirty="0" smtClean="0"/>
              <a:t>, e.g. – Eclipse</a:t>
            </a:r>
          </a:p>
          <a:p>
            <a:pPr lvl="1" eaLnBrk="1" hangingPunct="1">
              <a:spcBef>
                <a:spcPct val="60000"/>
              </a:spcBef>
              <a:tabLst>
                <a:tab pos="720725" algn="l"/>
              </a:tabLst>
            </a:pPr>
            <a:r>
              <a:rPr lang="en-US" altLang="he-IL" sz="2400" dirty="0" smtClean="0"/>
              <a:t>Web </a:t>
            </a:r>
            <a:r>
              <a:rPr lang="en-US" altLang="he-IL" sz="2400" dirty="0" smtClean="0"/>
              <a:t>Applications: Servlets, JSPs …</a:t>
            </a:r>
          </a:p>
          <a:p>
            <a:pPr lvl="1" eaLnBrk="1" hangingPunct="1">
              <a:spcBef>
                <a:spcPct val="60000"/>
              </a:spcBef>
              <a:tabLst>
                <a:tab pos="720725" algn="l"/>
              </a:tabLst>
            </a:pPr>
            <a:r>
              <a:rPr lang="en-US" altLang="he-IL" sz="2400" dirty="0" smtClean="0"/>
              <a:t>Server Side – DB connectivity, Client-Server, 	Networking, Web-Services …</a:t>
            </a:r>
          </a:p>
          <a:p>
            <a:pPr lvl="1" eaLnBrk="1" hangingPunct="1">
              <a:spcBef>
                <a:spcPct val="60000"/>
              </a:spcBef>
              <a:tabLst>
                <a:tab pos="720725" algn="l"/>
              </a:tabLst>
            </a:pPr>
            <a:r>
              <a:rPr lang="en-US" altLang="he-IL" sz="2400" dirty="0" smtClean="0"/>
              <a:t>Mobile Applications </a:t>
            </a:r>
            <a:r>
              <a:rPr lang="en-US" altLang="he-IL" sz="2400" dirty="0" smtClean="0"/>
              <a:t>– Android</a:t>
            </a:r>
            <a:endParaRPr lang="en-US" altLang="he-IL" sz="2400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ChangeArrowheads="1"/>
          </p:cNvSpPr>
          <p:nvPr/>
        </p:nvSpPr>
        <p:spPr bwMode="auto">
          <a:xfrm>
            <a:off x="1530350" y="5106988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75000"/>
              </a:spcBef>
              <a:buChar char="•"/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75000"/>
              </a:spcBef>
              <a:buChar char="•"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Symbol" panose="05050102010706020507" pitchFamily="18" charset="2"/>
              <a:buNone/>
            </a:pPr>
            <a:endParaRPr lang="he-IL" altLang="he-IL">
              <a:solidFill>
                <a:srgbClr val="4D4D4D"/>
              </a:solidFill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Java History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What can be done with Java?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Language Characteristics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The Java Environment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Hello World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Basic Syntax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Java API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Java as an OO language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Exercise</a:t>
            </a:r>
          </a:p>
          <a:p>
            <a:pPr eaLnBrk="1" hangingPunct="1"/>
            <a:endParaRPr lang="en-US" altLang="he-I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E63B80-AD0F-4BBD-8296-C2C0861C9F0F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he-IL" sz="1200"/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Java as an OO language</a:t>
            </a:r>
          </a:p>
        </p:txBody>
      </p:sp>
      <p:sp>
        <p:nvSpPr>
          <p:cNvPr id="150532" name="Rectangle 3"/>
          <p:cNvSpPr>
            <a:spLocks noChangeArrowheads="1"/>
          </p:cNvSpPr>
          <p:nvPr/>
        </p:nvSpPr>
        <p:spPr bwMode="auto">
          <a:xfrm>
            <a:off x="457200" y="1260475"/>
            <a:ext cx="8229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 sz="2000" b="1"/>
          </a:p>
          <a:p>
            <a:pPr eaLnBrk="1" hangingPunct="1"/>
            <a:r>
              <a:rPr lang="en-US" altLang="he-IL" sz="2000" b="1"/>
              <a:t>Well, we talked too much so far</a:t>
            </a:r>
            <a:br>
              <a:rPr lang="en-US" altLang="he-IL" sz="2000" b="1"/>
            </a:br>
            <a:r>
              <a:rPr lang="en-US" altLang="he-IL" sz="2000" b="1"/>
              <a:t>so we will have to leave it for after the break…</a:t>
            </a:r>
          </a:p>
          <a:p>
            <a:pPr eaLnBrk="1" hangingPunct="1"/>
            <a:endParaRPr lang="en-US" altLang="he-IL" sz="2000" b="1"/>
          </a:p>
          <a:p>
            <a:pPr eaLnBrk="1" hangingPunct="1">
              <a:spcBef>
                <a:spcPct val="3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BUT</a:t>
            </a:r>
          </a:p>
          <a:p>
            <a:pPr eaLnBrk="1" hangingPunct="1">
              <a:spcBef>
                <a:spcPct val="30000"/>
              </a:spcBef>
            </a:pPr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he-IL" sz="2000" b="1"/>
              <a:t>Some exercise before!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ChangeArrowheads="1"/>
          </p:cNvSpPr>
          <p:nvPr/>
        </p:nvSpPr>
        <p:spPr bwMode="auto">
          <a:xfrm>
            <a:off x="1530350" y="5754688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75000"/>
              </a:spcBef>
              <a:buChar char="•"/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75000"/>
              </a:spcBef>
              <a:buChar char="•"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Symbol" panose="05050102010706020507" pitchFamily="18" charset="2"/>
              <a:buNone/>
            </a:pPr>
            <a:endParaRPr lang="he-IL" altLang="he-IL">
              <a:solidFill>
                <a:srgbClr val="4D4D4D"/>
              </a:solidFill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Java History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What can be done with Java?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Language Characteristics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The Java Environment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Hello World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Basic Syntax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Java API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Java as an OO language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Exercise</a:t>
            </a:r>
          </a:p>
          <a:p>
            <a:pPr eaLnBrk="1" hangingPunct="1"/>
            <a:endParaRPr lang="en-US" altLang="he-I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1C5731-CF8D-4973-A25C-219EEF3DDBC8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altLang="he-IL" sz="1200"/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Exercise 1</a:t>
            </a:r>
          </a:p>
        </p:txBody>
      </p:sp>
      <p:sp>
        <p:nvSpPr>
          <p:cNvPr id="154628" name="Rectangle 3"/>
          <p:cNvSpPr>
            <a:spLocks noChangeArrowheads="1"/>
          </p:cNvSpPr>
          <p:nvPr/>
        </p:nvSpPr>
        <p:spPr bwMode="auto">
          <a:xfrm>
            <a:off x="457200" y="1260475"/>
            <a:ext cx="8229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 b="1"/>
              <a:t>Get strings from the command line and print to screen only those which contain the word “Java” (with a capital ‘J’).</a:t>
            </a:r>
          </a:p>
          <a:p>
            <a:pPr eaLnBrk="1" hangingPunct="1">
              <a:spcBef>
                <a:spcPct val="30000"/>
              </a:spcBef>
            </a:pPr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F8D3F0-C6EF-4E1D-BC40-2A74E6BA1998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he-IL" sz="1200"/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Exercise 2</a:t>
            </a:r>
          </a:p>
        </p:txBody>
      </p:sp>
      <p:sp>
        <p:nvSpPr>
          <p:cNvPr id="156676" name="Rectangle 3"/>
          <p:cNvSpPr>
            <a:spLocks noChangeArrowheads="1"/>
          </p:cNvSpPr>
          <p:nvPr/>
        </p:nvSpPr>
        <p:spPr bwMode="auto">
          <a:xfrm>
            <a:off x="457200" y="1260475"/>
            <a:ext cx="8229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 b="1"/>
              <a:t>Get integers from the command line (well, you will get Strings but should find a way to turn them to ints), calculate the average then print to screen all the numbers and the average.</a:t>
            </a:r>
          </a:p>
          <a:p>
            <a:pPr eaLnBrk="1" hangingPunct="1">
              <a:spcBef>
                <a:spcPct val="30000"/>
              </a:spcBef>
            </a:pPr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A1DF3C-ECE3-405C-A860-59328BA2ABC1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he-IL" sz="1200"/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Exercise 3</a:t>
            </a:r>
          </a:p>
        </p:txBody>
      </p:sp>
      <p:sp>
        <p:nvSpPr>
          <p:cNvPr id="158724" name="Rectangle 3"/>
          <p:cNvSpPr>
            <a:spLocks noChangeArrowheads="1"/>
          </p:cNvSpPr>
          <p:nvPr/>
        </p:nvSpPr>
        <p:spPr bwMode="auto">
          <a:xfrm>
            <a:off x="457200" y="1260475"/>
            <a:ext cx="8229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531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9001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00113" indent="-273050" defTabSz="531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900113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531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9001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531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9001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531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9001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531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9001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531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9001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531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9001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531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9001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he-IL" sz="2000" b="1"/>
              <a:t>Get Strings from the command line, present in the console a vertical bar chart of the frequency of each letter in the input.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he-IL" sz="1800" b="1"/>
              <a:t>Treat small and capital letters the same -- as capital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he-IL" sz="1800" b="1"/>
              <a:t>Ignore any char that is not an English letter</a:t>
            </a:r>
          </a:p>
          <a:p>
            <a:pPr eaLnBrk="1" hangingPunct="1">
              <a:buFontTx/>
              <a:buChar char="•"/>
            </a:pPr>
            <a:endParaRPr lang="en-US" altLang="he-IL" sz="1000" b="1"/>
          </a:p>
          <a:p>
            <a:pPr eaLnBrk="1" hangingPunct="1"/>
            <a:r>
              <a:rPr lang="en-US" altLang="he-IL" sz="2000" b="1" u="sng"/>
              <a:t>Example</a:t>
            </a:r>
          </a:p>
          <a:p>
            <a:pPr eaLnBrk="1" hangingPunct="1"/>
            <a:r>
              <a:rPr lang="en-US" altLang="he-IL" sz="1600" b="1"/>
              <a:t>For the following input: 	</a:t>
            </a:r>
            <a:r>
              <a:rPr lang="en-US" altLang="he-IL" sz="1600" b="1">
                <a:latin typeface="Courier New" panose="02070309020205020404" pitchFamily="49" charset="0"/>
                <a:cs typeface="Courier New" panose="02070309020205020404" pitchFamily="49" charset="0"/>
              </a:rPr>
              <a:t>	Hey how are you? </a:t>
            </a:r>
          </a:p>
          <a:p>
            <a:pPr eaLnBrk="1" hangingPunct="1"/>
            <a:r>
              <a:rPr lang="en-US" altLang="he-IL" sz="1600" b="1"/>
              <a:t>we expect the following chart:</a:t>
            </a:r>
            <a:endParaRPr lang="en-US" altLang="he-IL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30000"/>
              </a:spcBef>
            </a:pPr>
            <a:endParaRPr lang="en-US" altLang="he-IL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8725" name="Rectangle 4"/>
          <p:cNvSpPr>
            <a:spLocks noChangeArrowheads="1"/>
          </p:cNvSpPr>
          <p:nvPr/>
        </p:nvSpPr>
        <p:spPr bwMode="auto">
          <a:xfrm>
            <a:off x="3630613" y="3346450"/>
            <a:ext cx="2166937" cy="3746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SzPct val="100000"/>
            </a:pPr>
            <a:endParaRPr lang="he-IL" altLang="he-IL"/>
          </a:p>
        </p:txBody>
      </p:sp>
      <p:sp>
        <p:nvSpPr>
          <p:cNvPr id="158726" name="Rectangle 5"/>
          <p:cNvSpPr>
            <a:spLocks noChangeArrowheads="1"/>
          </p:cNvSpPr>
          <p:nvPr/>
        </p:nvSpPr>
        <p:spPr bwMode="auto">
          <a:xfrm>
            <a:off x="4073525" y="4043363"/>
            <a:ext cx="1739900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</a:pPr>
            <a:r>
              <a:rPr lang="en-US" altLang="he-IL" sz="1200" b="1">
                <a:latin typeface="Tahoma" panose="020B0604030504040204" pitchFamily="34" charset="0"/>
                <a:cs typeface="Tahoma" panose="020B0604030504040204" pitchFamily="34" charset="0"/>
              </a:rPr>
              <a:t>A	#</a:t>
            </a:r>
          </a:p>
          <a:p>
            <a:pPr eaLnBrk="1" hangingPunct="1">
              <a:spcBef>
                <a:spcPct val="20000"/>
              </a:spcBef>
              <a:buSzPct val="100000"/>
            </a:pPr>
            <a:r>
              <a:rPr lang="en-US" altLang="he-IL" sz="1200" b="1">
                <a:latin typeface="Tahoma" panose="020B0604030504040204" pitchFamily="34" charset="0"/>
                <a:cs typeface="Tahoma" panose="020B0604030504040204" pitchFamily="34" charset="0"/>
              </a:rPr>
              <a:t>E	##</a:t>
            </a:r>
          </a:p>
          <a:p>
            <a:pPr eaLnBrk="1" hangingPunct="1">
              <a:spcBef>
                <a:spcPct val="20000"/>
              </a:spcBef>
              <a:buSzPct val="100000"/>
            </a:pPr>
            <a:r>
              <a:rPr lang="en-US" altLang="he-IL" sz="1200" b="1">
                <a:latin typeface="Tahoma" panose="020B0604030504040204" pitchFamily="34" charset="0"/>
                <a:cs typeface="Tahoma" panose="020B0604030504040204" pitchFamily="34" charset="0"/>
              </a:rPr>
              <a:t>H	##</a:t>
            </a:r>
          </a:p>
          <a:p>
            <a:pPr eaLnBrk="1" hangingPunct="1">
              <a:spcBef>
                <a:spcPct val="20000"/>
              </a:spcBef>
              <a:buSzPct val="100000"/>
            </a:pPr>
            <a:r>
              <a:rPr lang="en-US" altLang="he-IL" sz="1200" b="1">
                <a:latin typeface="Tahoma" panose="020B0604030504040204" pitchFamily="34" charset="0"/>
                <a:cs typeface="Tahoma" panose="020B0604030504040204" pitchFamily="34" charset="0"/>
              </a:rPr>
              <a:t>O	##</a:t>
            </a:r>
          </a:p>
          <a:p>
            <a:pPr eaLnBrk="1" hangingPunct="1">
              <a:spcBef>
                <a:spcPct val="20000"/>
              </a:spcBef>
              <a:buSzPct val="100000"/>
            </a:pPr>
            <a:r>
              <a:rPr lang="en-US" altLang="he-IL" sz="1200" b="1">
                <a:latin typeface="Tahoma" panose="020B0604030504040204" pitchFamily="34" charset="0"/>
                <a:cs typeface="Tahoma" panose="020B0604030504040204" pitchFamily="34" charset="0"/>
              </a:rPr>
              <a:t>R	#</a:t>
            </a:r>
          </a:p>
          <a:p>
            <a:pPr eaLnBrk="1" hangingPunct="1">
              <a:spcBef>
                <a:spcPct val="20000"/>
              </a:spcBef>
              <a:buSzPct val="100000"/>
            </a:pPr>
            <a:r>
              <a:rPr lang="en-US" altLang="he-IL" sz="1200" b="1">
                <a:latin typeface="Tahoma" panose="020B0604030504040204" pitchFamily="34" charset="0"/>
                <a:cs typeface="Tahoma" panose="020B0604030504040204" pitchFamily="34" charset="0"/>
              </a:rPr>
              <a:t>Y	##</a:t>
            </a:r>
          </a:p>
          <a:p>
            <a:pPr eaLnBrk="1" hangingPunct="1">
              <a:spcBef>
                <a:spcPct val="20000"/>
              </a:spcBef>
              <a:buSzPct val="100000"/>
            </a:pPr>
            <a:r>
              <a:rPr lang="en-US" altLang="he-IL" sz="1200" b="1">
                <a:latin typeface="Tahoma" panose="020B0604030504040204" pitchFamily="34" charset="0"/>
                <a:cs typeface="Tahoma" panose="020B0604030504040204" pitchFamily="34" charset="0"/>
              </a:rPr>
              <a:t>U	#</a:t>
            </a:r>
          </a:p>
          <a:p>
            <a:pPr eaLnBrk="1" hangingPunct="1">
              <a:spcBef>
                <a:spcPct val="20000"/>
              </a:spcBef>
              <a:buSzPct val="100000"/>
            </a:pPr>
            <a:r>
              <a:rPr lang="en-US" altLang="he-IL" sz="1200" b="1">
                <a:latin typeface="Tahoma" panose="020B0604030504040204" pitchFamily="34" charset="0"/>
                <a:cs typeface="Tahoma" panose="020B0604030504040204" pitchFamily="34" charset="0"/>
              </a:rPr>
              <a:t>W	#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F1EB80-3FC8-48AD-81D6-64D4E34F212F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he-IL" sz="1200"/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Exercise 4</a:t>
            </a:r>
          </a:p>
        </p:txBody>
      </p:sp>
      <p:sp>
        <p:nvSpPr>
          <p:cNvPr id="160772" name="Rectangle 3"/>
          <p:cNvSpPr>
            <a:spLocks noChangeArrowheads="1"/>
          </p:cNvSpPr>
          <p:nvPr/>
        </p:nvSpPr>
        <p:spPr bwMode="auto">
          <a:xfrm>
            <a:off x="457200" y="1260475"/>
            <a:ext cx="8229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531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9001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00113" indent="-273050" defTabSz="531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900113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531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9001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531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9001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531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9001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531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9001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531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9001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531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9001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531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9001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he-IL" sz="2000" b="1"/>
              <a:t>This exercise is called the Rectangles game.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he-IL" sz="2000" b="1"/>
              <a:t>Get from the command line the coordinates of two rectangles.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he-IL" sz="2000" b="1"/>
              <a:t>The “winning rectangle” is set according to these rules: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he-IL" sz="1800" b="1"/>
              <a:t>If a rectangle is contained (even partially) in the other, the contained (=inner) rectangle wins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he-IL" sz="1800" b="1"/>
              <a:t>If no one contains the other, the bigger by both area and perimeter wins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he-IL" sz="1800" b="1"/>
              <a:t>If no one is bigger by both area and perimeter, we have a tie</a:t>
            </a:r>
          </a:p>
          <a:p>
            <a:pPr eaLnBrk="1" hangingPunct="1">
              <a:buFontTx/>
              <a:buChar char="•"/>
            </a:pPr>
            <a:endParaRPr lang="en-US" altLang="he-IL" sz="1000" b="1"/>
          </a:p>
          <a:p>
            <a:pPr eaLnBrk="1" hangingPunct="1"/>
            <a:r>
              <a:rPr lang="en-US" altLang="he-IL" sz="2000" b="1" u="sng"/>
              <a:t>Example</a:t>
            </a:r>
          </a:p>
          <a:p>
            <a:pPr eaLnBrk="1" hangingPunct="1"/>
            <a:r>
              <a:rPr lang="en-US" altLang="he-IL" sz="1600" b="1"/>
              <a:t>Rectangle A: 1 1 10 10    </a:t>
            </a:r>
            <a:r>
              <a:rPr lang="en-US" altLang="he-IL" sz="1600"/>
              <a:t>(which means: x1=1, y1=1, x2=10, y2=10)</a:t>
            </a:r>
          </a:p>
          <a:p>
            <a:pPr eaLnBrk="1" hangingPunct="1"/>
            <a:r>
              <a:rPr lang="en-US" altLang="he-IL" sz="1600" b="1"/>
              <a:t>Rectangle B: 5 5 10 10    </a:t>
            </a:r>
            <a:r>
              <a:rPr lang="en-US" altLang="he-IL" sz="1600"/>
              <a:t>(which means: x1=5, y1=5, x2=10, y2=10)</a:t>
            </a:r>
          </a:p>
          <a:p>
            <a:pPr eaLnBrk="1" hangingPunct="1"/>
            <a:endParaRPr lang="en-US" altLang="he-IL" sz="600"/>
          </a:p>
          <a:p>
            <a:pPr eaLnBrk="1" hangingPunct="1"/>
            <a:r>
              <a:rPr lang="en-US" altLang="he-IL" sz="1600" b="1"/>
              <a:t>The winner is Rectangle B  (contained in A!)</a:t>
            </a:r>
            <a:endParaRPr lang="en-US" altLang="he-IL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FC9504-1D08-4925-BDEC-F8F9A70A8F3E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US" altLang="he-IL" sz="1200"/>
          </a:p>
        </p:txBody>
      </p:sp>
      <p:sp>
        <p:nvSpPr>
          <p:cNvPr id="162819" name="Rectangle 2"/>
          <p:cNvSpPr>
            <a:spLocks noChangeArrowheads="1"/>
          </p:cNvSpPr>
          <p:nvPr/>
        </p:nvSpPr>
        <p:spPr bwMode="white">
          <a:xfrm>
            <a:off x="0" y="6138863"/>
            <a:ext cx="9144000" cy="719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SzPct val="100000"/>
            </a:pPr>
            <a:endParaRPr lang="he-IL" altLang="he-IL"/>
          </a:p>
        </p:txBody>
      </p:sp>
      <p:grpSp>
        <p:nvGrpSpPr>
          <p:cNvPr id="162820" name="Group 3"/>
          <p:cNvGrpSpPr>
            <a:grpSpLocks/>
          </p:cNvGrpSpPr>
          <p:nvPr/>
        </p:nvGrpSpPr>
        <p:grpSpPr bwMode="auto">
          <a:xfrm>
            <a:off x="3406775" y="3440113"/>
            <a:ext cx="5254625" cy="1006475"/>
            <a:chOff x="1225" y="1843"/>
            <a:chExt cx="3310" cy="634"/>
          </a:xfrm>
        </p:grpSpPr>
        <p:sp>
          <p:nvSpPr>
            <p:cNvPr id="162824" name="Freeform 4"/>
            <p:cNvSpPr>
              <a:spLocks/>
            </p:cNvSpPr>
            <p:nvPr/>
          </p:nvSpPr>
          <p:spPr bwMode="gray">
            <a:xfrm>
              <a:off x="1225" y="1911"/>
              <a:ext cx="428" cy="558"/>
            </a:xfrm>
            <a:custGeom>
              <a:avLst/>
              <a:gdLst>
                <a:gd name="T0" fmla="*/ 428 w 428"/>
                <a:gd name="T1" fmla="*/ 4 h 558"/>
                <a:gd name="T2" fmla="*/ 428 w 428"/>
                <a:gd name="T3" fmla="*/ 4 h 558"/>
                <a:gd name="T4" fmla="*/ 426 w 428"/>
                <a:gd name="T5" fmla="*/ 42 h 558"/>
                <a:gd name="T6" fmla="*/ 420 w 428"/>
                <a:gd name="T7" fmla="*/ 46 h 558"/>
                <a:gd name="T8" fmla="*/ 420 w 428"/>
                <a:gd name="T9" fmla="*/ 46 h 558"/>
                <a:gd name="T10" fmla="*/ 332 w 428"/>
                <a:gd name="T11" fmla="*/ 44 h 558"/>
                <a:gd name="T12" fmla="*/ 244 w 428"/>
                <a:gd name="T13" fmla="*/ 42 h 558"/>
                <a:gd name="T14" fmla="*/ 244 w 428"/>
                <a:gd name="T15" fmla="*/ 42 h 558"/>
                <a:gd name="T16" fmla="*/ 242 w 428"/>
                <a:gd name="T17" fmla="*/ 120 h 558"/>
                <a:gd name="T18" fmla="*/ 242 w 428"/>
                <a:gd name="T19" fmla="*/ 120 h 558"/>
                <a:gd name="T20" fmla="*/ 242 w 428"/>
                <a:gd name="T21" fmla="*/ 198 h 558"/>
                <a:gd name="T22" fmla="*/ 244 w 428"/>
                <a:gd name="T23" fmla="*/ 276 h 558"/>
                <a:gd name="T24" fmla="*/ 244 w 428"/>
                <a:gd name="T25" fmla="*/ 276 h 558"/>
                <a:gd name="T26" fmla="*/ 246 w 428"/>
                <a:gd name="T27" fmla="*/ 448 h 558"/>
                <a:gd name="T28" fmla="*/ 246 w 428"/>
                <a:gd name="T29" fmla="*/ 448 h 558"/>
                <a:gd name="T30" fmla="*/ 250 w 428"/>
                <a:gd name="T31" fmla="*/ 552 h 558"/>
                <a:gd name="T32" fmla="*/ 244 w 428"/>
                <a:gd name="T33" fmla="*/ 556 h 558"/>
                <a:gd name="T34" fmla="*/ 244 w 428"/>
                <a:gd name="T35" fmla="*/ 556 h 558"/>
                <a:gd name="T36" fmla="*/ 192 w 428"/>
                <a:gd name="T37" fmla="*/ 558 h 558"/>
                <a:gd name="T38" fmla="*/ 188 w 428"/>
                <a:gd name="T39" fmla="*/ 554 h 558"/>
                <a:gd name="T40" fmla="*/ 188 w 428"/>
                <a:gd name="T41" fmla="*/ 554 h 558"/>
                <a:gd name="T42" fmla="*/ 190 w 428"/>
                <a:gd name="T43" fmla="*/ 470 h 558"/>
                <a:gd name="T44" fmla="*/ 190 w 428"/>
                <a:gd name="T45" fmla="*/ 470 h 558"/>
                <a:gd name="T46" fmla="*/ 188 w 428"/>
                <a:gd name="T47" fmla="*/ 42 h 558"/>
                <a:gd name="T48" fmla="*/ 188 w 428"/>
                <a:gd name="T49" fmla="*/ 42 h 558"/>
                <a:gd name="T50" fmla="*/ 4 w 428"/>
                <a:gd name="T51" fmla="*/ 46 h 558"/>
                <a:gd name="T52" fmla="*/ 0 w 428"/>
                <a:gd name="T53" fmla="*/ 42 h 558"/>
                <a:gd name="T54" fmla="*/ 0 w 428"/>
                <a:gd name="T55" fmla="*/ 42 h 558"/>
                <a:gd name="T56" fmla="*/ 2 w 428"/>
                <a:gd name="T57" fmla="*/ 24 h 558"/>
                <a:gd name="T58" fmla="*/ 2 w 428"/>
                <a:gd name="T59" fmla="*/ 24 h 558"/>
                <a:gd name="T60" fmla="*/ 2 w 428"/>
                <a:gd name="T61" fmla="*/ 4 h 558"/>
                <a:gd name="T62" fmla="*/ 8 w 428"/>
                <a:gd name="T63" fmla="*/ 0 h 558"/>
                <a:gd name="T64" fmla="*/ 8 w 428"/>
                <a:gd name="T65" fmla="*/ 0 h 558"/>
                <a:gd name="T66" fmla="*/ 84 w 428"/>
                <a:gd name="T67" fmla="*/ 2 h 558"/>
                <a:gd name="T68" fmla="*/ 316 w 428"/>
                <a:gd name="T69" fmla="*/ 2 h 558"/>
                <a:gd name="T70" fmla="*/ 316 w 428"/>
                <a:gd name="T71" fmla="*/ 2 h 558"/>
                <a:gd name="T72" fmla="*/ 424 w 428"/>
                <a:gd name="T73" fmla="*/ 0 h 558"/>
                <a:gd name="T74" fmla="*/ 428 w 428"/>
                <a:gd name="T75" fmla="*/ 4 h 5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558"/>
                <a:gd name="T116" fmla="*/ 428 w 428"/>
                <a:gd name="T117" fmla="*/ 558 h 5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558">
                  <a:moveTo>
                    <a:pt x="428" y="4"/>
                  </a:moveTo>
                  <a:lnTo>
                    <a:pt x="428" y="4"/>
                  </a:lnTo>
                  <a:lnTo>
                    <a:pt x="426" y="42"/>
                  </a:lnTo>
                  <a:lnTo>
                    <a:pt x="420" y="46"/>
                  </a:lnTo>
                  <a:lnTo>
                    <a:pt x="332" y="44"/>
                  </a:lnTo>
                  <a:lnTo>
                    <a:pt x="244" y="42"/>
                  </a:lnTo>
                  <a:lnTo>
                    <a:pt x="242" y="120"/>
                  </a:lnTo>
                  <a:lnTo>
                    <a:pt x="242" y="198"/>
                  </a:lnTo>
                  <a:lnTo>
                    <a:pt x="244" y="276"/>
                  </a:lnTo>
                  <a:lnTo>
                    <a:pt x="246" y="448"/>
                  </a:lnTo>
                  <a:lnTo>
                    <a:pt x="250" y="552"/>
                  </a:lnTo>
                  <a:lnTo>
                    <a:pt x="244" y="556"/>
                  </a:lnTo>
                  <a:lnTo>
                    <a:pt x="192" y="558"/>
                  </a:lnTo>
                  <a:lnTo>
                    <a:pt x="188" y="554"/>
                  </a:lnTo>
                  <a:lnTo>
                    <a:pt x="190" y="470"/>
                  </a:lnTo>
                  <a:lnTo>
                    <a:pt x="188" y="42"/>
                  </a:lnTo>
                  <a:lnTo>
                    <a:pt x="4" y="46"/>
                  </a:lnTo>
                  <a:lnTo>
                    <a:pt x="0" y="42"/>
                  </a:lnTo>
                  <a:lnTo>
                    <a:pt x="2" y="24"/>
                  </a:lnTo>
                  <a:lnTo>
                    <a:pt x="2" y="4"/>
                  </a:lnTo>
                  <a:lnTo>
                    <a:pt x="8" y="0"/>
                  </a:lnTo>
                  <a:lnTo>
                    <a:pt x="84" y="2"/>
                  </a:lnTo>
                  <a:lnTo>
                    <a:pt x="316" y="2"/>
                  </a:lnTo>
                  <a:lnTo>
                    <a:pt x="424" y="0"/>
                  </a:lnTo>
                  <a:lnTo>
                    <a:pt x="428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62825" name="Freeform 5"/>
            <p:cNvSpPr>
              <a:spLocks/>
            </p:cNvSpPr>
            <p:nvPr/>
          </p:nvSpPr>
          <p:spPr bwMode="gray">
            <a:xfrm>
              <a:off x="1675" y="1843"/>
              <a:ext cx="358" cy="626"/>
            </a:xfrm>
            <a:custGeom>
              <a:avLst/>
              <a:gdLst>
                <a:gd name="T0" fmla="*/ 352 w 358"/>
                <a:gd name="T1" fmla="*/ 624 h 626"/>
                <a:gd name="T2" fmla="*/ 298 w 358"/>
                <a:gd name="T3" fmla="*/ 622 h 626"/>
                <a:gd name="T4" fmla="*/ 298 w 358"/>
                <a:gd name="T5" fmla="*/ 492 h 626"/>
                <a:gd name="T6" fmla="*/ 298 w 358"/>
                <a:gd name="T7" fmla="*/ 384 h 626"/>
                <a:gd name="T8" fmla="*/ 296 w 358"/>
                <a:gd name="T9" fmla="*/ 340 h 626"/>
                <a:gd name="T10" fmla="*/ 292 w 358"/>
                <a:gd name="T11" fmla="*/ 318 h 626"/>
                <a:gd name="T12" fmla="*/ 286 w 358"/>
                <a:gd name="T13" fmla="*/ 298 h 626"/>
                <a:gd name="T14" fmla="*/ 272 w 358"/>
                <a:gd name="T15" fmla="*/ 278 h 626"/>
                <a:gd name="T16" fmla="*/ 252 w 358"/>
                <a:gd name="T17" fmla="*/ 264 h 626"/>
                <a:gd name="T18" fmla="*/ 240 w 358"/>
                <a:gd name="T19" fmla="*/ 260 h 626"/>
                <a:gd name="T20" fmla="*/ 214 w 358"/>
                <a:gd name="T21" fmla="*/ 256 h 626"/>
                <a:gd name="T22" fmla="*/ 200 w 358"/>
                <a:gd name="T23" fmla="*/ 254 h 626"/>
                <a:gd name="T24" fmla="*/ 164 w 358"/>
                <a:gd name="T25" fmla="*/ 258 h 626"/>
                <a:gd name="T26" fmla="*/ 126 w 358"/>
                <a:gd name="T27" fmla="*/ 270 h 626"/>
                <a:gd name="T28" fmla="*/ 108 w 358"/>
                <a:gd name="T29" fmla="*/ 278 h 626"/>
                <a:gd name="T30" fmla="*/ 76 w 358"/>
                <a:gd name="T31" fmla="*/ 296 h 626"/>
                <a:gd name="T32" fmla="*/ 62 w 358"/>
                <a:gd name="T33" fmla="*/ 308 h 626"/>
                <a:gd name="T34" fmla="*/ 62 w 358"/>
                <a:gd name="T35" fmla="*/ 316 h 626"/>
                <a:gd name="T36" fmla="*/ 68 w 358"/>
                <a:gd name="T37" fmla="*/ 620 h 626"/>
                <a:gd name="T38" fmla="*/ 64 w 358"/>
                <a:gd name="T39" fmla="*/ 624 h 626"/>
                <a:gd name="T40" fmla="*/ 8 w 358"/>
                <a:gd name="T41" fmla="*/ 620 h 626"/>
                <a:gd name="T42" fmla="*/ 10 w 358"/>
                <a:gd name="T43" fmla="*/ 276 h 626"/>
                <a:gd name="T44" fmla="*/ 10 w 358"/>
                <a:gd name="T45" fmla="*/ 210 h 626"/>
                <a:gd name="T46" fmla="*/ 6 w 358"/>
                <a:gd name="T47" fmla="*/ 78 h 626"/>
                <a:gd name="T48" fmla="*/ 6 w 358"/>
                <a:gd name="T49" fmla="*/ 8 h 626"/>
                <a:gd name="T50" fmla="*/ 60 w 358"/>
                <a:gd name="T51" fmla="*/ 0 h 626"/>
                <a:gd name="T52" fmla="*/ 64 w 358"/>
                <a:gd name="T53" fmla="*/ 4 h 626"/>
                <a:gd name="T54" fmla="*/ 62 w 358"/>
                <a:gd name="T55" fmla="*/ 126 h 626"/>
                <a:gd name="T56" fmla="*/ 62 w 358"/>
                <a:gd name="T57" fmla="*/ 262 h 626"/>
                <a:gd name="T58" fmla="*/ 98 w 358"/>
                <a:gd name="T59" fmla="*/ 242 h 626"/>
                <a:gd name="T60" fmla="*/ 136 w 358"/>
                <a:gd name="T61" fmla="*/ 226 h 626"/>
                <a:gd name="T62" fmla="*/ 176 w 358"/>
                <a:gd name="T63" fmla="*/ 216 h 626"/>
                <a:gd name="T64" fmla="*/ 218 w 358"/>
                <a:gd name="T65" fmla="*/ 212 h 626"/>
                <a:gd name="T66" fmla="*/ 238 w 358"/>
                <a:gd name="T67" fmla="*/ 214 h 626"/>
                <a:gd name="T68" fmla="*/ 274 w 358"/>
                <a:gd name="T69" fmla="*/ 222 h 626"/>
                <a:gd name="T70" fmla="*/ 290 w 358"/>
                <a:gd name="T71" fmla="*/ 228 h 626"/>
                <a:gd name="T72" fmla="*/ 318 w 358"/>
                <a:gd name="T73" fmla="*/ 248 h 626"/>
                <a:gd name="T74" fmla="*/ 338 w 358"/>
                <a:gd name="T75" fmla="*/ 278 h 626"/>
                <a:gd name="T76" fmla="*/ 342 w 358"/>
                <a:gd name="T77" fmla="*/ 288 h 626"/>
                <a:gd name="T78" fmla="*/ 350 w 358"/>
                <a:gd name="T79" fmla="*/ 326 h 626"/>
                <a:gd name="T80" fmla="*/ 350 w 358"/>
                <a:gd name="T81" fmla="*/ 378 h 626"/>
                <a:gd name="T82" fmla="*/ 352 w 358"/>
                <a:gd name="T83" fmla="*/ 458 h 626"/>
                <a:gd name="T84" fmla="*/ 352 w 358"/>
                <a:gd name="T85" fmla="*/ 624 h 62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58"/>
                <a:gd name="T130" fmla="*/ 0 h 626"/>
                <a:gd name="T131" fmla="*/ 358 w 358"/>
                <a:gd name="T132" fmla="*/ 626 h 62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58" h="626">
                  <a:moveTo>
                    <a:pt x="352" y="624"/>
                  </a:moveTo>
                  <a:lnTo>
                    <a:pt x="352" y="624"/>
                  </a:lnTo>
                  <a:lnTo>
                    <a:pt x="302" y="626"/>
                  </a:lnTo>
                  <a:lnTo>
                    <a:pt x="298" y="622"/>
                  </a:lnTo>
                  <a:lnTo>
                    <a:pt x="298" y="492"/>
                  </a:lnTo>
                  <a:lnTo>
                    <a:pt x="298" y="384"/>
                  </a:lnTo>
                  <a:lnTo>
                    <a:pt x="296" y="340"/>
                  </a:lnTo>
                  <a:lnTo>
                    <a:pt x="292" y="318"/>
                  </a:lnTo>
                  <a:lnTo>
                    <a:pt x="286" y="298"/>
                  </a:lnTo>
                  <a:lnTo>
                    <a:pt x="280" y="288"/>
                  </a:lnTo>
                  <a:lnTo>
                    <a:pt x="272" y="278"/>
                  </a:lnTo>
                  <a:lnTo>
                    <a:pt x="262" y="270"/>
                  </a:lnTo>
                  <a:lnTo>
                    <a:pt x="252" y="264"/>
                  </a:lnTo>
                  <a:lnTo>
                    <a:pt x="240" y="260"/>
                  </a:lnTo>
                  <a:lnTo>
                    <a:pt x="226" y="258"/>
                  </a:lnTo>
                  <a:lnTo>
                    <a:pt x="214" y="256"/>
                  </a:lnTo>
                  <a:lnTo>
                    <a:pt x="200" y="254"/>
                  </a:lnTo>
                  <a:lnTo>
                    <a:pt x="182" y="256"/>
                  </a:lnTo>
                  <a:lnTo>
                    <a:pt x="164" y="258"/>
                  </a:lnTo>
                  <a:lnTo>
                    <a:pt x="146" y="262"/>
                  </a:lnTo>
                  <a:lnTo>
                    <a:pt x="126" y="270"/>
                  </a:lnTo>
                  <a:lnTo>
                    <a:pt x="108" y="278"/>
                  </a:lnTo>
                  <a:lnTo>
                    <a:pt x="92" y="286"/>
                  </a:lnTo>
                  <a:lnTo>
                    <a:pt x="76" y="296"/>
                  </a:lnTo>
                  <a:lnTo>
                    <a:pt x="62" y="308"/>
                  </a:lnTo>
                  <a:lnTo>
                    <a:pt x="62" y="316"/>
                  </a:lnTo>
                  <a:lnTo>
                    <a:pt x="64" y="468"/>
                  </a:lnTo>
                  <a:lnTo>
                    <a:pt x="68" y="620"/>
                  </a:lnTo>
                  <a:lnTo>
                    <a:pt x="64" y="624"/>
                  </a:lnTo>
                  <a:lnTo>
                    <a:pt x="14" y="626"/>
                  </a:lnTo>
                  <a:lnTo>
                    <a:pt x="8" y="620"/>
                  </a:lnTo>
                  <a:lnTo>
                    <a:pt x="10" y="276"/>
                  </a:lnTo>
                  <a:lnTo>
                    <a:pt x="10" y="210"/>
                  </a:lnTo>
                  <a:lnTo>
                    <a:pt x="8" y="144"/>
                  </a:lnTo>
                  <a:lnTo>
                    <a:pt x="6" y="78"/>
                  </a:lnTo>
                  <a:lnTo>
                    <a:pt x="0" y="12"/>
                  </a:lnTo>
                  <a:lnTo>
                    <a:pt x="6" y="8"/>
                  </a:lnTo>
                  <a:lnTo>
                    <a:pt x="60" y="0"/>
                  </a:lnTo>
                  <a:lnTo>
                    <a:pt x="64" y="4"/>
                  </a:lnTo>
                  <a:lnTo>
                    <a:pt x="62" y="66"/>
                  </a:lnTo>
                  <a:lnTo>
                    <a:pt x="62" y="126"/>
                  </a:lnTo>
                  <a:lnTo>
                    <a:pt x="62" y="262"/>
                  </a:lnTo>
                  <a:lnTo>
                    <a:pt x="80" y="252"/>
                  </a:lnTo>
                  <a:lnTo>
                    <a:pt x="98" y="242"/>
                  </a:lnTo>
                  <a:lnTo>
                    <a:pt x="116" y="232"/>
                  </a:lnTo>
                  <a:lnTo>
                    <a:pt x="136" y="226"/>
                  </a:lnTo>
                  <a:lnTo>
                    <a:pt x="156" y="220"/>
                  </a:lnTo>
                  <a:lnTo>
                    <a:pt x="176" y="216"/>
                  </a:lnTo>
                  <a:lnTo>
                    <a:pt x="196" y="214"/>
                  </a:lnTo>
                  <a:lnTo>
                    <a:pt x="218" y="212"/>
                  </a:lnTo>
                  <a:lnTo>
                    <a:pt x="238" y="214"/>
                  </a:lnTo>
                  <a:lnTo>
                    <a:pt x="256" y="216"/>
                  </a:lnTo>
                  <a:lnTo>
                    <a:pt x="274" y="222"/>
                  </a:lnTo>
                  <a:lnTo>
                    <a:pt x="290" y="228"/>
                  </a:lnTo>
                  <a:lnTo>
                    <a:pt x="304" y="238"/>
                  </a:lnTo>
                  <a:lnTo>
                    <a:pt x="318" y="248"/>
                  </a:lnTo>
                  <a:lnTo>
                    <a:pt x="330" y="262"/>
                  </a:lnTo>
                  <a:lnTo>
                    <a:pt x="338" y="278"/>
                  </a:lnTo>
                  <a:lnTo>
                    <a:pt x="342" y="288"/>
                  </a:lnTo>
                  <a:lnTo>
                    <a:pt x="346" y="300"/>
                  </a:lnTo>
                  <a:lnTo>
                    <a:pt x="350" y="326"/>
                  </a:lnTo>
                  <a:lnTo>
                    <a:pt x="350" y="378"/>
                  </a:lnTo>
                  <a:lnTo>
                    <a:pt x="352" y="458"/>
                  </a:lnTo>
                  <a:lnTo>
                    <a:pt x="358" y="620"/>
                  </a:lnTo>
                  <a:lnTo>
                    <a:pt x="352" y="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62826" name="Freeform 6"/>
            <p:cNvSpPr>
              <a:spLocks noEditPoints="1"/>
            </p:cNvSpPr>
            <p:nvPr/>
          </p:nvSpPr>
          <p:spPr bwMode="gray">
            <a:xfrm>
              <a:off x="2073" y="2055"/>
              <a:ext cx="326" cy="422"/>
            </a:xfrm>
            <a:custGeom>
              <a:avLst/>
              <a:gdLst>
                <a:gd name="T0" fmla="*/ 276 w 326"/>
                <a:gd name="T1" fmla="*/ 414 h 422"/>
                <a:gd name="T2" fmla="*/ 270 w 326"/>
                <a:gd name="T3" fmla="*/ 382 h 422"/>
                <a:gd name="T4" fmla="*/ 226 w 326"/>
                <a:gd name="T5" fmla="*/ 406 h 422"/>
                <a:gd name="T6" fmla="*/ 178 w 326"/>
                <a:gd name="T7" fmla="*/ 420 h 422"/>
                <a:gd name="T8" fmla="*/ 144 w 326"/>
                <a:gd name="T9" fmla="*/ 422 h 422"/>
                <a:gd name="T10" fmla="*/ 88 w 326"/>
                <a:gd name="T11" fmla="*/ 412 h 422"/>
                <a:gd name="T12" fmla="*/ 52 w 326"/>
                <a:gd name="T13" fmla="*/ 394 h 422"/>
                <a:gd name="T14" fmla="*/ 32 w 326"/>
                <a:gd name="T15" fmla="*/ 376 h 422"/>
                <a:gd name="T16" fmla="*/ 12 w 326"/>
                <a:gd name="T17" fmla="*/ 346 h 422"/>
                <a:gd name="T18" fmla="*/ 2 w 326"/>
                <a:gd name="T19" fmla="*/ 308 h 422"/>
                <a:gd name="T20" fmla="*/ 2 w 326"/>
                <a:gd name="T21" fmla="*/ 270 h 422"/>
                <a:gd name="T22" fmla="*/ 28 w 326"/>
                <a:gd name="T23" fmla="*/ 214 h 422"/>
                <a:gd name="T24" fmla="*/ 58 w 326"/>
                <a:gd name="T25" fmla="*/ 188 h 422"/>
                <a:gd name="T26" fmla="*/ 96 w 326"/>
                <a:gd name="T27" fmla="*/ 172 h 422"/>
                <a:gd name="T28" fmla="*/ 182 w 326"/>
                <a:gd name="T29" fmla="*/ 150 h 422"/>
                <a:gd name="T30" fmla="*/ 270 w 326"/>
                <a:gd name="T31" fmla="*/ 124 h 422"/>
                <a:gd name="T32" fmla="*/ 264 w 326"/>
                <a:gd name="T33" fmla="*/ 84 h 422"/>
                <a:gd name="T34" fmla="*/ 246 w 326"/>
                <a:gd name="T35" fmla="*/ 60 h 422"/>
                <a:gd name="T36" fmla="*/ 196 w 326"/>
                <a:gd name="T37" fmla="*/ 42 h 422"/>
                <a:gd name="T38" fmla="*/ 142 w 326"/>
                <a:gd name="T39" fmla="*/ 44 h 422"/>
                <a:gd name="T40" fmla="*/ 54 w 326"/>
                <a:gd name="T41" fmla="*/ 72 h 422"/>
                <a:gd name="T42" fmla="*/ 50 w 326"/>
                <a:gd name="T43" fmla="*/ 50 h 422"/>
                <a:gd name="T44" fmla="*/ 54 w 326"/>
                <a:gd name="T45" fmla="*/ 26 h 422"/>
                <a:gd name="T46" fmla="*/ 118 w 326"/>
                <a:gd name="T47" fmla="*/ 8 h 422"/>
                <a:gd name="T48" fmla="*/ 184 w 326"/>
                <a:gd name="T49" fmla="*/ 0 h 422"/>
                <a:gd name="T50" fmla="*/ 242 w 326"/>
                <a:gd name="T51" fmla="*/ 8 h 422"/>
                <a:gd name="T52" fmla="*/ 278 w 326"/>
                <a:gd name="T53" fmla="*/ 22 h 422"/>
                <a:gd name="T54" fmla="*/ 314 w 326"/>
                <a:gd name="T55" fmla="*/ 64 h 422"/>
                <a:gd name="T56" fmla="*/ 320 w 326"/>
                <a:gd name="T57" fmla="*/ 92 h 422"/>
                <a:gd name="T58" fmla="*/ 322 w 326"/>
                <a:gd name="T59" fmla="*/ 120 h 422"/>
                <a:gd name="T60" fmla="*/ 320 w 326"/>
                <a:gd name="T61" fmla="*/ 304 h 422"/>
                <a:gd name="T62" fmla="*/ 320 w 326"/>
                <a:gd name="T63" fmla="*/ 412 h 422"/>
                <a:gd name="T64" fmla="*/ 204 w 326"/>
                <a:gd name="T65" fmla="*/ 188 h 422"/>
                <a:gd name="T66" fmla="*/ 134 w 326"/>
                <a:gd name="T67" fmla="*/ 204 h 422"/>
                <a:gd name="T68" fmla="*/ 102 w 326"/>
                <a:gd name="T69" fmla="*/ 216 h 422"/>
                <a:gd name="T70" fmla="*/ 78 w 326"/>
                <a:gd name="T71" fmla="*/ 234 h 422"/>
                <a:gd name="T72" fmla="*/ 56 w 326"/>
                <a:gd name="T73" fmla="*/ 276 h 422"/>
                <a:gd name="T74" fmla="*/ 58 w 326"/>
                <a:gd name="T75" fmla="*/ 312 h 422"/>
                <a:gd name="T76" fmla="*/ 86 w 326"/>
                <a:gd name="T77" fmla="*/ 356 h 422"/>
                <a:gd name="T78" fmla="*/ 118 w 326"/>
                <a:gd name="T79" fmla="*/ 374 h 422"/>
                <a:gd name="T80" fmla="*/ 156 w 326"/>
                <a:gd name="T81" fmla="*/ 380 h 422"/>
                <a:gd name="T82" fmla="*/ 202 w 326"/>
                <a:gd name="T83" fmla="*/ 374 h 422"/>
                <a:gd name="T84" fmla="*/ 244 w 326"/>
                <a:gd name="T85" fmla="*/ 356 h 422"/>
                <a:gd name="T86" fmla="*/ 270 w 326"/>
                <a:gd name="T87" fmla="*/ 180 h 42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6"/>
                <a:gd name="T133" fmla="*/ 0 h 422"/>
                <a:gd name="T134" fmla="*/ 326 w 326"/>
                <a:gd name="T135" fmla="*/ 422 h 42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6" h="422">
                  <a:moveTo>
                    <a:pt x="320" y="412"/>
                  </a:moveTo>
                  <a:lnTo>
                    <a:pt x="320" y="412"/>
                  </a:lnTo>
                  <a:lnTo>
                    <a:pt x="276" y="414"/>
                  </a:lnTo>
                  <a:lnTo>
                    <a:pt x="270" y="410"/>
                  </a:lnTo>
                  <a:lnTo>
                    <a:pt x="270" y="382"/>
                  </a:lnTo>
                  <a:lnTo>
                    <a:pt x="256" y="392"/>
                  </a:lnTo>
                  <a:lnTo>
                    <a:pt x="240" y="400"/>
                  </a:lnTo>
                  <a:lnTo>
                    <a:pt x="226" y="406"/>
                  </a:lnTo>
                  <a:lnTo>
                    <a:pt x="210" y="412"/>
                  </a:lnTo>
                  <a:lnTo>
                    <a:pt x="194" y="416"/>
                  </a:lnTo>
                  <a:lnTo>
                    <a:pt x="178" y="420"/>
                  </a:lnTo>
                  <a:lnTo>
                    <a:pt x="162" y="420"/>
                  </a:lnTo>
                  <a:lnTo>
                    <a:pt x="144" y="422"/>
                  </a:lnTo>
                  <a:lnTo>
                    <a:pt x="114" y="420"/>
                  </a:lnTo>
                  <a:lnTo>
                    <a:pt x="100" y="416"/>
                  </a:lnTo>
                  <a:lnTo>
                    <a:pt x="88" y="412"/>
                  </a:lnTo>
                  <a:lnTo>
                    <a:pt x="74" y="408"/>
                  </a:lnTo>
                  <a:lnTo>
                    <a:pt x="62" y="400"/>
                  </a:lnTo>
                  <a:lnTo>
                    <a:pt x="52" y="394"/>
                  </a:lnTo>
                  <a:lnTo>
                    <a:pt x="42" y="386"/>
                  </a:lnTo>
                  <a:lnTo>
                    <a:pt x="32" y="376"/>
                  </a:lnTo>
                  <a:lnTo>
                    <a:pt x="24" y="366"/>
                  </a:lnTo>
                  <a:lnTo>
                    <a:pt x="16" y="356"/>
                  </a:lnTo>
                  <a:lnTo>
                    <a:pt x="12" y="346"/>
                  </a:lnTo>
                  <a:lnTo>
                    <a:pt x="6" y="334"/>
                  </a:lnTo>
                  <a:lnTo>
                    <a:pt x="4" y="322"/>
                  </a:lnTo>
                  <a:lnTo>
                    <a:pt x="2" y="308"/>
                  </a:lnTo>
                  <a:lnTo>
                    <a:pt x="0" y="294"/>
                  </a:lnTo>
                  <a:lnTo>
                    <a:pt x="2" y="270"/>
                  </a:lnTo>
                  <a:lnTo>
                    <a:pt x="8" y="248"/>
                  </a:lnTo>
                  <a:lnTo>
                    <a:pt x="16" y="230"/>
                  </a:lnTo>
                  <a:lnTo>
                    <a:pt x="28" y="214"/>
                  </a:lnTo>
                  <a:lnTo>
                    <a:pt x="42" y="200"/>
                  </a:lnTo>
                  <a:lnTo>
                    <a:pt x="58" y="188"/>
                  </a:lnTo>
                  <a:lnTo>
                    <a:pt x="76" y="180"/>
                  </a:lnTo>
                  <a:lnTo>
                    <a:pt x="96" y="172"/>
                  </a:lnTo>
                  <a:lnTo>
                    <a:pt x="116" y="164"/>
                  </a:lnTo>
                  <a:lnTo>
                    <a:pt x="138" y="158"/>
                  </a:lnTo>
                  <a:lnTo>
                    <a:pt x="182" y="150"/>
                  </a:lnTo>
                  <a:lnTo>
                    <a:pt x="270" y="140"/>
                  </a:lnTo>
                  <a:lnTo>
                    <a:pt x="270" y="124"/>
                  </a:lnTo>
                  <a:lnTo>
                    <a:pt x="268" y="102"/>
                  </a:lnTo>
                  <a:lnTo>
                    <a:pt x="264" y="84"/>
                  </a:lnTo>
                  <a:lnTo>
                    <a:pt x="256" y="70"/>
                  </a:lnTo>
                  <a:lnTo>
                    <a:pt x="246" y="60"/>
                  </a:lnTo>
                  <a:lnTo>
                    <a:pt x="232" y="52"/>
                  </a:lnTo>
                  <a:lnTo>
                    <a:pt x="216" y="46"/>
                  </a:lnTo>
                  <a:lnTo>
                    <a:pt x="196" y="42"/>
                  </a:lnTo>
                  <a:lnTo>
                    <a:pt x="172" y="42"/>
                  </a:lnTo>
                  <a:lnTo>
                    <a:pt x="142" y="44"/>
                  </a:lnTo>
                  <a:lnTo>
                    <a:pt x="112" y="50"/>
                  </a:lnTo>
                  <a:lnTo>
                    <a:pt x="82" y="60"/>
                  </a:lnTo>
                  <a:lnTo>
                    <a:pt x="54" y="72"/>
                  </a:lnTo>
                  <a:lnTo>
                    <a:pt x="48" y="68"/>
                  </a:lnTo>
                  <a:lnTo>
                    <a:pt x="50" y="50"/>
                  </a:lnTo>
                  <a:lnTo>
                    <a:pt x="50" y="32"/>
                  </a:lnTo>
                  <a:lnTo>
                    <a:pt x="54" y="26"/>
                  </a:lnTo>
                  <a:lnTo>
                    <a:pt x="86" y="16"/>
                  </a:lnTo>
                  <a:lnTo>
                    <a:pt x="118" y="8"/>
                  </a:lnTo>
                  <a:lnTo>
                    <a:pt x="150" y="2"/>
                  </a:lnTo>
                  <a:lnTo>
                    <a:pt x="184" y="0"/>
                  </a:lnTo>
                  <a:lnTo>
                    <a:pt x="204" y="2"/>
                  </a:lnTo>
                  <a:lnTo>
                    <a:pt x="224" y="4"/>
                  </a:lnTo>
                  <a:lnTo>
                    <a:pt x="242" y="8"/>
                  </a:lnTo>
                  <a:lnTo>
                    <a:pt x="260" y="14"/>
                  </a:lnTo>
                  <a:lnTo>
                    <a:pt x="278" y="22"/>
                  </a:lnTo>
                  <a:lnTo>
                    <a:pt x="292" y="34"/>
                  </a:lnTo>
                  <a:lnTo>
                    <a:pt x="304" y="48"/>
                  </a:lnTo>
                  <a:lnTo>
                    <a:pt x="314" y="64"/>
                  </a:lnTo>
                  <a:lnTo>
                    <a:pt x="318" y="78"/>
                  </a:lnTo>
                  <a:lnTo>
                    <a:pt x="320" y="92"/>
                  </a:lnTo>
                  <a:lnTo>
                    <a:pt x="322" y="106"/>
                  </a:lnTo>
                  <a:lnTo>
                    <a:pt x="322" y="120"/>
                  </a:lnTo>
                  <a:lnTo>
                    <a:pt x="320" y="250"/>
                  </a:lnTo>
                  <a:lnTo>
                    <a:pt x="320" y="304"/>
                  </a:lnTo>
                  <a:lnTo>
                    <a:pt x="322" y="356"/>
                  </a:lnTo>
                  <a:lnTo>
                    <a:pt x="326" y="406"/>
                  </a:lnTo>
                  <a:lnTo>
                    <a:pt x="320" y="412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04" y="188"/>
                  </a:lnTo>
                  <a:lnTo>
                    <a:pt x="168" y="194"/>
                  </a:lnTo>
                  <a:lnTo>
                    <a:pt x="134" y="204"/>
                  </a:lnTo>
                  <a:lnTo>
                    <a:pt x="118" y="210"/>
                  </a:lnTo>
                  <a:lnTo>
                    <a:pt x="102" y="216"/>
                  </a:lnTo>
                  <a:lnTo>
                    <a:pt x="90" y="224"/>
                  </a:lnTo>
                  <a:lnTo>
                    <a:pt x="78" y="234"/>
                  </a:lnTo>
                  <a:lnTo>
                    <a:pt x="68" y="246"/>
                  </a:lnTo>
                  <a:lnTo>
                    <a:pt x="60" y="260"/>
                  </a:lnTo>
                  <a:lnTo>
                    <a:pt x="56" y="276"/>
                  </a:lnTo>
                  <a:lnTo>
                    <a:pt x="56" y="294"/>
                  </a:lnTo>
                  <a:lnTo>
                    <a:pt x="58" y="312"/>
                  </a:lnTo>
                  <a:lnTo>
                    <a:pt x="64" y="330"/>
                  </a:lnTo>
                  <a:lnTo>
                    <a:pt x="72" y="344"/>
                  </a:lnTo>
                  <a:lnTo>
                    <a:pt x="86" y="356"/>
                  </a:lnTo>
                  <a:lnTo>
                    <a:pt x="100" y="366"/>
                  </a:lnTo>
                  <a:lnTo>
                    <a:pt x="118" y="374"/>
                  </a:lnTo>
                  <a:lnTo>
                    <a:pt x="136" y="378"/>
                  </a:lnTo>
                  <a:lnTo>
                    <a:pt x="156" y="380"/>
                  </a:lnTo>
                  <a:lnTo>
                    <a:pt x="172" y="380"/>
                  </a:lnTo>
                  <a:lnTo>
                    <a:pt x="188" y="378"/>
                  </a:lnTo>
                  <a:lnTo>
                    <a:pt x="202" y="374"/>
                  </a:lnTo>
                  <a:lnTo>
                    <a:pt x="216" y="370"/>
                  </a:lnTo>
                  <a:lnTo>
                    <a:pt x="230" y="364"/>
                  </a:lnTo>
                  <a:lnTo>
                    <a:pt x="244" y="356"/>
                  </a:lnTo>
                  <a:lnTo>
                    <a:pt x="258" y="348"/>
                  </a:lnTo>
                  <a:lnTo>
                    <a:pt x="270" y="338"/>
                  </a:lnTo>
                  <a:lnTo>
                    <a:pt x="270" y="1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62827" name="Freeform 7"/>
            <p:cNvSpPr>
              <a:spLocks/>
            </p:cNvSpPr>
            <p:nvPr/>
          </p:nvSpPr>
          <p:spPr bwMode="gray">
            <a:xfrm>
              <a:off x="2479" y="2055"/>
              <a:ext cx="356" cy="414"/>
            </a:xfrm>
            <a:custGeom>
              <a:avLst/>
              <a:gdLst>
                <a:gd name="T0" fmla="*/ 352 w 356"/>
                <a:gd name="T1" fmla="*/ 412 h 414"/>
                <a:gd name="T2" fmla="*/ 296 w 356"/>
                <a:gd name="T3" fmla="*/ 408 h 414"/>
                <a:gd name="T4" fmla="*/ 296 w 356"/>
                <a:gd name="T5" fmla="*/ 308 h 414"/>
                <a:gd name="T6" fmla="*/ 294 w 356"/>
                <a:gd name="T7" fmla="*/ 158 h 414"/>
                <a:gd name="T8" fmla="*/ 294 w 356"/>
                <a:gd name="T9" fmla="*/ 114 h 414"/>
                <a:gd name="T10" fmla="*/ 288 w 356"/>
                <a:gd name="T11" fmla="*/ 96 h 414"/>
                <a:gd name="T12" fmla="*/ 280 w 356"/>
                <a:gd name="T13" fmla="*/ 78 h 414"/>
                <a:gd name="T14" fmla="*/ 268 w 356"/>
                <a:gd name="T15" fmla="*/ 64 h 414"/>
                <a:gd name="T16" fmla="*/ 252 w 356"/>
                <a:gd name="T17" fmla="*/ 54 h 414"/>
                <a:gd name="T18" fmla="*/ 242 w 356"/>
                <a:gd name="T19" fmla="*/ 50 h 414"/>
                <a:gd name="T20" fmla="*/ 202 w 356"/>
                <a:gd name="T21" fmla="*/ 44 h 414"/>
                <a:gd name="T22" fmla="*/ 182 w 356"/>
                <a:gd name="T23" fmla="*/ 46 h 414"/>
                <a:gd name="T24" fmla="*/ 144 w 356"/>
                <a:gd name="T25" fmla="*/ 52 h 414"/>
                <a:gd name="T26" fmla="*/ 110 w 356"/>
                <a:gd name="T27" fmla="*/ 66 h 414"/>
                <a:gd name="T28" fmla="*/ 76 w 356"/>
                <a:gd name="T29" fmla="*/ 84 h 414"/>
                <a:gd name="T30" fmla="*/ 60 w 356"/>
                <a:gd name="T31" fmla="*/ 114 h 414"/>
                <a:gd name="T32" fmla="*/ 62 w 356"/>
                <a:gd name="T33" fmla="*/ 188 h 414"/>
                <a:gd name="T34" fmla="*/ 66 w 356"/>
                <a:gd name="T35" fmla="*/ 334 h 414"/>
                <a:gd name="T36" fmla="*/ 62 w 356"/>
                <a:gd name="T37" fmla="*/ 412 h 414"/>
                <a:gd name="T38" fmla="*/ 12 w 356"/>
                <a:gd name="T39" fmla="*/ 414 h 414"/>
                <a:gd name="T40" fmla="*/ 8 w 356"/>
                <a:gd name="T41" fmla="*/ 408 h 414"/>
                <a:gd name="T42" fmla="*/ 10 w 356"/>
                <a:gd name="T43" fmla="*/ 252 h 414"/>
                <a:gd name="T44" fmla="*/ 6 w 356"/>
                <a:gd name="T45" fmla="*/ 136 h 414"/>
                <a:gd name="T46" fmla="*/ 4 w 356"/>
                <a:gd name="T47" fmla="*/ 14 h 414"/>
                <a:gd name="T48" fmla="*/ 56 w 356"/>
                <a:gd name="T49" fmla="*/ 6 h 414"/>
                <a:gd name="T50" fmla="*/ 60 w 356"/>
                <a:gd name="T51" fmla="*/ 10 h 414"/>
                <a:gd name="T52" fmla="*/ 58 w 356"/>
                <a:gd name="T53" fmla="*/ 52 h 414"/>
                <a:gd name="T54" fmla="*/ 134 w 356"/>
                <a:gd name="T55" fmla="*/ 14 h 414"/>
                <a:gd name="T56" fmla="*/ 152 w 356"/>
                <a:gd name="T57" fmla="*/ 8 h 414"/>
                <a:gd name="T58" fmla="*/ 194 w 356"/>
                <a:gd name="T59" fmla="*/ 2 h 414"/>
                <a:gd name="T60" fmla="*/ 216 w 356"/>
                <a:gd name="T61" fmla="*/ 0 h 414"/>
                <a:gd name="T62" fmla="*/ 254 w 356"/>
                <a:gd name="T63" fmla="*/ 4 h 414"/>
                <a:gd name="T64" fmla="*/ 288 w 356"/>
                <a:gd name="T65" fmla="*/ 16 h 414"/>
                <a:gd name="T66" fmla="*/ 304 w 356"/>
                <a:gd name="T67" fmla="*/ 24 h 414"/>
                <a:gd name="T68" fmla="*/ 328 w 356"/>
                <a:gd name="T69" fmla="*/ 50 h 414"/>
                <a:gd name="T70" fmla="*/ 338 w 356"/>
                <a:gd name="T71" fmla="*/ 66 h 414"/>
                <a:gd name="T72" fmla="*/ 346 w 356"/>
                <a:gd name="T73" fmla="*/ 88 h 414"/>
                <a:gd name="T74" fmla="*/ 350 w 356"/>
                <a:gd name="T75" fmla="*/ 114 h 414"/>
                <a:gd name="T76" fmla="*/ 350 w 356"/>
                <a:gd name="T77" fmla="*/ 166 h 414"/>
                <a:gd name="T78" fmla="*/ 352 w 356"/>
                <a:gd name="T79" fmla="*/ 246 h 414"/>
                <a:gd name="T80" fmla="*/ 352 w 356"/>
                <a:gd name="T81" fmla="*/ 412 h 4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56"/>
                <a:gd name="T124" fmla="*/ 0 h 414"/>
                <a:gd name="T125" fmla="*/ 356 w 356"/>
                <a:gd name="T126" fmla="*/ 414 h 41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56" h="414">
                  <a:moveTo>
                    <a:pt x="352" y="412"/>
                  </a:moveTo>
                  <a:lnTo>
                    <a:pt x="352" y="412"/>
                  </a:lnTo>
                  <a:lnTo>
                    <a:pt x="300" y="414"/>
                  </a:lnTo>
                  <a:lnTo>
                    <a:pt x="296" y="408"/>
                  </a:lnTo>
                  <a:lnTo>
                    <a:pt x="296" y="308"/>
                  </a:lnTo>
                  <a:lnTo>
                    <a:pt x="294" y="158"/>
                  </a:lnTo>
                  <a:lnTo>
                    <a:pt x="294" y="114"/>
                  </a:lnTo>
                  <a:lnTo>
                    <a:pt x="288" y="96"/>
                  </a:lnTo>
                  <a:lnTo>
                    <a:pt x="280" y="78"/>
                  </a:lnTo>
                  <a:lnTo>
                    <a:pt x="274" y="70"/>
                  </a:lnTo>
                  <a:lnTo>
                    <a:pt x="268" y="64"/>
                  </a:lnTo>
                  <a:lnTo>
                    <a:pt x="260" y="58"/>
                  </a:lnTo>
                  <a:lnTo>
                    <a:pt x="252" y="54"/>
                  </a:lnTo>
                  <a:lnTo>
                    <a:pt x="242" y="50"/>
                  </a:lnTo>
                  <a:lnTo>
                    <a:pt x="230" y="46"/>
                  </a:lnTo>
                  <a:lnTo>
                    <a:pt x="202" y="44"/>
                  </a:lnTo>
                  <a:lnTo>
                    <a:pt x="182" y="46"/>
                  </a:lnTo>
                  <a:lnTo>
                    <a:pt x="162" y="48"/>
                  </a:lnTo>
                  <a:lnTo>
                    <a:pt x="144" y="52"/>
                  </a:lnTo>
                  <a:lnTo>
                    <a:pt x="126" y="58"/>
                  </a:lnTo>
                  <a:lnTo>
                    <a:pt x="110" y="66"/>
                  </a:lnTo>
                  <a:lnTo>
                    <a:pt x="92" y="74"/>
                  </a:lnTo>
                  <a:lnTo>
                    <a:pt x="76" y="84"/>
                  </a:lnTo>
                  <a:lnTo>
                    <a:pt x="60" y="96"/>
                  </a:lnTo>
                  <a:lnTo>
                    <a:pt x="60" y="114"/>
                  </a:lnTo>
                  <a:lnTo>
                    <a:pt x="62" y="188"/>
                  </a:lnTo>
                  <a:lnTo>
                    <a:pt x="62" y="260"/>
                  </a:lnTo>
                  <a:lnTo>
                    <a:pt x="66" y="334"/>
                  </a:lnTo>
                  <a:lnTo>
                    <a:pt x="68" y="406"/>
                  </a:lnTo>
                  <a:lnTo>
                    <a:pt x="62" y="412"/>
                  </a:lnTo>
                  <a:lnTo>
                    <a:pt x="12" y="414"/>
                  </a:lnTo>
                  <a:lnTo>
                    <a:pt x="8" y="408"/>
                  </a:lnTo>
                  <a:lnTo>
                    <a:pt x="10" y="316"/>
                  </a:lnTo>
                  <a:lnTo>
                    <a:pt x="10" y="252"/>
                  </a:lnTo>
                  <a:lnTo>
                    <a:pt x="6" y="136"/>
                  </a:lnTo>
                  <a:lnTo>
                    <a:pt x="0" y="18"/>
                  </a:lnTo>
                  <a:lnTo>
                    <a:pt x="4" y="14"/>
                  </a:lnTo>
                  <a:lnTo>
                    <a:pt x="56" y="6"/>
                  </a:lnTo>
                  <a:lnTo>
                    <a:pt x="60" y="10"/>
                  </a:lnTo>
                  <a:lnTo>
                    <a:pt x="58" y="52"/>
                  </a:lnTo>
                  <a:lnTo>
                    <a:pt x="94" y="30"/>
                  </a:lnTo>
                  <a:lnTo>
                    <a:pt x="134" y="14"/>
                  </a:lnTo>
                  <a:lnTo>
                    <a:pt x="152" y="8"/>
                  </a:lnTo>
                  <a:lnTo>
                    <a:pt x="174" y="4"/>
                  </a:lnTo>
                  <a:lnTo>
                    <a:pt x="194" y="2"/>
                  </a:lnTo>
                  <a:lnTo>
                    <a:pt x="216" y="0"/>
                  </a:lnTo>
                  <a:lnTo>
                    <a:pt x="236" y="2"/>
                  </a:lnTo>
                  <a:lnTo>
                    <a:pt x="254" y="4"/>
                  </a:lnTo>
                  <a:lnTo>
                    <a:pt x="272" y="10"/>
                  </a:lnTo>
                  <a:lnTo>
                    <a:pt x="288" y="16"/>
                  </a:lnTo>
                  <a:lnTo>
                    <a:pt x="304" y="24"/>
                  </a:lnTo>
                  <a:lnTo>
                    <a:pt x="316" y="36"/>
                  </a:lnTo>
                  <a:lnTo>
                    <a:pt x="328" y="50"/>
                  </a:lnTo>
                  <a:lnTo>
                    <a:pt x="338" y="66"/>
                  </a:lnTo>
                  <a:lnTo>
                    <a:pt x="342" y="76"/>
                  </a:lnTo>
                  <a:lnTo>
                    <a:pt x="346" y="88"/>
                  </a:lnTo>
                  <a:lnTo>
                    <a:pt x="348" y="102"/>
                  </a:lnTo>
                  <a:lnTo>
                    <a:pt x="350" y="114"/>
                  </a:lnTo>
                  <a:lnTo>
                    <a:pt x="350" y="166"/>
                  </a:lnTo>
                  <a:lnTo>
                    <a:pt x="352" y="246"/>
                  </a:lnTo>
                  <a:lnTo>
                    <a:pt x="356" y="408"/>
                  </a:lnTo>
                  <a:lnTo>
                    <a:pt x="352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62828" name="Freeform 8"/>
            <p:cNvSpPr>
              <a:spLocks/>
            </p:cNvSpPr>
            <p:nvPr/>
          </p:nvSpPr>
          <p:spPr bwMode="gray">
            <a:xfrm>
              <a:off x="2893" y="1843"/>
              <a:ext cx="336" cy="626"/>
            </a:xfrm>
            <a:custGeom>
              <a:avLst/>
              <a:gdLst>
                <a:gd name="T0" fmla="*/ 332 w 336"/>
                <a:gd name="T1" fmla="*/ 624 h 626"/>
                <a:gd name="T2" fmla="*/ 332 w 336"/>
                <a:gd name="T3" fmla="*/ 624 h 626"/>
                <a:gd name="T4" fmla="*/ 310 w 336"/>
                <a:gd name="T5" fmla="*/ 622 h 626"/>
                <a:gd name="T6" fmla="*/ 310 w 336"/>
                <a:gd name="T7" fmla="*/ 622 h 626"/>
                <a:gd name="T8" fmla="*/ 270 w 336"/>
                <a:gd name="T9" fmla="*/ 626 h 626"/>
                <a:gd name="T10" fmla="*/ 260 w 336"/>
                <a:gd name="T11" fmla="*/ 622 h 626"/>
                <a:gd name="T12" fmla="*/ 260 w 336"/>
                <a:gd name="T13" fmla="*/ 622 h 626"/>
                <a:gd name="T14" fmla="*/ 162 w 336"/>
                <a:gd name="T15" fmla="*/ 506 h 626"/>
                <a:gd name="T16" fmla="*/ 62 w 336"/>
                <a:gd name="T17" fmla="*/ 390 h 626"/>
                <a:gd name="T18" fmla="*/ 62 w 336"/>
                <a:gd name="T19" fmla="*/ 412 h 626"/>
                <a:gd name="T20" fmla="*/ 62 w 336"/>
                <a:gd name="T21" fmla="*/ 412 h 626"/>
                <a:gd name="T22" fmla="*/ 62 w 336"/>
                <a:gd name="T23" fmla="*/ 490 h 626"/>
                <a:gd name="T24" fmla="*/ 66 w 336"/>
                <a:gd name="T25" fmla="*/ 568 h 626"/>
                <a:gd name="T26" fmla="*/ 66 w 336"/>
                <a:gd name="T27" fmla="*/ 568 h 626"/>
                <a:gd name="T28" fmla="*/ 68 w 336"/>
                <a:gd name="T29" fmla="*/ 620 h 626"/>
                <a:gd name="T30" fmla="*/ 62 w 336"/>
                <a:gd name="T31" fmla="*/ 624 h 626"/>
                <a:gd name="T32" fmla="*/ 62 w 336"/>
                <a:gd name="T33" fmla="*/ 624 h 626"/>
                <a:gd name="T34" fmla="*/ 14 w 336"/>
                <a:gd name="T35" fmla="*/ 626 h 626"/>
                <a:gd name="T36" fmla="*/ 8 w 336"/>
                <a:gd name="T37" fmla="*/ 620 h 626"/>
                <a:gd name="T38" fmla="*/ 8 w 336"/>
                <a:gd name="T39" fmla="*/ 284 h 626"/>
                <a:gd name="T40" fmla="*/ 8 w 336"/>
                <a:gd name="T41" fmla="*/ 284 h 626"/>
                <a:gd name="T42" fmla="*/ 6 w 336"/>
                <a:gd name="T43" fmla="*/ 148 h 626"/>
                <a:gd name="T44" fmla="*/ 0 w 336"/>
                <a:gd name="T45" fmla="*/ 12 h 626"/>
                <a:gd name="T46" fmla="*/ 6 w 336"/>
                <a:gd name="T47" fmla="*/ 8 h 626"/>
                <a:gd name="T48" fmla="*/ 6 w 336"/>
                <a:gd name="T49" fmla="*/ 8 h 626"/>
                <a:gd name="T50" fmla="*/ 58 w 336"/>
                <a:gd name="T51" fmla="*/ 0 h 626"/>
                <a:gd name="T52" fmla="*/ 64 w 336"/>
                <a:gd name="T53" fmla="*/ 6 h 626"/>
                <a:gd name="T54" fmla="*/ 64 w 336"/>
                <a:gd name="T55" fmla="*/ 6 h 626"/>
                <a:gd name="T56" fmla="*/ 62 w 336"/>
                <a:gd name="T57" fmla="*/ 100 h 626"/>
                <a:gd name="T58" fmla="*/ 62 w 336"/>
                <a:gd name="T59" fmla="*/ 382 h 626"/>
                <a:gd name="T60" fmla="*/ 138 w 336"/>
                <a:gd name="T61" fmla="*/ 310 h 626"/>
                <a:gd name="T62" fmla="*/ 138 w 336"/>
                <a:gd name="T63" fmla="*/ 310 h 626"/>
                <a:gd name="T64" fmla="*/ 182 w 336"/>
                <a:gd name="T65" fmla="*/ 268 h 626"/>
                <a:gd name="T66" fmla="*/ 222 w 336"/>
                <a:gd name="T67" fmla="*/ 226 h 626"/>
                <a:gd name="T68" fmla="*/ 234 w 336"/>
                <a:gd name="T69" fmla="*/ 222 h 626"/>
                <a:gd name="T70" fmla="*/ 294 w 336"/>
                <a:gd name="T71" fmla="*/ 222 h 626"/>
                <a:gd name="T72" fmla="*/ 298 w 336"/>
                <a:gd name="T73" fmla="*/ 228 h 626"/>
                <a:gd name="T74" fmla="*/ 298 w 336"/>
                <a:gd name="T75" fmla="*/ 228 h 626"/>
                <a:gd name="T76" fmla="*/ 210 w 336"/>
                <a:gd name="T77" fmla="*/ 304 h 626"/>
                <a:gd name="T78" fmla="*/ 124 w 336"/>
                <a:gd name="T79" fmla="*/ 382 h 626"/>
                <a:gd name="T80" fmla="*/ 202 w 336"/>
                <a:gd name="T81" fmla="*/ 472 h 626"/>
                <a:gd name="T82" fmla="*/ 202 w 336"/>
                <a:gd name="T83" fmla="*/ 472 h 626"/>
                <a:gd name="T84" fmla="*/ 274 w 336"/>
                <a:gd name="T85" fmla="*/ 550 h 626"/>
                <a:gd name="T86" fmla="*/ 274 w 336"/>
                <a:gd name="T87" fmla="*/ 550 h 626"/>
                <a:gd name="T88" fmla="*/ 304 w 336"/>
                <a:gd name="T89" fmla="*/ 584 h 626"/>
                <a:gd name="T90" fmla="*/ 336 w 336"/>
                <a:gd name="T91" fmla="*/ 618 h 626"/>
                <a:gd name="T92" fmla="*/ 332 w 336"/>
                <a:gd name="T93" fmla="*/ 624 h 62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36"/>
                <a:gd name="T142" fmla="*/ 0 h 626"/>
                <a:gd name="T143" fmla="*/ 336 w 336"/>
                <a:gd name="T144" fmla="*/ 626 h 62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36" h="626">
                  <a:moveTo>
                    <a:pt x="332" y="624"/>
                  </a:moveTo>
                  <a:lnTo>
                    <a:pt x="332" y="624"/>
                  </a:lnTo>
                  <a:lnTo>
                    <a:pt x="310" y="622"/>
                  </a:lnTo>
                  <a:lnTo>
                    <a:pt x="270" y="626"/>
                  </a:lnTo>
                  <a:lnTo>
                    <a:pt x="260" y="622"/>
                  </a:lnTo>
                  <a:lnTo>
                    <a:pt x="162" y="506"/>
                  </a:lnTo>
                  <a:lnTo>
                    <a:pt x="62" y="390"/>
                  </a:lnTo>
                  <a:lnTo>
                    <a:pt x="62" y="412"/>
                  </a:lnTo>
                  <a:lnTo>
                    <a:pt x="62" y="490"/>
                  </a:lnTo>
                  <a:lnTo>
                    <a:pt x="66" y="568"/>
                  </a:lnTo>
                  <a:lnTo>
                    <a:pt x="68" y="620"/>
                  </a:lnTo>
                  <a:lnTo>
                    <a:pt x="62" y="624"/>
                  </a:lnTo>
                  <a:lnTo>
                    <a:pt x="14" y="626"/>
                  </a:lnTo>
                  <a:lnTo>
                    <a:pt x="8" y="620"/>
                  </a:lnTo>
                  <a:lnTo>
                    <a:pt x="8" y="284"/>
                  </a:lnTo>
                  <a:lnTo>
                    <a:pt x="6" y="148"/>
                  </a:lnTo>
                  <a:lnTo>
                    <a:pt x="0" y="12"/>
                  </a:lnTo>
                  <a:lnTo>
                    <a:pt x="6" y="8"/>
                  </a:lnTo>
                  <a:lnTo>
                    <a:pt x="58" y="0"/>
                  </a:lnTo>
                  <a:lnTo>
                    <a:pt x="64" y="6"/>
                  </a:lnTo>
                  <a:lnTo>
                    <a:pt x="62" y="100"/>
                  </a:lnTo>
                  <a:lnTo>
                    <a:pt x="62" y="382"/>
                  </a:lnTo>
                  <a:lnTo>
                    <a:pt x="138" y="310"/>
                  </a:lnTo>
                  <a:lnTo>
                    <a:pt x="182" y="268"/>
                  </a:lnTo>
                  <a:lnTo>
                    <a:pt x="222" y="226"/>
                  </a:lnTo>
                  <a:lnTo>
                    <a:pt x="234" y="222"/>
                  </a:lnTo>
                  <a:lnTo>
                    <a:pt x="294" y="222"/>
                  </a:lnTo>
                  <a:lnTo>
                    <a:pt x="298" y="228"/>
                  </a:lnTo>
                  <a:lnTo>
                    <a:pt x="210" y="304"/>
                  </a:lnTo>
                  <a:lnTo>
                    <a:pt x="124" y="382"/>
                  </a:lnTo>
                  <a:lnTo>
                    <a:pt x="202" y="472"/>
                  </a:lnTo>
                  <a:lnTo>
                    <a:pt x="274" y="550"/>
                  </a:lnTo>
                  <a:lnTo>
                    <a:pt x="304" y="584"/>
                  </a:lnTo>
                  <a:lnTo>
                    <a:pt x="336" y="618"/>
                  </a:lnTo>
                  <a:lnTo>
                    <a:pt x="332" y="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62829" name="Freeform 9"/>
            <p:cNvSpPr>
              <a:spLocks/>
            </p:cNvSpPr>
            <p:nvPr/>
          </p:nvSpPr>
          <p:spPr bwMode="gray">
            <a:xfrm>
              <a:off x="3357" y="1909"/>
              <a:ext cx="428" cy="560"/>
            </a:xfrm>
            <a:custGeom>
              <a:avLst/>
              <a:gdLst>
                <a:gd name="T0" fmla="*/ 428 w 428"/>
                <a:gd name="T1" fmla="*/ 8 h 560"/>
                <a:gd name="T2" fmla="*/ 428 w 428"/>
                <a:gd name="T3" fmla="*/ 8 h 560"/>
                <a:gd name="T4" fmla="*/ 380 w 428"/>
                <a:gd name="T5" fmla="*/ 90 h 560"/>
                <a:gd name="T6" fmla="*/ 332 w 428"/>
                <a:gd name="T7" fmla="*/ 172 h 560"/>
                <a:gd name="T8" fmla="*/ 238 w 428"/>
                <a:gd name="T9" fmla="*/ 330 h 560"/>
                <a:gd name="T10" fmla="*/ 238 w 428"/>
                <a:gd name="T11" fmla="*/ 338 h 560"/>
                <a:gd name="T12" fmla="*/ 238 w 428"/>
                <a:gd name="T13" fmla="*/ 338 h 560"/>
                <a:gd name="T14" fmla="*/ 240 w 428"/>
                <a:gd name="T15" fmla="*/ 446 h 560"/>
                <a:gd name="T16" fmla="*/ 244 w 428"/>
                <a:gd name="T17" fmla="*/ 554 h 560"/>
                <a:gd name="T18" fmla="*/ 238 w 428"/>
                <a:gd name="T19" fmla="*/ 558 h 560"/>
                <a:gd name="T20" fmla="*/ 238 w 428"/>
                <a:gd name="T21" fmla="*/ 558 h 560"/>
                <a:gd name="T22" fmla="*/ 188 w 428"/>
                <a:gd name="T23" fmla="*/ 560 h 560"/>
                <a:gd name="T24" fmla="*/ 182 w 428"/>
                <a:gd name="T25" fmla="*/ 556 h 560"/>
                <a:gd name="T26" fmla="*/ 182 w 428"/>
                <a:gd name="T27" fmla="*/ 556 h 560"/>
                <a:gd name="T28" fmla="*/ 184 w 428"/>
                <a:gd name="T29" fmla="*/ 468 h 560"/>
                <a:gd name="T30" fmla="*/ 184 w 428"/>
                <a:gd name="T31" fmla="*/ 382 h 560"/>
                <a:gd name="T32" fmla="*/ 184 w 428"/>
                <a:gd name="T33" fmla="*/ 382 h 560"/>
                <a:gd name="T34" fmla="*/ 182 w 428"/>
                <a:gd name="T35" fmla="*/ 334 h 560"/>
                <a:gd name="T36" fmla="*/ 94 w 428"/>
                <a:gd name="T37" fmla="*/ 174 h 560"/>
                <a:gd name="T38" fmla="*/ 94 w 428"/>
                <a:gd name="T39" fmla="*/ 174 h 560"/>
                <a:gd name="T40" fmla="*/ 0 w 428"/>
                <a:gd name="T41" fmla="*/ 10 h 560"/>
                <a:gd name="T42" fmla="*/ 4 w 428"/>
                <a:gd name="T43" fmla="*/ 4 h 560"/>
                <a:gd name="T44" fmla="*/ 4 w 428"/>
                <a:gd name="T45" fmla="*/ 4 h 560"/>
                <a:gd name="T46" fmla="*/ 60 w 428"/>
                <a:gd name="T47" fmla="*/ 0 h 560"/>
                <a:gd name="T48" fmla="*/ 68 w 428"/>
                <a:gd name="T49" fmla="*/ 6 h 560"/>
                <a:gd name="T50" fmla="*/ 68 w 428"/>
                <a:gd name="T51" fmla="*/ 6 h 560"/>
                <a:gd name="T52" fmla="*/ 140 w 428"/>
                <a:gd name="T53" fmla="*/ 146 h 560"/>
                <a:gd name="T54" fmla="*/ 214 w 428"/>
                <a:gd name="T55" fmla="*/ 286 h 560"/>
                <a:gd name="T56" fmla="*/ 214 w 428"/>
                <a:gd name="T57" fmla="*/ 286 h 560"/>
                <a:gd name="T58" fmla="*/ 254 w 428"/>
                <a:gd name="T59" fmla="*/ 218 h 560"/>
                <a:gd name="T60" fmla="*/ 294 w 428"/>
                <a:gd name="T61" fmla="*/ 148 h 560"/>
                <a:gd name="T62" fmla="*/ 332 w 428"/>
                <a:gd name="T63" fmla="*/ 76 h 560"/>
                <a:gd name="T64" fmla="*/ 368 w 428"/>
                <a:gd name="T65" fmla="*/ 6 h 560"/>
                <a:gd name="T66" fmla="*/ 374 w 428"/>
                <a:gd name="T67" fmla="*/ 2 h 560"/>
                <a:gd name="T68" fmla="*/ 424 w 428"/>
                <a:gd name="T69" fmla="*/ 2 h 560"/>
                <a:gd name="T70" fmla="*/ 428 w 428"/>
                <a:gd name="T71" fmla="*/ 8 h 56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28"/>
                <a:gd name="T109" fmla="*/ 0 h 560"/>
                <a:gd name="T110" fmla="*/ 428 w 428"/>
                <a:gd name="T111" fmla="*/ 560 h 56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28" h="560">
                  <a:moveTo>
                    <a:pt x="428" y="8"/>
                  </a:moveTo>
                  <a:lnTo>
                    <a:pt x="428" y="8"/>
                  </a:lnTo>
                  <a:lnTo>
                    <a:pt x="380" y="90"/>
                  </a:lnTo>
                  <a:lnTo>
                    <a:pt x="332" y="172"/>
                  </a:lnTo>
                  <a:lnTo>
                    <a:pt x="238" y="330"/>
                  </a:lnTo>
                  <a:lnTo>
                    <a:pt x="238" y="338"/>
                  </a:lnTo>
                  <a:lnTo>
                    <a:pt x="240" y="446"/>
                  </a:lnTo>
                  <a:lnTo>
                    <a:pt x="244" y="554"/>
                  </a:lnTo>
                  <a:lnTo>
                    <a:pt x="238" y="558"/>
                  </a:lnTo>
                  <a:lnTo>
                    <a:pt x="188" y="560"/>
                  </a:lnTo>
                  <a:lnTo>
                    <a:pt x="182" y="556"/>
                  </a:lnTo>
                  <a:lnTo>
                    <a:pt x="184" y="468"/>
                  </a:lnTo>
                  <a:lnTo>
                    <a:pt x="184" y="382"/>
                  </a:lnTo>
                  <a:lnTo>
                    <a:pt x="182" y="334"/>
                  </a:lnTo>
                  <a:lnTo>
                    <a:pt x="94" y="174"/>
                  </a:lnTo>
                  <a:lnTo>
                    <a:pt x="0" y="10"/>
                  </a:lnTo>
                  <a:lnTo>
                    <a:pt x="4" y="4"/>
                  </a:lnTo>
                  <a:lnTo>
                    <a:pt x="60" y="0"/>
                  </a:lnTo>
                  <a:lnTo>
                    <a:pt x="68" y="6"/>
                  </a:lnTo>
                  <a:lnTo>
                    <a:pt x="140" y="146"/>
                  </a:lnTo>
                  <a:lnTo>
                    <a:pt x="214" y="286"/>
                  </a:lnTo>
                  <a:lnTo>
                    <a:pt x="254" y="218"/>
                  </a:lnTo>
                  <a:lnTo>
                    <a:pt x="294" y="148"/>
                  </a:lnTo>
                  <a:lnTo>
                    <a:pt x="332" y="76"/>
                  </a:lnTo>
                  <a:lnTo>
                    <a:pt x="368" y="6"/>
                  </a:lnTo>
                  <a:lnTo>
                    <a:pt x="374" y="2"/>
                  </a:lnTo>
                  <a:lnTo>
                    <a:pt x="424" y="2"/>
                  </a:lnTo>
                  <a:lnTo>
                    <a:pt x="428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62830" name="Freeform 10"/>
            <p:cNvSpPr>
              <a:spLocks noEditPoints="1"/>
            </p:cNvSpPr>
            <p:nvPr/>
          </p:nvSpPr>
          <p:spPr bwMode="gray">
            <a:xfrm>
              <a:off x="3739" y="2055"/>
              <a:ext cx="398" cy="422"/>
            </a:xfrm>
            <a:custGeom>
              <a:avLst/>
              <a:gdLst>
                <a:gd name="T0" fmla="*/ 396 w 398"/>
                <a:gd name="T1" fmla="*/ 232 h 422"/>
                <a:gd name="T2" fmla="*/ 386 w 398"/>
                <a:gd name="T3" fmla="*/ 292 h 422"/>
                <a:gd name="T4" fmla="*/ 362 w 398"/>
                <a:gd name="T5" fmla="*/ 344 h 422"/>
                <a:gd name="T6" fmla="*/ 338 w 398"/>
                <a:gd name="T7" fmla="*/ 374 h 422"/>
                <a:gd name="T8" fmla="*/ 288 w 398"/>
                <a:gd name="T9" fmla="*/ 406 h 422"/>
                <a:gd name="T10" fmla="*/ 224 w 398"/>
                <a:gd name="T11" fmla="*/ 420 h 422"/>
                <a:gd name="T12" fmla="*/ 172 w 398"/>
                <a:gd name="T13" fmla="*/ 420 h 422"/>
                <a:gd name="T14" fmla="*/ 108 w 398"/>
                <a:gd name="T15" fmla="*/ 406 h 422"/>
                <a:gd name="T16" fmla="*/ 60 w 398"/>
                <a:gd name="T17" fmla="*/ 374 h 422"/>
                <a:gd name="T18" fmla="*/ 36 w 398"/>
                <a:gd name="T19" fmla="*/ 344 h 422"/>
                <a:gd name="T20" fmla="*/ 12 w 398"/>
                <a:gd name="T21" fmla="*/ 292 h 422"/>
                <a:gd name="T22" fmla="*/ 0 w 398"/>
                <a:gd name="T23" fmla="*/ 232 h 422"/>
                <a:gd name="T24" fmla="*/ 0 w 398"/>
                <a:gd name="T25" fmla="*/ 188 h 422"/>
                <a:gd name="T26" fmla="*/ 12 w 398"/>
                <a:gd name="T27" fmla="*/ 126 h 422"/>
                <a:gd name="T28" fmla="*/ 38 w 398"/>
                <a:gd name="T29" fmla="*/ 74 h 422"/>
                <a:gd name="T30" fmla="*/ 64 w 398"/>
                <a:gd name="T31" fmla="*/ 46 h 422"/>
                <a:gd name="T32" fmla="*/ 114 w 398"/>
                <a:gd name="T33" fmla="*/ 16 h 422"/>
                <a:gd name="T34" fmla="*/ 180 w 398"/>
                <a:gd name="T35" fmla="*/ 2 h 422"/>
                <a:gd name="T36" fmla="*/ 230 w 398"/>
                <a:gd name="T37" fmla="*/ 2 h 422"/>
                <a:gd name="T38" fmla="*/ 292 w 398"/>
                <a:gd name="T39" fmla="*/ 18 h 422"/>
                <a:gd name="T40" fmla="*/ 340 w 398"/>
                <a:gd name="T41" fmla="*/ 48 h 422"/>
                <a:gd name="T42" fmla="*/ 364 w 398"/>
                <a:gd name="T43" fmla="*/ 78 h 422"/>
                <a:gd name="T44" fmla="*/ 386 w 398"/>
                <a:gd name="T45" fmla="*/ 130 h 422"/>
                <a:gd name="T46" fmla="*/ 396 w 398"/>
                <a:gd name="T47" fmla="*/ 190 h 422"/>
                <a:gd name="T48" fmla="*/ 340 w 398"/>
                <a:gd name="T49" fmla="*/ 218 h 422"/>
                <a:gd name="T50" fmla="*/ 334 w 398"/>
                <a:gd name="T51" fmla="*/ 154 h 422"/>
                <a:gd name="T52" fmla="*/ 312 w 398"/>
                <a:gd name="T53" fmla="*/ 98 h 422"/>
                <a:gd name="T54" fmla="*/ 284 w 398"/>
                <a:gd name="T55" fmla="*/ 66 h 422"/>
                <a:gd name="T56" fmla="*/ 256 w 398"/>
                <a:gd name="T57" fmla="*/ 50 h 422"/>
                <a:gd name="T58" fmla="*/ 202 w 398"/>
                <a:gd name="T59" fmla="*/ 42 h 422"/>
                <a:gd name="T60" fmla="*/ 164 w 398"/>
                <a:gd name="T61" fmla="*/ 46 h 422"/>
                <a:gd name="T62" fmla="*/ 118 w 398"/>
                <a:gd name="T63" fmla="*/ 62 h 422"/>
                <a:gd name="T64" fmla="*/ 88 w 398"/>
                <a:gd name="T65" fmla="*/ 92 h 422"/>
                <a:gd name="T66" fmla="*/ 74 w 398"/>
                <a:gd name="T67" fmla="*/ 118 h 422"/>
                <a:gd name="T68" fmla="*/ 56 w 398"/>
                <a:gd name="T69" fmla="*/ 208 h 422"/>
                <a:gd name="T70" fmla="*/ 64 w 398"/>
                <a:gd name="T71" fmla="*/ 272 h 422"/>
                <a:gd name="T72" fmla="*/ 74 w 398"/>
                <a:gd name="T73" fmla="*/ 302 h 422"/>
                <a:gd name="T74" fmla="*/ 86 w 398"/>
                <a:gd name="T75" fmla="*/ 328 h 422"/>
                <a:gd name="T76" fmla="*/ 118 w 398"/>
                <a:gd name="T77" fmla="*/ 360 h 422"/>
                <a:gd name="T78" fmla="*/ 164 w 398"/>
                <a:gd name="T79" fmla="*/ 378 h 422"/>
                <a:gd name="T80" fmla="*/ 202 w 398"/>
                <a:gd name="T81" fmla="*/ 380 h 422"/>
                <a:gd name="T82" fmla="*/ 254 w 398"/>
                <a:gd name="T83" fmla="*/ 374 h 422"/>
                <a:gd name="T84" fmla="*/ 292 w 398"/>
                <a:gd name="T85" fmla="*/ 352 h 422"/>
                <a:gd name="T86" fmla="*/ 312 w 398"/>
                <a:gd name="T87" fmla="*/ 330 h 422"/>
                <a:gd name="T88" fmla="*/ 340 w 398"/>
                <a:gd name="T89" fmla="*/ 248 h 42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98"/>
                <a:gd name="T136" fmla="*/ 0 h 422"/>
                <a:gd name="T137" fmla="*/ 398 w 398"/>
                <a:gd name="T138" fmla="*/ 422 h 42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98" h="422">
                  <a:moveTo>
                    <a:pt x="398" y="212"/>
                  </a:moveTo>
                  <a:lnTo>
                    <a:pt x="398" y="212"/>
                  </a:lnTo>
                  <a:lnTo>
                    <a:pt x="396" y="232"/>
                  </a:lnTo>
                  <a:lnTo>
                    <a:pt x="394" y="254"/>
                  </a:lnTo>
                  <a:lnTo>
                    <a:pt x="390" y="274"/>
                  </a:lnTo>
                  <a:lnTo>
                    <a:pt x="386" y="292"/>
                  </a:lnTo>
                  <a:lnTo>
                    <a:pt x="380" y="310"/>
                  </a:lnTo>
                  <a:lnTo>
                    <a:pt x="372" y="328"/>
                  </a:lnTo>
                  <a:lnTo>
                    <a:pt x="362" y="344"/>
                  </a:lnTo>
                  <a:lnTo>
                    <a:pt x="350" y="360"/>
                  </a:lnTo>
                  <a:lnTo>
                    <a:pt x="338" y="374"/>
                  </a:lnTo>
                  <a:lnTo>
                    <a:pt x="324" y="386"/>
                  </a:lnTo>
                  <a:lnTo>
                    <a:pt x="306" y="396"/>
                  </a:lnTo>
                  <a:lnTo>
                    <a:pt x="288" y="406"/>
                  </a:lnTo>
                  <a:lnTo>
                    <a:pt x="268" y="412"/>
                  </a:lnTo>
                  <a:lnTo>
                    <a:pt x="246" y="418"/>
                  </a:lnTo>
                  <a:lnTo>
                    <a:pt x="224" y="420"/>
                  </a:lnTo>
                  <a:lnTo>
                    <a:pt x="198" y="422"/>
                  </a:lnTo>
                  <a:lnTo>
                    <a:pt x="172" y="420"/>
                  </a:lnTo>
                  <a:lnTo>
                    <a:pt x="150" y="418"/>
                  </a:lnTo>
                  <a:lnTo>
                    <a:pt x="128" y="412"/>
                  </a:lnTo>
                  <a:lnTo>
                    <a:pt x="108" y="406"/>
                  </a:lnTo>
                  <a:lnTo>
                    <a:pt x="90" y="396"/>
                  </a:lnTo>
                  <a:lnTo>
                    <a:pt x="74" y="386"/>
                  </a:lnTo>
                  <a:lnTo>
                    <a:pt x="60" y="374"/>
                  </a:lnTo>
                  <a:lnTo>
                    <a:pt x="48" y="358"/>
                  </a:lnTo>
                  <a:lnTo>
                    <a:pt x="36" y="344"/>
                  </a:lnTo>
                  <a:lnTo>
                    <a:pt x="26" y="328"/>
                  </a:lnTo>
                  <a:lnTo>
                    <a:pt x="18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52"/>
                  </a:lnTo>
                  <a:lnTo>
                    <a:pt x="0" y="232"/>
                  </a:lnTo>
                  <a:lnTo>
                    <a:pt x="0" y="210"/>
                  </a:lnTo>
                  <a:lnTo>
                    <a:pt x="0" y="188"/>
                  </a:lnTo>
                  <a:lnTo>
                    <a:pt x="2" y="166"/>
                  </a:lnTo>
                  <a:lnTo>
                    <a:pt x="6" y="146"/>
                  </a:lnTo>
                  <a:lnTo>
                    <a:pt x="12" y="126"/>
                  </a:lnTo>
                  <a:lnTo>
                    <a:pt x="20" y="108"/>
                  </a:lnTo>
                  <a:lnTo>
                    <a:pt x="28" y="90"/>
                  </a:lnTo>
                  <a:lnTo>
                    <a:pt x="38" y="74"/>
                  </a:lnTo>
                  <a:lnTo>
                    <a:pt x="50" y="60"/>
                  </a:lnTo>
                  <a:lnTo>
                    <a:pt x="64" y="46"/>
                  </a:lnTo>
                  <a:lnTo>
                    <a:pt x="78" y="34"/>
                  </a:lnTo>
                  <a:lnTo>
                    <a:pt x="94" y="24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80" y="2"/>
                  </a:lnTo>
                  <a:lnTo>
                    <a:pt x="204" y="0"/>
                  </a:lnTo>
                  <a:lnTo>
                    <a:pt x="230" y="2"/>
                  </a:lnTo>
                  <a:lnTo>
                    <a:pt x="252" y="6"/>
                  </a:lnTo>
                  <a:lnTo>
                    <a:pt x="274" y="10"/>
                  </a:lnTo>
                  <a:lnTo>
                    <a:pt x="292" y="18"/>
                  </a:lnTo>
                  <a:lnTo>
                    <a:pt x="310" y="26"/>
                  </a:lnTo>
                  <a:lnTo>
                    <a:pt x="326" y="36"/>
                  </a:lnTo>
                  <a:lnTo>
                    <a:pt x="340" y="48"/>
                  </a:lnTo>
                  <a:lnTo>
                    <a:pt x="352" y="64"/>
                  </a:lnTo>
                  <a:lnTo>
                    <a:pt x="364" y="78"/>
                  </a:lnTo>
                  <a:lnTo>
                    <a:pt x="372" y="94"/>
                  </a:lnTo>
                  <a:lnTo>
                    <a:pt x="380" y="112"/>
                  </a:lnTo>
                  <a:lnTo>
                    <a:pt x="386" y="130"/>
                  </a:lnTo>
                  <a:lnTo>
                    <a:pt x="392" y="150"/>
                  </a:lnTo>
                  <a:lnTo>
                    <a:pt x="394" y="168"/>
                  </a:lnTo>
                  <a:lnTo>
                    <a:pt x="396" y="190"/>
                  </a:lnTo>
                  <a:lnTo>
                    <a:pt x="398" y="212"/>
                  </a:lnTo>
                  <a:close/>
                  <a:moveTo>
                    <a:pt x="340" y="218"/>
                  </a:moveTo>
                  <a:lnTo>
                    <a:pt x="340" y="218"/>
                  </a:lnTo>
                  <a:lnTo>
                    <a:pt x="340" y="184"/>
                  </a:lnTo>
                  <a:lnTo>
                    <a:pt x="334" y="154"/>
                  </a:lnTo>
                  <a:lnTo>
                    <a:pt x="326" y="126"/>
                  </a:lnTo>
                  <a:lnTo>
                    <a:pt x="312" y="98"/>
                  </a:lnTo>
                  <a:lnTo>
                    <a:pt x="304" y="86"/>
                  </a:lnTo>
                  <a:lnTo>
                    <a:pt x="294" y="74"/>
                  </a:lnTo>
                  <a:lnTo>
                    <a:pt x="284" y="66"/>
                  </a:lnTo>
                  <a:lnTo>
                    <a:pt x="270" y="56"/>
                  </a:lnTo>
                  <a:lnTo>
                    <a:pt x="256" y="50"/>
                  </a:lnTo>
                  <a:lnTo>
                    <a:pt x="240" y="46"/>
                  </a:lnTo>
                  <a:lnTo>
                    <a:pt x="220" y="42"/>
                  </a:lnTo>
                  <a:lnTo>
                    <a:pt x="202" y="42"/>
                  </a:lnTo>
                  <a:lnTo>
                    <a:pt x="182" y="42"/>
                  </a:lnTo>
                  <a:lnTo>
                    <a:pt x="164" y="46"/>
                  </a:lnTo>
                  <a:lnTo>
                    <a:pt x="148" y="50"/>
                  </a:lnTo>
                  <a:lnTo>
                    <a:pt x="132" y="56"/>
                  </a:lnTo>
                  <a:lnTo>
                    <a:pt x="118" y="62"/>
                  </a:lnTo>
                  <a:lnTo>
                    <a:pt x="106" y="70"/>
                  </a:lnTo>
                  <a:lnTo>
                    <a:pt x="96" y="80"/>
                  </a:lnTo>
                  <a:lnTo>
                    <a:pt x="88" y="92"/>
                  </a:lnTo>
                  <a:lnTo>
                    <a:pt x="80" y="104"/>
                  </a:lnTo>
                  <a:lnTo>
                    <a:pt x="74" y="118"/>
                  </a:lnTo>
                  <a:lnTo>
                    <a:pt x="64" y="146"/>
                  </a:lnTo>
                  <a:lnTo>
                    <a:pt x="58" y="176"/>
                  </a:lnTo>
                  <a:lnTo>
                    <a:pt x="56" y="208"/>
                  </a:lnTo>
                  <a:lnTo>
                    <a:pt x="58" y="242"/>
                  </a:lnTo>
                  <a:lnTo>
                    <a:pt x="64" y="272"/>
                  </a:lnTo>
                  <a:lnTo>
                    <a:pt x="68" y="288"/>
                  </a:lnTo>
                  <a:lnTo>
                    <a:pt x="74" y="302"/>
                  </a:lnTo>
                  <a:lnTo>
                    <a:pt x="80" y="314"/>
                  </a:lnTo>
                  <a:lnTo>
                    <a:pt x="86" y="328"/>
                  </a:lnTo>
                  <a:lnTo>
                    <a:pt x="96" y="340"/>
                  </a:lnTo>
                  <a:lnTo>
                    <a:pt x="106" y="350"/>
                  </a:lnTo>
                  <a:lnTo>
                    <a:pt x="118" y="360"/>
                  </a:lnTo>
                  <a:lnTo>
                    <a:pt x="132" y="368"/>
                  </a:lnTo>
                  <a:lnTo>
                    <a:pt x="146" y="374"/>
                  </a:lnTo>
                  <a:lnTo>
                    <a:pt x="164" y="378"/>
                  </a:lnTo>
                  <a:lnTo>
                    <a:pt x="182" y="380"/>
                  </a:lnTo>
                  <a:lnTo>
                    <a:pt x="202" y="380"/>
                  </a:lnTo>
                  <a:lnTo>
                    <a:pt x="220" y="380"/>
                  </a:lnTo>
                  <a:lnTo>
                    <a:pt x="238" y="378"/>
                  </a:lnTo>
                  <a:lnTo>
                    <a:pt x="254" y="374"/>
                  </a:lnTo>
                  <a:lnTo>
                    <a:pt x="268" y="368"/>
                  </a:lnTo>
                  <a:lnTo>
                    <a:pt x="282" y="360"/>
                  </a:lnTo>
                  <a:lnTo>
                    <a:pt x="292" y="352"/>
                  </a:lnTo>
                  <a:lnTo>
                    <a:pt x="302" y="342"/>
                  </a:lnTo>
                  <a:lnTo>
                    <a:pt x="312" y="330"/>
                  </a:lnTo>
                  <a:lnTo>
                    <a:pt x="324" y="304"/>
                  </a:lnTo>
                  <a:lnTo>
                    <a:pt x="334" y="278"/>
                  </a:lnTo>
                  <a:lnTo>
                    <a:pt x="340" y="248"/>
                  </a:lnTo>
                  <a:lnTo>
                    <a:pt x="340" y="2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62831" name="Freeform 11"/>
            <p:cNvSpPr>
              <a:spLocks/>
            </p:cNvSpPr>
            <p:nvPr/>
          </p:nvSpPr>
          <p:spPr bwMode="gray">
            <a:xfrm>
              <a:off x="4183" y="2061"/>
              <a:ext cx="352" cy="416"/>
            </a:xfrm>
            <a:custGeom>
              <a:avLst/>
              <a:gdLst>
                <a:gd name="T0" fmla="*/ 300 w 352"/>
                <a:gd name="T1" fmla="*/ 408 h 416"/>
                <a:gd name="T2" fmla="*/ 296 w 352"/>
                <a:gd name="T3" fmla="*/ 404 h 416"/>
                <a:gd name="T4" fmla="*/ 296 w 352"/>
                <a:gd name="T5" fmla="*/ 368 h 416"/>
                <a:gd name="T6" fmla="*/ 264 w 352"/>
                <a:gd name="T7" fmla="*/ 388 h 416"/>
                <a:gd name="T8" fmla="*/ 228 w 352"/>
                <a:gd name="T9" fmla="*/ 404 h 416"/>
                <a:gd name="T10" fmla="*/ 190 w 352"/>
                <a:gd name="T11" fmla="*/ 412 h 416"/>
                <a:gd name="T12" fmla="*/ 150 w 352"/>
                <a:gd name="T13" fmla="*/ 416 h 416"/>
                <a:gd name="T14" fmla="*/ 124 w 352"/>
                <a:gd name="T15" fmla="*/ 414 h 416"/>
                <a:gd name="T16" fmla="*/ 102 w 352"/>
                <a:gd name="T17" fmla="*/ 410 h 416"/>
                <a:gd name="T18" fmla="*/ 56 w 352"/>
                <a:gd name="T19" fmla="*/ 390 h 416"/>
                <a:gd name="T20" fmla="*/ 44 w 352"/>
                <a:gd name="T21" fmla="*/ 382 h 416"/>
                <a:gd name="T22" fmla="*/ 28 w 352"/>
                <a:gd name="T23" fmla="*/ 362 h 416"/>
                <a:gd name="T24" fmla="*/ 20 w 352"/>
                <a:gd name="T25" fmla="*/ 352 h 416"/>
                <a:gd name="T26" fmla="*/ 6 w 352"/>
                <a:gd name="T27" fmla="*/ 304 h 416"/>
                <a:gd name="T28" fmla="*/ 2 w 352"/>
                <a:gd name="T29" fmla="*/ 278 h 416"/>
                <a:gd name="T30" fmla="*/ 2 w 352"/>
                <a:gd name="T31" fmla="*/ 252 h 416"/>
                <a:gd name="T32" fmla="*/ 2 w 352"/>
                <a:gd name="T33" fmla="*/ 154 h 416"/>
                <a:gd name="T34" fmla="*/ 2 w 352"/>
                <a:gd name="T35" fmla="*/ 82 h 416"/>
                <a:gd name="T36" fmla="*/ 4 w 352"/>
                <a:gd name="T37" fmla="*/ 2 h 416"/>
                <a:gd name="T38" fmla="*/ 56 w 352"/>
                <a:gd name="T39" fmla="*/ 0 h 416"/>
                <a:gd name="T40" fmla="*/ 62 w 352"/>
                <a:gd name="T41" fmla="*/ 6 h 416"/>
                <a:gd name="T42" fmla="*/ 58 w 352"/>
                <a:gd name="T43" fmla="*/ 156 h 416"/>
                <a:gd name="T44" fmla="*/ 58 w 352"/>
                <a:gd name="T45" fmla="*/ 252 h 416"/>
                <a:gd name="T46" fmla="*/ 64 w 352"/>
                <a:gd name="T47" fmla="*/ 298 h 416"/>
                <a:gd name="T48" fmla="*/ 70 w 352"/>
                <a:gd name="T49" fmla="*/ 320 h 416"/>
                <a:gd name="T50" fmla="*/ 80 w 352"/>
                <a:gd name="T51" fmla="*/ 338 h 416"/>
                <a:gd name="T52" fmla="*/ 92 w 352"/>
                <a:gd name="T53" fmla="*/ 354 h 416"/>
                <a:gd name="T54" fmla="*/ 112 w 352"/>
                <a:gd name="T55" fmla="*/ 366 h 416"/>
                <a:gd name="T56" fmla="*/ 134 w 352"/>
                <a:gd name="T57" fmla="*/ 372 h 416"/>
                <a:gd name="T58" fmla="*/ 162 w 352"/>
                <a:gd name="T59" fmla="*/ 374 h 416"/>
                <a:gd name="T60" fmla="*/ 182 w 352"/>
                <a:gd name="T61" fmla="*/ 374 h 416"/>
                <a:gd name="T62" fmla="*/ 218 w 352"/>
                <a:gd name="T63" fmla="*/ 368 h 416"/>
                <a:gd name="T64" fmla="*/ 250 w 352"/>
                <a:gd name="T65" fmla="*/ 354 h 416"/>
                <a:gd name="T66" fmla="*/ 280 w 352"/>
                <a:gd name="T67" fmla="*/ 336 h 416"/>
                <a:gd name="T68" fmla="*/ 294 w 352"/>
                <a:gd name="T69" fmla="*/ 270 h 416"/>
                <a:gd name="T70" fmla="*/ 294 w 352"/>
                <a:gd name="T71" fmla="*/ 204 h 416"/>
                <a:gd name="T72" fmla="*/ 288 w 352"/>
                <a:gd name="T73" fmla="*/ 8 h 416"/>
                <a:gd name="T74" fmla="*/ 292 w 352"/>
                <a:gd name="T75" fmla="*/ 2 h 416"/>
                <a:gd name="T76" fmla="*/ 342 w 352"/>
                <a:gd name="T77" fmla="*/ 0 h 416"/>
                <a:gd name="T78" fmla="*/ 346 w 352"/>
                <a:gd name="T79" fmla="*/ 6 h 416"/>
                <a:gd name="T80" fmla="*/ 346 w 352"/>
                <a:gd name="T81" fmla="*/ 162 h 416"/>
                <a:gd name="T82" fmla="*/ 352 w 352"/>
                <a:gd name="T83" fmla="*/ 402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52"/>
                <a:gd name="T127" fmla="*/ 0 h 416"/>
                <a:gd name="T128" fmla="*/ 352 w 352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52" h="416">
                  <a:moveTo>
                    <a:pt x="346" y="406"/>
                  </a:moveTo>
                  <a:lnTo>
                    <a:pt x="300" y="408"/>
                  </a:lnTo>
                  <a:lnTo>
                    <a:pt x="296" y="404"/>
                  </a:lnTo>
                  <a:lnTo>
                    <a:pt x="296" y="368"/>
                  </a:lnTo>
                  <a:lnTo>
                    <a:pt x="280" y="380"/>
                  </a:lnTo>
                  <a:lnTo>
                    <a:pt x="264" y="388"/>
                  </a:lnTo>
                  <a:lnTo>
                    <a:pt x="246" y="398"/>
                  </a:lnTo>
                  <a:lnTo>
                    <a:pt x="228" y="404"/>
                  </a:lnTo>
                  <a:lnTo>
                    <a:pt x="210" y="410"/>
                  </a:lnTo>
                  <a:lnTo>
                    <a:pt x="190" y="412"/>
                  </a:lnTo>
                  <a:lnTo>
                    <a:pt x="170" y="416"/>
                  </a:lnTo>
                  <a:lnTo>
                    <a:pt x="150" y="416"/>
                  </a:lnTo>
                  <a:lnTo>
                    <a:pt x="124" y="414"/>
                  </a:lnTo>
                  <a:lnTo>
                    <a:pt x="102" y="410"/>
                  </a:lnTo>
                  <a:lnTo>
                    <a:pt x="78" y="402"/>
                  </a:lnTo>
                  <a:lnTo>
                    <a:pt x="56" y="390"/>
                  </a:lnTo>
                  <a:lnTo>
                    <a:pt x="44" y="382"/>
                  </a:lnTo>
                  <a:lnTo>
                    <a:pt x="36" y="372"/>
                  </a:lnTo>
                  <a:lnTo>
                    <a:pt x="28" y="362"/>
                  </a:lnTo>
                  <a:lnTo>
                    <a:pt x="20" y="352"/>
                  </a:lnTo>
                  <a:lnTo>
                    <a:pt x="12" y="328"/>
                  </a:lnTo>
                  <a:lnTo>
                    <a:pt x="6" y="304"/>
                  </a:lnTo>
                  <a:lnTo>
                    <a:pt x="2" y="278"/>
                  </a:lnTo>
                  <a:lnTo>
                    <a:pt x="2" y="252"/>
                  </a:lnTo>
                  <a:lnTo>
                    <a:pt x="2" y="204"/>
                  </a:lnTo>
                  <a:lnTo>
                    <a:pt x="2" y="154"/>
                  </a:lnTo>
                  <a:lnTo>
                    <a:pt x="2" y="82"/>
                  </a:lnTo>
                  <a:lnTo>
                    <a:pt x="0" y="8"/>
                  </a:lnTo>
                  <a:lnTo>
                    <a:pt x="4" y="2"/>
                  </a:lnTo>
                  <a:lnTo>
                    <a:pt x="56" y="0"/>
                  </a:lnTo>
                  <a:lnTo>
                    <a:pt x="62" y="6"/>
                  </a:lnTo>
                  <a:lnTo>
                    <a:pt x="60" y="80"/>
                  </a:lnTo>
                  <a:lnTo>
                    <a:pt x="58" y="156"/>
                  </a:lnTo>
                  <a:lnTo>
                    <a:pt x="58" y="252"/>
                  </a:lnTo>
                  <a:lnTo>
                    <a:pt x="60" y="276"/>
                  </a:lnTo>
                  <a:lnTo>
                    <a:pt x="64" y="298"/>
                  </a:lnTo>
                  <a:lnTo>
                    <a:pt x="70" y="320"/>
                  </a:lnTo>
                  <a:lnTo>
                    <a:pt x="80" y="338"/>
                  </a:lnTo>
                  <a:lnTo>
                    <a:pt x="86" y="346"/>
                  </a:lnTo>
                  <a:lnTo>
                    <a:pt x="92" y="354"/>
                  </a:lnTo>
                  <a:lnTo>
                    <a:pt x="102" y="360"/>
                  </a:lnTo>
                  <a:lnTo>
                    <a:pt x="112" y="366"/>
                  </a:lnTo>
                  <a:lnTo>
                    <a:pt x="122" y="370"/>
                  </a:lnTo>
                  <a:lnTo>
                    <a:pt x="134" y="372"/>
                  </a:lnTo>
                  <a:lnTo>
                    <a:pt x="148" y="374"/>
                  </a:lnTo>
                  <a:lnTo>
                    <a:pt x="162" y="374"/>
                  </a:lnTo>
                  <a:lnTo>
                    <a:pt x="182" y="374"/>
                  </a:lnTo>
                  <a:lnTo>
                    <a:pt x="200" y="372"/>
                  </a:lnTo>
                  <a:lnTo>
                    <a:pt x="218" y="368"/>
                  </a:lnTo>
                  <a:lnTo>
                    <a:pt x="234" y="362"/>
                  </a:lnTo>
                  <a:lnTo>
                    <a:pt x="250" y="354"/>
                  </a:lnTo>
                  <a:lnTo>
                    <a:pt x="266" y="346"/>
                  </a:lnTo>
                  <a:lnTo>
                    <a:pt x="280" y="336"/>
                  </a:lnTo>
                  <a:lnTo>
                    <a:pt x="294" y="324"/>
                  </a:lnTo>
                  <a:lnTo>
                    <a:pt x="294" y="270"/>
                  </a:lnTo>
                  <a:lnTo>
                    <a:pt x="294" y="204"/>
                  </a:lnTo>
                  <a:lnTo>
                    <a:pt x="292" y="106"/>
                  </a:lnTo>
                  <a:lnTo>
                    <a:pt x="288" y="8"/>
                  </a:lnTo>
                  <a:lnTo>
                    <a:pt x="292" y="2"/>
                  </a:lnTo>
                  <a:lnTo>
                    <a:pt x="318" y="2"/>
                  </a:lnTo>
                  <a:lnTo>
                    <a:pt x="342" y="0"/>
                  </a:lnTo>
                  <a:lnTo>
                    <a:pt x="346" y="6"/>
                  </a:lnTo>
                  <a:lnTo>
                    <a:pt x="346" y="162"/>
                  </a:lnTo>
                  <a:lnTo>
                    <a:pt x="346" y="282"/>
                  </a:lnTo>
                  <a:lnTo>
                    <a:pt x="352" y="402"/>
                  </a:lnTo>
                  <a:lnTo>
                    <a:pt x="346" y="4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62821" name="Rectangle 12"/>
          <p:cNvSpPr>
            <a:spLocks noChangeArrowheads="1"/>
          </p:cNvSpPr>
          <p:nvPr/>
        </p:nvSpPr>
        <p:spPr bwMode="gray">
          <a:xfrm>
            <a:off x="0" y="0"/>
            <a:ext cx="304323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marL="361950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he-IL" altLang="he-IL" sz="3600" b="1">
              <a:solidFill>
                <a:schemeClr val="bg1"/>
              </a:solidFill>
            </a:endParaRPr>
          </a:p>
        </p:txBody>
      </p:sp>
      <p:sp>
        <p:nvSpPr>
          <p:cNvPr id="162822" name="Rectangle 13"/>
          <p:cNvSpPr>
            <a:spLocks noChangeArrowheads="1"/>
          </p:cNvSpPr>
          <p:nvPr/>
        </p:nvSpPr>
        <p:spPr bwMode="auto">
          <a:xfrm>
            <a:off x="3043238" y="2481263"/>
            <a:ext cx="609282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GB" sz="2000">
                <a:solidFill>
                  <a:schemeClr val="accent1"/>
                </a:solidFill>
              </a:rPr>
              <a:t>That</a:t>
            </a:r>
            <a:r>
              <a:rPr lang="en-GB" altLang="en-GB" sz="2000">
                <a:solidFill>
                  <a:schemeClr val="accent1"/>
                </a:solidFill>
              </a:rPr>
              <a:t> concludes this chapter</a:t>
            </a:r>
            <a:endParaRPr lang="en-US" altLang="en-GB" sz="2000">
              <a:solidFill>
                <a:schemeClr val="accent1"/>
              </a:solidFill>
            </a:endParaRPr>
          </a:p>
        </p:txBody>
      </p:sp>
      <p:sp>
        <p:nvSpPr>
          <p:cNvPr id="162823" name="Text Box 22">
            <a:hlinkClick r:id="rId3"/>
          </p:cNvPr>
          <p:cNvSpPr txBox="1">
            <a:spLocks noChangeArrowheads="1"/>
          </p:cNvSpPr>
          <p:nvPr/>
        </p:nvSpPr>
        <p:spPr bwMode="auto">
          <a:xfrm>
            <a:off x="5894388" y="6138863"/>
            <a:ext cx="2563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he-IL" sz="2000" u="sng" dirty="0" err="1" smtClean="0">
                <a:solidFill>
                  <a:schemeClr val="accent1"/>
                </a:solidFill>
              </a:rPr>
              <a:t>kirshamir</a:t>
            </a:r>
            <a:r>
              <a:rPr lang="en-US" altLang="he-IL" sz="2000" u="sng" dirty="0" smtClean="0">
                <a:solidFill>
                  <a:schemeClr val="accent1"/>
                </a:solidFill>
              </a:rPr>
              <a:t> </a:t>
            </a:r>
            <a:r>
              <a:rPr lang="en-US" altLang="he-IL" sz="2000" u="sng" dirty="0">
                <a:solidFill>
                  <a:schemeClr val="accent1"/>
                </a:solidFill>
              </a:rPr>
              <a:t>at </a:t>
            </a:r>
            <a:r>
              <a:rPr lang="en-US" altLang="he-IL" sz="2000" u="sng" dirty="0" err="1" smtClean="0">
                <a:solidFill>
                  <a:schemeClr val="accent1"/>
                </a:solidFill>
              </a:rPr>
              <a:t>gmail</a:t>
            </a:r>
            <a:r>
              <a:rPr lang="en-US" altLang="he-IL" sz="2000" u="sng" dirty="0" smtClean="0">
                <a:solidFill>
                  <a:schemeClr val="accent1"/>
                </a:solidFill>
              </a:rPr>
              <a:t> com</a:t>
            </a:r>
            <a:endParaRPr lang="en-US" altLang="he-IL" sz="2000" u="sng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379EA6-D112-4808-90C7-4D3942276023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he-IL" sz="12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The Java Environment – GC</a:t>
            </a:r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 sz="200" b="1" u="sng" dirty="0"/>
          </a:p>
          <a:p>
            <a:pPr eaLnBrk="1" hangingPunct="1"/>
            <a:r>
              <a:rPr lang="en-US" altLang="he-IL" b="1" u="sng" dirty="0"/>
              <a:t>Java GC Generations</a:t>
            </a:r>
          </a:p>
        </p:txBody>
      </p:sp>
      <p:pic>
        <p:nvPicPr>
          <p:cNvPr id="72709" name="Picture 4" descr="space usage by gener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7150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19900" y="4884797"/>
            <a:ext cx="13335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*</a:t>
            </a:r>
          </a:p>
          <a:p>
            <a:r>
              <a:rPr lang="en-US" sz="1600" dirty="0" smtClean="0"/>
              <a:t>Removed in Java 8</a:t>
            </a:r>
            <a:endParaRPr lang="he-IL" sz="1600" dirty="0"/>
          </a:p>
        </p:txBody>
      </p:sp>
      <p:cxnSp>
        <p:nvCxnSpPr>
          <p:cNvPr id="4" name="מחבר חץ ישר 3"/>
          <p:cNvCxnSpPr/>
          <p:nvPr/>
        </p:nvCxnSpPr>
        <p:spPr bwMode="auto">
          <a:xfrm flipH="1" flipV="1">
            <a:off x="6731000" y="5143500"/>
            <a:ext cx="88900" cy="3429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86ADEB-7C11-4304-877C-E310B95DC6DB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he-IL" sz="12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When would Java </a:t>
            </a:r>
            <a:r>
              <a:rPr lang="en-US" altLang="he-IL" u="sng" smtClean="0"/>
              <a:t>not</a:t>
            </a:r>
            <a:r>
              <a:rPr lang="en-US" altLang="he-IL" smtClean="0"/>
              <a:t> be our choice?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8202613" cy="2657475"/>
          </a:xfrm>
          <a:noFill/>
        </p:spPr>
        <p:txBody>
          <a:bodyPr/>
          <a:lstStyle/>
          <a:p>
            <a:pPr lvl="1" eaLnBrk="1" hangingPunct="1">
              <a:spcBef>
                <a:spcPct val="60000"/>
              </a:spcBef>
              <a:tabLst>
                <a:tab pos="720725" algn="l"/>
              </a:tabLst>
            </a:pPr>
            <a:r>
              <a:rPr lang="en-US" altLang="he-IL" sz="2400" dirty="0" smtClean="0"/>
              <a:t>Real-Time applications</a:t>
            </a:r>
            <a:r>
              <a:rPr lang="en-US" altLang="he-IL" dirty="0" smtClean="0"/>
              <a:t/>
            </a:r>
            <a:br>
              <a:rPr lang="en-US" altLang="he-IL" dirty="0" smtClean="0"/>
            </a:br>
            <a:r>
              <a:rPr lang="en-US" altLang="he-IL" dirty="0" smtClean="0"/>
              <a:t>	(though Java is taking some steps in this direction)</a:t>
            </a:r>
          </a:p>
          <a:p>
            <a:pPr lvl="1" eaLnBrk="1" hangingPunct="1">
              <a:spcBef>
                <a:spcPct val="60000"/>
              </a:spcBef>
              <a:tabLst>
                <a:tab pos="720725" algn="l"/>
              </a:tabLst>
            </a:pPr>
            <a:r>
              <a:rPr lang="en-US" altLang="he-IL" sz="2400" dirty="0" smtClean="0"/>
              <a:t>Device Drivers – when you need access to device</a:t>
            </a:r>
            <a:br>
              <a:rPr lang="en-US" altLang="he-IL" sz="2400" dirty="0" smtClean="0"/>
            </a:br>
            <a:r>
              <a:rPr lang="en-US" altLang="he-IL" sz="2400" dirty="0" smtClean="0"/>
              <a:t>memory and specific resources</a:t>
            </a:r>
            <a:r>
              <a:rPr lang="en-US" altLang="he-IL" dirty="0" smtClean="0"/>
              <a:t> (C/C++ would be a choice)</a:t>
            </a:r>
          </a:p>
          <a:p>
            <a:pPr lvl="1" eaLnBrk="1" hangingPunct="1">
              <a:spcBef>
                <a:spcPct val="60000"/>
              </a:spcBef>
              <a:tabLst>
                <a:tab pos="720725" algn="l"/>
              </a:tabLst>
            </a:pPr>
            <a:r>
              <a:rPr lang="en-US" altLang="he-IL" sz="2400" dirty="0" smtClean="0"/>
              <a:t>When the device does not support </a:t>
            </a:r>
            <a:r>
              <a:rPr lang="en-US" altLang="he-IL" sz="2400" dirty="0" smtClean="0"/>
              <a:t>Java/Android</a:t>
            </a:r>
            <a:r>
              <a:rPr lang="en-US" altLang="he-IL" dirty="0" smtClean="0"/>
              <a:t/>
            </a:r>
            <a:br>
              <a:rPr lang="en-US" altLang="he-IL" dirty="0" smtClean="0"/>
            </a:br>
            <a:endParaRPr lang="en-US" altLang="he-IL" dirty="0" smtClean="0"/>
          </a:p>
        </p:txBody>
      </p:sp>
      <p:sp>
        <p:nvSpPr>
          <p:cNvPr id="832518" name="Rectangle 6"/>
          <p:cNvSpPr>
            <a:spLocks noChangeArrowheads="1"/>
          </p:cNvSpPr>
          <p:nvPr/>
        </p:nvSpPr>
        <p:spPr bwMode="auto">
          <a:xfrm>
            <a:off x="536575" y="4170363"/>
            <a:ext cx="8245475" cy="1965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7207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07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610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07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/>
              <a:t>	</a:t>
            </a:r>
            <a:r>
              <a:rPr lang="en-US" altLang="he-IL" sz="2400"/>
              <a:t>Java can still be layered on top of native code, using JNI or Inter-Process-Communication: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altLang="he-IL" sz="2000"/>
              <a:t>User Interface above a Device Driver or other native code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altLang="he-IL" sz="2000"/>
              <a:t>Management of the Real-Time part of an application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ChangeArrowheads="1"/>
          </p:cNvSpPr>
          <p:nvPr/>
        </p:nvSpPr>
        <p:spPr bwMode="auto">
          <a:xfrm>
            <a:off x="1530350" y="1916113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75000"/>
              </a:spcBef>
              <a:buChar char="•"/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75000"/>
              </a:spcBef>
              <a:buChar char="•"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Symbol" panose="05050102010706020507" pitchFamily="18" charset="2"/>
              <a:buNone/>
            </a:pPr>
            <a:endParaRPr lang="he-IL" altLang="he-IL">
              <a:solidFill>
                <a:srgbClr val="4D4D4D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Java History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What can be done with Java?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Language Characteristics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The Java Environment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Hello World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Basic Syntax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Java API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Java as an OO language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Exercise</a:t>
            </a:r>
          </a:p>
          <a:p>
            <a:pPr eaLnBrk="1" hangingPunct="1"/>
            <a:endParaRPr lang="en-US" altLang="he-I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4" grpId="0" animBg="1"/>
    </p:bldLst>
  </p:timing>
</p:sld>
</file>

<file path=ppt/theme/theme1.xml><?xml version="1.0" encoding="utf-8"?>
<a:theme xmlns:a="http://schemas.openxmlformats.org/drawingml/2006/main" name="CTD_Lesson_template_2008-v1">
  <a:themeElements>
    <a:clrScheme name="CTD_Lesson_template_2008-v1 1">
      <a:dk1>
        <a:srgbClr val="4D4D4D"/>
      </a:dk1>
      <a:lt1>
        <a:srgbClr val="FFFFFF"/>
      </a:lt1>
      <a:dk2>
        <a:srgbClr val="FF6600"/>
      </a:dk2>
      <a:lt2>
        <a:srgbClr val="808080"/>
      </a:lt2>
      <a:accent1>
        <a:srgbClr val="3399CC"/>
      </a:accent1>
      <a:accent2>
        <a:srgbClr val="66CC33"/>
      </a:accent2>
      <a:accent3>
        <a:srgbClr val="FFFFFF"/>
      </a:accent3>
      <a:accent4>
        <a:srgbClr val="404040"/>
      </a:accent4>
      <a:accent5>
        <a:srgbClr val="ADCAE2"/>
      </a:accent5>
      <a:accent6>
        <a:srgbClr val="5CB92D"/>
      </a:accent6>
      <a:hlink>
        <a:srgbClr val="FECC00"/>
      </a:hlink>
      <a:folHlink>
        <a:srgbClr val="B2B2B2"/>
      </a:folHlink>
    </a:clrScheme>
    <a:fontScheme name="CTD_Lesson_template_2008-v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TD_Lesson_template_2008-v1 1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2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6600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B8A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3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3399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ADC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4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66CC33"/>
        </a:accent1>
        <a:accent2>
          <a:srgbClr val="3399CC"/>
        </a:accent2>
        <a:accent3>
          <a:srgbClr val="FFFFFF"/>
        </a:accent3>
        <a:accent4>
          <a:srgbClr val="404040"/>
        </a:accent4>
        <a:accent5>
          <a:srgbClr val="B8E2AD"/>
        </a:accent5>
        <a:accent6>
          <a:srgbClr val="2D8AB9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5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0000FF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0000E7"/>
        </a:accent6>
        <a:hlink>
          <a:srgbClr val="00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Custom Design">
  <a:themeElements>
    <a:clrScheme name="6_Custom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0000CC"/>
      </a:folHlink>
    </a:clrScheme>
    <a:fontScheme name="6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CTD_Lesson_template_2008-v1</Template>
  <TotalTime>13330</TotalTime>
  <Words>2158</Words>
  <Application>Microsoft Office PowerPoint</Application>
  <PresentationFormat>‫הצגה על המסך (4:3)</PresentationFormat>
  <Paragraphs>863</Paragraphs>
  <Slides>78</Slides>
  <Notes>77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78</vt:i4>
      </vt:variant>
    </vt:vector>
  </HeadingPairs>
  <TitlesOfParts>
    <vt:vector size="86" baseType="lpstr">
      <vt:lpstr>Arial</vt:lpstr>
      <vt:lpstr>Symbol</vt:lpstr>
      <vt:lpstr>Berlin Sans FB Demi</vt:lpstr>
      <vt:lpstr>Wingdings</vt:lpstr>
      <vt:lpstr>Courier New</vt:lpstr>
      <vt:lpstr>Tahoma</vt:lpstr>
      <vt:lpstr>CTD_Lesson_template_2008-v1</vt:lpstr>
      <vt:lpstr>6_Custom Design</vt:lpstr>
      <vt:lpstr> Java Syntax</vt:lpstr>
      <vt:lpstr>Lesson’s Objectives </vt:lpstr>
      <vt:lpstr>Agenda</vt:lpstr>
      <vt:lpstr>Java History</vt:lpstr>
      <vt:lpstr>Java History - Chronology</vt:lpstr>
      <vt:lpstr>Agenda</vt:lpstr>
      <vt:lpstr>What can be done with Java?</vt:lpstr>
      <vt:lpstr>When would Java not be our choice?</vt:lpstr>
      <vt:lpstr>Agenda</vt:lpstr>
      <vt:lpstr>Language Characteristics</vt:lpstr>
      <vt:lpstr>Language Characteristics</vt:lpstr>
      <vt:lpstr>Language Characteristics</vt:lpstr>
      <vt:lpstr>Language Characteristics</vt:lpstr>
      <vt:lpstr>Language Characteristics</vt:lpstr>
      <vt:lpstr>Language Characteristics</vt:lpstr>
      <vt:lpstr>Language Characteristics</vt:lpstr>
      <vt:lpstr>Language Characteristics</vt:lpstr>
      <vt:lpstr>Language Characteristics</vt:lpstr>
      <vt:lpstr>Language Characteristics</vt:lpstr>
      <vt:lpstr>Language Characteristics</vt:lpstr>
      <vt:lpstr>Language Characteristics</vt:lpstr>
      <vt:lpstr>Language Characteristics</vt:lpstr>
      <vt:lpstr>Language Characteristics</vt:lpstr>
      <vt:lpstr>Language Characteristics</vt:lpstr>
      <vt:lpstr>Language Characteristics</vt:lpstr>
      <vt:lpstr>Agenda</vt:lpstr>
      <vt:lpstr>The Java Environment</vt:lpstr>
      <vt:lpstr>The Java Environment – Terms</vt:lpstr>
      <vt:lpstr>The Java Environment – JVM</vt:lpstr>
      <vt:lpstr>The Java Environment – GC</vt:lpstr>
      <vt:lpstr>The Java Environment – GC</vt:lpstr>
      <vt:lpstr>The Java Environment – GC</vt:lpstr>
      <vt:lpstr>The Java Environment – GC</vt:lpstr>
      <vt:lpstr>Agenda</vt:lpstr>
      <vt:lpstr>Hello World</vt:lpstr>
      <vt:lpstr>Hello World</vt:lpstr>
      <vt:lpstr>Hello World – Compile and Run</vt:lpstr>
      <vt:lpstr>Agenda</vt:lpstr>
      <vt:lpstr>Java Syntax – but let’s first start with an IDE</vt:lpstr>
      <vt:lpstr>Java Syntax</vt:lpstr>
      <vt:lpstr>Data Types</vt:lpstr>
      <vt:lpstr>Primitive Variables</vt:lpstr>
      <vt:lpstr>Objects and References</vt:lpstr>
      <vt:lpstr>Objects and References</vt:lpstr>
      <vt:lpstr>Objects and References</vt:lpstr>
      <vt:lpstr>Objects and References</vt:lpstr>
      <vt:lpstr>Objects and References</vt:lpstr>
      <vt:lpstr>Objects and References</vt:lpstr>
      <vt:lpstr>Objects and References</vt:lpstr>
      <vt:lpstr>Objects and References</vt:lpstr>
      <vt:lpstr>Objects and References</vt:lpstr>
      <vt:lpstr>Objects and References</vt:lpstr>
      <vt:lpstr>Arrays</vt:lpstr>
      <vt:lpstr>Arrays</vt:lpstr>
      <vt:lpstr>“foreach” loop</vt:lpstr>
      <vt:lpstr>Other Conditions and Loops</vt:lpstr>
      <vt:lpstr>Other Conditions and Loops</vt:lpstr>
      <vt:lpstr>Exceptions</vt:lpstr>
      <vt:lpstr>Exceptions</vt:lpstr>
      <vt:lpstr>Exceptions</vt:lpstr>
      <vt:lpstr>Exceptions</vt:lpstr>
      <vt:lpstr>Varargs</vt:lpstr>
      <vt:lpstr>Varargs – Writing our own method</vt:lpstr>
      <vt:lpstr>Classes and Packages</vt:lpstr>
      <vt:lpstr>Classes and Packages</vt:lpstr>
      <vt:lpstr>Classes and Packages</vt:lpstr>
      <vt:lpstr>Java Syntax – what’s not in Java</vt:lpstr>
      <vt:lpstr>Agenda</vt:lpstr>
      <vt:lpstr>Java API</vt:lpstr>
      <vt:lpstr>Agenda</vt:lpstr>
      <vt:lpstr>Java as an OO language</vt:lpstr>
      <vt:lpstr>Agenda</vt:lpstr>
      <vt:lpstr>Exercise 1</vt:lpstr>
      <vt:lpstr>Exercise 2</vt:lpstr>
      <vt:lpstr>Exercise 3</vt:lpstr>
      <vt:lpstr>Exercise 4</vt:lpstr>
      <vt:lpstr>מצגת של PowerPoint</vt:lpstr>
      <vt:lpstr>The Java Environment – GC</vt:lpstr>
    </vt:vector>
  </TitlesOfParts>
  <Company>Comverse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for Beginners – 1. Introuduction</dc:title>
  <dc:creator>Amir Kirsh</dc:creator>
  <cp:lastModifiedBy>amirk</cp:lastModifiedBy>
  <cp:revision>80</cp:revision>
  <cp:lastPrinted>2000-08-01T20:59:04Z</cp:lastPrinted>
  <dcterms:created xsi:type="dcterms:W3CDTF">2008-03-13T10:37:25Z</dcterms:created>
  <dcterms:modified xsi:type="dcterms:W3CDTF">2018-02-08T12:40:30Z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Designed and built by www.in-support.com as part of the Wiz-Kit presentation package for Comverse - Version 08th Dec 2006 - 004</vt:lpwstr>
  </property>
</Properties>
</file>