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  <p:sldMasterId id="2147483668" r:id="rId2"/>
  </p:sldMasterIdLst>
  <p:notesMasterIdLst>
    <p:notesMasterId r:id="rId45"/>
  </p:notesMasterIdLst>
  <p:handoutMasterIdLst>
    <p:handoutMasterId r:id="rId46"/>
  </p:handoutMasterIdLst>
  <p:sldIdLst>
    <p:sldId id="286" r:id="rId3"/>
    <p:sldId id="285" r:id="rId4"/>
    <p:sldId id="371" r:id="rId5"/>
    <p:sldId id="373" r:id="rId6"/>
    <p:sldId id="372" r:id="rId7"/>
    <p:sldId id="374" r:id="rId8"/>
    <p:sldId id="397" r:id="rId9"/>
    <p:sldId id="375" r:id="rId10"/>
    <p:sldId id="382" r:id="rId11"/>
    <p:sldId id="383" r:id="rId12"/>
    <p:sldId id="385" r:id="rId13"/>
    <p:sldId id="384" r:id="rId14"/>
    <p:sldId id="386" r:id="rId15"/>
    <p:sldId id="376" r:id="rId16"/>
    <p:sldId id="387" r:id="rId17"/>
    <p:sldId id="389" r:id="rId18"/>
    <p:sldId id="388" r:id="rId19"/>
    <p:sldId id="390" r:id="rId20"/>
    <p:sldId id="391" r:id="rId21"/>
    <p:sldId id="392" r:id="rId22"/>
    <p:sldId id="396" r:id="rId23"/>
    <p:sldId id="377" r:id="rId24"/>
    <p:sldId id="393" r:id="rId25"/>
    <p:sldId id="394" r:id="rId26"/>
    <p:sldId id="398" r:id="rId27"/>
    <p:sldId id="399" r:id="rId28"/>
    <p:sldId id="400" r:id="rId29"/>
    <p:sldId id="378" r:id="rId30"/>
    <p:sldId id="401" r:id="rId31"/>
    <p:sldId id="404" r:id="rId32"/>
    <p:sldId id="405" r:id="rId33"/>
    <p:sldId id="406" r:id="rId34"/>
    <p:sldId id="402" r:id="rId35"/>
    <p:sldId id="408" r:id="rId36"/>
    <p:sldId id="407" r:id="rId37"/>
    <p:sldId id="409" r:id="rId38"/>
    <p:sldId id="410" r:id="rId39"/>
    <p:sldId id="411" r:id="rId40"/>
    <p:sldId id="403" r:id="rId41"/>
    <p:sldId id="414" r:id="rId42"/>
    <p:sldId id="380" r:id="rId43"/>
    <p:sldId id="277" r:id="rId44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29">
          <p15:clr>
            <a:srgbClr val="A4A3A4"/>
          </p15:clr>
        </p15:guide>
        <p15:guide id="2" orient="horz" pos="2213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0CC"/>
    <a:srgbClr val="FFA366"/>
    <a:srgbClr val="FF6600"/>
    <a:srgbClr val="D6EBF5"/>
    <a:srgbClr val="85C2E0"/>
    <a:srgbClr val="3399CC"/>
    <a:srgbClr val="FCDE04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0" autoAdjust="0"/>
    <p:restoredTop sz="77408" autoAdjust="0"/>
  </p:normalViewPr>
  <p:slideViewPr>
    <p:cSldViewPr snapToGrid="0" snapToObjects="1">
      <p:cViewPr varScale="1">
        <p:scale>
          <a:sx n="70" d="100"/>
          <a:sy n="70" d="100"/>
        </p:scale>
        <p:origin x="1877" y="53"/>
      </p:cViewPr>
      <p:guideLst>
        <p:guide orient="horz" pos="2929"/>
        <p:guide orient="horz" pos="221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CF829D-D9D4-4B6B-A319-1CE963B8CDF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36010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16EE0C-6D16-466F-A48C-82EE781384C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5729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11D683-C815-47E0-8860-8516A3907688}" type="slidenum">
              <a:rPr lang="he-IL" altLang="he-IL"/>
              <a:pPr>
                <a:spcBef>
                  <a:spcPct val="0"/>
                </a:spcBef>
              </a:pPr>
              <a:t>2</a:t>
            </a:fld>
            <a:endParaRPr lang="en-US" altLang="he-IL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29688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3622CC-06DC-4A52-B552-7F08C7FFEB43}" type="slidenum">
              <a:rPr lang="he-IL" altLang="he-IL"/>
              <a:pPr>
                <a:spcBef>
                  <a:spcPct val="0"/>
                </a:spcBef>
              </a:pPr>
              <a:t>11</a:t>
            </a:fld>
            <a:endParaRPr lang="en-US" altLang="he-IL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0681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F4D96C-5CFE-4511-8C8E-0E792A072EDE}" type="slidenum">
              <a:rPr lang="he-IL" altLang="he-IL"/>
              <a:pPr>
                <a:spcBef>
                  <a:spcPct val="0"/>
                </a:spcBef>
              </a:pPr>
              <a:t>12</a:t>
            </a:fld>
            <a:endParaRPr lang="en-US" altLang="he-IL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9252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2CDD88-9A13-4969-93F5-4F6E33A8E11D}" type="slidenum">
              <a:rPr lang="he-IL" altLang="he-IL"/>
              <a:pPr>
                <a:spcBef>
                  <a:spcPct val="0"/>
                </a:spcBef>
              </a:pPr>
              <a:t>13</a:t>
            </a:fld>
            <a:endParaRPr lang="en-US" altLang="he-IL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05341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CFD29E-45DE-41AC-A5C6-0DEB213EFD4E}" type="slidenum">
              <a:rPr lang="he-IL" altLang="he-IL"/>
              <a:pPr>
                <a:spcBef>
                  <a:spcPct val="0"/>
                </a:spcBef>
              </a:pPr>
              <a:t>14</a:t>
            </a:fld>
            <a:endParaRPr lang="en-US" altLang="he-I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797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4ABE5E-5903-4B61-B571-2C0389E24740}" type="slidenum">
              <a:rPr lang="he-IL" altLang="he-IL"/>
              <a:pPr>
                <a:spcBef>
                  <a:spcPct val="0"/>
                </a:spcBef>
              </a:pPr>
              <a:t>15</a:t>
            </a:fld>
            <a:endParaRPr lang="en-US" altLang="he-I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8850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ECCC1-CC16-4C49-8760-00E7B52F3A46}" type="slidenum">
              <a:rPr lang="he-IL" altLang="he-IL"/>
              <a:pPr>
                <a:spcBef>
                  <a:spcPct val="0"/>
                </a:spcBef>
              </a:pPr>
              <a:t>16</a:t>
            </a:fld>
            <a:endParaRPr lang="en-US" altLang="he-I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5217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629D78-DBF2-40D3-9509-0E27EEAF8BAD}" type="slidenum">
              <a:rPr lang="he-IL" altLang="he-IL"/>
              <a:pPr>
                <a:spcBef>
                  <a:spcPct val="0"/>
                </a:spcBef>
              </a:pPr>
              <a:t>17</a:t>
            </a:fld>
            <a:endParaRPr lang="en-US" altLang="he-I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79873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6A8B30-35E4-4E93-9C6C-ABCA2B61D2E8}" type="slidenum">
              <a:rPr lang="he-IL" altLang="he-IL"/>
              <a:pPr>
                <a:spcBef>
                  <a:spcPct val="0"/>
                </a:spcBef>
              </a:pPr>
              <a:t>18</a:t>
            </a:fld>
            <a:endParaRPr lang="en-US" altLang="he-IL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774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79112-F1D4-4B9C-A20A-55B22814A707}" type="slidenum">
              <a:rPr lang="he-IL" altLang="he-IL"/>
              <a:pPr>
                <a:spcBef>
                  <a:spcPct val="0"/>
                </a:spcBef>
              </a:pPr>
              <a:t>19</a:t>
            </a:fld>
            <a:endParaRPr lang="en-US" altLang="he-IL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81541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BCCB9-6523-4908-9069-F0D69CA852D7}" type="slidenum">
              <a:rPr lang="he-IL" altLang="he-IL"/>
              <a:pPr>
                <a:spcBef>
                  <a:spcPct val="0"/>
                </a:spcBef>
              </a:pPr>
              <a:t>20</a:t>
            </a:fld>
            <a:endParaRPr lang="en-US" altLang="he-I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4462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493F6F-2B8E-4ED0-B225-15E45EB7E997}" type="slidenum">
              <a:rPr lang="he-IL" altLang="he-IL"/>
              <a:pPr>
                <a:spcBef>
                  <a:spcPct val="0"/>
                </a:spcBef>
              </a:pPr>
              <a:t>3</a:t>
            </a:fld>
            <a:endParaRPr lang="en-US" altLang="he-IL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8518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EBCAA2-721E-4823-8F76-5603AC91A6DF}" type="slidenum">
              <a:rPr lang="he-IL" altLang="he-IL"/>
              <a:pPr>
                <a:spcBef>
                  <a:spcPct val="0"/>
                </a:spcBef>
              </a:pPr>
              <a:t>21</a:t>
            </a:fld>
            <a:endParaRPr lang="en-US" altLang="he-IL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609958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AEF52D-A239-4C71-900D-631D865DDF23}" type="slidenum">
              <a:rPr lang="he-IL" altLang="he-IL"/>
              <a:pPr>
                <a:spcBef>
                  <a:spcPct val="0"/>
                </a:spcBef>
              </a:pPr>
              <a:t>22</a:t>
            </a:fld>
            <a:endParaRPr lang="en-US" altLang="he-I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54452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927FD9-03EF-4F21-B89D-216347A828D4}" type="slidenum">
              <a:rPr lang="he-IL" altLang="he-IL"/>
              <a:pPr>
                <a:spcBef>
                  <a:spcPct val="0"/>
                </a:spcBef>
              </a:pPr>
              <a:t>23</a:t>
            </a:fld>
            <a:endParaRPr lang="en-US" altLang="he-IL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68552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3699AF-DE0C-4DEC-A41F-E03125F7AD58}" type="slidenum">
              <a:rPr lang="he-IL" altLang="he-IL"/>
              <a:pPr>
                <a:spcBef>
                  <a:spcPct val="0"/>
                </a:spcBef>
              </a:pPr>
              <a:t>24</a:t>
            </a:fld>
            <a:endParaRPr lang="en-US" altLang="he-IL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4835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754AAB-E956-4E3F-A222-A5F6D8524771}" type="slidenum">
              <a:rPr lang="he-IL" altLang="he-IL"/>
              <a:pPr>
                <a:spcBef>
                  <a:spcPct val="0"/>
                </a:spcBef>
              </a:pPr>
              <a:t>25</a:t>
            </a:fld>
            <a:endParaRPr lang="en-US" altLang="he-IL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35650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C6091F-574F-4DBC-BE84-8E262749E8F2}" type="slidenum">
              <a:rPr lang="he-IL" altLang="he-IL"/>
              <a:pPr>
                <a:spcBef>
                  <a:spcPct val="0"/>
                </a:spcBef>
              </a:pPr>
              <a:t>26</a:t>
            </a:fld>
            <a:endParaRPr lang="en-US" altLang="he-IL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02932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6A5C18-52FF-4499-8459-82D3C13C96D0}" type="slidenum">
              <a:rPr lang="he-IL" altLang="he-IL"/>
              <a:pPr>
                <a:spcBef>
                  <a:spcPct val="0"/>
                </a:spcBef>
              </a:pPr>
              <a:t>27</a:t>
            </a:fld>
            <a:endParaRPr lang="en-US" altLang="he-IL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27905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0EA542-7526-4B45-A1E6-A3917F21C5D4}" type="slidenum">
              <a:rPr lang="he-IL" altLang="he-IL"/>
              <a:pPr>
                <a:spcBef>
                  <a:spcPct val="0"/>
                </a:spcBef>
              </a:pPr>
              <a:t>28</a:t>
            </a:fld>
            <a:endParaRPr lang="en-US" altLang="he-IL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613840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06290E-0D58-43C4-8EDF-A132B3F12628}" type="slidenum">
              <a:rPr lang="he-IL" altLang="he-IL"/>
              <a:pPr>
                <a:spcBef>
                  <a:spcPct val="0"/>
                </a:spcBef>
              </a:pPr>
              <a:t>29</a:t>
            </a:fld>
            <a:endParaRPr lang="en-US" altLang="he-IL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64348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D8E8A0-2280-4434-90BF-F0C3DBD2659F}" type="slidenum">
              <a:rPr lang="he-IL" altLang="he-IL"/>
              <a:pPr>
                <a:spcBef>
                  <a:spcPct val="0"/>
                </a:spcBef>
              </a:pPr>
              <a:t>30</a:t>
            </a:fld>
            <a:endParaRPr lang="en-US" altLang="he-IL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52823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67C1B5-1B3F-44D8-8070-DE279E221CA7}" type="slidenum">
              <a:rPr lang="he-IL" altLang="he-IL"/>
              <a:pPr>
                <a:spcBef>
                  <a:spcPct val="0"/>
                </a:spcBef>
              </a:pPr>
              <a:t>4</a:t>
            </a:fld>
            <a:endParaRPr lang="en-US" altLang="he-IL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70017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CB40DC-6C09-4D1D-971C-A5E118468DA6}" type="slidenum">
              <a:rPr lang="he-IL" altLang="he-IL"/>
              <a:pPr>
                <a:spcBef>
                  <a:spcPct val="0"/>
                </a:spcBef>
              </a:pPr>
              <a:t>31</a:t>
            </a:fld>
            <a:endParaRPr lang="en-US" altLang="he-IL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64291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F33018-8594-42C8-AD11-5F977FFCC91E}" type="slidenum">
              <a:rPr lang="he-IL" altLang="he-IL"/>
              <a:pPr>
                <a:spcBef>
                  <a:spcPct val="0"/>
                </a:spcBef>
              </a:pPr>
              <a:t>32</a:t>
            </a:fld>
            <a:endParaRPr lang="en-US" altLang="he-IL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87405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A3223E-5631-4CBF-AC3D-A2AB08DD058D}" type="slidenum">
              <a:rPr lang="he-IL" altLang="he-IL"/>
              <a:pPr>
                <a:spcBef>
                  <a:spcPct val="0"/>
                </a:spcBef>
              </a:pPr>
              <a:t>33</a:t>
            </a:fld>
            <a:endParaRPr lang="en-US" altLang="he-IL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87488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2D4F95-ACF1-4D31-8FA5-55CBE5BB4411}" type="slidenum">
              <a:rPr lang="he-IL" altLang="he-IL"/>
              <a:pPr>
                <a:spcBef>
                  <a:spcPct val="0"/>
                </a:spcBef>
              </a:pPr>
              <a:t>34</a:t>
            </a:fld>
            <a:endParaRPr lang="en-US" altLang="he-IL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32174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79618F-CE2A-41C5-8CF9-C70FE97192FB}" type="slidenum">
              <a:rPr lang="he-IL" altLang="he-IL"/>
              <a:pPr>
                <a:spcBef>
                  <a:spcPct val="0"/>
                </a:spcBef>
              </a:pPr>
              <a:t>35</a:t>
            </a:fld>
            <a:endParaRPr lang="en-US" altLang="he-IL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89558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E9AD8-1AD2-4573-8803-4BA8BED0BD6F}" type="slidenum">
              <a:rPr lang="he-IL" altLang="he-IL"/>
              <a:pPr>
                <a:spcBef>
                  <a:spcPct val="0"/>
                </a:spcBef>
              </a:pPr>
              <a:t>36</a:t>
            </a:fld>
            <a:endParaRPr lang="en-US" altLang="he-IL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89482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7E4996-FD3F-44F7-A148-7D4EFBA4D9B4}" type="slidenum">
              <a:rPr lang="he-IL" altLang="he-IL"/>
              <a:pPr>
                <a:spcBef>
                  <a:spcPct val="0"/>
                </a:spcBef>
              </a:pPr>
              <a:t>37</a:t>
            </a:fld>
            <a:endParaRPr lang="en-US" altLang="he-IL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9448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87800A-7617-4F4B-85FD-6B0C5AC002F2}" type="slidenum">
              <a:rPr lang="he-IL" altLang="he-IL"/>
              <a:pPr>
                <a:spcBef>
                  <a:spcPct val="0"/>
                </a:spcBef>
              </a:pPr>
              <a:t>38</a:t>
            </a:fld>
            <a:endParaRPr lang="en-US" altLang="he-IL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88742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003032-3358-4583-8ECF-B10A98F4B8F6}" type="slidenum">
              <a:rPr lang="he-IL" altLang="he-IL"/>
              <a:pPr>
                <a:spcBef>
                  <a:spcPct val="0"/>
                </a:spcBef>
              </a:pPr>
              <a:t>39</a:t>
            </a:fld>
            <a:endParaRPr lang="en-US" altLang="he-IL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78094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86CAFD-2E8D-450A-8CA0-55BE6DF5FD8E}" type="slidenum">
              <a:rPr lang="he-IL" altLang="he-IL"/>
              <a:pPr>
                <a:spcBef>
                  <a:spcPct val="0"/>
                </a:spcBef>
              </a:pPr>
              <a:t>40</a:t>
            </a:fld>
            <a:endParaRPr lang="en-US" altLang="he-IL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e-IL" altLang="he-IL" dirty="0" smtClean="0"/>
              <a:t>שחקן</a:t>
            </a:r>
            <a:r>
              <a:rPr lang="he-IL" altLang="he-IL" baseline="0" dirty="0" smtClean="0"/>
              <a:t> אנושי מול שחקן ממוחשב</a:t>
            </a:r>
          </a:p>
          <a:p>
            <a:pPr eaLnBrk="1" hangingPunct="1"/>
            <a:r>
              <a:rPr lang="he-IL" altLang="he-IL" baseline="0" dirty="0" smtClean="0"/>
              <a:t>גודל מסך :</a:t>
            </a:r>
          </a:p>
          <a:p>
            <a:pPr eaLnBrk="1" hangingPunct="1"/>
            <a:r>
              <a:rPr lang="en-US" altLang="he-IL" baseline="0" dirty="0" smtClean="0"/>
              <a:t>Y – 25</a:t>
            </a:r>
          </a:p>
          <a:p>
            <a:pPr eaLnBrk="1" hangingPunct="1"/>
            <a:r>
              <a:rPr lang="en-US" altLang="he-IL" baseline="0" dirty="0" smtClean="0"/>
              <a:t>X – 80</a:t>
            </a:r>
          </a:p>
          <a:p>
            <a:pPr eaLnBrk="1" hangingPunct="1"/>
            <a:r>
              <a:rPr lang="he-IL" altLang="he-IL" baseline="0" dirty="0" smtClean="0"/>
              <a:t>השוואה – שטח והיקף גדולים יותר</a:t>
            </a:r>
            <a:endParaRPr lang="en-US" altLang="he-IL" baseline="0" dirty="0" smtClean="0"/>
          </a:p>
          <a:p>
            <a:pPr eaLnBrk="1" hangingPunct="1"/>
            <a:r>
              <a:rPr lang="he-IL" altLang="he-IL" baseline="0" dirty="0" smtClean="0"/>
              <a:t>לתעד ניצחונות</a:t>
            </a:r>
          </a:p>
          <a:p>
            <a:pPr eaLnBrk="1" hangingPunct="1"/>
            <a:r>
              <a:rPr lang="he-IL" altLang="he-IL" baseline="0" dirty="0" smtClean="0"/>
              <a:t>להדפיס את המלבנים</a:t>
            </a:r>
            <a:endParaRPr lang="he-IL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82627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918F9-93D0-4C1A-90A5-711B154D1F0E}" type="slidenum">
              <a:rPr lang="he-IL" altLang="he-IL"/>
              <a:pPr>
                <a:spcBef>
                  <a:spcPct val="0"/>
                </a:spcBef>
              </a:pPr>
              <a:t>5</a:t>
            </a:fld>
            <a:endParaRPr lang="en-US" altLang="he-IL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8714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33F24D-BA6C-4B95-891F-110803985EDE}" type="slidenum">
              <a:rPr lang="he-IL" altLang="he-IL"/>
              <a:pPr>
                <a:spcBef>
                  <a:spcPct val="0"/>
                </a:spcBef>
              </a:pPr>
              <a:t>41</a:t>
            </a:fld>
            <a:endParaRPr lang="en-US" altLang="he-IL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52628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6A881B-CA8D-4CA2-82A4-89BB98E799DA}" type="slidenum">
              <a:rPr lang="he-IL" altLang="he-IL"/>
              <a:pPr>
                <a:spcBef>
                  <a:spcPct val="0"/>
                </a:spcBef>
              </a:pPr>
              <a:t>42</a:t>
            </a:fld>
            <a:endParaRPr lang="en-US" altLang="he-IL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2758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AFE6DC-5E86-4767-A0AB-FB07D832EE6B}" type="slidenum">
              <a:rPr lang="he-IL" altLang="he-IL"/>
              <a:pPr>
                <a:spcBef>
                  <a:spcPct val="0"/>
                </a:spcBef>
              </a:pPr>
              <a:t>6</a:t>
            </a:fld>
            <a:endParaRPr lang="en-US" altLang="he-IL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611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BD9EE4-62A7-4EEF-B374-170D1E2B2500}" type="slidenum">
              <a:rPr lang="he-IL" altLang="he-IL"/>
              <a:pPr>
                <a:spcBef>
                  <a:spcPct val="0"/>
                </a:spcBef>
              </a:pPr>
              <a:t>7</a:t>
            </a:fld>
            <a:endParaRPr lang="en-US" altLang="he-IL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2624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E44FA-15E5-427C-BA87-32B415D3F75A}" type="slidenum">
              <a:rPr lang="he-IL" altLang="he-IL"/>
              <a:pPr>
                <a:spcBef>
                  <a:spcPct val="0"/>
                </a:spcBef>
              </a:pPr>
              <a:t>8</a:t>
            </a:fld>
            <a:endParaRPr lang="en-US" altLang="he-IL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4765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BB102F-255F-44F0-8419-B04FFEA8BE12}" type="slidenum">
              <a:rPr lang="he-IL" altLang="he-IL"/>
              <a:pPr>
                <a:spcBef>
                  <a:spcPct val="0"/>
                </a:spcBef>
              </a:pPr>
              <a:t>9</a:t>
            </a:fld>
            <a:endParaRPr lang="en-US" altLang="he-IL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3759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6A09AD-6DD4-416D-AC07-E963C99D4B43}" type="slidenum">
              <a:rPr lang="he-IL" altLang="he-IL"/>
              <a:pPr>
                <a:spcBef>
                  <a:spcPct val="0"/>
                </a:spcBef>
              </a:pPr>
              <a:t>10</a:t>
            </a:fld>
            <a:endParaRPr lang="en-US" altLang="he-IL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67094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5"/>
            <a:ext cx="9144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" y="6629400"/>
            <a:ext cx="8572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1200">
                <a:solidFill>
                  <a:schemeClr val="tx1"/>
                </a:solidFill>
              </a:rPr>
              <a:t>© Amir Kirsh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97388"/>
            <a:ext cx="9144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9144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5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3" y="6534150"/>
            <a:ext cx="3405187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198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3A7E-A277-4456-8B8C-6BFB698B5E9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50290958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2431-A4AC-4C71-809C-8BD550D320B5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1953342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50FBA-A979-4CEA-89B6-0307F7F0B625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8301347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97A81-6DDF-438C-9F83-C0EA3004D90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9633826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98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Introduction level</a:t>
            </a:r>
          </a:p>
          <a:p>
            <a:pPr lvl="1"/>
            <a:r>
              <a:rPr lang="en-US" altLang="he-IL" smtClean="0"/>
              <a:t>First level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3"/>
            <a:r>
              <a:rPr lang="en-US" altLang="he-IL" smtClean="0"/>
              <a:t>Next level</a:t>
            </a:r>
          </a:p>
          <a:p>
            <a:pPr lvl="4"/>
            <a:r>
              <a:rPr lang="en-US" altLang="he-IL" smtClean="0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 smtClean="0"/>
            </a:lvl1pPr>
          </a:lstStyle>
          <a:p>
            <a:pPr>
              <a:defRPr/>
            </a:pPr>
            <a:fld id="{FEB32AB3-D853-4B88-930E-4063F29FBC5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0" r:id="rId2"/>
    <p:sldLayoutId id="2147483731" r:id="rId3"/>
    <p:sldLayoutId id="2147483732" r:id="rId4"/>
    <p:sldLayoutId id="2147483733" r:id="rId5"/>
  </p:sldLayoutIdLst>
  <p:transition>
    <p:cut/>
  </p:transition>
  <p:timing>
    <p:tnLst>
      <p:par>
        <p:cTn id="1" dur="indefinite" restart="never" nodeType="tmRoot"/>
      </p:par>
    </p:tnLst>
  </p:timing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6872288" y="0"/>
            <a:ext cx="758825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541463" y="0"/>
            <a:ext cx="5407025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he-IL" altLang="he-IL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5" y="708025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0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Topic 1</a:t>
            </a:r>
          </a:p>
          <a:p>
            <a:pPr lvl="0"/>
            <a:r>
              <a:rPr lang="en-US" altLang="he-IL" smtClean="0"/>
              <a:t>Topic 2</a:t>
            </a:r>
          </a:p>
          <a:p>
            <a:pPr lvl="0"/>
            <a:r>
              <a:rPr lang="en-US" altLang="he-IL" smtClean="0"/>
              <a:t>Topic 3</a:t>
            </a:r>
          </a:p>
          <a:p>
            <a:pPr lvl="0"/>
            <a:r>
              <a:rPr lang="en-US" altLang="he-IL" smtClean="0"/>
              <a:t>Topic 4</a:t>
            </a:r>
          </a:p>
          <a:p>
            <a:pPr lvl="0"/>
            <a:r>
              <a:rPr lang="en-US" altLang="he-IL" smtClean="0"/>
              <a:t>Topic 5</a:t>
            </a:r>
          </a:p>
          <a:p>
            <a:pPr lvl="2"/>
            <a:r>
              <a:rPr lang="en-US" altLang="he-IL" smtClean="0"/>
              <a:t>Second level</a:t>
            </a:r>
          </a:p>
          <a:p>
            <a:pPr lvl="4"/>
            <a:endParaRPr lang="en-US" altLang="he-I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spagettikoodi.files.wordpress.com/2010/11/java-duke-guitar.png&amp;imgrefurl=http://www.regesh.co.il/2/java-collection%26page%3D2&amp;usg=__Q4XKMM2y6fNsYEllDMVkJ6otPOg=&amp;h=448&amp;w=525&amp;sz=155&amp;hl=iw&amp;start=5&amp;zoom=1&amp;tbnid=-QJzOnVDJFDaKM:&amp;tbnh=113&amp;tbnw=132&amp;ei=dMZXTerdEoG2hAeJvtHbDA&amp;prev=/images?q%3Djava%26um%3D1%26hl%3Diw%26sa%3DN%26rls%3Dcom.microsoft:en-us%26rlz%3D1I7SUNC_en%26tbs%3Disch:1&amp;um=1&amp;it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%3Djava%26um%3D1%26hl%3Diw%26sa%3DN%26rls%3Dcom.microsoft:en-us%26rlz%3D1I7SUNC_en%26tbs%3Disch:1&amp;um=1&amp;itbs=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verse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 lIns="540000" rIns="432000"/>
          <a:lstStyle/>
          <a:p>
            <a:pPr indent="0" eaLnBrk="1" hangingPunct="1"/>
            <a:r>
              <a:rPr lang="en-US" altLang="he-IL" sz="2800" b="1" smtClean="0"/>
              <a:t>Object Oriented Programming with Java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he-IL" sz="1800" smtClean="0"/>
              <a:t>Written by Amir Kirsh</a:t>
            </a:r>
          </a:p>
        </p:txBody>
      </p:sp>
      <p:pic>
        <p:nvPicPr>
          <p:cNvPr id="6148" name="Picture 10" descr="http://t2.gstatic.com/images?q=tbn:-QJzOnVDJFDaKM:http://spagettikoodi.files.wordpress.com/2010/11/java-duke-guita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06513"/>
            <a:ext cx="21955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2" descr="http://t2.gstatic.com/images?q=tbn:mpdvPW9pstMpEM:http://thesymbianshow.files.wordpress.com/2009/06/322px-java_logo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095375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 descr="JavaMa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790700"/>
            <a:ext cx="27670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3947ED-5F63-4740-889A-9D157126A34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he-IL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Constructors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name = "";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fields can be initialized!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Date birthDate = new Date();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Person() {}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empty constructor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Person(String name, Date birthDate)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this(name);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must be first instruction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this.birthDate = birthDate;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Person(String name)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this.name = name;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60770-8385-4128-BB5D-AB7D64DC16DA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he-IL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Constructors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name = "";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Date birthDate = new Date();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Person(String name, Date birthDate)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this.name = name;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this.birthDate = birthDate;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Person p; // OK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 = new Person(); // not good – compilation error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8DACEB-5007-4219-8AA4-3EBA5DC5C0BD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he-IL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Initializer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9275" y="1114425"/>
            <a:ext cx="7399338" cy="2384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Initializer is a block of instructions performed right after the fields creation and before calling the constructor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 b="1"/>
              <a:t>	A class does not have to have an initializer and indeed it usually doesn't</a:t>
            </a: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457200" y="3673475"/>
            <a:ext cx="82296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Thingy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the block underneath is an initializer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{	s="Hello";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</p:txBody>
      </p:sp>
      <p:sp>
        <p:nvSpPr>
          <p:cNvPr id="1003526" name="Rectangle 6"/>
          <p:cNvSpPr>
            <a:spLocks noChangeArrowheads="1"/>
          </p:cNvSpPr>
          <p:nvPr/>
        </p:nvSpPr>
        <p:spPr bwMode="auto">
          <a:xfrm>
            <a:off x="3878263" y="5440363"/>
            <a:ext cx="3644900" cy="801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Usually initializer would do a more complex job</a:t>
            </a:r>
            <a:r>
              <a:rPr lang="en-US" altLang="he-IL" b="1">
                <a:latin typeface="Courier New" panose="02070309020205020404" pitchFamily="49" charset="0"/>
              </a:rPr>
              <a:t>…</a:t>
            </a:r>
            <a:endParaRPr lang="en-US" altLang="he-IL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5" grpId="0"/>
      <p:bldP spid="10035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7E7D5-7AE0-46FB-96C7-24488B16EF5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he-IL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Static Initializer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49275" y="1114425"/>
            <a:ext cx="7399338" cy="2384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Static initializer is a block of instructions performed the first time a class is loaded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 b="1"/>
              <a:t>	Static initializer may be useful to perform</a:t>
            </a:r>
            <a:br>
              <a:rPr lang="en-US" altLang="he-IL" sz="2400" b="1"/>
            </a:br>
            <a:r>
              <a:rPr lang="en-US" altLang="he-IL" sz="2400" b="1"/>
              <a:t>a one time initializations of static members</a:t>
            </a:r>
          </a:p>
        </p:txBody>
      </p:sp>
      <p:sp>
        <p:nvSpPr>
          <p:cNvPr id="1007620" name="Rectangle 4"/>
          <p:cNvSpPr>
            <a:spLocks noChangeArrowheads="1"/>
          </p:cNvSpPr>
          <p:nvPr/>
        </p:nvSpPr>
        <p:spPr bwMode="auto">
          <a:xfrm>
            <a:off x="457200" y="3687763"/>
            <a:ext cx="82296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Thingy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static String 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the block underneath is a static initializer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static {	s="Hello";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07621" name="Rectangle 5"/>
          <p:cNvSpPr>
            <a:spLocks noChangeArrowheads="1"/>
          </p:cNvSpPr>
          <p:nvPr/>
        </p:nvSpPr>
        <p:spPr bwMode="auto">
          <a:xfrm>
            <a:off x="4664075" y="5440363"/>
            <a:ext cx="4022725" cy="801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Usually static initializer would do a more complex job</a:t>
            </a:r>
            <a:r>
              <a:rPr lang="en-US" altLang="he-IL" b="1">
                <a:latin typeface="Courier New" panose="02070309020205020404" pitchFamily="49" charset="0"/>
              </a:rPr>
              <a:t>…</a:t>
            </a:r>
            <a:endParaRPr lang="en-US" altLang="he-IL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/>
      <p:bldP spid="10076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ChangeArrowheads="1"/>
          </p:cNvSpPr>
          <p:nvPr/>
        </p:nvSpPr>
        <p:spPr bwMode="auto">
          <a:xfrm>
            <a:off x="1530350" y="189230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31DC1-C67D-492A-8DEE-3F687508951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he-IL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4695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 u="sng"/>
              <a:t>Some Terms</a:t>
            </a:r>
            <a:r>
              <a:rPr lang="en-US" altLang="he-IL" b="1"/>
              <a:t> </a:t>
            </a: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A class that is derived from another class is called a </a:t>
            </a:r>
            <a:r>
              <a:rPr lang="en-US" altLang="he-IL" b="1" i="1">
                <a:solidFill>
                  <a:schemeClr val="tx2"/>
                </a:solidFill>
              </a:rPr>
              <a:t>subclass</a:t>
            </a:r>
            <a:r>
              <a:rPr lang="en-US" altLang="he-IL" b="1"/>
              <a:t> (also a </a:t>
            </a:r>
            <a:r>
              <a:rPr lang="en-US" altLang="he-IL" b="1" i="1">
                <a:solidFill>
                  <a:schemeClr val="tx2"/>
                </a:solidFill>
              </a:rPr>
              <a:t>derived class</a:t>
            </a:r>
            <a:r>
              <a:rPr lang="en-US" altLang="he-IL" b="1"/>
              <a:t>, </a:t>
            </a:r>
            <a:r>
              <a:rPr lang="en-US" altLang="he-IL" b="1" i="1">
                <a:solidFill>
                  <a:schemeClr val="tx2"/>
                </a:solidFill>
              </a:rPr>
              <a:t>extended class</a:t>
            </a:r>
            <a:r>
              <a:rPr lang="en-US" altLang="he-IL" b="1"/>
              <a:t>, or </a:t>
            </a:r>
            <a:r>
              <a:rPr lang="en-US" altLang="he-IL" b="1" i="1">
                <a:solidFill>
                  <a:schemeClr val="tx2"/>
                </a:solidFill>
              </a:rPr>
              <a:t>child class</a:t>
            </a:r>
            <a:r>
              <a:rPr lang="en-US" altLang="he-IL" b="1"/>
              <a:t>).</a:t>
            </a:r>
          </a:p>
          <a:p>
            <a:pPr lvl="1" eaLnBrk="1" hangingPunct="1">
              <a:buFontTx/>
              <a:buNone/>
            </a:pPr>
            <a:r>
              <a:rPr lang="en-US" altLang="he-IL" b="1"/>
              <a:t>	The class from which the subclass is derived is called a </a:t>
            </a:r>
            <a:r>
              <a:rPr lang="en-US" altLang="he-IL" b="1" i="1">
                <a:solidFill>
                  <a:schemeClr val="tx2"/>
                </a:solidFill>
              </a:rPr>
              <a:t>superclass</a:t>
            </a:r>
            <a:r>
              <a:rPr lang="en-US" altLang="he-IL" b="1"/>
              <a:t> (also a </a:t>
            </a:r>
            <a:r>
              <a:rPr lang="en-US" altLang="he-IL" b="1" i="1">
                <a:solidFill>
                  <a:schemeClr val="tx2"/>
                </a:solidFill>
              </a:rPr>
              <a:t>base class</a:t>
            </a:r>
            <a:r>
              <a:rPr lang="en-US" altLang="he-IL" b="1"/>
              <a:t> or a </a:t>
            </a:r>
            <a:r>
              <a:rPr lang="en-US" altLang="he-IL" b="1" i="1">
                <a:solidFill>
                  <a:schemeClr val="tx2"/>
                </a:solidFill>
              </a:rPr>
              <a:t>parent class</a:t>
            </a:r>
            <a:r>
              <a:rPr lang="en-US" altLang="he-IL" b="1"/>
              <a:t>). </a:t>
            </a:r>
          </a:p>
          <a:p>
            <a:pPr lvl="1" eaLnBrk="1" hangingPunct="1">
              <a:buFontTx/>
              <a:buNone/>
            </a:pPr>
            <a:r>
              <a:rPr lang="en-US" altLang="he-IL" b="1"/>
              <a:t>	Excepting </a:t>
            </a:r>
            <a:r>
              <a:rPr lang="en-US" altLang="he-IL" b="1">
                <a:solidFill>
                  <a:schemeClr val="tx2"/>
                </a:solidFill>
              </a:rPr>
              <a:t>java.lang.Object</a:t>
            </a:r>
            <a:r>
              <a:rPr lang="en-US" altLang="he-IL" b="1"/>
              <a:t>, which has no superclass,</a:t>
            </a:r>
            <a:br>
              <a:rPr lang="en-US" altLang="he-IL" b="1"/>
            </a:br>
            <a:r>
              <a:rPr lang="en-US" altLang="he-IL" b="1"/>
              <a:t>every class has exactly one and only one direct superclass (single inheritance).</a:t>
            </a:r>
            <a:br>
              <a:rPr lang="en-US" altLang="he-IL" b="1"/>
            </a:br>
            <a:r>
              <a:rPr lang="en-US" altLang="he-IL" b="1"/>
              <a:t>In the absence of any other explicit superclass, every class is implicitly a subclass of Object. </a:t>
            </a:r>
          </a:p>
          <a:p>
            <a:pPr lvl="1" eaLnBrk="1" hangingPunct="1">
              <a:buFontTx/>
              <a:buNone/>
            </a:pPr>
            <a:r>
              <a:rPr lang="en-US" altLang="he-IL" b="1"/>
              <a:t>	A class is said to be </a:t>
            </a:r>
            <a:r>
              <a:rPr lang="en-US" altLang="he-IL" b="1" i="1">
                <a:solidFill>
                  <a:schemeClr val="tx2"/>
                </a:solidFill>
              </a:rPr>
              <a:t>descended</a:t>
            </a:r>
            <a:r>
              <a:rPr lang="en-US" altLang="he-IL" b="1"/>
              <a:t> from all the classes in its inheritance chain stretching back to Object.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27AC5D-7F8B-4182-A9FD-8DD49A6DE11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he-IL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57200" y="5745163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	Examples in following slides…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4430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–	Class </a:t>
            </a:r>
            <a:r>
              <a:rPr lang="en-US" altLang="he-IL" b="1">
                <a:solidFill>
                  <a:schemeClr val="tx2"/>
                </a:solidFill>
              </a:rPr>
              <a:t>Object</a:t>
            </a:r>
            <a:r>
              <a:rPr lang="en-US" altLang="he-IL" b="1"/>
              <a:t> is the ancestor base class of all classes in Java </a:t>
            </a: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There is </a:t>
            </a:r>
            <a:r>
              <a:rPr lang="en-US" altLang="he-IL" b="1">
                <a:solidFill>
                  <a:schemeClr val="tx2"/>
                </a:solidFill>
              </a:rPr>
              <a:t>no multiple inheritance</a:t>
            </a:r>
            <a:r>
              <a:rPr lang="en-US" altLang="he-IL" b="1"/>
              <a:t> in Java</a:t>
            </a: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</a:t>
            </a:r>
            <a:r>
              <a:rPr lang="en-US" altLang="he-IL" b="1">
                <a:solidFill>
                  <a:schemeClr val="tx2"/>
                </a:solidFill>
              </a:rPr>
              <a:t>Inheritance is always </a:t>
            </a:r>
            <a:r>
              <a:rPr lang="en-US" altLang="he-IL" b="1">
                <a:solidFill>
                  <a:schemeClr val="tx2"/>
                </a:solidFill>
                <a:latin typeface="Courier New" panose="02070309020205020404" pitchFamily="49" charset="0"/>
              </a:rPr>
              <a:t>“</a:t>
            </a:r>
            <a:r>
              <a:rPr lang="en-US" altLang="he-IL" b="1">
                <a:solidFill>
                  <a:schemeClr val="tx2"/>
                </a:solidFill>
              </a:rPr>
              <a:t>public</a:t>
            </a:r>
            <a:r>
              <a:rPr lang="en-US" altLang="he-IL" b="1">
                <a:solidFill>
                  <a:schemeClr val="tx2"/>
                </a:solidFill>
                <a:latin typeface="Courier New" panose="02070309020205020404" pitchFamily="49" charset="0"/>
              </a:rPr>
              <a:t>”</a:t>
            </a:r>
            <a:r>
              <a:rPr lang="en-US" altLang="he-IL" b="1"/>
              <a:t> thus type is not stated</a:t>
            </a:r>
            <a:br>
              <a:rPr lang="en-US" altLang="he-IL" b="1"/>
            </a:br>
            <a:r>
              <a:rPr lang="en-US" altLang="he-IL" b="1"/>
              <a:t>	(no private or protected inheritance as in C++)</a:t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</a:t>
            </a:r>
            <a:r>
              <a:rPr lang="en-US" altLang="he-IL" b="1">
                <a:solidFill>
                  <a:schemeClr val="tx1"/>
                </a:solidFill>
              </a:rPr>
              <a:t>Class </a:t>
            </a:r>
            <a:r>
              <a:rPr lang="en-US" altLang="he-IL" b="1">
                <a:solidFill>
                  <a:schemeClr val="tx2"/>
                </a:solidFill>
              </a:rPr>
              <a:t>can implement several interfaces</a:t>
            </a:r>
            <a:r>
              <a:rPr lang="en-US" altLang="he-IL" b="1"/>
              <a:t> (contracts)</a:t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</a:t>
            </a:r>
            <a:r>
              <a:rPr lang="en-US" altLang="he-IL" b="1">
                <a:solidFill>
                  <a:schemeClr val="tx1"/>
                </a:solidFill>
              </a:rPr>
              <a:t>Class </a:t>
            </a:r>
            <a:r>
              <a:rPr lang="en-US" altLang="he-IL" b="1">
                <a:solidFill>
                  <a:schemeClr val="tx2"/>
                </a:solidFill>
              </a:rPr>
              <a:t>can be abstract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Access to base class is done using the </a:t>
            </a:r>
            <a:r>
              <a:rPr lang="en-US" altLang="he-IL" b="1">
                <a:solidFill>
                  <a:schemeClr val="tx2"/>
                </a:solidFill>
              </a:rPr>
              <a:t>super</a:t>
            </a:r>
            <a:r>
              <a:rPr lang="en-US" altLang="he-IL" b="1"/>
              <a:t> keyword</a:t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Constructor may </a:t>
            </a:r>
            <a:r>
              <a:rPr lang="en-US" altLang="he-IL" b="1">
                <a:solidFill>
                  <a:schemeClr val="tx2"/>
                </a:solidFill>
              </a:rPr>
              <a:t>send parameters to its base</a:t>
            </a:r>
            <a:r>
              <a:rPr lang="en-US" altLang="he-IL" b="1"/>
              <a:t> using the</a:t>
            </a:r>
            <a:br>
              <a:rPr lang="en-US" altLang="he-IL" b="1"/>
            </a:br>
            <a:r>
              <a:rPr lang="en-US" altLang="he-IL" b="1"/>
              <a:t>	</a:t>
            </a:r>
            <a:r>
              <a:rPr lang="en-US" altLang="he-IL" b="1">
                <a:latin typeface="Courier New" panose="02070309020205020404" pitchFamily="49" charset="0"/>
              </a:rPr>
              <a:t>‘</a:t>
            </a:r>
            <a:r>
              <a:rPr lang="en-US" altLang="he-IL" b="1"/>
              <a:t>super</a:t>
            </a:r>
            <a:r>
              <a:rPr lang="en-US" altLang="he-IL" b="1">
                <a:latin typeface="Courier New" panose="02070309020205020404" pitchFamily="49" charset="0"/>
              </a:rPr>
              <a:t>’</a:t>
            </a:r>
            <a:r>
              <a:rPr lang="en-US" altLang="he-IL" b="1"/>
              <a:t> keyword as its first instruction</a:t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If the base class does not have an empty constructor then </a:t>
            </a:r>
            <a:br>
              <a:rPr lang="en-US" altLang="he-IL" b="1"/>
            </a:br>
            <a:r>
              <a:rPr lang="en-US" altLang="he-IL" b="1"/>
              <a:t>	the class is required to pass parameters to its super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DB1DD4-BD47-444E-8C15-35A0D2AA7E4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he-IL" sz="1200"/>
          </a:p>
        </p:txBody>
      </p:sp>
      <p:sp>
        <p:nvSpPr>
          <p:cNvPr id="1011716" name="Rectangle 4"/>
          <p:cNvSpPr>
            <a:spLocks noChangeArrowheads="1"/>
          </p:cNvSpPr>
          <p:nvPr/>
        </p:nvSpPr>
        <p:spPr bwMode="auto">
          <a:xfrm>
            <a:off x="981075" y="3598863"/>
            <a:ext cx="5345113" cy="14049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private String name;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Person(String name)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this.name = name;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// Override toString in class Object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String toString()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return name;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8CCC30-395A-413C-9138-693C80F20D0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he-IL" sz="1200"/>
          </a:p>
        </p:txBody>
      </p:sp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981075" y="3919538"/>
            <a:ext cx="7705725" cy="2071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457200" y="1195388"/>
            <a:ext cx="822960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 </a:t>
            </a:r>
            <a:r>
              <a:rPr lang="en-US" altLang="he-IL" sz="2000" b="1" u="sng"/>
              <a:t>(cont’)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extends Person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private Employee manager;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Employee(String name, Employee manager)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super(name);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// must be first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this.manager = manager;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// Override toString in class Person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String toString()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return super.toString() +</a:t>
            </a:r>
            <a:b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(manager!=null? ", reporting to: " + manager :</a:t>
            </a:r>
            <a:b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" - I'm the big boss!");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67CFCB-71FF-4A08-AF1B-5D544FCF317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he-IL" sz="1200"/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1012825" y="4686300"/>
            <a:ext cx="7327900" cy="8112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457200" y="123825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abstract public class Shape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private Color line = Color.Black;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private Color fill = Color.White;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Shape() {}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/* public Shape(Color line, Color fill)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this.line = line;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this.fill = fill;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 */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abstract public void draw();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abstract public boolean isPointInside(Point p);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30350" y="6207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717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537E67-0A0A-4DDE-9D00-B3F24FB3514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he-IL" sz="1200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4888" y="3944938"/>
            <a:ext cx="7656512" cy="14049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57200" y="1195388"/>
            <a:ext cx="8466138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 </a:t>
            </a:r>
            <a:r>
              <a:rPr lang="en-US" altLang="he-IL" sz="2000" b="1" u="sng"/>
              <a:t>(cont’)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extends Shape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private Point center;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private double radius;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Circle(Point center, double radius)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this.center = center; this.radius = 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void draw() {…}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use Graphics or Graphics2d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boolean isPointInside(Point p)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return (p.distance(center) &lt; radius);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A551E5-BED2-4FFD-9226-C52D8FA97463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he-IL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Inheritance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457200" y="4227513"/>
            <a:ext cx="82296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 u="sng"/>
              <a:t>Example</a:t>
            </a:r>
            <a:r>
              <a:rPr lang="en-US" altLang="he-IL" sz="2000" b="1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abstract public class Shape {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final public void setFillColor(Color color)</a:t>
            </a:r>
            <a:b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	{&lt;some implementation&gt;}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2000" b="1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28971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The </a:t>
            </a:r>
            <a:r>
              <a:rPr lang="en-US" altLang="he-IL" b="1">
                <a:solidFill>
                  <a:schemeClr val="tx2"/>
                </a:solidFill>
              </a:rPr>
              <a:t>final</a:t>
            </a:r>
            <a:r>
              <a:rPr lang="en-US" altLang="he-IL" b="1"/>
              <a:t> keyword is used to forbid a method from being override in derived classes</a:t>
            </a:r>
            <a:br>
              <a:rPr lang="en-US" altLang="he-IL" b="1"/>
            </a:br>
            <a:r>
              <a:rPr lang="en-US" altLang="he-IL" sz="1200" b="1"/>
              <a:t/>
            </a:r>
            <a:br>
              <a:rPr lang="en-US" altLang="he-IL" sz="1200" b="1"/>
            </a:br>
            <a:r>
              <a:rPr lang="en-US" altLang="he-IL" b="1"/>
              <a:t>Above is relevant when implementing a generic algorithm in the base class, and it allows the JVM to linkage the calls to the method more efficiently</a:t>
            </a:r>
            <a:br>
              <a:rPr lang="en-US" altLang="he-IL" b="1"/>
            </a:br>
            <a:r>
              <a:rPr lang="en-US" altLang="he-IL" sz="1200" b="1"/>
              <a:t/>
            </a:r>
            <a:br>
              <a:rPr lang="en-US" altLang="he-IL" sz="1200" b="1"/>
            </a:br>
            <a:r>
              <a:rPr lang="en-US" altLang="he-IL" b="1"/>
              <a:t>The </a:t>
            </a:r>
            <a:r>
              <a:rPr lang="en-US" altLang="he-IL" b="1">
                <a:solidFill>
                  <a:schemeClr val="tx2"/>
                </a:solidFill>
              </a:rPr>
              <a:t>final</a:t>
            </a:r>
            <a:r>
              <a:rPr lang="en-US" altLang="he-IL" b="1"/>
              <a:t> keyword can also be used on a class to prevent the class from being subclassed at all</a:t>
            </a:r>
            <a:r>
              <a:rPr lang="en-US" altLang="he-IL" sz="1200" b="1"/>
              <a:t/>
            </a:r>
            <a:br>
              <a:rPr lang="en-US" altLang="he-IL" sz="1200" b="1"/>
            </a:br>
            <a:r>
              <a:rPr lang="en-US" altLang="he-IL" sz="1200" b="1"/>
              <a:t/>
            </a:r>
            <a:br>
              <a:rPr lang="en-US" altLang="he-IL" sz="1200" b="1"/>
            </a:br>
            <a:endParaRPr lang="en-US" altLang="he-IL" sz="1200" b="1"/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5638800" y="4227513"/>
            <a:ext cx="3048000" cy="776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9388" indent="-1778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20000"/>
              </a:spcBef>
              <a:buFontTx/>
              <a:buNone/>
            </a:pPr>
            <a:r>
              <a:rPr lang="en-US" altLang="he-IL" sz="1800"/>
              <a:t>of course, final and abstract don‘t go together (why?)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ChangeArrowheads="1"/>
          </p:cNvSpPr>
          <p:nvPr/>
        </p:nvSpPr>
        <p:spPr bwMode="auto">
          <a:xfrm>
            <a:off x="1530350" y="2563813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7F5D0D-4D57-4D4E-B744-AE1D67DC91A0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he-IL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Interfaces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457200" y="5745163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	Examples in following slides…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4430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 dirty="0"/>
              <a:t/>
            </a:r>
            <a:br>
              <a:rPr lang="en-US" altLang="he-IL" sz="900" dirty="0"/>
            </a:br>
            <a:r>
              <a:rPr lang="en-US" altLang="he-IL" b="1" dirty="0"/>
              <a:t>–	Interface is a </a:t>
            </a:r>
            <a:r>
              <a:rPr lang="en-US" altLang="he-IL" b="1" dirty="0">
                <a:solidFill>
                  <a:schemeClr val="tx2"/>
                </a:solidFill>
              </a:rPr>
              <a:t>contract</a:t>
            </a:r>
            <a:br>
              <a:rPr lang="en-US" altLang="he-IL" b="1" dirty="0">
                <a:solidFill>
                  <a:schemeClr val="tx2"/>
                </a:solidFill>
              </a:rPr>
            </a:br>
            <a:r>
              <a:rPr lang="en-US" altLang="he-IL" sz="700" b="1" dirty="0"/>
              <a:t/>
            </a:r>
            <a:br>
              <a:rPr lang="en-US" altLang="he-IL" sz="700" b="1" dirty="0"/>
            </a:br>
            <a:r>
              <a:rPr lang="en-US" altLang="he-IL" b="1" dirty="0"/>
              <a:t>–	An interface can contain </a:t>
            </a:r>
            <a:r>
              <a:rPr lang="en-US" altLang="he-IL" b="1" dirty="0">
                <a:solidFill>
                  <a:schemeClr val="tx2"/>
                </a:solidFill>
              </a:rPr>
              <a:t>method signatures</a:t>
            </a:r>
            <a:r>
              <a:rPr lang="en-US" altLang="he-IL" b="1" dirty="0"/>
              <a:t/>
            </a:r>
            <a:br>
              <a:rPr lang="en-US" altLang="he-IL" b="1" dirty="0"/>
            </a:br>
            <a:r>
              <a:rPr lang="en-US" altLang="he-IL" b="1" dirty="0"/>
              <a:t>	(methods without implementation) and </a:t>
            </a:r>
            <a:r>
              <a:rPr lang="en-US" altLang="he-IL" b="1" dirty="0">
                <a:solidFill>
                  <a:schemeClr val="tx2"/>
                </a:solidFill>
              </a:rPr>
              <a:t>static constants</a:t>
            </a:r>
            <a:r>
              <a:rPr lang="en-US" altLang="he-IL" b="1" dirty="0"/>
              <a:t> </a:t>
            </a:r>
            <a:r>
              <a:rPr lang="en-US" altLang="he-IL" sz="900" dirty="0"/>
              <a:t/>
            </a:r>
            <a:br>
              <a:rPr lang="en-US" altLang="he-IL" sz="900" dirty="0"/>
            </a:br>
            <a:r>
              <a:rPr lang="en-US" altLang="he-IL" sz="700" b="1" dirty="0"/>
              <a:t/>
            </a:r>
            <a:br>
              <a:rPr lang="en-US" altLang="he-IL" sz="700" b="1" dirty="0"/>
            </a:br>
            <a:r>
              <a:rPr lang="en-US" altLang="he-IL" b="1" dirty="0"/>
              <a:t>–	Interface cannot be instantiated, it can only be </a:t>
            </a:r>
            <a:r>
              <a:rPr lang="en-US" altLang="he-IL" b="1" dirty="0">
                <a:solidFill>
                  <a:schemeClr val="tx2"/>
                </a:solidFill>
              </a:rPr>
              <a:t>implemented</a:t>
            </a:r>
            <a:r>
              <a:rPr lang="en-US" altLang="he-IL" b="1" dirty="0"/>
              <a:t/>
            </a:r>
            <a:br>
              <a:rPr lang="en-US" altLang="he-IL" b="1" dirty="0"/>
            </a:br>
            <a:r>
              <a:rPr lang="en-US" altLang="he-IL" b="1" dirty="0"/>
              <a:t>	by classes and </a:t>
            </a:r>
            <a:r>
              <a:rPr lang="en-US" altLang="he-IL" b="1" dirty="0">
                <a:solidFill>
                  <a:schemeClr val="tx2"/>
                </a:solidFill>
              </a:rPr>
              <a:t>extended</a:t>
            </a:r>
            <a:r>
              <a:rPr lang="en-US" altLang="he-IL" b="1" dirty="0"/>
              <a:t> by other interfaces</a:t>
            </a:r>
            <a:r>
              <a:rPr lang="en-US" altLang="he-IL" sz="700" b="1" dirty="0"/>
              <a:t/>
            </a:r>
            <a:br>
              <a:rPr lang="en-US" altLang="he-IL" sz="700" b="1" dirty="0"/>
            </a:br>
            <a:r>
              <a:rPr lang="en-US" altLang="he-IL" sz="700" b="1" dirty="0"/>
              <a:t/>
            </a:r>
            <a:br>
              <a:rPr lang="en-US" altLang="he-IL" sz="700" b="1" dirty="0"/>
            </a:br>
            <a:r>
              <a:rPr lang="en-US" altLang="he-IL" b="1" dirty="0"/>
              <a:t>–	Interface that do not include any method signature is called</a:t>
            </a:r>
            <a:br>
              <a:rPr lang="en-US" altLang="he-IL" b="1" dirty="0"/>
            </a:br>
            <a:r>
              <a:rPr lang="en-US" altLang="he-IL" b="1" dirty="0"/>
              <a:t>	a </a:t>
            </a:r>
            <a:r>
              <a:rPr lang="en-US" altLang="he-IL" b="1" dirty="0">
                <a:solidFill>
                  <a:schemeClr val="tx2"/>
                </a:solidFill>
              </a:rPr>
              <a:t>marker interface</a:t>
            </a:r>
            <a:r>
              <a:rPr lang="en-US" altLang="he-IL" b="1" dirty="0"/>
              <a:t/>
            </a:r>
            <a:br>
              <a:rPr lang="en-US" altLang="he-IL" b="1" dirty="0"/>
            </a:br>
            <a:r>
              <a:rPr lang="en-US" altLang="he-IL" sz="700" b="1" dirty="0"/>
              <a:t/>
            </a:r>
            <a:br>
              <a:rPr lang="en-US" altLang="he-IL" sz="700" b="1" dirty="0"/>
            </a:br>
            <a:r>
              <a:rPr lang="en-US" altLang="he-IL" b="1" dirty="0"/>
              <a:t>–	</a:t>
            </a:r>
            <a:r>
              <a:rPr lang="en-US" altLang="he-IL" b="1" dirty="0">
                <a:solidFill>
                  <a:schemeClr val="tx1"/>
                </a:solidFill>
              </a:rPr>
              <a:t>Class </a:t>
            </a:r>
            <a:r>
              <a:rPr lang="en-US" altLang="he-IL" b="1" dirty="0">
                <a:solidFill>
                  <a:schemeClr val="tx2"/>
                </a:solidFill>
              </a:rPr>
              <a:t>can implement several interfaces</a:t>
            </a:r>
            <a:r>
              <a:rPr lang="en-US" altLang="he-IL" b="1" dirty="0"/>
              <a:t> (contracts)</a:t>
            </a:r>
            <a:br>
              <a:rPr lang="en-US" altLang="he-IL" b="1" dirty="0"/>
            </a:br>
            <a:r>
              <a:rPr lang="en-US" altLang="he-IL" sz="700" b="1" dirty="0"/>
              <a:t/>
            </a:r>
            <a:br>
              <a:rPr lang="en-US" altLang="he-IL" sz="700" b="1" dirty="0"/>
            </a:br>
            <a:r>
              <a:rPr lang="en-US" altLang="he-IL" b="1" dirty="0"/>
              <a:t>–	</a:t>
            </a:r>
            <a:r>
              <a:rPr lang="en-US" altLang="he-IL" b="1" dirty="0">
                <a:solidFill>
                  <a:schemeClr val="tx1"/>
                </a:solidFill>
              </a:rPr>
              <a:t>Class can announce on implementing an interface,</a:t>
            </a:r>
            <a:br>
              <a:rPr lang="en-US" altLang="he-IL" b="1" dirty="0">
                <a:solidFill>
                  <a:schemeClr val="tx1"/>
                </a:solidFill>
              </a:rPr>
            </a:br>
            <a:r>
              <a:rPr lang="en-US" altLang="he-IL" b="1" dirty="0">
                <a:solidFill>
                  <a:schemeClr val="tx1"/>
                </a:solidFill>
              </a:rPr>
              <a:t>	without really implementing all of the declared methods,</a:t>
            </a:r>
            <a:br>
              <a:rPr lang="en-US" altLang="he-IL" b="1" dirty="0">
                <a:solidFill>
                  <a:schemeClr val="tx1"/>
                </a:solidFill>
              </a:rPr>
            </a:br>
            <a:r>
              <a:rPr lang="en-US" altLang="he-IL" b="1" dirty="0">
                <a:solidFill>
                  <a:schemeClr val="tx1"/>
                </a:solidFill>
              </a:rPr>
              <a:t>	but then the class must be </a:t>
            </a:r>
            <a:r>
              <a:rPr lang="en-US" altLang="he-IL" b="1" dirty="0">
                <a:solidFill>
                  <a:schemeClr val="tx2"/>
                </a:solidFill>
              </a:rPr>
              <a:t>abstract</a:t>
            </a:r>
            <a:r>
              <a:rPr lang="en-US" altLang="he-IL" b="1" dirty="0"/>
              <a:t/>
            </a:r>
            <a:br>
              <a:rPr lang="en-US" altLang="he-IL" b="1" dirty="0"/>
            </a:br>
            <a:endParaRPr lang="en-US" altLang="he-IL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D9B2A-1855-4C75-A7AA-39F5E3B0E45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he-IL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Interfaces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 – using interface </a:t>
            </a:r>
            <a:r>
              <a:rPr lang="en-US" altLang="he-IL" b="1">
                <a:solidFill>
                  <a:schemeClr val="tx2"/>
                </a:solidFill>
              </a:rPr>
              <a:t>Comparable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generic max function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max(Comparable... comparables)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comparables.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(length == 0) {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Comparable max = comparables[0];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i&lt;length; i++)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(max.compareTo(comparables[i]) &lt; 0) {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max = comparables[i];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he-IL" sz="12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calling the function can go like this: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maxStr = (String) </a:t>
            </a:r>
            <a:r>
              <a:rPr lang="en-US" altLang="he-IL" sz="18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"!!!"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A1D06-7BD2-4ABC-ABD5-75015A2C5EA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he-IL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Interfaces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 – supporting </a:t>
            </a:r>
            <a:r>
              <a:rPr lang="en-US" altLang="he-IL" b="1">
                <a:solidFill>
                  <a:schemeClr val="tx2"/>
                </a:solidFill>
              </a:rPr>
              <a:t>foreach</a:t>
            </a:r>
            <a:r>
              <a:rPr lang="en-US" altLang="he-IL" b="1">
                <a:solidFill>
                  <a:schemeClr val="tx1"/>
                </a:solidFill>
              </a:rPr>
              <a:t> on our own type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655638" y="2686050"/>
            <a:ext cx="80311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4500" indent="-44450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Iterable&lt;T&gt;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Iterator&lt;T&gt; iterator();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4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// example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Collection&lt;E&gt;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Iterable&lt;E&gt; {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Iterator&lt;E&gt; iterator();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he-IL" sz="1800" b="1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4332288" y="4960938"/>
            <a:ext cx="4621212" cy="1279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 u="sng">
                <a:solidFill>
                  <a:schemeClr val="tx1"/>
                </a:solidFill>
              </a:rPr>
              <a:t>Exercise</a:t>
            </a:r>
            <a:r>
              <a:rPr lang="en-US" altLang="he-IL" sz="2000" b="1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Write class NewString that will allow iterating over its chars using "foreach"</a:t>
            </a: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655638" y="1717675"/>
            <a:ext cx="803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To have your own class support iterating, using the "foreach“</a:t>
            </a:r>
            <a:br>
              <a:rPr lang="en-US" altLang="he-IL" sz="2000" b="1">
                <a:solidFill>
                  <a:srgbClr val="000000"/>
                </a:solidFill>
              </a:rPr>
            </a:br>
            <a:r>
              <a:rPr lang="en-US" altLang="he-IL" sz="2000" b="1">
                <a:solidFill>
                  <a:srgbClr val="000000"/>
                </a:solidFill>
              </a:rPr>
              <a:t>syntax, the class should implement the interface </a:t>
            </a:r>
            <a:r>
              <a:rPr lang="en-US" altLang="he-IL" sz="2000" b="1" u="sng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altLang="he-IL" sz="2000" b="1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419D2F-44D4-4ADD-91DF-D697C3AA164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he-IL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Interfaces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3</a:t>
            </a:r>
            <a:r>
              <a:rPr lang="en-US" altLang="he-IL" b="1"/>
              <a:t> – supporting </a:t>
            </a:r>
            <a:r>
              <a:rPr lang="en-US" altLang="he-IL" b="1">
                <a:solidFill>
                  <a:schemeClr val="tx2"/>
                </a:solidFill>
              </a:rPr>
              <a:t>clone</a:t>
            </a:r>
            <a:r>
              <a:rPr lang="en-US" altLang="he-IL" b="1">
                <a:solidFill>
                  <a:schemeClr val="tx1"/>
                </a:solidFill>
              </a:rPr>
              <a:t> on our own type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655638" y="2686050"/>
            <a:ext cx="8031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4500" indent="-44450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Cloneable {}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400" b="1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036293" name="Rectangle 5"/>
          <p:cNvSpPr>
            <a:spLocks noChangeArrowheads="1"/>
          </p:cNvSpPr>
          <p:nvPr/>
        </p:nvSpPr>
        <p:spPr bwMode="auto">
          <a:xfrm>
            <a:off x="4589463" y="4711700"/>
            <a:ext cx="4097337" cy="9493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 u="sng">
                <a:solidFill>
                  <a:schemeClr val="tx1"/>
                </a:solidFill>
              </a:rPr>
              <a:t>Exercise</a:t>
            </a:r>
            <a:r>
              <a:rPr lang="en-US" altLang="he-IL" sz="2000" b="1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Implement clone for class Person</a:t>
            </a: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655638" y="1717675"/>
            <a:ext cx="803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To have your own class support the clone method</a:t>
            </a:r>
            <a:br>
              <a:rPr lang="en-US" altLang="he-IL" sz="2000" b="1">
                <a:solidFill>
                  <a:srgbClr val="000000"/>
                </a:solidFill>
              </a:rPr>
            </a:br>
            <a:r>
              <a:rPr lang="en-US" altLang="he-IL" sz="2000" b="1">
                <a:solidFill>
                  <a:srgbClr val="000000"/>
                </a:solidFill>
              </a:rPr>
              <a:t>the class should implement the </a:t>
            </a:r>
            <a:r>
              <a:rPr lang="en-US" altLang="he-IL" sz="2000" b="1">
                <a:solidFill>
                  <a:schemeClr val="tx2"/>
                </a:solidFill>
              </a:rPr>
              <a:t>marker interface</a:t>
            </a:r>
            <a:r>
              <a:rPr lang="en-US" altLang="he-IL" sz="2000" b="1">
                <a:solidFill>
                  <a:srgbClr val="000000"/>
                </a:solidFill>
              </a:rPr>
              <a:t> </a:t>
            </a:r>
            <a:r>
              <a:rPr lang="en-US" altLang="he-IL" sz="2000" b="1" u="sng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Cloneable</a:t>
            </a:r>
            <a:r>
              <a:rPr lang="en-US" altLang="he-IL" sz="2000" b="1">
                <a:solidFill>
                  <a:srgbClr val="000000"/>
                </a:solidFill>
              </a:rPr>
              <a:t>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48BD29-0F3B-4A99-B717-B95203A7ECC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he-IL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Interfaces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4013" algn="l"/>
                <a:tab pos="7223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4013" algn="l"/>
                <a:tab pos="7223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4</a:t>
            </a:r>
            <a:r>
              <a:rPr lang="en-US" altLang="he-IL" b="1"/>
              <a:t> – new </a:t>
            </a:r>
            <a:r>
              <a:rPr lang="en-US" altLang="he-IL" b="1">
                <a:solidFill>
                  <a:schemeClr val="tx2"/>
                </a:solidFill>
              </a:rPr>
              <a:t>IHaveName</a:t>
            </a:r>
            <a:r>
              <a:rPr lang="en-US" altLang="he-IL" b="1"/>
              <a:t> interface: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55638" y="2686050"/>
            <a:ext cx="803116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44500" indent="-44450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IHaveName {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String getName();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400" b="1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589463" y="4711700"/>
            <a:ext cx="4097337" cy="12795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 u="sng">
                <a:solidFill>
                  <a:schemeClr val="tx1"/>
                </a:solidFill>
              </a:rPr>
              <a:t>Exercise</a:t>
            </a:r>
            <a:r>
              <a:rPr lang="en-US" altLang="he-IL" sz="2000" b="1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chemeClr val="tx1"/>
                </a:solidFill>
              </a:rPr>
              <a:t>Create the IHaveName interface and let class Person implement it</a:t>
            </a: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655638" y="1717675"/>
            <a:ext cx="803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2000" b="1">
                <a:solidFill>
                  <a:srgbClr val="000000"/>
                </a:solidFill>
              </a:rPr>
              <a:t>To allow name investigation we want to create a new IHaveName interface: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ChangeArrowheads="1"/>
          </p:cNvSpPr>
          <p:nvPr/>
        </p:nvSpPr>
        <p:spPr bwMode="auto">
          <a:xfrm>
            <a:off x="1530350" y="3178175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A5174F-F65A-473A-B7F7-85075AA9DC41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he-IL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Nested Classes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57200" y="47117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	Examples in following slides…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3049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Nested Classes are divided into two categories:</a:t>
            </a:r>
            <a:br>
              <a:rPr lang="en-US" altLang="he-IL" b="1"/>
            </a:br>
            <a:r>
              <a:rPr lang="en-US" altLang="he-IL" b="1"/>
              <a:t>static and non-static.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Nested classes that are declared static are simply called</a:t>
            </a:r>
            <a:br>
              <a:rPr lang="en-US" altLang="he-IL" b="1"/>
            </a:br>
            <a:r>
              <a:rPr lang="en-US" altLang="he-IL" b="1" i="1">
                <a:solidFill>
                  <a:schemeClr val="tx2"/>
                </a:solidFill>
              </a:rPr>
              <a:t>static nested classes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b="1"/>
              <a:t>Non-static nested classes are called </a:t>
            </a:r>
            <a:r>
              <a:rPr lang="en-US" altLang="he-IL" b="1" i="1">
                <a:solidFill>
                  <a:schemeClr val="tx2"/>
                </a:solidFill>
              </a:rPr>
              <a:t>inner classes</a:t>
            </a:r>
            <a:r>
              <a:rPr lang="en-US" altLang="he-IL" sz="2400"/>
              <a:t> </a:t>
            </a:r>
            <a:endParaRPr lang="en-US" altLang="he-IL" b="1"/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/>
              <a:t>	Inner classes that are defined without having their own name</a:t>
            </a:r>
            <a:br>
              <a:rPr lang="en-US" altLang="he-IL" b="1"/>
            </a:br>
            <a:r>
              <a:rPr lang="en-US" altLang="he-IL" b="1"/>
              <a:t>are called </a:t>
            </a:r>
            <a:r>
              <a:rPr lang="en-US" altLang="he-IL" b="1" i="1">
                <a:solidFill>
                  <a:schemeClr val="tx2"/>
                </a:solidFill>
              </a:rPr>
              <a:t>anonymous classes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DBD172-A6C1-4473-B06C-2734F49D56FD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he-IL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Classes and Objects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57200" y="1282700"/>
            <a:ext cx="82296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302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9388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302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302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 b="1"/>
              <a:t>A class will look like this: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200" b="1"/>
              <a:t/>
            </a:r>
            <a:br>
              <a:rPr lang="en-US" altLang="he-IL" sz="1200" b="1"/>
            </a:br>
            <a:r>
              <a:rPr lang="en-US" altLang="he-IL" b="1"/>
              <a:t>&lt;Access-Modifier&gt; class </a:t>
            </a:r>
            <a:r>
              <a:rPr lang="en-US" altLang="he-IL" b="1" i="1"/>
              <a:t>MyClass</a:t>
            </a:r>
            <a:r>
              <a:rPr lang="en-US" altLang="he-IL" b="1"/>
              <a:t> {</a:t>
            </a:r>
            <a:br>
              <a:rPr lang="en-US" altLang="he-IL" b="1"/>
            </a:br>
            <a:r>
              <a:rPr lang="en-US" altLang="he-IL" b="1"/>
              <a:t>	// field, constructor, and method declarations</a:t>
            </a:r>
            <a:br>
              <a:rPr lang="en-US" altLang="he-IL" b="1"/>
            </a:br>
            <a:r>
              <a:rPr lang="en-US" altLang="he-IL" b="1"/>
              <a:t>}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b="1"/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2400" b="1"/>
              <a:t>To instantiate an object we will do: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b="1" i="1"/>
              <a:t>MyClass </a:t>
            </a:r>
            <a:r>
              <a:rPr lang="en-US" altLang="he-IL" b="1"/>
              <a:t>instance = new MyClass(&lt;constructor params&gt;);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sz="1000" b="1"/>
          </a:p>
          <a:p>
            <a:pPr lvl="1" eaLnBrk="1" hangingPunct="1">
              <a:spcBef>
                <a:spcPct val="60000"/>
              </a:spcBef>
              <a:buFontTx/>
              <a:buNone/>
            </a:pPr>
            <a:endParaRPr lang="en-US" altLang="he-IL" b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F3937-AB1F-4F7D-A51C-3A3367F8E42B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he-IL" sz="1200"/>
          </a:p>
        </p:txBody>
      </p:sp>
      <p:sp>
        <p:nvSpPr>
          <p:cNvPr id="1046533" name="Rectangle 5"/>
          <p:cNvSpPr>
            <a:spLocks noChangeArrowheads="1"/>
          </p:cNvSpPr>
          <p:nvPr/>
        </p:nvSpPr>
        <p:spPr bwMode="auto">
          <a:xfrm>
            <a:off x="833438" y="3573463"/>
            <a:ext cx="6383337" cy="1789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1046530" name="Rectangle 2"/>
          <p:cNvSpPr>
            <a:spLocks noChangeArrowheads="1"/>
          </p:cNvSpPr>
          <p:nvPr/>
        </p:nvSpPr>
        <p:spPr bwMode="auto">
          <a:xfrm>
            <a:off x="833438" y="2433638"/>
            <a:ext cx="6383337" cy="1079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Nested Classes</a:t>
            </a:r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457200" y="1195388"/>
            <a:ext cx="82296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OuterClass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private int 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static public class InnerStaticClass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public int b;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class InnerClass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public void setA(int a1)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	a = a1;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we have access to a !!!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he-IL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3" grpId="0" animBg="1"/>
      <p:bldP spid="10465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EEB33-A709-4516-9E2F-7BEACE861BD6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he-IL" sz="1200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457200" y="2768600"/>
            <a:ext cx="6610350" cy="1222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57200" y="1703388"/>
            <a:ext cx="6610350" cy="7683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Nested Classes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457200" y="1195388"/>
            <a:ext cx="82296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sz="2000" b="1" u="sng"/>
              <a:t> (cont’)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OuterClass.InnerStaticClass obj1 =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new OuterClass.InnerStaticClass();</a:t>
            </a:r>
          </a:p>
          <a:p>
            <a:pPr eaLnBrk="1" hangingPunct="1">
              <a:spcBef>
                <a:spcPct val="20000"/>
              </a:spcBef>
            </a:pP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OuterClass.InnerClass obj2 =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new OuterClass().new InnerClass();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obj2.setA(3);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we modify a of OuterClass!!!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8" grpId="0" animBg="1"/>
      <p:bldP spid="10485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32F70-774F-42E8-9F84-E9FD16153E7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he-IL" sz="1200"/>
          </a:p>
        </p:txBody>
      </p:sp>
      <p:sp>
        <p:nvSpPr>
          <p:cNvPr id="1050626" name="Rectangle 2"/>
          <p:cNvSpPr>
            <a:spLocks noChangeArrowheads="1"/>
          </p:cNvSpPr>
          <p:nvPr/>
        </p:nvSpPr>
        <p:spPr bwMode="auto">
          <a:xfrm>
            <a:off x="457200" y="4287838"/>
            <a:ext cx="7673975" cy="1789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endParaRPr lang="he-IL" altLang="he-IL" b="1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Nested Classes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57200" y="1195388"/>
            <a:ext cx="82296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 – anonymous class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IHaveName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getName();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 someFunction(IHaveName someoneWithName)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System.out.println(someoneWithName.getName());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US" altLang="he-IL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someFunction(new IHaveName()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	public String getName() { return "Momo";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ChangeArrowheads="1"/>
          </p:cNvSpPr>
          <p:nvPr/>
        </p:nvSpPr>
        <p:spPr bwMode="auto">
          <a:xfrm>
            <a:off x="1530350" y="3813175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3D739-7F13-442B-A4ED-CC2054091764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he-IL" sz="12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Enums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57200" y="4813300"/>
            <a:ext cx="822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	Examples in following slides…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33337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he-IL" sz="1000" b="1">
                <a:solidFill>
                  <a:schemeClr val="tx1"/>
                </a:solidFill>
              </a:rPr>
              <a:t/>
            </a:r>
            <a:br>
              <a:rPr lang="en-US" altLang="he-IL" sz="1000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Structure for</a:t>
            </a:r>
            <a:r>
              <a:rPr lang="en-US" altLang="he-IL" b="1"/>
              <a:t> </a:t>
            </a:r>
            <a:r>
              <a:rPr lang="en-US" altLang="he-IL" b="1">
                <a:solidFill>
                  <a:schemeClr val="tx2"/>
                </a:solidFill>
              </a:rPr>
              <a:t>Constant Enumeration</a:t>
            </a:r>
            <a:r>
              <a:rPr lang="en-US" altLang="he-IL" b="1">
                <a:solidFill>
                  <a:schemeClr val="tx1"/>
                </a:solidFill>
              </a:rPr>
              <a:t/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sz="1000" b="1">
                <a:solidFill>
                  <a:schemeClr val="tx1"/>
                </a:solidFill>
              </a:rPr>
              <a:t/>
            </a:r>
            <a:br>
              <a:rPr lang="en-US" altLang="he-IL" sz="1000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2"/>
                </a:solidFill>
              </a:rPr>
              <a:t>Not an integer!</a:t>
            </a:r>
            <a:r>
              <a:rPr lang="en-US" altLang="he-IL" b="1">
                <a:solidFill>
                  <a:schemeClr val="tx1"/>
                </a:solidFill>
              </a:rPr>
              <a:t/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- May represent data (= have fields)</a:t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- May implement methods (member and static)</a:t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sz="1000" b="1">
                <a:solidFill>
                  <a:schemeClr val="tx1"/>
                </a:solidFill>
              </a:rPr>
              <a:t/>
            </a:r>
            <a:br>
              <a:rPr lang="en-US" altLang="he-IL" sz="1000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Automatically </a:t>
            </a:r>
            <a:r>
              <a:rPr lang="en-US" altLang="he-IL" b="1">
                <a:solidFill>
                  <a:schemeClr val="tx2"/>
                </a:solidFill>
              </a:rPr>
              <a:t>extends the Enum abstract type</a:t>
            </a:r>
            <a:r>
              <a:rPr lang="en-US" altLang="he-IL" b="1">
                <a:solidFill>
                  <a:schemeClr val="tx1"/>
                </a:solidFill>
              </a:rPr>
              <a:t/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sz="1000" b="1">
                <a:solidFill>
                  <a:schemeClr val="tx1"/>
                </a:solidFill>
              </a:rPr>
              <a:t/>
            </a:r>
            <a:br>
              <a:rPr lang="en-US" altLang="he-IL" sz="1000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Cannot extend other Classes or Enums,</a:t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but </a:t>
            </a:r>
            <a:r>
              <a:rPr lang="en-US" altLang="he-IL" b="1">
                <a:solidFill>
                  <a:schemeClr val="tx2"/>
                </a:solidFill>
              </a:rPr>
              <a:t>can implement interfaces</a:t>
            </a:r>
            <a:r>
              <a:rPr lang="en-US" altLang="he-IL" b="1">
                <a:solidFill>
                  <a:schemeClr val="tx1"/>
                </a:solidFill>
              </a:rPr>
              <a:t/>
            </a:r>
            <a:br>
              <a:rPr lang="en-US" altLang="he-IL" b="1">
                <a:solidFill>
                  <a:schemeClr val="tx1"/>
                </a:solidFill>
              </a:rPr>
            </a:br>
            <a:r>
              <a:rPr lang="en-US" altLang="he-IL" sz="1000" b="1">
                <a:solidFill>
                  <a:schemeClr val="tx1"/>
                </a:solidFill>
              </a:rPr>
              <a:t/>
            </a:r>
            <a:br>
              <a:rPr lang="en-US" altLang="he-IL" sz="1000" b="1">
                <a:solidFill>
                  <a:schemeClr val="tx1"/>
                </a:solidFill>
              </a:rPr>
            </a:br>
            <a:r>
              <a:rPr lang="en-US" altLang="he-IL" b="1">
                <a:solidFill>
                  <a:schemeClr val="tx1"/>
                </a:solidFill>
              </a:rPr>
              <a:t>Cannot be extended (Enums are </a:t>
            </a:r>
            <a:r>
              <a:rPr lang="en-US" altLang="he-IL" b="1">
                <a:solidFill>
                  <a:schemeClr val="tx2"/>
                </a:solidFill>
              </a:rPr>
              <a:t>final</a:t>
            </a:r>
            <a:r>
              <a:rPr lang="en-US" altLang="he-IL" b="1">
                <a:solidFill>
                  <a:schemeClr val="tx1"/>
                </a:solidFill>
              </a:rPr>
              <a:t>)</a:t>
            </a:r>
            <a:endParaRPr lang="en-US" altLang="he-IL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97554-4EE4-42FD-B7E9-4AC993B4F2E1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he-IL" sz="12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Enums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b="1"/>
              <a:t>: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4675" y="1722438"/>
            <a:ext cx="81121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Card {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Rank {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DEUCE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THREE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FOUR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FIVE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SIX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SEVEN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EIGHT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NINE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TEN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JACK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QUEEN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KING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ACE</a:t>
            </a:r>
            <a:b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Suit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   	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CLUBS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DIAMONDS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HEARTS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SPADES</a:t>
            </a:r>
            <a:b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Rank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rank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Suit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suit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Card(Rank rank, Suit suit)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rank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= rank;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suit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= suit;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212121"/>
              </a:solidFill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212121"/>
                </a:solidFill>
              </a:rPr>
              <a:t>	…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0A2840-94EB-42CE-9AA3-317CEA9B1C3F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he-IL" sz="12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Enums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1</a:t>
            </a:r>
            <a:r>
              <a:rPr lang="en-US" altLang="he-IL" sz="2000" b="1" u="sng"/>
              <a:t> (cont’)</a:t>
            </a:r>
            <a:r>
              <a:rPr lang="en-US" altLang="he-IL" b="1"/>
              <a:t>:</a:t>
            </a: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574675" y="1666875"/>
            <a:ext cx="827246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  <a:tab pos="14351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  <a:tab pos="14351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Card {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212121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 toString() {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rank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 of 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he-IL" sz="1800" b="1">
                <a:solidFill>
                  <a:srgbClr val="0000C0"/>
                </a:solidFill>
                <a:latin typeface="Courier New" panose="02070309020205020404" pitchFamily="49" charset="0"/>
              </a:rPr>
              <a:t>suit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List&lt;Card&gt;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_deck 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ArrayList&lt;Card&gt;();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	// Initialize the static deck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(Suit suit : Suit.</a:t>
            </a:r>
            <a:r>
              <a:rPr lang="en-US" altLang="he-IL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(Rank rank : Rank.</a:t>
            </a:r>
            <a:r>
              <a:rPr lang="en-US" altLang="he-IL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_deck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.add(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Card(rank, suit));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ArrayList&lt;Card&gt; newDeck() {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Return copy of prototype deck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ArrayList&lt;Card&gt;(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_deck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DED677-57F7-4AF3-AEF1-05E41F6E92A8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he-IL" sz="12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Enums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2</a:t>
            </a:r>
            <a:r>
              <a:rPr lang="en-US" altLang="he-IL" b="1"/>
              <a:t>: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4675" y="1768475"/>
            <a:ext cx="78533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Operation {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	PLUS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MINUS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TIMES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DIVIDE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7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	// Do arithmetic op represented by this constant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eval(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y) {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switch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PLUS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:  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+ y;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MINUS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: 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- y;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TIMES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: 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* y;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	case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DIVIDE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/ y;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		throw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AssertionError(</a:t>
            </a:r>
            <a:r>
              <a:rPr lang="en-US" altLang="he-IL" sz="1800" b="1">
                <a:solidFill>
                  <a:srgbClr val="2A00FF"/>
                </a:solidFill>
                <a:latin typeface="Courier New" panose="02070309020205020404" pitchFamily="49" charset="0"/>
              </a:rPr>
              <a:t>"Unknown op: "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3BB08B-101F-48A4-A9A7-397C6D4D583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he-IL" sz="12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Enums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457200" y="1169988"/>
            <a:ext cx="82296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 3</a:t>
            </a:r>
            <a:r>
              <a:rPr lang="en-US" altLang="he-IL" b="1"/>
              <a:t>: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17538" y="1666875"/>
            <a:ext cx="790733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5600" algn="l"/>
                <a:tab pos="723900" algn="l"/>
                <a:tab pos="1079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5600" algn="l"/>
                <a:tab pos="723900" algn="l"/>
                <a:tab pos="1079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Operation {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	PLUS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eval(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y) {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+ y; }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},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	MINUS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eval(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y) {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- y; }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},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	TIMES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eval(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y) {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* y; }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},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	DIVIDE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eval(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y) {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 / y; }</a:t>
            </a:r>
            <a:b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	};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he-IL" sz="1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3F7F5F"/>
                </a:solidFill>
                <a:latin typeface="Courier New" panose="02070309020205020404" pitchFamily="49" charset="0"/>
              </a:rPr>
              <a:t>	// Do arithmetic op represented by this constant</a:t>
            </a:r>
            <a:r>
              <a:rPr lang="en-US" altLang="he-IL" sz="1800" b="1">
                <a:latin typeface="Courier New" panose="02070309020205020404" pitchFamily="49" charset="0"/>
              </a:rPr>
              <a:t/>
            </a:r>
            <a:br>
              <a:rPr lang="en-US" altLang="he-IL" sz="1800" b="1">
                <a:latin typeface="Courier New" panose="02070309020205020404" pitchFamily="49" charset="0"/>
              </a:rPr>
            </a:br>
            <a:r>
              <a:rPr lang="en-US" altLang="he-IL" sz="1800" b="1">
                <a:latin typeface="Courier New" panose="02070309020205020404" pitchFamily="49" charset="0"/>
              </a:rPr>
              <a:t>	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eval(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x, </a:t>
            </a:r>
            <a:r>
              <a:rPr lang="en-US" altLang="he-IL" sz="18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 y);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he-IL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b="1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ChangeArrowheads="1"/>
          </p:cNvSpPr>
          <p:nvPr/>
        </p:nvSpPr>
        <p:spPr bwMode="auto">
          <a:xfrm>
            <a:off x="1530350" y="4473575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B8886-A76E-4F4F-92D8-A8F881FF9FF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he-IL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Accessibility Options</a:t>
            </a:r>
          </a:p>
        </p:txBody>
      </p:sp>
      <p:sp>
        <p:nvSpPr>
          <p:cNvPr id="980995" name="Rectangle 3"/>
          <p:cNvSpPr>
            <a:spLocks noChangeArrowheads="1"/>
          </p:cNvSpPr>
          <p:nvPr/>
        </p:nvSpPr>
        <p:spPr bwMode="auto">
          <a:xfrm>
            <a:off x="457200" y="3498850"/>
            <a:ext cx="82296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name;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birthDate;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id; // </a:t>
            </a:r>
            <a:r>
              <a:rPr lang="en-US" altLang="he-IL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accessibility = package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Person() {}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49275" y="1114425"/>
            <a:ext cx="6899275" cy="2203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633413" algn="l"/>
                <a:tab pos="987425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633413" algn="l"/>
                <a:tab pos="987425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Four accessibility options:</a:t>
            </a:r>
            <a:br>
              <a:rPr lang="en-US" altLang="he-IL" sz="2400" b="1"/>
            </a:br>
            <a:r>
              <a:rPr lang="en-US" altLang="he-IL" b="1"/>
              <a:t>–	public	 –	(default) = “package” **</a:t>
            </a:r>
            <a:br>
              <a:rPr lang="en-US" altLang="he-IL" b="1"/>
            </a:br>
            <a:r>
              <a:rPr lang="en-US" altLang="he-IL" b="1"/>
              <a:t>–	protected *	 –	private</a:t>
            </a:r>
            <a:br>
              <a:rPr lang="en-US" altLang="he-IL" b="1"/>
            </a:br>
            <a:r>
              <a:rPr lang="en-US" altLang="he-IL" sz="1600" b="1"/>
              <a:t/>
            </a:r>
            <a:br>
              <a:rPr lang="en-US" altLang="he-IL" sz="1600" b="1"/>
            </a:br>
            <a:r>
              <a:rPr lang="en-US" altLang="he-IL" sz="1800" b="1"/>
              <a:t>*	protected is also accessible by package</a:t>
            </a:r>
            <a:br>
              <a:rPr lang="en-US" altLang="he-IL" sz="1800" b="1"/>
            </a:br>
            <a:r>
              <a:rPr lang="en-US" altLang="he-IL" sz="1800" b="1"/>
              <a:t>**	called also “package-private” or “package-friendly”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35D41F-E60C-4B20-8C37-CEB4E521CF3C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he-IL" sz="12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1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457200" y="1260475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1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900113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0113" indent="-27305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531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531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900113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This exercise is called the </a:t>
            </a:r>
            <a:r>
              <a:rPr lang="en-US" altLang="he-IL" sz="2000" b="1" u="sng"/>
              <a:t>Object Oriented</a:t>
            </a:r>
            <a:r>
              <a:rPr lang="en-US" altLang="he-IL" sz="2000" b="1"/>
              <a:t> Rectangles game.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Get from the command line the coordinates of two rectangles.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he-IL" sz="2000" b="1"/>
              <a:t>The “winning rectangle” is set according to these rules: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If a rectangle is contained (even partially) in the other, the contained (=inner) rectangle wins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If no one contains the other, the bigger by both area and perimeter wins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he-IL" sz="1800" b="1"/>
              <a:t>If no one is bigger by both area and perimeter, we have a tie</a:t>
            </a:r>
          </a:p>
          <a:p>
            <a:pPr eaLnBrk="1" hangingPunct="1">
              <a:buFontTx/>
              <a:buChar char="•"/>
            </a:pPr>
            <a:endParaRPr lang="en-US" altLang="he-IL" sz="1000" b="1"/>
          </a:p>
          <a:p>
            <a:pPr eaLnBrk="1" hangingPunct="1"/>
            <a:r>
              <a:rPr lang="en-US" altLang="he-IL" sz="2000" b="1" u="sng"/>
              <a:t>Example</a:t>
            </a:r>
          </a:p>
          <a:p>
            <a:pPr eaLnBrk="1" hangingPunct="1"/>
            <a:r>
              <a:rPr lang="en-US" altLang="he-IL" sz="1600" b="1"/>
              <a:t>Rectangle A: 1 1 10 10    </a:t>
            </a:r>
            <a:r>
              <a:rPr lang="en-US" altLang="he-IL" sz="1600"/>
              <a:t>(which means: x1=1, y1=1, x2=10, y2=10)</a:t>
            </a:r>
          </a:p>
          <a:p>
            <a:pPr eaLnBrk="1" hangingPunct="1"/>
            <a:r>
              <a:rPr lang="en-US" altLang="he-IL" sz="1600" b="1"/>
              <a:t>Rectangle B: 5 5 10 10    </a:t>
            </a:r>
            <a:r>
              <a:rPr lang="en-US" altLang="he-IL" sz="1600"/>
              <a:t>(which means: x1=5, y1=5, x2=10, y2=10)</a:t>
            </a:r>
          </a:p>
          <a:p>
            <a:pPr eaLnBrk="1" hangingPunct="1"/>
            <a:endParaRPr lang="en-US" altLang="he-IL" sz="600"/>
          </a:p>
          <a:p>
            <a:pPr eaLnBrk="1" hangingPunct="1"/>
            <a:r>
              <a:rPr lang="en-US" altLang="he-IL" sz="1600" b="1"/>
              <a:t>The winner is Rectangle B  (contained in A!)</a:t>
            </a:r>
            <a:endParaRPr lang="en-US" altLang="he-IL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D4360-629B-4337-B569-F892316BC99A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he-IL" sz="12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Exercise 2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457200" y="1445533"/>
            <a:ext cx="822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358775" algn="l"/>
                <a:tab pos="715963" algn="l"/>
                <a:tab pos="10747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358775" algn="l"/>
                <a:tab pos="715963" algn="l"/>
                <a:tab pos="10747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 dirty="0"/>
              <a:t>Write the necessary classes to support the following main:</a:t>
            </a:r>
          </a:p>
          <a:p>
            <a:pPr eaLnBrk="1" hangingPunct="1"/>
            <a:endParaRPr lang="en-US" altLang="he-IL" sz="1000" b="1" dirty="0"/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public void main(String[]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Expression e =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new Sum(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new Exponent(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new Number(2.0), new Number(3.0)),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new Sum(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new Number(1.0), new Number(-3.0)));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 + " = " +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e.evaluate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99E4D-3141-4003-9B1C-9E8A4EED45A5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he-IL" sz="1200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white">
          <a:xfrm>
            <a:off x="0" y="6138863"/>
            <a:ext cx="9144000" cy="719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grpSp>
        <p:nvGrpSpPr>
          <p:cNvPr id="89092" name="Group 3"/>
          <p:cNvGrpSpPr>
            <a:grpSpLocks/>
          </p:cNvGrpSpPr>
          <p:nvPr/>
        </p:nvGrpSpPr>
        <p:grpSpPr bwMode="auto">
          <a:xfrm>
            <a:off x="3406775" y="3440113"/>
            <a:ext cx="5254625" cy="1006475"/>
            <a:chOff x="1225" y="1843"/>
            <a:chExt cx="3310" cy="634"/>
          </a:xfrm>
        </p:grpSpPr>
        <p:sp>
          <p:nvSpPr>
            <p:cNvPr id="89096" name="Freeform 4"/>
            <p:cNvSpPr>
              <a:spLocks/>
            </p:cNvSpPr>
            <p:nvPr/>
          </p:nvSpPr>
          <p:spPr bwMode="gray">
            <a:xfrm>
              <a:off x="1225" y="1911"/>
              <a:ext cx="428" cy="558"/>
            </a:xfrm>
            <a:custGeom>
              <a:avLst/>
              <a:gdLst>
                <a:gd name="T0" fmla="*/ 428 w 428"/>
                <a:gd name="T1" fmla="*/ 4 h 558"/>
                <a:gd name="T2" fmla="*/ 428 w 428"/>
                <a:gd name="T3" fmla="*/ 4 h 558"/>
                <a:gd name="T4" fmla="*/ 426 w 428"/>
                <a:gd name="T5" fmla="*/ 42 h 558"/>
                <a:gd name="T6" fmla="*/ 420 w 428"/>
                <a:gd name="T7" fmla="*/ 46 h 558"/>
                <a:gd name="T8" fmla="*/ 420 w 428"/>
                <a:gd name="T9" fmla="*/ 46 h 558"/>
                <a:gd name="T10" fmla="*/ 332 w 428"/>
                <a:gd name="T11" fmla="*/ 44 h 558"/>
                <a:gd name="T12" fmla="*/ 244 w 428"/>
                <a:gd name="T13" fmla="*/ 42 h 558"/>
                <a:gd name="T14" fmla="*/ 244 w 428"/>
                <a:gd name="T15" fmla="*/ 42 h 558"/>
                <a:gd name="T16" fmla="*/ 242 w 428"/>
                <a:gd name="T17" fmla="*/ 120 h 558"/>
                <a:gd name="T18" fmla="*/ 242 w 428"/>
                <a:gd name="T19" fmla="*/ 120 h 558"/>
                <a:gd name="T20" fmla="*/ 242 w 428"/>
                <a:gd name="T21" fmla="*/ 198 h 558"/>
                <a:gd name="T22" fmla="*/ 244 w 428"/>
                <a:gd name="T23" fmla="*/ 276 h 558"/>
                <a:gd name="T24" fmla="*/ 244 w 428"/>
                <a:gd name="T25" fmla="*/ 276 h 558"/>
                <a:gd name="T26" fmla="*/ 246 w 428"/>
                <a:gd name="T27" fmla="*/ 448 h 558"/>
                <a:gd name="T28" fmla="*/ 246 w 428"/>
                <a:gd name="T29" fmla="*/ 448 h 558"/>
                <a:gd name="T30" fmla="*/ 250 w 428"/>
                <a:gd name="T31" fmla="*/ 552 h 558"/>
                <a:gd name="T32" fmla="*/ 244 w 428"/>
                <a:gd name="T33" fmla="*/ 556 h 558"/>
                <a:gd name="T34" fmla="*/ 244 w 428"/>
                <a:gd name="T35" fmla="*/ 556 h 558"/>
                <a:gd name="T36" fmla="*/ 192 w 428"/>
                <a:gd name="T37" fmla="*/ 558 h 558"/>
                <a:gd name="T38" fmla="*/ 188 w 428"/>
                <a:gd name="T39" fmla="*/ 554 h 558"/>
                <a:gd name="T40" fmla="*/ 188 w 428"/>
                <a:gd name="T41" fmla="*/ 554 h 558"/>
                <a:gd name="T42" fmla="*/ 190 w 428"/>
                <a:gd name="T43" fmla="*/ 470 h 558"/>
                <a:gd name="T44" fmla="*/ 190 w 428"/>
                <a:gd name="T45" fmla="*/ 470 h 558"/>
                <a:gd name="T46" fmla="*/ 188 w 428"/>
                <a:gd name="T47" fmla="*/ 42 h 558"/>
                <a:gd name="T48" fmla="*/ 188 w 428"/>
                <a:gd name="T49" fmla="*/ 42 h 558"/>
                <a:gd name="T50" fmla="*/ 4 w 428"/>
                <a:gd name="T51" fmla="*/ 46 h 558"/>
                <a:gd name="T52" fmla="*/ 0 w 428"/>
                <a:gd name="T53" fmla="*/ 42 h 558"/>
                <a:gd name="T54" fmla="*/ 0 w 428"/>
                <a:gd name="T55" fmla="*/ 42 h 558"/>
                <a:gd name="T56" fmla="*/ 2 w 428"/>
                <a:gd name="T57" fmla="*/ 24 h 558"/>
                <a:gd name="T58" fmla="*/ 2 w 428"/>
                <a:gd name="T59" fmla="*/ 24 h 558"/>
                <a:gd name="T60" fmla="*/ 2 w 428"/>
                <a:gd name="T61" fmla="*/ 4 h 558"/>
                <a:gd name="T62" fmla="*/ 8 w 428"/>
                <a:gd name="T63" fmla="*/ 0 h 558"/>
                <a:gd name="T64" fmla="*/ 8 w 428"/>
                <a:gd name="T65" fmla="*/ 0 h 558"/>
                <a:gd name="T66" fmla="*/ 84 w 428"/>
                <a:gd name="T67" fmla="*/ 2 h 558"/>
                <a:gd name="T68" fmla="*/ 316 w 428"/>
                <a:gd name="T69" fmla="*/ 2 h 558"/>
                <a:gd name="T70" fmla="*/ 316 w 428"/>
                <a:gd name="T71" fmla="*/ 2 h 558"/>
                <a:gd name="T72" fmla="*/ 424 w 428"/>
                <a:gd name="T73" fmla="*/ 0 h 558"/>
                <a:gd name="T74" fmla="*/ 428 w 428"/>
                <a:gd name="T75" fmla="*/ 4 h 5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558"/>
                <a:gd name="T116" fmla="*/ 428 w 428"/>
                <a:gd name="T117" fmla="*/ 558 h 5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558">
                  <a:moveTo>
                    <a:pt x="428" y="4"/>
                  </a:moveTo>
                  <a:lnTo>
                    <a:pt x="428" y="4"/>
                  </a:lnTo>
                  <a:lnTo>
                    <a:pt x="426" y="42"/>
                  </a:lnTo>
                  <a:lnTo>
                    <a:pt x="420" y="46"/>
                  </a:lnTo>
                  <a:lnTo>
                    <a:pt x="332" y="44"/>
                  </a:lnTo>
                  <a:lnTo>
                    <a:pt x="244" y="42"/>
                  </a:lnTo>
                  <a:lnTo>
                    <a:pt x="242" y="120"/>
                  </a:lnTo>
                  <a:lnTo>
                    <a:pt x="242" y="198"/>
                  </a:lnTo>
                  <a:lnTo>
                    <a:pt x="244" y="276"/>
                  </a:lnTo>
                  <a:lnTo>
                    <a:pt x="246" y="448"/>
                  </a:lnTo>
                  <a:lnTo>
                    <a:pt x="250" y="552"/>
                  </a:lnTo>
                  <a:lnTo>
                    <a:pt x="244" y="556"/>
                  </a:lnTo>
                  <a:lnTo>
                    <a:pt x="192" y="558"/>
                  </a:lnTo>
                  <a:lnTo>
                    <a:pt x="188" y="554"/>
                  </a:lnTo>
                  <a:lnTo>
                    <a:pt x="190" y="470"/>
                  </a:lnTo>
                  <a:lnTo>
                    <a:pt x="188" y="42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2" y="24"/>
                  </a:lnTo>
                  <a:lnTo>
                    <a:pt x="2" y="4"/>
                  </a:lnTo>
                  <a:lnTo>
                    <a:pt x="8" y="0"/>
                  </a:lnTo>
                  <a:lnTo>
                    <a:pt x="84" y="2"/>
                  </a:lnTo>
                  <a:lnTo>
                    <a:pt x="316" y="2"/>
                  </a:lnTo>
                  <a:lnTo>
                    <a:pt x="424" y="0"/>
                  </a:lnTo>
                  <a:lnTo>
                    <a:pt x="42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097" name="Freeform 5"/>
            <p:cNvSpPr>
              <a:spLocks/>
            </p:cNvSpPr>
            <p:nvPr/>
          </p:nvSpPr>
          <p:spPr bwMode="gray">
            <a:xfrm>
              <a:off x="1675" y="1843"/>
              <a:ext cx="358" cy="626"/>
            </a:xfrm>
            <a:custGeom>
              <a:avLst/>
              <a:gdLst>
                <a:gd name="T0" fmla="*/ 352 w 358"/>
                <a:gd name="T1" fmla="*/ 624 h 626"/>
                <a:gd name="T2" fmla="*/ 298 w 358"/>
                <a:gd name="T3" fmla="*/ 622 h 626"/>
                <a:gd name="T4" fmla="*/ 298 w 358"/>
                <a:gd name="T5" fmla="*/ 492 h 626"/>
                <a:gd name="T6" fmla="*/ 298 w 358"/>
                <a:gd name="T7" fmla="*/ 384 h 626"/>
                <a:gd name="T8" fmla="*/ 296 w 358"/>
                <a:gd name="T9" fmla="*/ 340 h 626"/>
                <a:gd name="T10" fmla="*/ 292 w 358"/>
                <a:gd name="T11" fmla="*/ 318 h 626"/>
                <a:gd name="T12" fmla="*/ 286 w 358"/>
                <a:gd name="T13" fmla="*/ 298 h 626"/>
                <a:gd name="T14" fmla="*/ 272 w 358"/>
                <a:gd name="T15" fmla="*/ 278 h 626"/>
                <a:gd name="T16" fmla="*/ 252 w 358"/>
                <a:gd name="T17" fmla="*/ 264 h 626"/>
                <a:gd name="T18" fmla="*/ 240 w 358"/>
                <a:gd name="T19" fmla="*/ 260 h 626"/>
                <a:gd name="T20" fmla="*/ 214 w 358"/>
                <a:gd name="T21" fmla="*/ 256 h 626"/>
                <a:gd name="T22" fmla="*/ 200 w 358"/>
                <a:gd name="T23" fmla="*/ 254 h 626"/>
                <a:gd name="T24" fmla="*/ 164 w 358"/>
                <a:gd name="T25" fmla="*/ 258 h 626"/>
                <a:gd name="T26" fmla="*/ 126 w 358"/>
                <a:gd name="T27" fmla="*/ 270 h 626"/>
                <a:gd name="T28" fmla="*/ 108 w 358"/>
                <a:gd name="T29" fmla="*/ 278 h 626"/>
                <a:gd name="T30" fmla="*/ 76 w 358"/>
                <a:gd name="T31" fmla="*/ 296 h 626"/>
                <a:gd name="T32" fmla="*/ 62 w 358"/>
                <a:gd name="T33" fmla="*/ 308 h 626"/>
                <a:gd name="T34" fmla="*/ 62 w 358"/>
                <a:gd name="T35" fmla="*/ 316 h 626"/>
                <a:gd name="T36" fmla="*/ 68 w 358"/>
                <a:gd name="T37" fmla="*/ 620 h 626"/>
                <a:gd name="T38" fmla="*/ 64 w 358"/>
                <a:gd name="T39" fmla="*/ 624 h 626"/>
                <a:gd name="T40" fmla="*/ 8 w 358"/>
                <a:gd name="T41" fmla="*/ 620 h 626"/>
                <a:gd name="T42" fmla="*/ 10 w 358"/>
                <a:gd name="T43" fmla="*/ 276 h 626"/>
                <a:gd name="T44" fmla="*/ 10 w 358"/>
                <a:gd name="T45" fmla="*/ 210 h 626"/>
                <a:gd name="T46" fmla="*/ 6 w 358"/>
                <a:gd name="T47" fmla="*/ 78 h 626"/>
                <a:gd name="T48" fmla="*/ 6 w 358"/>
                <a:gd name="T49" fmla="*/ 8 h 626"/>
                <a:gd name="T50" fmla="*/ 60 w 358"/>
                <a:gd name="T51" fmla="*/ 0 h 626"/>
                <a:gd name="T52" fmla="*/ 64 w 358"/>
                <a:gd name="T53" fmla="*/ 4 h 626"/>
                <a:gd name="T54" fmla="*/ 62 w 358"/>
                <a:gd name="T55" fmla="*/ 126 h 626"/>
                <a:gd name="T56" fmla="*/ 62 w 358"/>
                <a:gd name="T57" fmla="*/ 262 h 626"/>
                <a:gd name="T58" fmla="*/ 98 w 358"/>
                <a:gd name="T59" fmla="*/ 242 h 626"/>
                <a:gd name="T60" fmla="*/ 136 w 358"/>
                <a:gd name="T61" fmla="*/ 226 h 626"/>
                <a:gd name="T62" fmla="*/ 176 w 358"/>
                <a:gd name="T63" fmla="*/ 216 h 626"/>
                <a:gd name="T64" fmla="*/ 218 w 358"/>
                <a:gd name="T65" fmla="*/ 212 h 626"/>
                <a:gd name="T66" fmla="*/ 238 w 358"/>
                <a:gd name="T67" fmla="*/ 214 h 626"/>
                <a:gd name="T68" fmla="*/ 274 w 358"/>
                <a:gd name="T69" fmla="*/ 222 h 626"/>
                <a:gd name="T70" fmla="*/ 290 w 358"/>
                <a:gd name="T71" fmla="*/ 228 h 626"/>
                <a:gd name="T72" fmla="*/ 318 w 358"/>
                <a:gd name="T73" fmla="*/ 248 h 626"/>
                <a:gd name="T74" fmla="*/ 338 w 358"/>
                <a:gd name="T75" fmla="*/ 278 h 626"/>
                <a:gd name="T76" fmla="*/ 342 w 358"/>
                <a:gd name="T77" fmla="*/ 288 h 626"/>
                <a:gd name="T78" fmla="*/ 350 w 358"/>
                <a:gd name="T79" fmla="*/ 326 h 626"/>
                <a:gd name="T80" fmla="*/ 350 w 358"/>
                <a:gd name="T81" fmla="*/ 378 h 626"/>
                <a:gd name="T82" fmla="*/ 352 w 358"/>
                <a:gd name="T83" fmla="*/ 458 h 626"/>
                <a:gd name="T84" fmla="*/ 352 w 358"/>
                <a:gd name="T85" fmla="*/ 624 h 6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8"/>
                <a:gd name="T130" fmla="*/ 0 h 626"/>
                <a:gd name="T131" fmla="*/ 358 w 358"/>
                <a:gd name="T132" fmla="*/ 626 h 62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8" h="626">
                  <a:moveTo>
                    <a:pt x="352" y="624"/>
                  </a:moveTo>
                  <a:lnTo>
                    <a:pt x="352" y="624"/>
                  </a:lnTo>
                  <a:lnTo>
                    <a:pt x="302" y="626"/>
                  </a:lnTo>
                  <a:lnTo>
                    <a:pt x="298" y="622"/>
                  </a:lnTo>
                  <a:lnTo>
                    <a:pt x="298" y="492"/>
                  </a:lnTo>
                  <a:lnTo>
                    <a:pt x="298" y="384"/>
                  </a:lnTo>
                  <a:lnTo>
                    <a:pt x="296" y="340"/>
                  </a:lnTo>
                  <a:lnTo>
                    <a:pt x="292" y="318"/>
                  </a:lnTo>
                  <a:lnTo>
                    <a:pt x="286" y="298"/>
                  </a:lnTo>
                  <a:lnTo>
                    <a:pt x="280" y="288"/>
                  </a:lnTo>
                  <a:lnTo>
                    <a:pt x="272" y="278"/>
                  </a:lnTo>
                  <a:lnTo>
                    <a:pt x="262" y="270"/>
                  </a:lnTo>
                  <a:lnTo>
                    <a:pt x="252" y="264"/>
                  </a:lnTo>
                  <a:lnTo>
                    <a:pt x="240" y="260"/>
                  </a:lnTo>
                  <a:lnTo>
                    <a:pt x="226" y="258"/>
                  </a:lnTo>
                  <a:lnTo>
                    <a:pt x="214" y="256"/>
                  </a:lnTo>
                  <a:lnTo>
                    <a:pt x="200" y="254"/>
                  </a:lnTo>
                  <a:lnTo>
                    <a:pt x="182" y="256"/>
                  </a:lnTo>
                  <a:lnTo>
                    <a:pt x="164" y="258"/>
                  </a:lnTo>
                  <a:lnTo>
                    <a:pt x="146" y="262"/>
                  </a:lnTo>
                  <a:lnTo>
                    <a:pt x="126" y="270"/>
                  </a:lnTo>
                  <a:lnTo>
                    <a:pt x="108" y="278"/>
                  </a:lnTo>
                  <a:lnTo>
                    <a:pt x="92" y="286"/>
                  </a:lnTo>
                  <a:lnTo>
                    <a:pt x="76" y="296"/>
                  </a:lnTo>
                  <a:lnTo>
                    <a:pt x="62" y="308"/>
                  </a:lnTo>
                  <a:lnTo>
                    <a:pt x="62" y="316"/>
                  </a:lnTo>
                  <a:lnTo>
                    <a:pt x="64" y="468"/>
                  </a:lnTo>
                  <a:lnTo>
                    <a:pt x="68" y="620"/>
                  </a:lnTo>
                  <a:lnTo>
                    <a:pt x="64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10" y="276"/>
                  </a:lnTo>
                  <a:lnTo>
                    <a:pt x="10" y="210"/>
                  </a:lnTo>
                  <a:lnTo>
                    <a:pt x="8" y="144"/>
                  </a:lnTo>
                  <a:lnTo>
                    <a:pt x="6" y="7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60" y="0"/>
                  </a:lnTo>
                  <a:lnTo>
                    <a:pt x="64" y="4"/>
                  </a:lnTo>
                  <a:lnTo>
                    <a:pt x="62" y="66"/>
                  </a:lnTo>
                  <a:lnTo>
                    <a:pt x="62" y="126"/>
                  </a:lnTo>
                  <a:lnTo>
                    <a:pt x="62" y="262"/>
                  </a:lnTo>
                  <a:lnTo>
                    <a:pt x="80" y="252"/>
                  </a:lnTo>
                  <a:lnTo>
                    <a:pt x="98" y="242"/>
                  </a:lnTo>
                  <a:lnTo>
                    <a:pt x="116" y="232"/>
                  </a:lnTo>
                  <a:lnTo>
                    <a:pt x="136" y="226"/>
                  </a:lnTo>
                  <a:lnTo>
                    <a:pt x="156" y="220"/>
                  </a:lnTo>
                  <a:lnTo>
                    <a:pt x="176" y="216"/>
                  </a:lnTo>
                  <a:lnTo>
                    <a:pt x="196" y="214"/>
                  </a:lnTo>
                  <a:lnTo>
                    <a:pt x="218" y="212"/>
                  </a:lnTo>
                  <a:lnTo>
                    <a:pt x="238" y="214"/>
                  </a:lnTo>
                  <a:lnTo>
                    <a:pt x="256" y="216"/>
                  </a:lnTo>
                  <a:lnTo>
                    <a:pt x="274" y="222"/>
                  </a:lnTo>
                  <a:lnTo>
                    <a:pt x="290" y="228"/>
                  </a:lnTo>
                  <a:lnTo>
                    <a:pt x="304" y="238"/>
                  </a:lnTo>
                  <a:lnTo>
                    <a:pt x="318" y="248"/>
                  </a:lnTo>
                  <a:lnTo>
                    <a:pt x="330" y="262"/>
                  </a:lnTo>
                  <a:lnTo>
                    <a:pt x="338" y="278"/>
                  </a:lnTo>
                  <a:lnTo>
                    <a:pt x="342" y="288"/>
                  </a:lnTo>
                  <a:lnTo>
                    <a:pt x="346" y="300"/>
                  </a:lnTo>
                  <a:lnTo>
                    <a:pt x="350" y="326"/>
                  </a:lnTo>
                  <a:lnTo>
                    <a:pt x="350" y="378"/>
                  </a:lnTo>
                  <a:lnTo>
                    <a:pt x="352" y="458"/>
                  </a:lnTo>
                  <a:lnTo>
                    <a:pt x="358" y="620"/>
                  </a:lnTo>
                  <a:lnTo>
                    <a:pt x="35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098" name="Freeform 6"/>
            <p:cNvSpPr>
              <a:spLocks noEditPoints="1"/>
            </p:cNvSpPr>
            <p:nvPr/>
          </p:nvSpPr>
          <p:spPr bwMode="gray">
            <a:xfrm>
              <a:off x="2073" y="2055"/>
              <a:ext cx="326" cy="422"/>
            </a:xfrm>
            <a:custGeom>
              <a:avLst/>
              <a:gdLst>
                <a:gd name="T0" fmla="*/ 276 w 326"/>
                <a:gd name="T1" fmla="*/ 414 h 422"/>
                <a:gd name="T2" fmla="*/ 270 w 326"/>
                <a:gd name="T3" fmla="*/ 382 h 422"/>
                <a:gd name="T4" fmla="*/ 226 w 326"/>
                <a:gd name="T5" fmla="*/ 406 h 422"/>
                <a:gd name="T6" fmla="*/ 178 w 326"/>
                <a:gd name="T7" fmla="*/ 420 h 422"/>
                <a:gd name="T8" fmla="*/ 144 w 326"/>
                <a:gd name="T9" fmla="*/ 422 h 422"/>
                <a:gd name="T10" fmla="*/ 88 w 326"/>
                <a:gd name="T11" fmla="*/ 412 h 422"/>
                <a:gd name="T12" fmla="*/ 52 w 326"/>
                <a:gd name="T13" fmla="*/ 394 h 422"/>
                <a:gd name="T14" fmla="*/ 32 w 326"/>
                <a:gd name="T15" fmla="*/ 376 h 422"/>
                <a:gd name="T16" fmla="*/ 12 w 326"/>
                <a:gd name="T17" fmla="*/ 346 h 422"/>
                <a:gd name="T18" fmla="*/ 2 w 326"/>
                <a:gd name="T19" fmla="*/ 308 h 422"/>
                <a:gd name="T20" fmla="*/ 2 w 326"/>
                <a:gd name="T21" fmla="*/ 270 h 422"/>
                <a:gd name="T22" fmla="*/ 28 w 326"/>
                <a:gd name="T23" fmla="*/ 214 h 422"/>
                <a:gd name="T24" fmla="*/ 58 w 326"/>
                <a:gd name="T25" fmla="*/ 188 h 422"/>
                <a:gd name="T26" fmla="*/ 96 w 326"/>
                <a:gd name="T27" fmla="*/ 172 h 422"/>
                <a:gd name="T28" fmla="*/ 182 w 326"/>
                <a:gd name="T29" fmla="*/ 150 h 422"/>
                <a:gd name="T30" fmla="*/ 270 w 326"/>
                <a:gd name="T31" fmla="*/ 124 h 422"/>
                <a:gd name="T32" fmla="*/ 264 w 326"/>
                <a:gd name="T33" fmla="*/ 84 h 422"/>
                <a:gd name="T34" fmla="*/ 246 w 326"/>
                <a:gd name="T35" fmla="*/ 60 h 422"/>
                <a:gd name="T36" fmla="*/ 196 w 326"/>
                <a:gd name="T37" fmla="*/ 42 h 422"/>
                <a:gd name="T38" fmla="*/ 142 w 326"/>
                <a:gd name="T39" fmla="*/ 44 h 422"/>
                <a:gd name="T40" fmla="*/ 54 w 326"/>
                <a:gd name="T41" fmla="*/ 72 h 422"/>
                <a:gd name="T42" fmla="*/ 50 w 326"/>
                <a:gd name="T43" fmla="*/ 50 h 422"/>
                <a:gd name="T44" fmla="*/ 54 w 326"/>
                <a:gd name="T45" fmla="*/ 26 h 422"/>
                <a:gd name="T46" fmla="*/ 118 w 326"/>
                <a:gd name="T47" fmla="*/ 8 h 422"/>
                <a:gd name="T48" fmla="*/ 184 w 326"/>
                <a:gd name="T49" fmla="*/ 0 h 422"/>
                <a:gd name="T50" fmla="*/ 242 w 326"/>
                <a:gd name="T51" fmla="*/ 8 h 422"/>
                <a:gd name="T52" fmla="*/ 278 w 326"/>
                <a:gd name="T53" fmla="*/ 22 h 422"/>
                <a:gd name="T54" fmla="*/ 314 w 326"/>
                <a:gd name="T55" fmla="*/ 64 h 422"/>
                <a:gd name="T56" fmla="*/ 320 w 326"/>
                <a:gd name="T57" fmla="*/ 92 h 422"/>
                <a:gd name="T58" fmla="*/ 322 w 326"/>
                <a:gd name="T59" fmla="*/ 120 h 422"/>
                <a:gd name="T60" fmla="*/ 320 w 326"/>
                <a:gd name="T61" fmla="*/ 304 h 422"/>
                <a:gd name="T62" fmla="*/ 320 w 326"/>
                <a:gd name="T63" fmla="*/ 412 h 422"/>
                <a:gd name="T64" fmla="*/ 204 w 326"/>
                <a:gd name="T65" fmla="*/ 188 h 422"/>
                <a:gd name="T66" fmla="*/ 134 w 326"/>
                <a:gd name="T67" fmla="*/ 204 h 422"/>
                <a:gd name="T68" fmla="*/ 102 w 326"/>
                <a:gd name="T69" fmla="*/ 216 h 422"/>
                <a:gd name="T70" fmla="*/ 78 w 326"/>
                <a:gd name="T71" fmla="*/ 234 h 422"/>
                <a:gd name="T72" fmla="*/ 56 w 326"/>
                <a:gd name="T73" fmla="*/ 276 h 422"/>
                <a:gd name="T74" fmla="*/ 58 w 326"/>
                <a:gd name="T75" fmla="*/ 312 h 422"/>
                <a:gd name="T76" fmla="*/ 86 w 326"/>
                <a:gd name="T77" fmla="*/ 356 h 422"/>
                <a:gd name="T78" fmla="*/ 118 w 326"/>
                <a:gd name="T79" fmla="*/ 374 h 422"/>
                <a:gd name="T80" fmla="*/ 156 w 326"/>
                <a:gd name="T81" fmla="*/ 380 h 422"/>
                <a:gd name="T82" fmla="*/ 202 w 326"/>
                <a:gd name="T83" fmla="*/ 374 h 422"/>
                <a:gd name="T84" fmla="*/ 244 w 326"/>
                <a:gd name="T85" fmla="*/ 356 h 422"/>
                <a:gd name="T86" fmla="*/ 270 w 326"/>
                <a:gd name="T87" fmla="*/ 180 h 4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6"/>
                <a:gd name="T133" fmla="*/ 0 h 422"/>
                <a:gd name="T134" fmla="*/ 326 w 326"/>
                <a:gd name="T135" fmla="*/ 422 h 4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6" h="422">
                  <a:moveTo>
                    <a:pt x="320" y="412"/>
                  </a:moveTo>
                  <a:lnTo>
                    <a:pt x="320" y="412"/>
                  </a:lnTo>
                  <a:lnTo>
                    <a:pt x="276" y="414"/>
                  </a:lnTo>
                  <a:lnTo>
                    <a:pt x="270" y="410"/>
                  </a:lnTo>
                  <a:lnTo>
                    <a:pt x="270" y="382"/>
                  </a:lnTo>
                  <a:lnTo>
                    <a:pt x="256" y="392"/>
                  </a:lnTo>
                  <a:lnTo>
                    <a:pt x="240" y="400"/>
                  </a:lnTo>
                  <a:lnTo>
                    <a:pt x="226" y="406"/>
                  </a:lnTo>
                  <a:lnTo>
                    <a:pt x="210" y="412"/>
                  </a:lnTo>
                  <a:lnTo>
                    <a:pt x="194" y="416"/>
                  </a:lnTo>
                  <a:lnTo>
                    <a:pt x="178" y="420"/>
                  </a:lnTo>
                  <a:lnTo>
                    <a:pt x="162" y="420"/>
                  </a:lnTo>
                  <a:lnTo>
                    <a:pt x="144" y="422"/>
                  </a:lnTo>
                  <a:lnTo>
                    <a:pt x="114" y="420"/>
                  </a:lnTo>
                  <a:lnTo>
                    <a:pt x="100" y="416"/>
                  </a:lnTo>
                  <a:lnTo>
                    <a:pt x="88" y="412"/>
                  </a:lnTo>
                  <a:lnTo>
                    <a:pt x="74" y="408"/>
                  </a:lnTo>
                  <a:lnTo>
                    <a:pt x="62" y="400"/>
                  </a:lnTo>
                  <a:lnTo>
                    <a:pt x="52" y="394"/>
                  </a:lnTo>
                  <a:lnTo>
                    <a:pt x="42" y="386"/>
                  </a:lnTo>
                  <a:lnTo>
                    <a:pt x="32" y="376"/>
                  </a:lnTo>
                  <a:lnTo>
                    <a:pt x="24" y="366"/>
                  </a:lnTo>
                  <a:lnTo>
                    <a:pt x="16" y="356"/>
                  </a:lnTo>
                  <a:lnTo>
                    <a:pt x="12" y="346"/>
                  </a:lnTo>
                  <a:lnTo>
                    <a:pt x="6" y="334"/>
                  </a:lnTo>
                  <a:lnTo>
                    <a:pt x="4" y="322"/>
                  </a:lnTo>
                  <a:lnTo>
                    <a:pt x="2" y="308"/>
                  </a:lnTo>
                  <a:lnTo>
                    <a:pt x="0" y="294"/>
                  </a:lnTo>
                  <a:lnTo>
                    <a:pt x="2" y="270"/>
                  </a:lnTo>
                  <a:lnTo>
                    <a:pt x="8" y="248"/>
                  </a:lnTo>
                  <a:lnTo>
                    <a:pt x="16" y="230"/>
                  </a:lnTo>
                  <a:lnTo>
                    <a:pt x="28" y="214"/>
                  </a:lnTo>
                  <a:lnTo>
                    <a:pt x="42" y="200"/>
                  </a:lnTo>
                  <a:lnTo>
                    <a:pt x="58" y="188"/>
                  </a:lnTo>
                  <a:lnTo>
                    <a:pt x="76" y="180"/>
                  </a:lnTo>
                  <a:lnTo>
                    <a:pt x="96" y="172"/>
                  </a:lnTo>
                  <a:lnTo>
                    <a:pt x="116" y="164"/>
                  </a:lnTo>
                  <a:lnTo>
                    <a:pt x="138" y="158"/>
                  </a:lnTo>
                  <a:lnTo>
                    <a:pt x="182" y="150"/>
                  </a:lnTo>
                  <a:lnTo>
                    <a:pt x="270" y="140"/>
                  </a:lnTo>
                  <a:lnTo>
                    <a:pt x="270" y="124"/>
                  </a:lnTo>
                  <a:lnTo>
                    <a:pt x="268" y="102"/>
                  </a:lnTo>
                  <a:lnTo>
                    <a:pt x="264" y="84"/>
                  </a:lnTo>
                  <a:lnTo>
                    <a:pt x="256" y="70"/>
                  </a:lnTo>
                  <a:lnTo>
                    <a:pt x="246" y="60"/>
                  </a:lnTo>
                  <a:lnTo>
                    <a:pt x="232" y="52"/>
                  </a:lnTo>
                  <a:lnTo>
                    <a:pt x="216" y="46"/>
                  </a:lnTo>
                  <a:lnTo>
                    <a:pt x="196" y="42"/>
                  </a:lnTo>
                  <a:lnTo>
                    <a:pt x="172" y="42"/>
                  </a:lnTo>
                  <a:lnTo>
                    <a:pt x="142" y="44"/>
                  </a:lnTo>
                  <a:lnTo>
                    <a:pt x="112" y="50"/>
                  </a:lnTo>
                  <a:lnTo>
                    <a:pt x="82" y="60"/>
                  </a:lnTo>
                  <a:lnTo>
                    <a:pt x="54" y="72"/>
                  </a:lnTo>
                  <a:lnTo>
                    <a:pt x="48" y="68"/>
                  </a:lnTo>
                  <a:lnTo>
                    <a:pt x="50" y="50"/>
                  </a:lnTo>
                  <a:lnTo>
                    <a:pt x="50" y="32"/>
                  </a:lnTo>
                  <a:lnTo>
                    <a:pt x="54" y="26"/>
                  </a:lnTo>
                  <a:lnTo>
                    <a:pt x="86" y="16"/>
                  </a:lnTo>
                  <a:lnTo>
                    <a:pt x="118" y="8"/>
                  </a:lnTo>
                  <a:lnTo>
                    <a:pt x="150" y="2"/>
                  </a:lnTo>
                  <a:lnTo>
                    <a:pt x="184" y="0"/>
                  </a:lnTo>
                  <a:lnTo>
                    <a:pt x="204" y="2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8" y="22"/>
                  </a:lnTo>
                  <a:lnTo>
                    <a:pt x="292" y="34"/>
                  </a:lnTo>
                  <a:lnTo>
                    <a:pt x="304" y="48"/>
                  </a:lnTo>
                  <a:lnTo>
                    <a:pt x="314" y="64"/>
                  </a:lnTo>
                  <a:lnTo>
                    <a:pt x="318" y="78"/>
                  </a:lnTo>
                  <a:lnTo>
                    <a:pt x="320" y="92"/>
                  </a:lnTo>
                  <a:lnTo>
                    <a:pt x="322" y="106"/>
                  </a:lnTo>
                  <a:lnTo>
                    <a:pt x="322" y="120"/>
                  </a:lnTo>
                  <a:lnTo>
                    <a:pt x="320" y="250"/>
                  </a:lnTo>
                  <a:lnTo>
                    <a:pt x="320" y="304"/>
                  </a:lnTo>
                  <a:lnTo>
                    <a:pt x="322" y="356"/>
                  </a:lnTo>
                  <a:lnTo>
                    <a:pt x="326" y="406"/>
                  </a:lnTo>
                  <a:lnTo>
                    <a:pt x="320" y="412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04" y="188"/>
                  </a:lnTo>
                  <a:lnTo>
                    <a:pt x="168" y="194"/>
                  </a:lnTo>
                  <a:lnTo>
                    <a:pt x="134" y="204"/>
                  </a:lnTo>
                  <a:lnTo>
                    <a:pt x="118" y="210"/>
                  </a:lnTo>
                  <a:lnTo>
                    <a:pt x="102" y="216"/>
                  </a:lnTo>
                  <a:lnTo>
                    <a:pt x="90" y="224"/>
                  </a:lnTo>
                  <a:lnTo>
                    <a:pt x="78" y="234"/>
                  </a:lnTo>
                  <a:lnTo>
                    <a:pt x="68" y="246"/>
                  </a:lnTo>
                  <a:lnTo>
                    <a:pt x="60" y="260"/>
                  </a:lnTo>
                  <a:lnTo>
                    <a:pt x="56" y="276"/>
                  </a:lnTo>
                  <a:lnTo>
                    <a:pt x="56" y="294"/>
                  </a:lnTo>
                  <a:lnTo>
                    <a:pt x="58" y="312"/>
                  </a:lnTo>
                  <a:lnTo>
                    <a:pt x="64" y="330"/>
                  </a:lnTo>
                  <a:lnTo>
                    <a:pt x="72" y="344"/>
                  </a:lnTo>
                  <a:lnTo>
                    <a:pt x="86" y="356"/>
                  </a:lnTo>
                  <a:lnTo>
                    <a:pt x="100" y="366"/>
                  </a:lnTo>
                  <a:lnTo>
                    <a:pt x="118" y="374"/>
                  </a:lnTo>
                  <a:lnTo>
                    <a:pt x="136" y="378"/>
                  </a:lnTo>
                  <a:lnTo>
                    <a:pt x="156" y="380"/>
                  </a:lnTo>
                  <a:lnTo>
                    <a:pt x="172" y="380"/>
                  </a:lnTo>
                  <a:lnTo>
                    <a:pt x="188" y="378"/>
                  </a:lnTo>
                  <a:lnTo>
                    <a:pt x="202" y="374"/>
                  </a:lnTo>
                  <a:lnTo>
                    <a:pt x="216" y="370"/>
                  </a:lnTo>
                  <a:lnTo>
                    <a:pt x="230" y="364"/>
                  </a:lnTo>
                  <a:lnTo>
                    <a:pt x="244" y="356"/>
                  </a:lnTo>
                  <a:lnTo>
                    <a:pt x="258" y="348"/>
                  </a:lnTo>
                  <a:lnTo>
                    <a:pt x="270" y="338"/>
                  </a:lnTo>
                  <a:lnTo>
                    <a:pt x="270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099" name="Freeform 7"/>
            <p:cNvSpPr>
              <a:spLocks/>
            </p:cNvSpPr>
            <p:nvPr/>
          </p:nvSpPr>
          <p:spPr bwMode="gray">
            <a:xfrm>
              <a:off x="2479" y="2055"/>
              <a:ext cx="356" cy="414"/>
            </a:xfrm>
            <a:custGeom>
              <a:avLst/>
              <a:gdLst>
                <a:gd name="T0" fmla="*/ 352 w 356"/>
                <a:gd name="T1" fmla="*/ 412 h 414"/>
                <a:gd name="T2" fmla="*/ 296 w 356"/>
                <a:gd name="T3" fmla="*/ 408 h 414"/>
                <a:gd name="T4" fmla="*/ 296 w 356"/>
                <a:gd name="T5" fmla="*/ 308 h 414"/>
                <a:gd name="T6" fmla="*/ 294 w 356"/>
                <a:gd name="T7" fmla="*/ 158 h 414"/>
                <a:gd name="T8" fmla="*/ 294 w 356"/>
                <a:gd name="T9" fmla="*/ 114 h 414"/>
                <a:gd name="T10" fmla="*/ 288 w 356"/>
                <a:gd name="T11" fmla="*/ 96 h 414"/>
                <a:gd name="T12" fmla="*/ 280 w 356"/>
                <a:gd name="T13" fmla="*/ 78 h 414"/>
                <a:gd name="T14" fmla="*/ 268 w 356"/>
                <a:gd name="T15" fmla="*/ 64 h 414"/>
                <a:gd name="T16" fmla="*/ 252 w 356"/>
                <a:gd name="T17" fmla="*/ 54 h 414"/>
                <a:gd name="T18" fmla="*/ 242 w 356"/>
                <a:gd name="T19" fmla="*/ 50 h 414"/>
                <a:gd name="T20" fmla="*/ 202 w 356"/>
                <a:gd name="T21" fmla="*/ 44 h 414"/>
                <a:gd name="T22" fmla="*/ 182 w 356"/>
                <a:gd name="T23" fmla="*/ 46 h 414"/>
                <a:gd name="T24" fmla="*/ 144 w 356"/>
                <a:gd name="T25" fmla="*/ 52 h 414"/>
                <a:gd name="T26" fmla="*/ 110 w 356"/>
                <a:gd name="T27" fmla="*/ 66 h 414"/>
                <a:gd name="T28" fmla="*/ 76 w 356"/>
                <a:gd name="T29" fmla="*/ 84 h 414"/>
                <a:gd name="T30" fmla="*/ 60 w 356"/>
                <a:gd name="T31" fmla="*/ 114 h 414"/>
                <a:gd name="T32" fmla="*/ 62 w 356"/>
                <a:gd name="T33" fmla="*/ 188 h 414"/>
                <a:gd name="T34" fmla="*/ 66 w 356"/>
                <a:gd name="T35" fmla="*/ 334 h 414"/>
                <a:gd name="T36" fmla="*/ 62 w 356"/>
                <a:gd name="T37" fmla="*/ 412 h 414"/>
                <a:gd name="T38" fmla="*/ 12 w 356"/>
                <a:gd name="T39" fmla="*/ 414 h 414"/>
                <a:gd name="T40" fmla="*/ 8 w 356"/>
                <a:gd name="T41" fmla="*/ 408 h 414"/>
                <a:gd name="T42" fmla="*/ 10 w 356"/>
                <a:gd name="T43" fmla="*/ 252 h 414"/>
                <a:gd name="T44" fmla="*/ 6 w 356"/>
                <a:gd name="T45" fmla="*/ 136 h 414"/>
                <a:gd name="T46" fmla="*/ 4 w 356"/>
                <a:gd name="T47" fmla="*/ 14 h 414"/>
                <a:gd name="T48" fmla="*/ 56 w 356"/>
                <a:gd name="T49" fmla="*/ 6 h 414"/>
                <a:gd name="T50" fmla="*/ 60 w 356"/>
                <a:gd name="T51" fmla="*/ 10 h 414"/>
                <a:gd name="T52" fmla="*/ 58 w 356"/>
                <a:gd name="T53" fmla="*/ 52 h 414"/>
                <a:gd name="T54" fmla="*/ 134 w 356"/>
                <a:gd name="T55" fmla="*/ 14 h 414"/>
                <a:gd name="T56" fmla="*/ 152 w 356"/>
                <a:gd name="T57" fmla="*/ 8 h 414"/>
                <a:gd name="T58" fmla="*/ 194 w 356"/>
                <a:gd name="T59" fmla="*/ 2 h 414"/>
                <a:gd name="T60" fmla="*/ 216 w 356"/>
                <a:gd name="T61" fmla="*/ 0 h 414"/>
                <a:gd name="T62" fmla="*/ 254 w 356"/>
                <a:gd name="T63" fmla="*/ 4 h 414"/>
                <a:gd name="T64" fmla="*/ 288 w 356"/>
                <a:gd name="T65" fmla="*/ 16 h 414"/>
                <a:gd name="T66" fmla="*/ 304 w 356"/>
                <a:gd name="T67" fmla="*/ 24 h 414"/>
                <a:gd name="T68" fmla="*/ 328 w 356"/>
                <a:gd name="T69" fmla="*/ 50 h 414"/>
                <a:gd name="T70" fmla="*/ 338 w 356"/>
                <a:gd name="T71" fmla="*/ 66 h 414"/>
                <a:gd name="T72" fmla="*/ 346 w 356"/>
                <a:gd name="T73" fmla="*/ 88 h 414"/>
                <a:gd name="T74" fmla="*/ 350 w 356"/>
                <a:gd name="T75" fmla="*/ 114 h 414"/>
                <a:gd name="T76" fmla="*/ 350 w 356"/>
                <a:gd name="T77" fmla="*/ 166 h 414"/>
                <a:gd name="T78" fmla="*/ 352 w 356"/>
                <a:gd name="T79" fmla="*/ 246 h 414"/>
                <a:gd name="T80" fmla="*/ 352 w 356"/>
                <a:gd name="T81" fmla="*/ 412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6"/>
                <a:gd name="T124" fmla="*/ 0 h 414"/>
                <a:gd name="T125" fmla="*/ 356 w 356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6" h="414">
                  <a:moveTo>
                    <a:pt x="352" y="412"/>
                  </a:moveTo>
                  <a:lnTo>
                    <a:pt x="352" y="412"/>
                  </a:lnTo>
                  <a:lnTo>
                    <a:pt x="300" y="414"/>
                  </a:lnTo>
                  <a:lnTo>
                    <a:pt x="296" y="408"/>
                  </a:lnTo>
                  <a:lnTo>
                    <a:pt x="296" y="308"/>
                  </a:lnTo>
                  <a:lnTo>
                    <a:pt x="294" y="158"/>
                  </a:lnTo>
                  <a:lnTo>
                    <a:pt x="294" y="114"/>
                  </a:lnTo>
                  <a:lnTo>
                    <a:pt x="288" y="96"/>
                  </a:lnTo>
                  <a:lnTo>
                    <a:pt x="280" y="78"/>
                  </a:lnTo>
                  <a:lnTo>
                    <a:pt x="274" y="70"/>
                  </a:lnTo>
                  <a:lnTo>
                    <a:pt x="268" y="64"/>
                  </a:lnTo>
                  <a:lnTo>
                    <a:pt x="260" y="58"/>
                  </a:lnTo>
                  <a:lnTo>
                    <a:pt x="252" y="54"/>
                  </a:lnTo>
                  <a:lnTo>
                    <a:pt x="242" y="50"/>
                  </a:lnTo>
                  <a:lnTo>
                    <a:pt x="230" y="46"/>
                  </a:lnTo>
                  <a:lnTo>
                    <a:pt x="202" y="44"/>
                  </a:lnTo>
                  <a:lnTo>
                    <a:pt x="182" y="46"/>
                  </a:lnTo>
                  <a:lnTo>
                    <a:pt x="162" y="48"/>
                  </a:lnTo>
                  <a:lnTo>
                    <a:pt x="144" y="52"/>
                  </a:lnTo>
                  <a:lnTo>
                    <a:pt x="126" y="58"/>
                  </a:lnTo>
                  <a:lnTo>
                    <a:pt x="110" y="66"/>
                  </a:lnTo>
                  <a:lnTo>
                    <a:pt x="92" y="74"/>
                  </a:lnTo>
                  <a:lnTo>
                    <a:pt x="76" y="84"/>
                  </a:lnTo>
                  <a:lnTo>
                    <a:pt x="60" y="96"/>
                  </a:lnTo>
                  <a:lnTo>
                    <a:pt x="60" y="114"/>
                  </a:lnTo>
                  <a:lnTo>
                    <a:pt x="62" y="188"/>
                  </a:lnTo>
                  <a:lnTo>
                    <a:pt x="62" y="260"/>
                  </a:lnTo>
                  <a:lnTo>
                    <a:pt x="66" y="334"/>
                  </a:lnTo>
                  <a:lnTo>
                    <a:pt x="68" y="406"/>
                  </a:lnTo>
                  <a:lnTo>
                    <a:pt x="62" y="412"/>
                  </a:lnTo>
                  <a:lnTo>
                    <a:pt x="12" y="414"/>
                  </a:lnTo>
                  <a:lnTo>
                    <a:pt x="8" y="408"/>
                  </a:lnTo>
                  <a:lnTo>
                    <a:pt x="10" y="316"/>
                  </a:lnTo>
                  <a:lnTo>
                    <a:pt x="10" y="252"/>
                  </a:lnTo>
                  <a:lnTo>
                    <a:pt x="6" y="136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58" y="52"/>
                  </a:lnTo>
                  <a:lnTo>
                    <a:pt x="94" y="30"/>
                  </a:lnTo>
                  <a:lnTo>
                    <a:pt x="134" y="14"/>
                  </a:lnTo>
                  <a:lnTo>
                    <a:pt x="152" y="8"/>
                  </a:lnTo>
                  <a:lnTo>
                    <a:pt x="174" y="4"/>
                  </a:lnTo>
                  <a:lnTo>
                    <a:pt x="194" y="2"/>
                  </a:lnTo>
                  <a:lnTo>
                    <a:pt x="216" y="0"/>
                  </a:lnTo>
                  <a:lnTo>
                    <a:pt x="236" y="2"/>
                  </a:lnTo>
                  <a:lnTo>
                    <a:pt x="254" y="4"/>
                  </a:lnTo>
                  <a:lnTo>
                    <a:pt x="272" y="10"/>
                  </a:lnTo>
                  <a:lnTo>
                    <a:pt x="288" y="16"/>
                  </a:lnTo>
                  <a:lnTo>
                    <a:pt x="304" y="24"/>
                  </a:lnTo>
                  <a:lnTo>
                    <a:pt x="316" y="36"/>
                  </a:lnTo>
                  <a:lnTo>
                    <a:pt x="328" y="50"/>
                  </a:lnTo>
                  <a:lnTo>
                    <a:pt x="338" y="66"/>
                  </a:lnTo>
                  <a:lnTo>
                    <a:pt x="342" y="76"/>
                  </a:lnTo>
                  <a:lnTo>
                    <a:pt x="346" y="88"/>
                  </a:lnTo>
                  <a:lnTo>
                    <a:pt x="348" y="102"/>
                  </a:lnTo>
                  <a:lnTo>
                    <a:pt x="350" y="114"/>
                  </a:lnTo>
                  <a:lnTo>
                    <a:pt x="350" y="166"/>
                  </a:lnTo>
                  <a:lnTo>
                    <a:pt x="352" y="246"/>
                  </a:lnTo>
                  <a:lnTo>
                    <a:pt x="356" y="408"/>
                  </a:lnTo>
                  <a:lnTo>
                    <a:pt x="352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00" name="Freeform 8"/>
            <p:cNvSpPr>
              <a:spLocks/>
            </p:cNvSpPr>
            <p:nvPr/>
          </p:nvSpPr>
          <p:spPr bwMode="gray">
            <a:xfrm>
              <a:off x="2893" y="1843"/>
              <a:ext cx="336" cy="626"/>
            </a:xfrm>
            <a:custGeom>
              <a:avLst/>
              <a:gdLst>
                <a:gd name="T0" fmla="*/ 332 w 336"/>
                <a:gd name="T1" fmla="*/ 624 h 626"/>
                <a:gd name="T2" fmla="*/ 332 w 336"/>
                <a:gd name="T3" fmla="*/ 624 h 626"/>
                <a:gd name="T4" fmla="*/ 310 w 336"/>
                <a:gd name="T5" fmla="*/ 622 h 626"/>
                <a:gd name="T6" fmla="*/ 310 w 336"/>
                <a:gd name="T7" fmla="*/ 622 h 626"/>
                <a:gd name="T8" fmla="*/ 270 w 336"/>
                <a:gd name="T9" fmla="*/ 626 h 626"/>
                <a:gd name="T10" fmla="*/ 260 w 336"/>
                <a:gd name="T11" fmla="*/ 622 h 626"/>
                <a:gd name="T12" fmla="*/ 260 w 336"/>
                <a:gd name="T13" fmla="*/ 622 h 626"/>
                <a:gd name="T14" fmla="*/ 162 w 336"/>
                <a:gd name="T15" fmla="*/ 506 h 626"/>
                <a:gd name="T16" fmla="*/ 62 w 336"/>
                <a:gd name="T17" fmla="*/ 390 h 626"/>
                <a:gd name="T18" fmla="*/ 62 w 336"/>
                <a:gd name="T19" fmla="*/ 412 h 626"/>
                <a:gd name="T20" fmla="*/ 62 w 336"/>
                <a:gd name="T21" fmla="*/ 412 h 626"/>
                <a:gd name="T22" fmla="*/ 62 w 336"/>
                <a:gd name="T23" fmla="*/ 490 h 626"/>
                <a:gd name="T24" fmla="*/ 66 w 336"/>
                <a:gd name="T25" fmla="*/ 568 h 626"/>
                <a:gd name="T26" fmla="*/ 66 w 336"/>
                <a:gd name="T27" fmla="*/ 568 h 626"/>
                <a:gd name="T28" fmla="*/ 68 w 336"/>
                <a:gd name="T29" fmla="*/ 620 h 626"/>
                <a:gd name="T30" fmla="*/ 62 w 336"/>
                <a:gd name="T31" fmla="*/ 624 h 626"/>
                <a:gd name="T32" fmla="*/ 62 w 336"/>
                <a:gd name="T33" fmla="*/ 624 h 626"/>
                <a:gd name="T34" fmla="*/ 14 w 336"/>
                <a:gd name="T35" fmla="*/ 626 h 626"/>
                <a:gd name="T36" fmla="*/ 8 w 336"/>
                <a:gd name="T37" fmla="*/ 620 h 626"/>
                <a:gd name="T38" fmla="*/ 8 w 336"/>
                <a:gd name="T39" fmla="*/ 284 h 626"/>
                <a:gd name="T40" fmla="*/ 8 w 336"/>
                <a:gd name="T41" fmla="*/ 284 h 626"/>
                <a:gd name="T42" fmla="*/ 6 w 336"/>
                <a:gd name="T43" fmla="*/ 148 h 626"/>
                <a:gd name="T44" fmla="*/ 0 w 336"/>
                <a:gd name="T45" fmla="*/ 12 h 626"/>
                <a:gd name="T46" fmla="*/ 6 w 336"/>
                <a:gd name="T47" fmla="*/ 8 h 626"/>
                <a:gd name="T48" fmla="*/ 6 w 336"/>
                <a:gd name="T49" fmla="*/ 8 h 626"/>
                <a:gd name="T50" fmla="*/ 58 w 336"/>
                <a:gd name="T51" fmla="*/ 0 h 626"/>
                <a:gd name="T52" fmla="*/ 64 w 336"/>
                <a:gd name="T53" fmla="*/ 6 h 626"/>
                <a:gd name="T54" fmla="*/ 64 w 336"/>
                <a:gd name="T55" fmla="*/ 6 h 626"/>
                <a:gd name="T56" fmla="*/ 62 w 336"/>
                <a:gd name="T57" fmla="*/ 100 h 626"/>
                <a:gd name="T58" fmla="*/ 62 w 336"/>
                <a:gd name="T59" fmla="*/ 382 h 626"/>
                <a:gd name="T60" fmla="*/ 138 w 336"/>
                <a:gd name="T61" fmla="*/ 310 h 626"/>
                <a:gd name="T62" fmla="*/ 138 w 336"/>
                <a:gd name="T63" fmla="*/ 310 h 626"/>
                <a:gd name="T64" fmla="*/ 182 w 336"/>
                <a:gd name="T65" fmla="*/ 268 h 626"/>
                <a:gd name="T66" fmla="*/ 222 w 336"/>
                <a:gd name="T67" fmla="*/ 226 h 626"/>
                <a:gd name="T68" fmla="*/ 234 w 336"/>
                <a:gd name="T69" fmla="*/ 222 h 626"/>
                <a:gd name="T70" fmla="*/ 294 w 336"/>
                <a:gd name="T71" fmla="*/ 222 h 626"/>
                <a:gd name="T72" fmla="*/ 298 w 336"/>
                <a:gd name="T73" fmla="*/ 228 h 626"/>
                <a:gd name="T74" fmla="*/ 298 w 336"/>
                <a:gd name="T75" fmla="*/ 228 h 626"/>
                <a:gd name="T76" fmla="*/ 210 w 336"/>
                <a:gd name="T77" fmla="*/ 304 h 626"/>
                <a:gd name="T78" fmla="*/ 124 w 336"/>
                <a:gd name="T79" fmla="*/ 382 h 626"/>
                <a:gd name="T80" fmla="*/ 202 w 336"/>
                <a:gd name="T81" fmla="*/ 472 h 626"/>
                <a:gd name="T82" fmla="*/ 202 w 336"/>
                <a:gd name="T83" fmla="*/ 472 h 626"/>
                <a:gd name="T84" fmla="*/ 274 w 336"/>
                <a:gd name="T85" fmla="*/ 550 h 626"/>
                <a:gd name="T86" fmla="*/ 274 w 336"/>
                <a:gd name="T87" fmla="*/ 550 h 626"/>
                <a:gd name="T88" fmla="*/ 304 w 336"/>
                <a:gd name="T89" fmla="*/ 584 h 626"/>
                <a:gd name="T90" fmla="*/ 336 w 336"/>
                <a:gd name="T91" fmla="*/ 618 h 626"/>
                <a:gd name="T92" fmla="*/ 332 w 336"/>
                <a:gd name="T93" fmla="*/ 624 h 6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36"/>
                <a:gd name="T142" fmla="*/ 0 h 626"/>
                <a:gd name="T143" fmla="*/ 336 w 336"/>
                <a:gd name="T144" fmla="*/ 626 h 6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36" h="626">
                  <a:moveTo>
                    <a:pt x="332" y="624"/>
                  </a:moveTo>
                  <a:lnTo>
                    <a:pt x="332" y="624"/>
                  </a:lnTo>
                  <a:lnTo>
                    <a:pt x="310" y="622"/>
                  </a:lnTo>
                  <a:lnTo>
                    <a:pt x="270" y="626"/>
                  </a:lnTo>
                  <a:lnTo>
                    <a:pt x="260" y="622"/>
                  </a:lnTo>
                  <a:lnTo>
                    <a:pt x="162" y="506"/>
                  </a:lnTo>
                  <a:lnTo>
                    <a:pt x="62" y="390"/>
                  </a:lnTo>
                  <a:lnTo>
                    <a:pt x="62" y="412"/>
                  </a:lnTo>
                  <a:lnTo>
                    <a:pt x="62" y="490"/>
                  </a:lnTo>
                  <a:lnTo>
                    <a:pt x="66" y="568"/>
                  </a:lnTo>
                  <a:lnTo>
                    <a:pt x="68" y="620"/>
                  </a:lnTo>
                  <a:lnTo>
                    <a:pt x="62" y="624"/>
                  </a:lnTo>
                  <a:lnTo>
                    <a:pt x="14" y="626"/>
                  </a:lnTo>
                  <a:lnTo>
                    <a:pt x="8" y="620"/>
                  </a:lnTo>
                  <a:lnTo>
                    <a:pt x="8" y="284"/>
                  </a:lnTo>
                  <a:lnTo>
                    <a:pt x="6" y="148"/>
                  </a:lnTo>
                  <a:lnTo>
                    <a:pt x="0" y="12"/>
                  </a:lnTo>
                  <a:lnTo>
                    <a:pt x="6" y="8"/>
                  </a:lnTo>
                  <a:lnTo>
                    <a:pt x="58" y="0"/>
                  </a:lnTo>
                  <a:lnTo>
                    <a:pt x="64" y="6"/>
                  </a:lnTo>
                  <a:lnTo>
                    <a:pt x="62" y="100"/>
                  </a:lnTo>
                  <a:lnTo>
                    <a:pt x="62" y="382"/>
                  </a:lnTo>
                  <a:lnTo>
                    <a:pt x="138" y="310"/>
                  </a:lnTo>
                  <a:lnTo>
                    <a:pt x="182" y="268"/>
                  </a:lnTo>
                  <a:lnTo>
                    <a:pt x="222" y="226"/>
                  </a:lnTo>
                  <a:lnTo>
                    <a:pt x="234" y="222"/>
                  </a:lnTo>
                  <a:lnTo>
                    <a:pt x="294" y="222"/>
                  </a:lnTo>
                  <a:lnTo>
                    <a:pt x="298" y="228"/>
                  </a:lnTo>
                  <a:lnTo>
                    <a:pt x="210" y="304"/>
                  </a:lnTo>
                  <a:lnTo>
                    <a:pt x="124" y="382"/>
                  </a:lnTo>
                  <a:lnTo>
                    <a:pt x="202" y="472"/>
                  </a:lnTo>
                  <a:lnTo>
                    <a:pt x="274" y="550"/>
                  </a:lnTo>
                  <a:lnTo>
                    <a:pt x="304" y="584"/>
                  </a:lnTo>
                  <a:lnTo>
                    <a:pt x="336" y="618"/>
                  </a:lnTo>
                  <a:lnTo>
                    <a:pt x="332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01" name="Freeform 9"/>
            <p:cNvSpPr>
              <a:spLocks/>
            </p:cNvSpPr>
            <p:nvPr/>
          </p:nvSpPr>
          <p:spPr bwMode="gray">
            <a:xfrm>
              <a:off x="3357" y="1909"/>
              <a:ext cx="428" cy="560"/>
            </a:xfrm>
            <a:custGeom>
              <a:avLst/>
              <a:gdLst>
                <a:gd name="T0" fmla="*/ 428 w 428"/>
                <a:gd name="T1" fmla="*/ 8 h 560"/>
                <a:gd name="T2" fmla="*/ 428 w 428"/>
                <a:gd name="T3" fmla="*/ 8 h 560"/>
                <a:gd name="T4" fmla="*/ 380 w 428"/>
                <a:gd name="T5" fmla="*/ 90 h 560"/>
                <a:gd name="T6" fmla="*/ 332 w 428"/>
                <a:gd name="T7" fmla="*/ 172 h 560"/>
                <a:gd name="T8" fmla="*/ 238 w 428"/>
                <a:gd name="T9" fmla="*/ 330 h 560"/>
                <a:gd name="T10" fmla="*/ 238 w 428"/>
                <a:gd name="T11" fmla="*/ 338 h 560"/>
                <a:gd name="T12" fmla="*/ 238 w 428"/>
                <a:gd name="T13" fmla="*/ 338 h 560"/>
                <a:gd name="T14" fmla="*/ 240 w 428"/>
                <a:gd name="T15" fmla="*/ 446 h 560"/>
                <a:gd name="T16" fmla="*/ 244 w 428"/>
                <a:gd name="T17" fmla="*/ 554 h 560"/>
                <a:gd name="T18" fmla="*/ 238 w 428"/>
                <a:gd name="T19" fmla="*/ 558 h 560"/>
                <a:gd name="T20" fmla="*/ 238 w 428"/>
                <a:gd name="T21" fmla="*/ 558 h 560"/>
                <a:gd name="T22" fmla="*/ 188 w 428"/>
                <a:gd name="T23" fmla="*/ 560 h 560"/>
                <a:gd name="T24" fmla="*/ 182 w 428"/>
                <a:gd name="T25" fmla="*/ 556 h 560"/>
                <a:gd name="T26" fmla="*/ 182 w 428"/>
                <a:gd name="T27" fmla="*/ 556 h 560"/>
                <a:gd name="T28" fmla="*/ 184 w 428"/>
                <a:gd name="T29" fmla="*/ 468 h 560"/>
                <a:gd name="T30" fmla="*/ 184 w 428"/>
                <a:gd name="T31" fmla="*/ 382 h 560"/>
                <a:gd name="T32" fmla="*/ 184 w 428"/>
                <a:gd name="T33" fmla="*/ 382 h 560"/>
                <a:gd name="T34" fmla="*/ 182 w 428"/>
                <a:gd name="T35" fmla="*/ 334 h 560"/>
                <a:gd name="T36" fmla="*/ 94 w 428"/>
                <a:gd name="T37" fmla="*/ 174 h 560"/>
                <a:gd name="T38" fmla="*/ 94 w 428"/>
                <a:gd name="T39" fmla="*/ 174 h 560"/>
                <a:gd name="T40" fmla="*/ 0 w 428"/>
                <a:gd name="T41" fmla="*/ 10 h 560"/>
                <a:gd name="T42" fmla="*/ 4 w 428"/>
                <a:gd name="T43" fmla="*/ 4 h 560"/>
                <a:gd name="T44" fmla="*/ 4 w 428"/>
                <a:gd name="T45" fmla="*/ 4 h 560"/>
                <a:gd name="T46" fmla="*/ 60 w 428"/>
                <a:gd name="T47" fmla="*/ 0 h 560"/>
                <a:gd name="T48" fmla="*/ 68 w 428"/>
                <a:gd name="T49" fmla="*/ 6 h 560"/>
                <a:gd name="T50" fmla="*/ 68 w 428"/>
                <a:gd name="T51" fmla="*/ 6 h 560"/>
                <a:gd name="T52" fmla="*/ 140 w 428"/>
                <a:gd name="T53" fmla="*/ 146 h 560"/>
                <a:gd name="T54" fmla="*/ 214 w 428"/>
                <a:gd name="T55" fmla="*/ 286 h 560"/>
                <a:gd name="T56" fmla="*/ 214 w 428"/>
                <a:gd name="T57" fmla="*/ 286 h 560"/>
                <a:gd name="T58" fmla="*/ 254 w 428"/>
                <a:gd name="T59" fmla="*/ 218 h 560"/>
                <a:gd name="T60" fmla="*/ 294 w 428"/>
                <a:gd name="T61" fmla="*/ 148 h 560"/>
                <a:gd name="T62" fmla="*/ 332 w 428"/>
                <a:gd name="T63" fmla="*/ 76 h 560"/>
                <a:gd name="T64" fmla="*/ 368 w 428"/>
                <a:gd name="T65" fmla="*/ 6 h 560"/>
                <a:gd name="T66" fmla="*/ 374 w 428"/>
                <a:gd name="T67" fmla="*/ 2 h 560"/>
                <a:gd name="T68" fmla="*/ 424 w 428"/>
                <a:gd name="T69" fmla="*/ 2 h 560"/>
                <a:gd name="T70" fmla="*/ 428 w 428"/>
                <a:gd name="T71" fmla="*/ 8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8"/>
                <a:gd name="T109" fmla="*/ 0 h 560"/>
                <a:gd name="T110" fmla="*/ 428 w 428"/>
                <a:gd name="T111" fmla="*/ 560 h 5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8" h="560">
                  <a:moveTo>
                    <a:pt x="428" y="8"/>
                  </a:moveTo>
                  <a:lnTo>
                    <a:pt x="428" y="8"/>
                  </a:lnTo>
                  <a:lnTo>
                    <a:pt x="380" y="90"/>
                  </a:lnTo>
                  <a:lnTo>
                    <a:pt x="332" y="172"/>
                  </a:lnTo>
                  <a:lnTo>
                    <a:pt x="238" y="330"/>
                  </a:lnTo>
                  <a:lnTo>
                    <a:pt x="238" y="338"/>
                  </a:lnTo>
                  <a:lnTo>
                    <a:pt x="240" y="446"/>
                  </a:lnTo>
                  <a:lnTo>
                    <a:pt x="244" y="554"/>
                  </a:lnTo>
                  <a:lnTo>
                    <a:pt x="238" y="558"/>
                  </a:lnTo>
                  <a:lnTo>
                    <a:pt x="188" y="560"/>
                  </a:lnTo>
                  <a:lnTo>
                    <a:pt x="182" y="556"/>
                  </a:lnTo>
                  <a:lnTo>
                    <a:pt x="184" y="468"/>
                  </a:lnTo>
                  <a:lnTo>
                    <a:pt x="184" y="382"/>
                  </a:lnTo>
                  <a:lnTo>
                    <a:pt x="182" y="334"/>
                  </a:lnTo>
                  <a:lnTo>
                    <a:pt x="94" y="17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0" y="0"/>
                  </a:lnTo>
                  <a:lnTo>
                    <a:pt x="68" y="6"/>
                  </a:lnTo>
                  <a:lnTo>
                    <a:pt x="140" y="146"/>
                  </a:lnTo>
                  <a:lnTo>
                    <a:pt x="214" y="286"/>
                  </a:lnTo>
                  <a:lnTo>
                    <a:pt x="254" y="218"/>
                  </a:lnTo>
                  <a:lnTo>
                    <a:pt x="294" y="148"/>
                  </a:lnTo>
                  <a:lnTo>
                    <a:pt x="332" y="76"/>
                  </a:lnTo>
                  <a:lnTo>
                    <a:pt x="368" y="6"/>
                  </a:lnTo>
                  <a:lnTo>
                    <a:pt x="374" y="2"/>
                  </a:lnTo>
                  <a:lnTo>
                    <a:pt x="424" y="2"/>
                  </a:lnTo>
                  <a:lnTo>
                    <a:pt x="42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02" name="Freeform 10"/>
            <p:cNvSpPr>
              <a:spLocks noEditPoints="1"/>
            </p:cNvSpPr>
            <p:nvPr/>
          </p:nvSpPr>
          <p:spPr bwMode="gray">
            <a:xfrm>
              <a:off x="3739" y="2055"/>
              <a:ext cx="398" cy="422"/>
            </a:xfrm>
            <a:custGeom>
              <a:avLst/>
              <a:gdLst>
                <a:gd name="T0" fmla="*/ 396 w 398"/>
                <a:gd name="T1" fmla="*/ 232 h 422"/>
                <a:gd name="T2" fmla="*/ 386 w 398"/>
                <a:gd name="T3" fmla="*/ 292 h 422"/>
                <a:gd name="T4" fmla="*/ 362 w 398"/>
                <a:gd name="T5" fmla="*/ 344 h 422"/>
                <a:gd name="T6" fmla="*/ 338 w 398"/>
                <a:gd name="T7" fmla="*/ 374 h 422"/>
                <a:gd name="T8" fmla="*/ 288 w 398"/>
                <a:gd name="T9" fmla="*/ 406 h 422"/>
                <a:gd name="T10" fmla="*/ 224 w 398"/>
                <a:gd name="T11" fmla="*/ 420 h 422"/>
                <a:gd name="T12" fmla="*/ 172 w 398"/>
                <a:gd name="T13" fmla="*/ 420 h 422"/>
                <a:gd name="T14" fmla="*/ 108 w 398"/>
                <a:gd name="T15" fmla="*/ 406 h 422"/>
                <a:gd name="T16" fmla="*/ 60 w 398"/>
                <a:gd name="T17" fmla="*/ 374 h 422"/>
                <a:gd name="T18" fmla="*/ 36 w 398"/>
                <a:gd name="T19" fmla="*/ 344 h 422"/>
                <a:gd name="T20" fmla="*/ 12 w 398"/>
                <a:gd name="T21" fmla="*/ 292 h 422"/>
                <a:gd name="T22" fmla="*/ 0 w 398"/>
                <a:gd name="T23" fmla="*/ 232 h 422"/>
                <a:gd name="T24" fmla="*/ 0 w 398"/>
                <a:gd name="T25" fmla="*/ 188 h 422"/>
                <a:gd name="T26" fmla="*/ 12 w 398"/>
                <a:gd name="T27" fmla="*/ 126 h 422"/>
                <a:gd name="T28" fmla="*/ 38 w 398"/>
                <a:gd name="T29" fmla="*/ 74 h 422"/>
                <a:gd name="T30" fmla="*/ 64 w 398"/>
                <a:gd name="T31" fmla="*/ 46 h 422"/>
                <a:gd name="T32" fmla="*/ 114 w 398"/>
                <a:gd name="T33" fmla="*/ 16 h 422"/>
                <a:gd name="T34" fmla="*/ 180 w 398"/>
                <a:gd name="T35" fmla="*/ 2 h 422"/>
                <a:gd name="T36" fmla="*/ 230 w 398"/>
                <a:gd name="T37" fmla="*/ 2 h 422"/>
                <a:gd name="T38" fmla="*/ 292 w 398"/>
                <a:gd name="T39" fmla="*/ 18 h 422"/>
                <a:gd name="T40" fmla="*/ 340 w 398"/>
                <a:gd name="T41" fmla="*/ 48 h 422"/>
                <a:gd name="T42" fmla="*/ 364 w 398"/>
                <a:gd name="T43" fmla="*/ 78 h 422"/>
                <a:gd name="T44" fmla="*/ 386 w 398"/>
                <a:gd name="T45" fmla="*/ 130 h 422"/>
                <a:gd name="T46" fmla="*/ 396 w 398"/>
                <a:gd name="T47" fmla="*/ 190 h 422"/>
                <a:gd name="T48" fmla="*/ 340 w 398"/>
                <a:gd name="T49" fmla="*/ 218 h 422"/>
                <a:gd name="T50" fmla="*/ 334 w 398"/>
                <a:gd name="T51" fmla="*/ 154 h 422"/>
                <a:gd name="T52" fmla="*/ 312 w 398"/>
                <a:gd name="T53" fmla="*/ 98 h 422"/>
                <a:gd name="T54" fmla="*/ 284 w 398"/>
                <a:gd name="T55" fmla="*/ 66 h 422"/>
                <a:gd name="T56" fmla="*/ 256 w 398"/>
                <a:gd name="T57" fmla="*/ 50 h 422"/>
                <a:gd name="T58" fmla="*/ 202 w 398"/>
                <a:gd name="T59" fmla="*/ 42 h 422"/>
                <a:gd name="T60" fmla="*/ 164 w 398"/>
                <a:gd name="T61" fmla="*/ 46 h 422"/>
                <a:gd name="T62" fmla="*/ 118 w 398"/>
                <a:gd name="T63" fmla="*/ 62 h 422"/>
                <a:gd name="T64" fmla="*/ 88 w 398"/>
                <a:gd name="T65" fmla="*/ 92 h 422"/>
                <a:gd name="T66" fmla="*/ 74 w 398"/>
                <a:gd name="T67" fmla="*/ 118 h 422"/>
                <a:gd name="T68" fmla="*/ 56 w 398"/>
                <a:gd name="T69" fmla="*/ 208 h 422"/>
                <a:gd name="T70" fmla="*/ 64 w 398"/>
                <a:gd name="T71" fmla="*/ 272 h 422"/>
                <a:gd name="T72" fmla="*/ 74 w 398"/>
                <a:gd name="T73" fmla="*/ 302 h 422"/>
                <a:gd name="T74" fmla="*/ 86 w 398"/>
                <a:gd name="T75" fmla="*/ 328 h 422"/>
                <a:gd name="T76" fmla="*/ 118 w 398"/>
                <a:gd name="T77" fmla="*/ 360 h 422"/>
                <a:gd name="T78" fmla="*/ 164 w 398"/>
                <a:gd name="T79" fmla="*/ 378 h 422"/>
                <a:gd name="T80" fmla="*/ 202 w 398"/>
                <a:gd name="T81" fmla="*/ 380 h 422"/>
                <a:gd name="T82" fmla="*/ 254 w 398"/>
                <a:gd name="T83" fmla="*/ 374 h 422"/>
                <a:gd name="T84" fmla="*/ 292 w 398"/>
                <a:gd name="T85" fmla="*/ 352 h 422"/>
                <a:gd name="T86" fmla="*/ 312 w 398"/>
                <a:gd name="T87" fmla="*/ 330 h 422"/>
                <a:gd name="T88" fmla="*/ 340 w 398"/>
                <a:gd name="T89" fmla="*/ 248 h 4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98"/>
                <a:gd name="T136" fmla="*/ 0 h 422"/>
                <a:gd name="T137" fmla="*/ 398 w 398"/>
                <a:gd name="T138" fmla="*/ 422 h 4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98" h="422">
                  <a:moveTo>
                    <a:pt x="398" y="212"/>
                  </a:moveTo>
                  <a:lnTo>
                    <a:pt x="398" y="212"/>
                  </a:lnTo>
                  <a:lnTo>
                    <a:pt x="396" y="232"/>
                  </a:lnTo>
                  <a:lnTo>
                    <a:pt x="394" y="254"/>
                  </a:lnTo>
                  <a:lnTo>
                    <a:pt x="390" y="274"/>
                  </a:lnTo>
                  <a:lnTo>
                    <a:pt x="386" y="292"/>
                  </a:lnTo>
                  <a:lnTo>
                    <a:pt x="380" y="310"/>
                  </a:lnTo>
                  <a:lnTo>
                    <a:pt x="372" y="328"/>
                  </a:lnTo>
                  <a:lnTo>
                    <a:pt x="362" y="344"/>
                  </a:lnTo>
                  <a:lnTo>
                    <a:pt x="350" y="360"/>
                  </a:lnTo>
                  <a:lnTo>
                    <a:pt x="338" y="374"/>
                  </a:lnTo>
                  <a:lnTo>
                    <a:pt x="324" y="386"/>
                  </a:lnTo>
                  <a:lnTo>
                    <a:pt x="306" y="396"/>
                  </a:lnTo>
                  <a:lnTo>
                    <a:pt x="288" y="406"/>
                  </a:lnTo>
                  <a:lnTo>
                    <a:pt x="268" y="412"/>
                  </a:lnTo>
                  <a:lnTo>
                    <a:pt x="246" y="418"/>
                  </a:lnTo>
                  <a:lnTo>
                    <a:pt x="224" y="420"/>
                  </a:lnTo>
                  <a:lnTo>
                    <a:pt x="198" y="422"/>
                  </a:lnTo>
                  <a:lnTo>
                    <a:pt x="172" y="420"/>
                  </a:lnTo>
                  <a:lnTo>
                    <a:pt x="150" y="418"/>
                  </a:lnTo>
                  <a:lnTo>
                    <a:pt x="128" y="412"/>
                  </a:lnTo>
                  <a:lnTo>
                    <a:pt x="108" y="406"/>
                  </a:lnTo>
                  <a:lnTo>
                    <a:pt x="90" y="396"/>
                  </a:lnTo>
                  <a:lnTo>
                    <a:pt x="74" y="386"/>
                  </a:lnTo>
                  <a:lnTo>
                    <a:pt x="60" y="374"/>
                  </a:lnTo>
                  <a:lnTo>
                    <a:pt x="48" y="358"/>
                  </a:lnTo>
                  <a:lnTo>
                    <a:pt x="36" y="344"/>
                  </a:lnTo>
                  <a:lnTo>
                    <a:pt x="26" y="328"/>
                  </a:lnTo>
                  <a:lnTo>
                    <a:pt x="18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52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188"/>
                  </a:lnTo>
                  <a:lnTo>
                    <a:pt x="2" y="166"/>
                  </a:lnTo>
                  <a:lnTo>
                    <a:pt x="6" y="146"/>
                  </a:lnTo>
                  <a:lnTo>
                    <a:pt x="12" y="126"/>
                  </a:lnTo>
                  <a:lnTo>
                    <a:pt x="20" y="108"/>
                  </a:lnTo>
                  <a:lnTo>
                    <a:pt x="28" y="90"/>
                  </a:lnTo>
                  <a:lnTo>
                    <a:pt x="38" y="74"/>
                  </a:lnTo>
                  <a:lnTo>
                    <a:pt x="50" y="60"/>
                  </a:lnTo>
                  <a:lnTo>
                    <a:pt x="64" y="46"/>
                  </a:lnTo>
                  <a:lnTo>
                    <a:pt x="78" y="34"/>
                  </a:lnTo>
                  <a:lnTo>
                    <a:pt x="94" y="24"/>
                  </a:lnTo>
                  <a:lnTo>
                    <a:pt x="114" y="16"/>
                  </a:lnTo>
                  <a:lnTo>
                    <a:pt x="134" y="10"/>
                  </a:lnTo>
                  <a:lnTo>
                    <a:pt x="156" y="4"/>
                  </a:lnTo>
                  <a:lnTo>
                    <a:pt x="180" y="2"/>
                  </a:lnTo>
                  <a:lnTo>
                    <a:pt x="204" y="0"/>
                  </a:lnTo>
                  <a:lnTo>
                    <a:pt x="230" y="2"/>
                  </a:lnTo>
                  <a:lnTo>
                    <a:pt x="252" y="6"/>
                  </a:lnTo>
                  <a:lnTo>
                    <a:pt x="274" y="10"/>
                  </a:lnTo>
                  <a:lnTo>
                    <a:pt x="292" y="18"/>
                  </a:lnTo>
                  <a:lnTo>
                    <a:pt x="310" y="26"/>
                  </a:lnTo>
                  <a:lnTo>
                    <a:pt x="326" y="36"/>
                  </a:lnTo>
                  <a:lnTo>
                    <a:pt x="340" y="48"/>
                  </a:lnTo>
                  <a:lnTo>
                    <a:pt x="352" y="64"/>
                  </a:lnTo>
                  <a:lnTo>
                    <a:pt x="364" y="78"/>
                  </a:lnTo>
                  <a:lnTo>
                    <a:pt x="372" y="94"/>
                  </a:lnTo>
                  <a:lnTo>
                    <a:pt x="380" y="112"/>
                  </a:lnTo>
                  <a:lnTo>
                    <a:pt x="386" y="130"/>
                  </a:lnTo>
                  <a:lnTo>
                    <a:pt x="392" y="150"/>
                  </a:lnTo>
                  <a:lnTo>
                    <a:pt x="394" y="168"/>
                  </a:lnTo>
                  <a:lnTo>
                    <a:pt x="396" y="190"/>
                  </a:lnTo>
                  <a:lnTo>
                    <a:pt x="398" y="212"/>
                  </a:lnTo>
                  <a:close/>
                  <a:moveTo>
                    <a:pt x="340" y="218"/>
                  </a:moveTo>
                  <a:lnTo>
                    <a:pt x="340" y="218"/>
                  </a:lnTo>
                  <a:lnTo>
                    <a:pt x="340" y="184"/>
                  </a:lnTo>
                  <a:lnTo>
                    <a:pt x="334" y="154"/>
                  </a:lnTo>
                  <a:lnTo>
                    <a:pt x="326" y="126"/>
                  </a:lnTo>
                  <a:lnTo>
                    <a:pt x="312" y="98"/>
                  </a:lnTo>
                  <a:lnTo>
                    <a:pt x="304" y="86"/>
                  </a:lnTo>
                  <a:lnTo>
                    <a:pt x="294" y="74"/>
                  </a:lnTo>
                  <a:lnTo>
                    <a:pt x="284" y="66"/>
                  </a:lnTo>
                  <a:lnTo>
                    <a:pt x="270" y="56"/>
                  </a:lnTo>
                  <a:lnTo>
                    <a:pt x="256" y="50"/>
                  </a:lnTo>
                  <a:lnTo>
                    <a:pt x="240" y="46"/>
                  </a:lnTo>
                  <a:lnTo>
                    <a:pt x="220" y="42"/>
                  </a:lnTo>
                  <a:lnTo>
                    <a:pt x="202" y="42"/>
                  </a:lnTo>
                  <a:lnTo>
                    <a:pt x="182" y="42"/>
                  </a:lnTo>
                  <a:lnTo>
                    <a:pt x="164" y="46"/>
                  </a:lnTo>
                  <a:lnTo>
                    <a:pt x="148" y="50"/>
                  </a:lnTo>
                  <a:lnTo>
                    <a:pt x="132" y="56"/>
                  </a:lnTo>
                  <a:lnTo>
                    <a:pt x="118" y="62"/>
                  </a:lnTo>
                  <a:lnTo>
                    <a:pt x="106" y="70"/>
                  </a:lnTo>
                  <a:lnTo>
                    <a:pt x="96" y="80"/>
                  </a:lnTo>
                  <a:lnTo>
                    <a:pt x="88" y="92"/>
                  </a:lnTo>
                  <a:lnTo>
                    <a:pt x="80" y="104"/>
                  </a:lnTo>
                  <a:lnTo>
                    <a:pt x="74" y="118"/>
                  </a:lnTo>
                  <a:lnTo>
                    <a:pt x="64" y="146"/>
                  </a:lnTo>
                  <a:lnTo>
                    <a:pt x="58" y="176"/>
                  </a:lnTo>
                  <a:lnTo>
                    <a:pt x="56" y="208"/>
                  </a:lnTo>
                  <a:lnTo>
                    <a:pt x="58" y="242"/>
                  </a:lnTo>
                  <a:lnTo>
                    <a:pt x="64" y="272"/>
                  </a:lnTo>
                  <a:lnTo>
                    <a:pt x="68" y="288"/>
                  </a:lnTo>
                  <a:lnTo>
                    <a:pt x="74" y="302"/>
                  </a:lnTo>
                  <a:lnTo>
                    <a:pt x="80" y="314"/>
                  </a:lnTo>
                  <a:lnTo>
                    <a:pt x="86" y="328"/>
                  </a:lnTo>
                  <a:lnTo>
                    <a:pt x="96" y="340"/>
                  </a:lnTo>
                  <a:lnTo>
                    <a:pt x="106" y="350"/>
                  </a:lnTo>
                  <a:lnTo>
                    <a:pt x="118" y="360"/>
                  </a:lnTo>
                  <a:lnTo>
                    <a:pt x="132" y="368"/>
                  </a:lnTo>
                  <a:lnTo>
                    <a:pt x="146" y="374"/>
                  </a:lnTo>
                  <a:lnTo>
                    <a:pt x="164" y="378"/>
                  </a:lnTo>
                  <a:lnTo>
                    <a:pt x="182" y="380"/>
                  </a:lnTo>
                  <a:lnTo>
                    <a:pt x="202" y="380"/>
                  </a:lnTo>
                  <a:lnTo>
                    <a:pt x="220" y="380"/>
                  </a:lnTo>
                  <a:lnTo>
                    <a:pt x="238" y="378"/>
                  </a:lnTo>
                  <a:lnTo>
                    <a:pt x="254" y="374"/>
                  </a:lnTo>
                  <a:lnTo>
                    <a:pt x="268" y="368"/>
                  </a:lnTo>
                  <a:lnTo>
                    <a:pt x="282" y="360"/>
                  </a:lnTo>
                  <a:lnTo>
                    <a:pt x="292" y="352"/>
                  </a:lnTo>
                  <a:lnTo>
                    <a:pt x="302" y="342"/>
                  </a:lnTo>
                  <a:lnTo>
                    <a:pt x="312" y="330"/>
                  </a:lnTo>
                  <a:lnTo>
                    <a:pt x="324" y="304"/>
                  </a:lnTo>
                  <a:lnTo>
                    <a:pt x="334" y="278"/>
                  </a:lnTo>
                  <a:lnTo>
                    <a:pt x="340" y="248"/>
                  </a:lnTo>
                  <a:lnTo>
                    <a:pt x="340" y="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9103" name="Freeform 11"/>
            <p:cNvSpPr>
              <a:spLocks/>
            </p:cNvSpPr>
            <p:nvPr/>
          </p:nvSpPr>
          <p:spPr bwMode="gray">
            <a:xfrm>
              <a:off x="4183" y="2061"/>
              <a:ext cx="352" cy="416"/>
            </a:xfrm>
            <a:custGeom>
              <a:avLst/>
              <a:gdLst>
                <a:gd name="T0" fmla="*/ 300 w 352"/>
                <a:gd name="T1" fmla="*/ 408 h 416"/>
                <a:gd name="T2" fmla="*/ 296 w 352"/>
                <a:gd name="T3" fmla="*/ 404 h 416"/>
                <a:gd name="T4" fmla="*/ 296 w 352"/>
                <a:gd name="T5" fmla="*/ 368 h 416"/>
                <a:gd name="T6" fmla="*/ 264 w 352"/>
                <a:gd name="T7" fmla="*/ 388 h 416"/>
                <a:gd name="T8" fmla="*/ 228 w 352"/>
                <a:gd name="T9" fmla="*/ 404 h 416"/>
                <a:gd name="T10" fmla="*/ 190 w 352"/>
                <a:gd name="T11" fmla="*/ 412 h 416"/>
                <a:gd name="T12" fmla="*/ 150 w 352"/>
                <a:gd name="T13" fmla="*/ 416 h 416"/>
                <a:gd name="T14" fmla="*/ 124 w 352"/>
                <a:gd name="T15" fmla="*/ 414 h 416"/>
                <a:gd name="T16" fmla="*/ 102 w 352"/>
                <a:gd name="T17" fmla="*/ 410 h 416"/>
                <a:gd name="T18" fmla="*/ 56 w 352"/>
                <a:gd name="T19" fmla="*/ 390 h 416"/>
                <a:gd name="T20" fmla="*/ 44 w 352"/>
                <a:gd name="T21" fmla="*/ 382 h 416"/>
                <a:gd name="T22" fmla="*/ 28 w 352"/>
                <a:gd name="T23" fmla="*/ 362 h 416"/>
                <a:gd name="T24" fmla="*/ 20 w 352"/>
                <a:gd name="T25" fmla="*/ 352 h 416"/>
                <a:gd name="T26" fmla="*/ 6 w 352"/>
                <a:gd name="T27" fmla="*/ 304 h 416"/>
                <a:gd name="T28" fmla="*/ 2 w 352"/>
                <a:gd name="T29" fmla="*/ 278 h 416"/>
                <a:gd name="T30" fmla="*/ 2 w 352"/>
                <a:gd name="T31" fmla="*/ 252 h 416"/>
                <a:gd name="T32" fmla="*/ 2 w 352"/>
                <a:gd name="T33" fmla="*/ 154 h 416"/>
                <a:gd name="T34" fmla="*/ 2 w 352"/>
                <a:gd name="T35" fmla="*/ 82 h 416"/>
                <a:gd name="T36" fmla="*/ 4 w 352"/>
                <a:gd name="T37" fmla="*/ 2 h 416"/>
                <a:gd name="T38" fmla="*/ 56 w 352"/>
                <a:gd name="T39" fmla="*/ 0 h 416"/>
                <a:gd name="T40" fmla="*/ 62 w 352"/>
                <a:gd name="T41" fmla="*/ 6 h 416"/>
                <a:gd name="T42" fmla="*/ 58 w 352"/>
                <a:gd name="T43" fmla="*/ 156 h 416"/>
                <a:gd name="T44" fmla="*/ 58 w 352"/>
                <a:gd name="T45" fmla="*/ 252 h 416"/>
                <a:gd name="T46" fmla="*/ 64 w 352"/>
                <a:gd name="T47" fmla="*/ 298 h 416"/>
                <a:gd name="T48" fmla="*/ 70 w 352"/>
                <a:gd name="T49" fmla="*/ 320 h 416"/>
                <a:gd name="T50" fmla="*/ 80 w 352"/>
                <a:gd name="T51" fmla="*/ 338 h 416"/>
                <a:gd name="T52" fmla="*/ 92 w 352"/>
                <a:gd name="T53" fmla="*/ 354 h 416"/>
                <a:gd name="T54" fmla="*/ 112 w 352"/>
                <a:gd name="T55" fmla="*/ 366 h 416"/>
                <a:gd name="T56" fmla="*/ 134 w 352"/>
                <a:gd name="T57" fmla="*/ 372 h 416"/>
                <a:gd name="T58" fmla="*/ 162 w 352"/>
                <a:gd name="T59" fmla="*/ 374 h 416"/>
                <a:gd name="T60" fmla="*/ 182 w 352"/>
                <a:gd name="T61" fmla="*/ 374 h 416"/>
                <a:gd name="T62" fmla="*/ 218 w 352"/>
                <a:gd name="T63" fmla="*/ 368 h 416"/>
                <a:gd name="T64" fmla="*/ 250 w 352"/>
                <a:gd name="T65" fmla="*/ 354 h 416"/>
                <a:gd name="T66" fmla="*/ 280 w 352"/>
                <a:gd name="T67" fmla="*/ 336 h 416"/>
                <a:gd name="T68" fmla="*/ 294 w 352"/>
                <a:gd name="T69" fmla="*/ 270 h 416"/>
                <a:gd name="T70" fmla="*/ 294 w 352"/>
                <a:gd name="T71" fmla="*/ 204 h 416"/>
                <a:gd name="T72" fmla="*/ 288 w 352"/>
                <a:gd name="T73" fmla="*/ 8 h 416"/>
                <a:gd name="T74" fmla="*/ 292 w 352"/>
                <a:gd name="T75" fmla="*/ 2 h 416"/>
                <a:gd name="T76" fmla="*/ 342 w 352"/>
                <a:gd name="T77" fmla="*/ 0 h 416"/>
                <a:gd name="T78" fmla="*/ 346 w 352"/>
                <a:gd name="T79" fmla="*/ 6 h 416"/>
                <a:gd name="T80" fmla="*/ 346 w 352"/>
                <a:gd name="T81" fmla="*/ 162 h 416"/>
                <a:gd name="T82" fmla="*/ 352 w 352"/>
                <a:gd name="T83" fmla="*/ 402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2"/>
                <a:gd name="T127" fmla="*/ 0 h 416"/>
                <a:gd name="T128" fmla="*/ 352 w 352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2" h="416">
                  <a:moveTo>
                    <a:pt x="346" y="406"/>
                  </a:moveTo>
                  <a:lnTo>
                    <a:pt x="300" y="408"/>
                  </a:lnTo>
                  <a:lnTo>
                    <a:pt x="296" y="404"/>
                  </a:lnTo>
                  <a:lnTo>
                    <a:pt x="296" y="368"/>
                  </a:lnTo>
                  <a:lnTo>
                    <a:pt x="280" y="380"/>
                  </a:lnTo>
                  <a:lnTo>
                    <a:pt x="264" y="388"/>
                  </a:lnTo>
                  <a:lnTo>
                    <a:pt x="246" y="398"/>
                  </a:lnTo>
                  <a:lnTo>
                    <a:pt x="228" y="404"/>
                  </a:lnTo>
                  <a:lnTo>
                    <a:pt x="210" y="410"/>
                  </a:lnTo>
                  <a:lnTo>
                    <a:pt x="190" y="412"/>
                  </a:lnTo>
                  <a:lnTo>
                    <a:pt x="170" y="416"/>
                  </a:lnTo>
                  <a:lnTo>
                    <a:pt x="150" y="416"/>
                  </a:lnTo>
                  <a:lnTo>
                    <a:pt x="124" y="414"/>
                  </a:lnTo>
                  <a:lnTo>
                    <a:pt x="102" y="410"/>
                  </a:lnTo>
                  <a:lnTo>
                    <a:pt x="78" y="402"/>
                  </a:lnTo>
                  <a:lnTo>
                    <a:pt x="56" y="390"/>
                  </a:lnTo>
                  <a:lnTo>
                    <a:pt x="44" y="382"/>
                  </a:lnTo>
                  <a:lnTo>
                    <a:pt x="36" y="372"/>
                  </a:lnTo>
                  <a:lnTo>
                    <a:pt x="28" y="362"/>
                  </a:lnTo>
                  <a:lnTo>
                    <a:pt x="20" y="352"/>
                  </a:lnTo>
                  <a:lnTo>
                    <a:pt x="12" y="328"/>
                  </a:lnTo>
                  <a:lnTo>
                    <a:pt x="6" y="304"/>
                  </a:lnTo>
                  <a:lnTo>
                    <a:pt x="2" y="278"/>
                  </a:lnTo>
                  <a:lnTo>
                    <a:pt x="2" y="252"/>
                  </a:lnTo>
                  <a:lnTo>
                    <a:pt x="2" y="204"/>
                  </a:lnTo>
                  <a:lnTo>
                    <a:pt x="2" y="154"/>
                  </a:lnTo>
                  <a:lnTo>
                    <a:pt x="2" y="82"/>
                  </a:lnTo>
                  <a:lnTo>
                    <a:pt x="0" y="8"/>
                  </a:lnTo>
                  <a:lnTo>
                    <a:pt x="4" y="2"/>
                  </a:lnTo>
                  <a:lnTo>
                    <a:pt x="56" y="0"/>
                  </a:lnTo>
                  <a:lnTo>
                    <a:pt x="62" y="6"/>
                  </a:lnTo>
                  <a:lnTo>
                    <a:pt x="60" y="80"/>
                  </a:lnTo>
                  <a:lnTo>
                    <a:pt x="58" y="156"/>
                  </a:lnTo>
                  <a:lnTo>
                    <a:pt x="58" y="252"/>
                  </a:lnTo>
                  <a:lnTo>
                    <a:pt x="60" y="276"/>
                  </a:lnTo>
                  <a:lnTo>
                    <a:pt x="64" y="298"/>
                  </a:lnTo>
                  <a:lnTo>
                    <a:pt x="70" y="320"/>
                  </a:lnTo>
                  <a:lnTo>
                    <a:pt x="80" y="338"/>
                  </a:lnTo>
                  <a:lnTo>
                    <a:pt x="86" y="346"/>
                  </a:lnTo>
                  <a:lnTo>
                    <a:pt x="92" y="354"/>
                  </a:lnTo>
                  <a:lnTo>
                    <a:pt x="102" y="360"/>
                  </a:lnTo>
                  <a:lnTo>
                    <a:pt x="112" y="366"/>
                  </a:lnTo>
                  <a:lnTo>
                    <a:pt x="122" y="370"/>
                  </a:lnTo>
                  <a:lnTo>
                    <a:pt x="134" y="372"/>
                  </a:lnTo>
                  <a:lnTo>
                    <a:pt x="148" y="374"/>
                  </a:lnTo>
                  <a:lnTo>
                    <a:pt x="162" y="374"/>
                  </a:lnTo>
                  <a:lnTo>
                    <a:pt x="182" y="374"/>
                  </a:lnTo>
                  <a:lnTo>
                    <a:pt x="200" y="372"/>
                  </a:lnTo>
                  <a:lnTo>
                    <a:pt x="218" y="368"/>
                  </a:lnTo>
                  <a:lnTo>
                    <a:pt x="234" y="362"/>
                  </a:lnTo>
                  <a:lnTo>
                    <a:pt x="250" y="354"/>
                  </a:lnTo>
                  <a:lnTo>
                    <a:pt x="266" y="346"/>
                  </a:lnTo>
                  <a:lnTo>
                    <a:pt x="280" y="336"/>
                  </a:lnTo>
                  <a:lnTo>
                    <a:pt x="294" y="324"/>
                  </a:lnTo>
                  <a:lnTo>
                    <a:pt x="294" y="270"/>
                  </a:lnTo>
                  <a:lnTo>
                    <a:pt x="294" y="204"/>
                  </a:lnTo>
                  <a:lnTo>
                    <a:pt x="292" y="106"/>
                  </a:lnTo>
                  <a:lnTo>
                    <a:pt x="288" y="8"/>
                  </a:lnTo>
                  <a:lnTo>
                    <a:pt x="292" y="2"/>
                  </a:lnTo>
                  <a:lnTo>
                    <a:pt x="318" y="2"/>
                  </a:lnTo>
                  <a:lnTo>
                    <a:pt x="342" y="0"/>
                  </a:lnTo>
                  <a:lnTo>
                    <a:pt x="346" y="6"/>
                  </a:lnTo>
                  <a:lnTo>
                    <a:pt x="346" y="162"/>
                  </a:lnTo>
                  <a:lnTo>
                    <a:pt x="346" y="282"/>
                  </a:lnTo>
                  <a:lnTo>
                    <a:pt x="352" y="402"/>
                  </a:lnTo>
                  <a:lnTo>
                    <a:pt x="346" y="4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9093" name="Rectangle 12"/>
          <p:cNvSpPr>
            <a:spLocks noChangeArrowheads="1"/>
          </p:cNvSpPr>
          <p:nvPr/>
        </p:nvSpPr>
        <p:spPr bwMode="gray">
          <a:xfrm>
            <a:off x="-79375" y="-3175"/>
            <a:ext cx="304323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marL="361950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he-IL" altLang="he-IL" sz="3600" b="1">
              <a:solidFill>
                <a:schemeClr val="bg1"/>
              </a:solidFill>
            </a:endParaRPr>
          </a:p>
        </p:txBody>
      </p:sp>
      <p:sp>
        <p:nvSpPr>
          <p:cNvPr id="89094" name="Rectangle 13"/>
          <p:cNvSpPr>
            <a:spLocks noChangeArrowheads="1"/>
          </p:cNvSpPr>
          <p:nvPr/>
        </p:nvSpPr>
        <p:spPr bwMode="auto">
          <a:xfrm>
            <a:off x="3043238" y="2481263"/>
            <a:ext cx="60928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GB" sz="2000">
                <a:solidFill>
                  <a:schemeClr val="accent1"/>
                </a:solidFill>
              </a:rPr>
              <a:t>That</a:t>
            </a:r>
            <a:r>
              <a:rPr lang="en-GB" altLang="en-GB" sz="2000">
                <a:solidFill>
                  <a:schemeClr val="accent1"/>
                </a:solidFill>
              </a:rPr>
              <a:t> concludes this chapter</a:t>
            </a:r>
            <a:endParaRPr lang="en-US" altLang="en-GB" sz="2000">
              <a:solidFill>
                <a:schemeClr val="accent1"/>
              </a:solidFill>
            </a:endParaRPr>
          </a:p>
        </p:txBody>
      </p:sp>
      <p:sp>
        <p:nvSpPr>
          <p:cNvPr id="89095" name="Text Box 2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894388" y="6138863"/>
            <a:ext cx="2563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he-IL" sz="2000" u="sng" dirty="0" err="1" smtClean="0">
                <a:solidFill>
                  <a:schemeClr val="accent1"/>
                </a:solidFill>
              </a:rPr>
              <a:t>kirshamir</a:t>
            </a:r>
            <a:r>
              <a:rPr lang="en-US" altLang="he-IL" sz="2000" u="sng" dirty="0" smtClean="0">
                <a:solidFill>
                  <a:schemeClr val="accent1"/>
                </a:solidFill>
              </a:rPr>
              <a:t> </a:t>
            </a:r>
            <a:r>
              <a:rPr lang="en-US" altLang="he-IL" sz="2000" u="sng" dirty="0">
                <a:solidFill>
                  <a:schemeClr val="accent1"/>
                </a:solidFill>
              </a:rPr>
              <a:t>at </a:t>
            </a:r>
            <a:r>
              <a:rPr lang="en-US" altLang="he-IL" sz="2000" u="sng" dirty="0" err="1" smtClean="0">
                <a:solidFill>
                  <a:schemeClr val="accent1"/>
                </a:solidFill>
              </a:rPr>
              <a:t>gmail</a:t>
            </a:r>
            <a:r>
              <a:rPr lang="en-US" altLang="he-IL" sz="2000" u="sng" dirty="0" smtClean="0">
                <a:solidFill>
                  <a:schemeClr val="accent1"/>
                </a:solidFill>
              </a:rPr>
              <a:t> com</a:t>
            </a:r>
            <a:endParaRPr lang="en-US" altLang="he-IL" sz="20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ECB9D-C786-4EB2-8F60-6E22E449B089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he-IL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Static</a:t>
            </a:r>
          </a:p>
        </p:txBody>
      </p:sp>
      <p:sp>
        <p:nvSpPr>
          <p:cNvPr id="976899" name="Rectangle 3"/>
          <p:cNvSpPr>
            <a:spLocks noChangeArrowheads="1"/>
          </p:cNvSpPr>
          <p:nvPr/>
        </p:nvSpPr>
        <p:spPr bwMode="auto">
          <a:xfrm>
            <a:off x="457200" y="2447925"/>
            <a:ext cx="82296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Widget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static private int counter;</a:t>
            </a:r>
            <a:b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static public getCounter() {return counter;}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US" altLang="he-IL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number = Widget.getCounter();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49275" y="1114425"/>
            <a:ext cx="8137525" cy="1054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Static member can be accessed without an instance (same as in C++)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6562725" y="3187700"/>
            <a:ext cx="0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29088" y="2405063"/>
            <a:ext cx="4819650" cy="1149350"/>
            <a:chOff x="2601" y="1515"/>
            <a:chExt cx="3036" cy="724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601" y="1515"/>
              <a:ext cx="3036" cy="49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72000" anchor="ctr"/>
            <a:lstStyle>
              <a:lvl1pPr marL="342900" indent="-342900" defTabSz="912813">
                <a:spcBef>
                  <a:spcPct val="50000"/>
                </a:spcBef>
                <a:buClr>
                  <a:schemeClr val="accent1"/>
                </a:buClr>
                <a:buSzPct val="70000"/>
                <a:buFont typeface="Symbol" panose="05050102010706020507" pitchFamily="18" charset="2"/>
                <a:tabLst>
                  <a:tab pos="722313" algn="l"/>
                  <a:tab pos="1519238" algn="l"/>
                </a:tabLst>
                <a:defRPr sz="24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73050" indent="-271463" defTabSz="912813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20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12813">
                <a:spcBef>
                  <a:spcPct val="50000"/>
                </a:spcBef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912813" rtl="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tabLst>
                  <a:tab pos="722313" algn="l"/>
                  <a:tab pos="1519238" algn="l"/>
                </a:tabLst>
                <a:defRPr sz="160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FontTx/>
                <a:buNone/>
              </a:pPr>
              <a:r>
                <a:rPr lang="en-US" altLang="he-IL" sz="1000"/>
                <a:t/>
              </a:r>
              <a:br>
                <a:rPr lang="en-US" altLang="he-IL" sz="1000"/>
              </a:br>
              <a:r>
                <a:rPr lang="en-US" altLang="he-IL" b="1"/>
                <a:t>Called sometimes </a:t>
              </a:r>
              <a:r>
                <a:rPr lang="en-US" altLang="he-IL" b="1">
                  <a:latin typeface="Courier New" panose="02070309020205020404" pitchFamily="49" charset="0"/>
                </a:rPr>
                <a:t>“</a:t>
              </a:r>
              <a:r>
                <a:rPr lang="en-US" altLang="he-IL" b="1"/>
                <a:t>class variable</a:t>
              </a:r>
              <a:r>
                <a:rPr lang="en-US" altLang="he-IL" b="1">
                  <a:latin typeface="Courier New" panose="02070309020205020404" pitchFamily="49" charset="0"/>
                </a:rPr>
                <a:t>”</a:t>
              </a:r>
              <a:r>
                <a:rPr lang="en-US" altLang="he-IL" b="1"/>
                <a:t> as opposed to </a:t>
              </a:r>
              <a:r>
                <a:rPr lang="en-US" altLang="he-IL" b="1">
                  <a:latin typeface="Courier New" panose="02070309020205020404" pitchFamily="49" charset="0"/>
                </a:rPr>
                <a:t>“</a:t>
              </a:r>
              <a:r>
                <a:rPr lang="en-US" altLang="he-IL" b="1"/>
                <a:t>instance variable</a:t>
              </a:r>
              <a:r>
                <a:rPr lang="en-US" altLang="he-IL" b="1">
                  <a:latin typeface="Courier New" panose="02070309020205020404" pitchFamily="49" charset="0"/>
                </a:rPr>
                <a:t>”</a:t>
              </a:r>
              <a:endParaRPr lang="en-US" altLang="he-IL" b="1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H="1">
              <a:off x="3335" y="2239"/>
              <a:ext cx="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he-IL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05E8E-F4EF-40DE-BFFE-55940C7042F0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he-IL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The ‘this’ keyword</a:t>
            </a:r>
          </a:p>
        </p:txBody>
      </p:sp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457200" y="2319338"/>
            <a:ext cx="8229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private int x, y;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Point(int x, int y)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	this.x = x;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	this.y = y;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he-IL" sz="1800" b="1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49275" y="1114425"/>
            <a:ext cx="6899275" cy="1054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In Java </a:t>
            </a:r>
            <a:r>
              <a:rPr lang="en-US" altLang="he-IL" sz="2400" b="1">
                <a:latin typeface="Courier New" panose="02070309020205020404" pitchFamily="49" charset="0"/>
              </a:rPr>
              <a:t>‘</a:t>
            </a:r>
            <a:r>
              <a:rPr lang="en-US" altLang="he-IL" sz="2400" b="1"/>
              <a:t>this</a:t>
            </a:r>
            <a:r>
              <a:rPr lang="en-US" altLang="he-IL" sz="2400" b="1">
                <a:latin typeface="Courier New" panose="02070309020205020404" pitchFamily="49" charset="0"/>
              </a:rPr>
              <a:t>’</a:t>
            </a:r>
            <a:r>
              <a:rPr lang="en-US" altLang="he-IL" sz="2400" b="1"/>
              <a:t> is a </a:t>
            </a:r>
            <a:r>
              <a:rPr lang="en-US" altLang="he-IL" sz="2400" b="1" u="sng"/>
              <a:t>reference</a:t>
            </a:r>
            <a:r>
              <a:rPr lang="en-US" altLang="he-IL" sz="2400" b="1"/>
              <a:t> to myself</a:t>
            </a:r>
            <a:br>
              <a:rPr lang="en-US" altLang="he-IL" sz="2400" b="1"/>
            </a:br>
            <a:r>
              <a:rPr lang="en-US" altLang="he-IL" sz="2400" b="1"/>
              <a:t>(in C++ it is a pointer</a:t>
            </a:r>
            <a:r>
              <a:rPr lang="en-US" altLang="he-IL" sz="2400" b="1">
                <a:latin typeface="Courier New" panose="02070309020205020404" pitchFamily="49" charset="0"/>
              </a:rPr>
              <a:t>…</a:t>
            </a:r>
            <a:r>
              <a:rPr lang="en-US" altLang="he-IL" sz="2400" b="1"/>
              <a:t>)</a:t>
            </a:r>
          </a:p>
        </p:txBody>
      </p:sp>
      <p:sp>
        <p:nvSpPr>
          <p:cNvPr id="983045" name="Rectangle 5"/>
          <p:cNvSpPr>
            <a:spLocks noChangeArrowheads="1"/>
          </p:cNvSpPr>
          <p:nvPr/>
        </p:nvSpPr>
        <p:spPr bwMode="auto">
          <a:xfrm>
            <a:off x="477838" y="5313363"/>
            <a:ext cx="8137525" cy="782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72000" anchor="ctr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b="1"/>
              <a:t>The </a:t>
            </a:r>
            <a:r>
              <a:rPr lang="en-US" altLang="he-IL" b="1">
                <a:latin typeface="Courier New" panose="02070309020205020404" pitchFamily="49" charset="0"/>
              </a:rPr>
              <a:t>‘</a:t>
            </a:r>
            <a:r>
              <a:rPr lang="en-US" altLang="he-IL" b="1"/>
              <a:t>this</a:t>
            </a:r>
            <a:r>
              <a:rPr lang="en-US" altLang="he-IL" b="1">
                <a:latin typeface="Courier New" panose="02070309020205020404" pitchFamily="49" charset="0"/>
              </a:rPr>
              <a:t>’</a:t>
            </a:r>
            <a:r>
              <a:rPr lang="en-US" altLang="he-IL" b="1"/>
              <a:t> keyword is also used to call another constructor of the same class </a:t>
            </a:r>
            <a:r>
              <a:rPr lang="en-US" altLang="he-IL" b="1">
                <a:latin typeface="Courier New" panose="02070309020205020404" pitchFamily="49" charset="0"/>
              </a:rPr>
              <a:t>–</a:t>
            </a:r>
            <a:r>
              <a:rPr lang="en-US" altLang="he-IL" b="1"/>
              <a:t> we will see that later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/>
      <p:bldP spid="9830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464A3-6290-466E-AA8D-0AE2F03C083E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he-IL" sz="1200"/>
          </a:p>
        </p:txBody>
      </p:sp>
      <p:sp>
        <p:nvSpPr>
          <p:cNvPr id="1030146" name="Rectangle 2"/>
          <p:cNvSpPr>
            <a:spLocks noChangeArrowheads="1"/>
          </p:cNvSpPr>
          <p:nvPr/>
        </p:nvSpPr>
        <p:spPr bwMode="auto">
          <a:xfrm>
            <a:off x="974725" y="3929063"/>
            <a:ext cx="499110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987425" y="4298950"/>
            <a:ext cx="2705100" cy="3238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</a:pPr>
            <a:endParaRPr lang="he-IL" altLang="he-IL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Defining constants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44513" y="3082925"/>
            <a:ext cx="82296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444500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44500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1" u="sng"/>
              <a:t>Example</a:t>
            </a:r>
            <a:r>
              <a:rPr lang="en-US" altLang="he-IL" b="1"/>
              <a:t>:</a:t>
            </a:r>
          </a:p>
          <a:p>
            <a:pPr eaLnBrk="1" hangingPunct="1"/>
            <a:endParaRPr lang="en-US" altLang="he-IL" sz="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Thingy 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final static int doodad = 6; 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constant</a:t>
            </a: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final int id;  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// constant variable</a:t>
            </a:r>
            <a:endParaRPr lang="en-US" altLang="he-IL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Thingy(int id) {this.id = id;}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// OK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	// public set(int id) {this.id = id;}</a:t>
            </a:r>
            <a:r>
              <a:rPr lang="en-US" altLang="he-IL" sz="1800" b="1">
                <a:latin typeface="Courier New" panose="02070309020205020404" pitchFamily="49" charset="0"/>
                <a:cs typeface="Courier New" panose="02070309020205020404" pitchFamily="49" charset="0"/>
              </a:rPr>
              <a:t> // error!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he-IL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44513" y="1114425"/>
            <a:ext cx="6894512" cy="18399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1519238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519238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1000"/>
              <a:t/>
            </a:r>
            <a:br>
              <a:rPr lang="en-US" altLang="he-IL" sz="1000"/>
            </a:br>
            <a:r>
              <a:rPr lang="en-US" altLang="he-IL" sz="2400" b="1"/>
              <a:t>Though </a:t>
            </a:r>
            <a:r>
              <a:rPr lang="en-US" altLang="he-IL" sz="2400" b="1">
                <a:solidFill>
                  <a:schemeClr val="tx2"/>
                </a:solidFill>
              </a:rPr>
              <a:t>const</a:t>
            </a:r>
            <a:r>
              <a:rPr lang="en-US" altLang="he-IL" sz="2400" b="1"/>
              <a:t> is a reserved word in Java</a:t>
            </a:r>
            <a:br>
              <a:rPr lang="en-US" altLang="he-IL" sz="2400" b="1"/>
            </a:br>
            <a:r>
              <a:rPr lang="en-US" altLang="he-IL" sz="2400" b="1"/>
              <a:t>it's actually not in use!</a:t>
            </a:r>
            <a:br>
              <a:rPr lang="en-US" altLang="he-IL" sz="2400" b="1"/>
            </a:br>
            <a:r>
              <a:rPr lang="en-US" altLang="he-IL" sz="600" b="1"/>
              <a:t/>
            </a:r>
            <a:br>
              <a:rPr lang="en-US" altLang="he-IL" sz="600" b="1"/>
            </a:br>
            <a:r>
              <a:rPr lang="en-US" altLang="he-IL" sz="2400" b="1"/>
              <a:t>However the </a:t>
            </a:r>
            <a:r>
              <a:rPr lang="en-US" altLang="he-IL" sz="2400" b="1">
                <a:solidFill>
                  <a:schemeClr val="tx2"/>
                </a:solidFill>
              </a:rPr>
              <a:t>final</a:t>
            </a:r>
            <a:r>
              <a:rPr lang="en-US" altLang="he-IL" sz="2400" b="1"/>
              <a:t> keyword let's you define constants and const variables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6" grpId="0" animBg="1"/>
      <p:bldP spid="10301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ChangeArrowheads="1"/>
          </p:cNvSpPr>
          <p:nvPr/>
        </p:nvSpPr>
        <p:spPr bwMode="auto">
          <a:xfrm>
            <a:off x="1530350" y="1263650"/>
            <a:ext cx="5418138" cy="561975"/>
          </a:xfrm>
          <a:prstGeom prst="rect">
            <a:avLst/>
          </a:prstGeom>
          <a:solidFill>
            <a:srgbClr val="4D4D4D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75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75000"/>
              </a:spcBef>
              <a:buChar char="•"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75000"/>
              </a:spcBef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75000"/>
              </a:spcBef>
              <a:spcAft>
                <a:spcPct val="0"/>
              </a:spcAft>
              <a:buChar char="•"/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Symbol" panose="05050102010706020507" pitchFamily="18" charset="2"/>
              <a:buNone/>
            </a:pPr>
            <a:endParaRPr lang="he-IL" altLang="he-IL">
              <a:solidFill>
                <a:srgbClr val="4D4D4D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6000" smtClean="0"/>
              <a:t>Agenda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mtClean="0"/>
              <a:t>All that is to know on class syntax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Constructors and Initializers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Inheritance and Polymorphism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Interfaces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Nested Classes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Enums</a:t>
            </a:r>
          </a:p>
          <a:p>
            <a:pPr eaLnBrk="1" hangingPunct="1">
              <a:buClr>
                <a:schemeClr val="bg1"/>
              </a:buClr>
            </a:pPr>
            <a:r>
              <a:rPr lang="en-US" altLang="he-IL" smtClean="0"/>
              <a:t>Exercise</a:t>
            </a:r>
          </a:p>
          <a:p>
            <a:pPr eaLnBrk="1" hangingPunct="1"/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Clr>
                <a:schemeClr val="accent1"/>
              </a:buClr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54E75-AF30-4048-8252-607CB550D1D9}" type="slidenum">
              <a:rPr lang="he-IL" altLang="he-IL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he-IL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mtClean="0"/>
              <a:t>Constructors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57200" y="56022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54292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4292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000" b="1"/>
              <a:t>	Examples in following slides…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49275" y="1114425"/>
            <a:ext cx="7429500" cy="4238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defTabSz="912813">
              <a:spcBef>
                <a:spcPct val="5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tabLst>
                <a:tab pos="722313" algn="l"/>
                <a:tab pos="2876550" algn="l"/>
                <a:tab pos="3317875" algn="l"/>
              </a:tabLst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352425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spcBef>
                <a:spcPct val="50000"/>
              </a:spcBef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722313" algn="l"/>
                <a:tab pos="2876550" algn="l"/>
                <a:tab pos="3317875" algn="l"/>
              </a:tabLst>
              <a:defRPr sz="16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altLang="he-IL" sz="900"/>
              <a:t/>
            </a:r>
            <a:br>
              <a:rPr lang="en-US" altLang="he-IL" sz="900"/>
            </a:br>
            <a:r>
              <a:rPr lang="en-US" altLang="he-IL" b="1"/>
              <a:t>–	Constructors in Java are very similar to C++</a:t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You can overload constructors </a:t>
            </a:r>
            <a:r>
              <a:rPr lang="en-US" altLang="he-IL" sz="1800" b="1"/>
              <a:t>(like any other method)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A constructor which doesn't get any parameter</a:t>
            </a:r>
            <a:br>
              <a:rPr lang="en-US" altLang="he-IL" b="1"/>
            </a:br>
            <a:r>
              <a:rPr lang="en-US" altLang="he-IL" b="1"/>
              <a:t>	is called </a:t>
            </a:r>
            <a:r>
              <a:rPr lang="en-US" altLang="he-IL" b="1">
                <a:latin typeface="Courier New" panose="02070309020205020404" pitchFamily="49" charset="0"/>
              </a:rPr>
              <a:t>“</a:t>
            </a:r>
            <a:r>
              <a:rPr lang="en-US" altLang="he-IL" b="1"/>
              <a:t>empty constructor</a:t>
            </a:r>
            <a:r>
              <a:rPr lang="en-US" altLang="he-IL" b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You may prefer not to have a constructor at all,</a:t>
            </a:r>
            <a:br>
              <a:rPr lang="en-US" altLang="he-IL" b="1"/>
            </a:br>
            <a:r>
              <a:rPr lang="en-US" altLang="he-IL" b="1"/>
              <a:t>	in which case it is said that you have by default</a:t>
            </a:r>
            <a:br>
              <a:rPr lang="en-US" altLang="he-IL" b="1"/>
            </a:br>
            <a:r>
              <a:rPr lang="en-US" altLang="he-IL" b="1"/>
              <a:t>	an </a:t>
            </a:r>
            <a:r>
              <a:rPr lang="en-US" altLang="he-IL" b="1">
                <a:latin typeface="Courier New" panose="02070309020205020404" pitchFamily="49" charset="0"/>
              </a:rPr>
              <a:t>“</a:t>
            </a:r>
            <a:r>
              <a:rPr lang="en-US" altLang="he-IL" b="1"/>
              <a:t>empty constructor</a:t>
            </a:r>
            <a:r>
              <a:rPr lang="en-US" altLang="he-IL" b="1">
                <a:latin typeface="Courier New" panose="02070309020205020404" pitchFamily="49" charset="0"/>
              </a:rPr>
              <a:t>”</a:t>
            </a:r>
            <a:r>
              <a:rPr lang="en-US" altLang="he-IL" b="1"/>
              <a:t/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A constructor can call another constructor</a:t>
            </a:r>
            <a:br>
              <a:rPr lang="en-US" altLang="he-IL" b="1"/>
            </a:br>
            <a:r>
              <a:rPr lang="en-US" altLang="he-IL" b="1"/>
              <a:t>	of the same class using the </a:t>
            </a:r>
            <a:r>
              <a:rPr lang="en-US" altLang="he-IL" b="1">
                <a:latin typeface="Courier New" panose="02070309020205020404" pitchFamily="49" charset="0"/>
              </a:rPr>
              <a:t>‘</a:t>
            </a:r>
            <a:r>
              <a:rPr lang="en-US" altLang="he-IL" b="1"/>
              <a:t>this</a:t>
            </a:r>
            <a:r>
              <a:rPr lang="en-US" altLang="he-IL" b="1">
                <a:latin typeface="Courier New" panose="02070309020205020404" pitchFamily="49" charset="0"/>
              </a:rPr>
              <a:t>’</a:t>
            </a:r>
            <a:r>
              <a:rPr lang="en-US" altLang="he-IL" b="1"/>
              <a:t> keyword</a:t>
            </a:r>
            <a:br>
              <a:rPr lang="en-US" altLang="he-IL" b="1"/>
            </a:br>
            <a:r>
              <a:rPr lang="en-US" altLang="he-IL" sz="700" b="1"/>
              <a:t/>
            </a:r>
            <a:br>
              <a:rPr lang="en-US" altLang="he-IL" sz="700" b="1"/>
            </a:br>
            <a:r>
              <a:rPr lang="en-US" altLang="he-IL" b="1"/>
              <a:t>–	Calling another constructor can be done only</a:t>
            </a:r>
            <a:br>
              <a:rPr lang="en-US" altLang="he-IL" b="1"/>
            </a:br>
            <a:r>
              <a:rPr lang="en-US" altLang="he-IL" b="1"/>
              <a:t>	as the first instruction of the calling constructor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CTD_Lesson_template_2008-v1</Template>
  <TotalTime>7674</TotalTime>
  <Words>753</Words>
  <Application>Microsoft Office PowerPoint</Application>
  <PresentationFormat>On-screen Show (4:3)</PresentationFormat>
  <Paragraphs>488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Symbol</vt:lpstr>
      <vt:lpstr>CTD_Lesson_template_2008-v1</vt:lpstr>
      <vt:lpstr>6_Custom Design</vt:lpstr>
      <vt:lpstr>Object Oriented Programming with Java</vt:lpstr>
      <vt:lpstr>Agenda</vt:lpstr>
      <vt:lpstr>Classes and Objects</vt:lpstr>
      <vt:lpstr>Accessibility Options</vt:lpstr>
      <vt:lpstr>Static</vt:lpstr>
      <vt:lpstr>The ‘this’ keyword</vt:lpstr>
      <vt:lpstr>Defining constants</vt:lpstr>
      <vt:lpstr>Agenda</vt:lpstr>
      <vt:lpstr>Constructors</vt:lpstr>
      <vt:lpstr>Constructors</vt:lpstr>
      <vt:lpstr>Constructors</vt:lpstr>
      <vt:lpstr>Initializer</vt:lpstr>
      <vt:lpstr>Static Initializer</vt:lpstr>
      <vt:lpstr>Agenda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Agenda</vt:lpstr>
      <vt:lpstr>Interfaces</vt:lpstr>
      <vt:lpstr>Interfaces</vt:lpstr>
      <vt:lpstr>Interfaces</vt:lpstr>
      <vt:lpstr>Interfaces</vt:lpstr>
      <vt:lpstr>Interfaces</vt:lpstr>
      <vt:lpstr>Agenda</vt:lpstr>
      <vt:lpstr>Nested Classes</vt:lpstr>
      <vt:lpstr>Nested Classes</vt:lpstr>
      <vt:lpstr>Nested Classes</vt:lpstr>
      <vt:lpstr>Nested Classes</vt:lpstr>
      <vt:lpstr>Agenda</vt:lpstr>
      <vt:lpstr>Enums</vt:lpstr>
      <vt:lpstr>Enums</vt:lpstr>
      <vt:lpstr>Enums</vt:lpstr>
      <vt:lpstr>Enums</vt:lpstr>
      <vt:lpstr>Enums</vt:lpstr>
      <vt:lpstr>Agenda</vt:lpstr>
      <vt:lpstr>Exercise 1</vt:lpstr>
      <vt:lpstr>Exercise 2</vt:lpstr>
      <vt:lpstr>PowerPoint Presentation</vt:lpstr>
    </vt:vector>
  </TitlesOfParts>
  <Company>Comverse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 – 2. OOP</dc:title>
  <dc:creator>Amir Kirsh</dc:creator>
  <dc:description/>
  <cp:lastModifiedBy>Buchshreiber, Tal</cp:lastModifiedBy>
  <cp:revision>106</cp:revision>
  <cp:lastPrinted>2000-08-01T20:59:04Z</cp:lastPrinted>
  <dcterms:created xsi:type="dcterms:W3CDTF">2008-03-13T10:37:25Z</dcterms:created>
  <dcterms:modified xsi:type="dcterms:W3CDTF">2018-02-22T07:45:49Z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Designed and built by www.in-support.com as part of the Wiz-Kit presentation package for Comverse - Version 08th Dec 2006 - 004</vt:lpwstr>
  </property>
</Properties>
</file>