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6" r:id="rId1"/>
    <p:sldMasterId id="2147483668" r:id="rId2"/>
  </p:sldMasterIdLst>
  <p:notesMasterIdLst>
    <p:notesMasterId r:id="rId54"/>
  </p:notesMasterIdLst>
  <p:handoutMasterIdLst>
    <p:handoutMasterId r:id="rId55"/>
  </p:handoutMasterIdLst>
  <p:sldIdLst>
    <p:sldId id="286" r:id="rId3"/>
    <p:sldId id="290" r:id="rId4"/>
    <p:sldId id="285" r:id="rId5"/>
    <p:sldId id="348" r:id="rId6"/>
    <p:sldId id="349" r:id="rId7"/>
    <p:sldId id="377" r:id="rId8"/>
    <p:sldId id="378" r:id="rId9"/>
    <p:sldId id="353" r:id="rId10"/>
    <p:sldId id="402" r:id="rId11"/>
    <p:sldId id="404" r:id="rId12"/>
    <p:sldId id="354" r:id="rId13"/>
    <p:sldId id="405" r:id="rId14"/>
    <p:sldId id="357" r:id="rId15"/>
    <p:sldId id="358" r:id="rId16"/>
    <p:sldId id="406" r:id="rId17"/>
    <p:sldId id="407" r:id="rId18"/>
    <p:sldId id="408" r:id="rId19"/>
    <p:sldId id="409" r:id="rId20"/>
    <p:sldId id="410" r:id="rId21"/>
    <p:sldId id="411" r:id="rId22"/>
    <p:sldId id="417" r:id="rId23"/>
    <p:sldId id="412" r:id="rId24"/>
    <p:sldId id="418" r:id="rId25"/>
    <p:sldId id="413" r:id="rId26"/>
    <p:sldId id="419" r:id="rId27"/>
    <p:sldId id="414" r:id="rId28"/>
    <p:sldId id="415" r:id="rId29"/>
    <p:sldId id="416" r:id="rId30"/>
    <p:sldId id="379" r:id="rId31"/>
    <p:sldId id="380" r:id="rId32"/>
    <p:sldId id="381" r:id="rId33"/>
    <p:sldId id="382" r:id="rId34"/>
    <p:sldId id="401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92" r:id="rId44"/>
    <p:sldId id="393" r:id="rId45"/>
    <p:sldId id="394" r:id="rId46"/>
    <p:sldId id="395" r:id="rId47"/>
    <p:sldId id="396" r:id="rId48"/>
    <p:sldId id="397" r:id="rId49"/>
    <p:sldId id="398" r:id="rId50"/>
    <p:sldId id="399" r:id="rId51"/>
    <p:sldId id="400" r:id="rId52"/>
    <p:sldId id="277" r:id="rId53"/>
  </p:sldIdLst>
  <p:sldSz cx="9144000" cy="6858000" type="screen4x3"/>
  <p:notesSz cx="6858000" cy="9945688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anose="05050102010706020507" pitchFamily="18" charset="2"/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anose="05050102010706020507" pitchFamily="18" charset="2"/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anose="05050102010706020507" pitchFamily="18" charset="2"/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anose="05050102010706020507" pitchFamily="18" charset="2"/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anose="05050102010706020507" pitchFamily="18" charset="2"/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61">
          <p15:clr>
            <a:srgbClr val="A4A3A4"/>
          </p15:clr>
        </p15:guide>
        <p15:guide id="2" pos="343">
          <p15:clr>
            <a:srgbClr val="A4A3A4"/>
          </p15:clr>
        </p15:guide>
        <p15:guide id="3" pos="5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0CC"/>
    <a:srgbClr val="FFA366"/>
    <a:srgbClr val="FF6600"/>
    <a:srgbClr val="D6EBF5"/>
    <a:srgbClr val="85C2E0"/>
    <a:srgbClr val="3399CC"/>
    <a:srgbClr val="FFDC47"/>
    <a:srgbClr val="3BF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0" autoAdjust="0"/>
    <p:restoredTop sz="94600" autoAdjust="0"/>
  </p:normalViewPr>
  <p:slideViewPr>
    <p:cSldViewPr snapToGrid="0">
      <p:cViewPr varScale="1">
        <p:scale>
          <a:sx n="75" d="100"/>
          <a:sy n="75" d="100"/>
        </p:scale>
        <p:origin x="1290" y="60"/>
      </p:cViewPr>
      <p:guideLst>
        <p:guide orient="horz" pos="1861"/>
        <p:guide pos="343"/>
        <p:guide pos="5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6A77FBDF-8049-4CB8-9E7E-B545AD65301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83394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3638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502920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97E2D5C5-1EF4-4987-A6FE-A9FDC0AE6A1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21696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3B77E7-8489-45CE-8304-B9635B8180DE}" type="slidenum">
              <a:rPr lang="en-US" altLang="he-IL" sz="1200">
                <a:solidFill>
                  <a:schemeClr val="tx1"/>
                </a:solidFill>
              </a:rPr>
              <a:pPr/>
              <a:t>2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604620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3513EC9-790C-4FEE-A19C-44D462AD1F2E}" type="slidenum">
              <a:rPr lang="en-US" altLang="he-IL" sz="1200">
                <a:solidFill>
                  <a:schemeClr val="tx1"/>
                </a:solidFill>
              </a:rPr>
              <a:pPr/>
              <a:t>11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127845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7A81426-DCF9-4A26-BB4F-4913E15D8F40}" type="slidenum">
              <a:rPr lang="en-US" altLang="he-IL" sz="1200">
                <a:solidFill>
                  <a:schemeClr val="tx1"/>
                </a:solidFill>
              </a:rPr>
              <a:pPr/>
              <a:t>12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45110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F8248ED-97F8-429F-9747-6122E7324023}" type="slidenum">
              <a:rPr lang="en-US" altLang="he-IL" sz="1200">
                <a:solidFill>
                  <a:schemeClr val="tx1"/>
                </a:solidFill>
              </a:rPr>
              <a:pPr/>
              <a:t>13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4631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92DA6FE-E5A3-40A0-8F63-5D1E8DE0E20B}" type="slidenum">
              <a:rPr lang="en-US" altLang="he-IL" sz="1200">
                <a:solidFill>
                  <a:schemeClr val="tx1"/>
                </a:solidFill>
              </a:rPr>
              <a:pPr/>
              <a:t>14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441205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E40F5D0-84D0-4076-AD75-E3AD7CF52524}" type="slidenum">
              <a:rPr lang="en-US" altLang="he-IL" sz="1200">
                <a:solidFill>
                  <a:schemeClr val="tx1"/>
                </a:solidFill>
              </a:rPr>
              <a:pPr/>
              <a:t>15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286854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578A5EA-CE44-4013-B8BE-542B145C219A}" type="slidenum">
              <a:rPr lang="en-US" altLang="he-IL" sz="1200">
                <a:solidFill>
                  <a:schemeClr val="tx1"/>
                </a:solidFill>
              </a:rPr>
              <a:pPr/>
              <a:t>16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244589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B84DED-AD1E-494B-894E-926D6C297266}" type="slidenum">
              <a:rPr lang="en-US" altLang="he-IL" sz="1200">
                <a:solidFill>
                  <a:schemeClr val="tx1"/>
                </a:solidFill>
              </a:rPr>
              <a:pPr/>
              <a:t>17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06649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F6618CB-76C6-43B3-8FB0-DF4AC06BA09C}" type="slidenum">
              <a:rPr lang="en-US" altLang="he-IL" sz="1200">
                <a:solidFill>
                  <a:schemeClr val="tx1"/>
                </a:solidFill>
              </a:rPr>
              <a:pPr/>
              <a:t>18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094183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AD8CE3C-02F6-442D-8D1A-46B0C72A47E5}" type="slidenum">
              <a:rPr lang="en-US" altLang="he-IL" sz="1200">
                <a:solidFill>
                  <a:schemeClr val="tx1"/>
                </a:solidFill>
              </a:rPr>
              <a:pPr/>
              <a:t>19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617580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FD7C5F7-3E56-4425-99BE-8A9559F434FC}" type="slidenum">
              <a:rPr lang="en-US" altLang="he-IL" sz="1200">
                <a:solidFill>
                  <a:schemeClr val="tx1"/>
                </a:solidFill>
              </a:rPr>
              <a:pPr/>
              <a:t>20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928119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4BA1753-58AC-4AFC-847B-CEB0500F604B}" type="slidenum">
              <a:rPr lang="en-US" altLang="he-IL" sz="1200">
                <a:solidFill>
                  <a:schemeClr val="tx1"/>
                </a:solidFill>
              </a:rPr>
              <a:pPr/>
              <a:t>3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81588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A908D93-89ED-4D5F-B426-34CBF607F121}" type="slidenum">
              <a:rPr lang="en-US" altLang="he-IL" sz="1200">
                <a:solidFill>
                  <a:schemeClr val="tx1"/>
                </a:solidFill>
              </a:rPr>
              <a:pPr/>
              <a:t>21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215275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29549E2-CEE7-43DC-8D4C-1A405C4C24BC}" type="slidenum">
              <a:rPr lang="en-US" altLang="he-IL" sz="1200">
                <a:solidFill>
                  <a:schemeClr val="tx1"/>
                </a:solidFill>
              </a:rPr>
              <a:pPr/>
              <a:t>22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258002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A944304-C95D-4B3C-A87D-DF8D2DF57EEF}" type="slidenum">
              <a:rPr lang="en-US" altLang="he-IL" sz="1200">
                <a:solidFill>
                  <a:schemeClr val="tx1"/>
                </a:solidFill>
              </a:rPr>
              <a:pPr/>
              <a:t>23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42975" y="746125"/>
            <a:ext cx="4975225" cy="3730625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3833828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CFD42F9-7DE5-45B0-9C38-806D00A5A9A3}" type="slidenum">
              <a:rPr lang="en-US" altLang="he-IL" sz="1200">
                <a:solidFill>
                  <a:schemeClr val="tx1"/>
                </a:solidFill>
              </a:rPr>
              <a:pPr/>
              <a:t>24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9718260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9742D21-A28D-4709-98E2-E65B933A69BE}" type="slidenum">
              <a:rPr lang="en-US" altLang="he-IL" sz="1200">
                <a:solidFill>
                  <a:schemeClr val="tx1"/>
                </a:solidFill>
              </a:rPr>
              <a:pPr/>
              <a:t>25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5761720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CCD6FF6-0C9D-4289-806E-976E04992F07}" type="slidenum">
              <a:rPr lang="en-US" altLang="he-IL" sz="1200">
                <a:solidFill>
                  <a:schemeClr val="tx1"/>
                </a:solidFill>
              </a:rPr>
              <a:pPr/>
              <a:t>26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95687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43D51B1-D244-474A-965F-E9E1DF4667B8}" type="slidenum">
              <a:rPr lang="en-US" altLang="he-IL" sz="1200">
                <a:solidFill>
                  <a:schemeClr val="tx1"/>
                </a:solidFill>
              </a:rPr>
              <a:pPr/>
              <a:t>27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829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0367934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FBA18C1-D1BF-44FE-B76C-BC9E7376502B}" type="slidenum">
              <a:rPr lang="en-US" altLang="he-IL" sz="1200">
                <a:solidFill>
                  <a:schemeClr val="tx1"/>
                </a:solidFill>
              </a:rPr>
              <a:pPr/>
              <a:t>28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516142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88D9B47-1B53-428B-9EC0-8AAB5C1B2524}" type="slidenum">
              <a:rPr lang="en-US" altLang="he-IL" sz="1200">
                <a:solidFill>
                  <a:schemeClr val="tx1"/>
                </a:solidFill>
              </a:rPr>
              <a:pPr/>
              <a:t>30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849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6648587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B4F0343-0CD6-4126-8700-75E169C6232E}" type="slidenum">
              <a:rPr lang="en-US" altLang="he-IL" sz="1200">
                <a:solidFill>
                  <a:schemeClr val="tx1"/>
                </a:solidFill>
              </a:rPr>
              <a:pPr/>
              <a:t>31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403347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9D8130-5EF7-48EA-9508-9181EC73E1A8}" type="slidenum">
              <a:rPr lang="en-US" altLang="he-IL" sz="1200">
                <a:solidFill>
                  <a:schemeClr val="tx1"/>
                </a:solidFill>
              </a:rPr>
              <a:pPr/>
              <a:t>4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6047565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9FD30DB-07AF-4A38-8590-65814C683D28}" type="slidenum">
              <a:rPr lang="en-US" altLang="he-IL" sz="1200">
                <a:solidFill>
                  <a:schemeClr val="tx1"/>
                </a:solidFill>
              </a:rPr>
              <a:pPr/>
              <a:t>32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870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2677116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FBAB548-EA02-485B-97B3-90B668AF40AE}" type="slidenum">
              <a:rPr lang="en-US" altLang="he-IL" sz="1200">
                <a:solidFill>
                  <a:schemeClr val="tx1"/>
                </a:solidFill>
              </a:rPr>
              <a:pPr/>
              <a:t>33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42975" y="746125"/>
            <a:ext cx="4975225" cy="373062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8730041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2953F03-8C93-432E-8776-2B70B573F8D7}" type="slidenum">
              <a:rPr lang="en-US" altLang="he-IL" sz="1200">
                <a:solidFill>
                  <a:schemeClr val="tx1"/>
                </a:solidFill>
              </a:rPr>
              <a:pPr/>
              <a:t>34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890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1103841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832A9DF-0C53-43BC-BD9D-72F6106FB249}" type="slidenum">
              <a:rPr lang="en-US" altLang="he-IL" sz="1200">
                <a:solidFill>
                  <a:schemeClr val="tx1"/>
                </a:solidFill>
              </a:rPr>
              <a:pPr/>
              <a:t>35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901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6700573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EB9C22E-B71F-4D88-A2E6-9C095748C161}" type="slidenum">
              <a:rPr lang="en-US" altLang="he-IL" sz="1200">
                <a:solidFill>
                  <a:schemeClr val="tx1"/>
                </a:solidFill>
              </a:rPr>
              <a:pPr/>
              <a:t>36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911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8125251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58B9C0C-462C-4278-8085-2F5CEB5BAA4D}" type="slidenum">
              <a:rPr lang="en-US" altLang="he-IL" sz="1200">
                <a:solidFill>
                  <a:schemeClr val="tx1"/>
                </a:solidFill>
              </a:rPr>
              <a:pPr/>
              <a:t>37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1580526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E7A3017-0D0C-4CEC-B525-A17EADA822F8}" type="slidenum">
              <a:rPr lang="en-US" altLang="he-IL" sz="1200">
                <a:solidFill>
                  <a:schemeClr val="tx1"/>
                </a:solidFill>
              </a:rPr>
              <a:pPr/>
              <a:t>38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931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7300041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631FEAF-4EDE-4A86-B043-34CF5A57E298}" type="slidenum">
              <a:rPr lang="en-US" altLang="he-IL" sz="1200">
                <a:solidFill>
                  <a:schemeClr val="tx1"/>
                </a:solidFill>
              </a:rPr>
              <a:pPr/>
              <a:t>39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5199573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C565254-21D2-4197-8F87-4E882127C802}" type="slidenum">
              <a:rPr lang="en-US" altLang="he-IL" sz="1200">
                <a:solidFill>
                  <a:schemeClr val="tx1"/>
                </a:solidFill>
              </a:rPr>
              <a:pPr/>
              <a:t>40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952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0402928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490C0A8-427F-4610-AD53-5F1D27FBF388}" type="slidenum">
              <a:rPr lang="en-US" altLang="he-IL" sz="1200">
                <a:solidFill>
                  <a:schemeClr val="tx1"/>
                </a:solidFill>
              </a:rPr>
              <a:pPr/>
              <a:t>41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962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027787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66226D4-19D2-4D42-8164-7E1BE75FE630}" type="slidenum">
              <a:rPr lang="en-US" altLang="he-IL" sz="1200">
                <a:solidFill>
                  <a:schemeClr val="tx1"/>
                </a:solidFill>
              </a:rPr>
              <a:pPr/>
              <a:t>5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592262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640CBE2-C59F-4E28-8583-3C1B13BE7CFE}" type="slidenum">
              <a:rPr lang="en-US" altLang="he-IL" sz="1200">
                <a:solidFill>
                  <a:schemeClr val="tx1"/>
                </a:solidFill>
              </a:rPr>
              <a:pPr/>
              <a:t>42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972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5748497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ED4813A-CBB2-43A9-8F60-FE78E27921B9}" type="slidenum">
              <a:rPr lang="en-US" altLang="he-IL" sz="1200">
                <a:solidFill>
                  <a:schemeClr val="tx1"/>
                </a:solidFill>
              </a:rPr>
              <a:pPr/>
              <a:t>43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983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3496111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1B77BFE-6EC6-4330-98F6-494A35DF299C}" type="slidenum">
              <a:rPr lang="en-US" altLang="he-IL" sz="1200">
                <a:solidFill>
                  <a:schemeClr val="tx1"/>
                </a:solidFill>
              </a:rPr>
              <a:pPr/>
              <a:t>44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9505265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529401B-B009-42A2-8898-770E624D5618}" type="slidenum">
              <a:rPr lang="en-US" altLang="he-IL" sz="1200">
                <a:solidFill>
                  <a:schemeClr val="tx1"/>
                </a:solidFill>
              </a:rPr>
              <a:pPr/>
              <a:t>45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1003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6798848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5B56FF6-BCDE-4D20-A347-A5D76F51135F}" type="slidenum">
              <a:rPr lang="en-US" altLang="he-IL" sz="1200">
                <a:solidFill>
                  <a:schemeClr val="tx1"/>
                </a:solidFill>
              </a:rPr>
              <a:pPr/>
              <a:t>46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1013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4741611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3B0C89-4E2E-4279-AED2-7497D2F07B6D}" type="slidenum">
              <a:rPr lang="en-US" altLang="he-IL" sz="1200">
                <a:solidFill>
                  <a:schemeClr val="tx1"/>
                </a:solidFill>
              </a:rPr>
              <a:pPr/>
              <a:t>47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6909362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A434279-16E7-4001-B147-314AC7091A49}" type="slidenum">
              <a:rPr lang="en-US" altLang="he-IL" sz="1200">
                <a:solidFill>
                  <a:schemeClr val="tx1"/>
                </a:solidFill>
              </a:rPr>
              <a:pPr/>
              <a:t>48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1034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4665323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B3734D8-93D5-46EF-9A06-F5B9D8359CE5}" type="slidenum">
              <a:rPr lang="en-US" altLang="he-IL" sz="1200">
                <a:solidFill>
                  <a:schemeClr val="tx1"/>
                </a:solidFill>
              </a:rPr>
              <a:pPr/>
              <a:t>49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1044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3520699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B7751CB-4B18-4982-BE8E-A8377D1E7C36}" type="slidenum">
              <a:rPr lang="en-US" altLang="he-IL" sz="1200">
                <a:solidFill>
                  <a:schemeClr val="tx1"/>
                </a:solidFill>
              </a:rPr>
              <a:pPr/>
              <a:t>50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1054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0147005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55E6CB8-A94C-4E3E-A752-CD001125473E}" type="slidenum">
              <a:rPr lang="en-US" altLang="he-IL" sz="1200">
                <a:solidFill>
                  <a:schemeClr val="tx1"/>
                </a:solidFill>
              </a:rPr>
              <a:pPr/>
              <a:t>51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1064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57551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B0E89E0-17B2-4C90-A3C9-DD4AF9036605}" type="slidenum">
              <a:rPr lang="en-US" altLang="he-IL" sz="1200">
                <a:solidFill>
                  <a:schemeClr val="tx1"/>
                </a:solidFill>
              </a:rPr>
              <a:pPr/>
              <a:t>6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899853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C5008E5-536F-47C5-BF46-F2CFBC8239C7}" type="slidenum">
              <a:rPr lang="en-US" altLang="he-IL" sz="1200">
                <a:solidFill>
                  <a:schemeClr val="tx1"/>
                </a:solidFill>
              </a:rPr>
              <a:pPr/>
              <a:t>7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188054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0A89825-9655-4ABA-8E5E-28744CE27366}" type="slidenum">
              <a:rPr lang="en-US" altLang="he-IL" sz="1200">
                <a:solidFill>
                  <a:schemeClr val="tx1"/>
                </a:solidFill>
              </a:rPr>
              <a:pPr/>
              <a:t>8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256530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668167E-C53A-475D-B784-04E5C2806481}" type="slidenum">
              <a:rPr lang="en-US" altLang="he-IL" sz="1200">
                <a:solidFill>
                  <a:schemeClr val="tx1"/>
                </a:solidFill>
              </a:rPr>
              <a:pPr/>
              <a:t>9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42975" y="746125"/>
            <a:ext cx="4975225" cy="3730625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454026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23F4E9F-D6AB-42D5-9389-4771E26A3795}" type="slidenum">
              <a:rPr lang="en-US" altLang="he-IL" sz="1200">
                <a:solidFill>
                  <a:schemeClr val="tx1"/>
                </a:solidFill>
              </a:rPr>
              <a:pPr/>
              <a:t>10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42975" y="746125"/>
            <a:ext cx="4975225" cy="3730625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53546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white">
          <a:xfrm>
            <a:off x="0" y="5965825"/>
            <a:ext cx="9144000" cy="8921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he-IL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6200" y="6629400"/>
            <a:ext cx="857250" cy="184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2813">
              <a:defRPr/>
            </a:pPr>
            <a:r>
              <a:rPr lang="en-US" sz="1200" dirty="0">
                <a:solidFill>
                  <a:schemeClr val="tx1"/>
                </a:solidFill>
              </a:rPr>
              <a:t>© Amir Kirsh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4278313"/>
            <a:ext cx="9144000" cy="1536700"/>
          </a:xfrm>
          <a:prstGeom prst="rect">
            <a:avLst/>
          </a:prstGeom>
          <a:solidFill>
            <a:schemeClr val="accent1">
              <a:alpha val="35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/>
          </a:p>
        </p:txBody>
      </p:sp>
      <p:sp>
        <p:nvSpPr>
          <p:cNvPr id="624650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5183188"/>
            <a:ext cx="9144000" cy="857250"/>
          </a:xfrm>
        </p:spPr>
        <p:txBody>
          <a:bodyPr lIns="720000" rIns="540000"/>
          <a:lstStyle>
            <a:lvl1pPr marL="0">
              <a:lnSpc>
                <a:spcPct val="87000"/>
              </a:lnSpc>
              <a:defRPr/>
            </a:lvl1pPr>
          </a:lstStyle>
          <a:p>
            <a:r>
              <a:rPr lang="en-US"/>
              <a:t>Lesson Name</a:t>
            </a:r>
          </a:p>
        </p:txBody>
      </p:sp>
      <p:sp>
        <p:nvSpPr>
          <p:cNvPr id="62465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0" y="6022975"/>
            <a:ext cx="9144000" cy="511175"/>
          </a:xfrm>
          <a:solidFill>
            <a:schemeClr val="accent1"/>
          </a:solidFill>
        </p:spPr>
        <p:txBody>
          <a:bodyPr lIns="720000" rIns="540000" anchor="ctr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Course Name and Date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5738813" y="6534150"/>
            <a:ext cx="3405187" cy="323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5964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5467F-E141-4ABC-8BDC-020F198BB7D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30435146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1295400"/>
            <a:ext cx="3732213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295400"/>
            <a:ext cx="37338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D28F47-F7FB-404C-AC02-495DA9E8FA1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02054022"/>
      </p:ext>
    </p:extLst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6050"/>
            <a:ext cx="9144000" cy="8493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65175" y="1295400"/>
            <a:ext cx="7618413" cy="4987925"/>
          </a:xfrm>
        </p:spPr>
        <p:txBody>
          <a:bodyPr/>
          <a:lstStyle/>
          <a:p>
            <a:pPr lvl="0"/>
            <a:endParaRPr lang="he-IL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A734FE-6C63-4784-A9A1-65A32F079D86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44812180"/>
      </p:ext>
    </p:extLst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422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ChangeArrowheads="1"/>
          </p:cNvSpPr>
          <p:nvPr/>
        </p:nvSpPr>
        <p:spPr bwMode="gray">
          <a:xfrm>
            <a:off x="0" y="6451600"/>
            <a:ext cx="9144000" cy="2762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19050">
            <a:noFill/>
            <a:miter lim="800000"/>
            <a:headEnd/>
            <a:tailEnd/>
          </a:ln>
          <a:effectLst/>
        </p:spPr>
        <p:txBody>
          <a:bodyPr lIns="0" tIns="46494" rIns="92985" bIns="46494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0" y="146050"/>
            <a:ext cx="9144000" cy="8493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175" y="1295400"/>
            <a:ext cx="7618413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Introduction level</a:t>
            </a:r>
          </a:p>
          <a:p>
            <a:pPr lvl="1"/>
            <a:r>
              <a:rPr lang="en-US" altLang="he-IL" smtClean="0"/>
              <a:t>First level</a:t>
            </a:r>
          </a:p>
          <a:p>
            <a:pPr lvl="2"/>
            <a:r>
              <a:rPr lang="en-US" altLang="he-IL" smtClean="0"/>
              <a:t>Second level</a:t>
            </a:r>
          </a:p>
          <a:p>
            <a:pPr lvl="3"/>
            <a:r>
              <a:rPr lang="en-US" altLang="he-IL" smtClean="0"/>
              <a:t>Next level</a:t>
            </a:r>
          </a:p>
          <a:p>
            <a:pPr lvl="4"/>
            <a:r>
              <a:rPr lang="en-US" altLang="he-IL" smtClean="0"/>
              <a:t>Next level</a:t>
            </a:r>
          </a:p>
        </p:txBody>
      </p:sp>
      <p:sp>
        <p:nvSpPr>
          <p:cNvPr id="623621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79400" y="6551613"/>
            <a:ext cx="96520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ts val="13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BD248AD5-5E93-4471-993F-9E8667CE298A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2" r:id="rId2"/>
    <p:sldLayoutId id="2147483723" r:id="rId3"/>
    <p:sldLayoutId id="2147483724" r:id="rId4"/>
  </p:sldLayoutIdLst>
  <p:transition>
    <p:cut/>
  </p:transition>
  <p:timing>
    <p:tnLst>
      <p:par>
        <p:cTn id="1" dur="indefinite" restart="never" nodeType="tmRoot"/>
      </p:par>
    </p:tnLst>
  </p:timing>
  <p:hf hdr="0" ftr="0" dt="0"/>
  <p:txStyles>
    <p:titleStyle>
      <a:lvl1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2pPr>
      <a:lvl3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3pPr>
      <a:lvl4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4pPr>
      <a:lvl5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8112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12684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7256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21828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70000"/>
        <a:buFont typeface="Symbol" panose="05050102010706020507" pitchFamily="18" charset="2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273050" indent="-27146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2000">
          <a:solidFill>
            <a:srgbClr val="4D4D4D"/>
          </a:solidFill>
          <a:latin typeface="+mn-lt"/>
          <a:cs typeface="+mn-cs"/>
        </a:defRPr>
      </a:lvl2pPr>
      <a:lvl3pPr marL="546100" indent="-27146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3pPr>
      <a:lvl4pPr marL="806450" indent="-25876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4pPr>
      <a:lvl5pPr marL="1073150" indent="-26511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5pPr>
      <a:lvl6pPr marL="15303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6pPr>
      <a:lvl7pPr marL="19875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7pPr>
      <a:lvl8pPr marL="24447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8pPr>
      <a:lvl9pPr marL="29019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ChangeArrowheads="1"/>
          </p:cNvSpPr>
          <p:nvPr/>
        </p:nvSpPr>
        <p:spPr bwMode="gray">
          <a:xfrm>
            <a:off x="6872288" y="0"/>
            <a:ext cx="758825" cy="6870700"/>
          </a:xfrm>
          <a:prstGeom prst="rect">
            <a:avLst/>
          </a:prstGeom>
          <a:solidFill>
            <a:srgbClr val="85C2E0">
              <a:alpha val="35001"/>
            </a:srgbClr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274320" tIns="46493" rIns="92985" bIns="46493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/>
          </a:p>
        </p:txBody>
      </p:sp>
      <p:sp>
        <p:nvSpPr>
          <p:cNvPr id="625668" name="Rectangle 4"/>
          <p:cNvSpPr>
            <a:spLocks noChangeArrowheads="1"/>
          </p:cNvSpPr>
          <p:nvPr/>
        </p:nvSpPr>
        <p:spPr bwMode="auto">
          <a:xfrm>
            <a:off x="1541463" y="0"/>
            <a:ext cx="5407025" cy="6889750"/>
          </a:xfrm>
          <a:prstGeom prst="rect">
            <a:avLst/>
          </a:prstGeom>
          <a:solidFill>
            <a:srgbClr val="33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 rot="10800000">
            <a:off x="174625" y="708025"/>
            <a:ext cx="1177925" cy="56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Agenda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4963" y="673100"/>
            <a:ext cx="51689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Topic 1</a:t>
            </a:r>
          </a:p>
          <a:p>
            <a:pPr lvl="0"/>
            <a:r>
              <a:rPr lang="en-US" altLang="he-IL" smtClean="0"/>
              <a:t>Topic 2</a:t>
            </a:r>
          </a:p>
          <a:p>
            <a:pPr lvl="0"/>
            <a:r>
              <a:rPr lang="en-US" altLang="he-IL" smtClean="0"/>
              <a:t>Topic 3</a:t>
            </a:r>
          </a:p>
          <a:p>
            <a:pPr lvl="0"/>
            <a:r>
              <a:rPr lang="en-US" altLang="he-IL" smtClean="0"/>
              <a:t>Topic 4</a:t>
            </a:r>
          </a:p>
          <a:p>
            <a:pPr lvl="0"/>
            <a:r>
              <a:rPr lang="en-US" altLang="he-IL" smtClean="0"/>
              <a:t>Topic 5</a:t>
            </a:r>
          </a:p>
          <a:p>
            <a:pPr lvl="2"/>
            <a:r>
              <a:rPr lang="en-US" altLang="he-IL" smtClean="0"/>
              <a:t>Second level</a:t>
            </a:r>
          </a:p>
          <a:p>
            <a:pPr lvl="4"/>
            <a:endParaRPr lang="en-US" altLang="he-IL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75000"/>
        </a:spcBef>
        <a:spcAft>
          <a:spcPct val="0"/>
        </a:spcAft>
        <a:buChar char="•"/>
        <a:defRPr sz="24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75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5pPr>
      <a:lvl6pPr marL="25146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6pPr>
      <a:lvl7pPr marL="29718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7pPr>
      <a:lvl8pPr marL="34290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8pPr>
      <a:lvl9pPr marL="38862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.il/imgres?imgurl=http://spagettikoodi.files.wordpress.com/2010/11/java-duke-guitar.png&amp;imgrefurl=http://www.regesh.co.il/2/java-collection%26page%3D2&amp;usg=__Q4XKMM2y6fNsYEllDMVkJ6otPOg=&amp;h=448&amp;w=525&amp;sz=155&amp;hl=iw&amp;start=5&amp;zoom=1&amp;tbnid=-QJzOnVDJFDaKM:&amp;tbnh=113&amp;tbnw=132&amp;ei=dMZXTerdEoG2hAeJvtHbDA&amp;prev=/images%3Fq%3Djava%26um%3D1%26hl%3Diw%26sa%3DN%26rls%3Dcom.microsoft:en-us%26rlz%3D1I7SUNC_en%26tbs%3Disch:1&amp;um=1&amp;itbs=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://www.google.co.il/imgres?imgurl=http://thesymbianshow.files.wordpress.com/2009/06/322px-java_logosvg.png&amp;imgrefurl=http://thesymbianshow.wordpress.com/2009/06/13/%25D7%2598%25D7%2599%25D7%25A4-%25D7%25A9%25D7%2599%25D7%25A0%25D7%2595%25D7%2599-%25D7%25A8%25D7%2596%25D7%2595%25D7%259C%25D7%2595%25D7%25A6%25D7%2599%25D7%2594-%25D7%25A9%25D7%259C-%25D7%2599%25D7%2599%25D7%25A9%25D7%2595%25D7%259E%25D7%2599-%25D7%2595%25D7%259E%25D7%25A9%25D7%2597%25D7%25A7%25D7%2599-java/&amp;usg=__5sV9BXA5B_N1A79Fvdh4z7-vosE=&amp;h=599&amp;w=322&amp;sz=28&amp;hl=iw&amp;start=1&amp;zoom=1&amp;tbnid=mpdvPW9pstMpEM:&amp;tbnh=135&amp;tbnw=73&amp;ei=dMZXTerdEoG2hAeJvtHbDA&amp;prev=/images%3Fq%3Djava%26um%3D1%26hl%3Diw%26sa%3DN%26rls%3Dcom.microsoft:en-us%26rlz%3D1I7SUNC_en%26tbs%3Disch:1&amp;um=1&amp;itbs=1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9/docs/api/java/util/package-summary.html#CollectionsFramewor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9/docs/api/java/util/Collections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oracle.com/javase/9/docs/api/java/util/Arrays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9/docs/api/java/util/concurrent/package-summary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1.5.0/docs/guide/language/generics.html" TargetMode="External"/><Relationship Id="rId7" Type="http://schemas.openxmlformats.org/officeDocument/2006/relationships/hyperlink" Target="http://www.mindview.net/WebLog/log-0058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gafter.blogspot.com/2006/11/reified-generics-for-java.html" TargetMode="External"/><Relationship Id="rId5" Type="http://schemas.openxmlformats.org/officeDocument/2006/relationships/hyperlink" Target="http://gafter.blogspot.com/2004/09/puzzling-through-erasure-answer.html" TargetMode="External"/><Relationship Id="rId4" Type="http://schemas.openxmlformats.org/officeDocument/2006/relationships/hyperlink" Target="http://java.sun.com/j2se/1.5/pdf/generics-tutorial.pdf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verse.com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 lIns="540000" rIns="432000"/>
          <a:lstStyle/>
          <a:p>
            <a:pPr indent="0" eaLnBrk="1" hangingPunct="1"/>
            <a:r>
              <a:rPr lang="en-US" altLang="he-IL" sz="2800" b="1" smtClean="0"/>
              <a:t>Java Collections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he-IL" sz="1800" smtClean="0"/>
              <a:t>Written by Amir Kirsh</a:t>
            </a:r>
          </a:p>
        </p:txBody>
      </p:sp>
      <p:pic>
        <p:nvPicPr>
          <p:cNvPr id="4100" name="Picture 10" descr="http://t2.gstatic.com/images?q=tbn:-QJzOnVDJFDaKM:http://spagettikoodi.files.wordpress.com/2010/11/java-duke-guitar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306513"/>
            <a:ext cx="2195512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12" descr="http://t2.gstatic.com/images?q=tbn:mpdvPW9pstMpEM:http://thesymbianshow.files.wordpress.com/2009/06/322px-java_logosvg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588" y="1095375"/>
            <a:ext cx="1166812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5" descr="JavaMa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1790700"/>
            <a:ext cx="2767013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75FDA5D-5C30-4DB9-A08B-8CF5EC3DEBDF}" type="slidenum">
              <a:rPr lang="en-US" altLang="he-IL" sz="1200"/>
              <a:pPr/>
              <a:t>10</a:t>
            </a:fld>
            <a:endParaRPr lang="en-US" altLang="he-IL" sz="12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Generics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44513" y="1254125"/>
            <a:ext cx="7958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 2</a:t>
            </a:r>
            <a:r>
              <a:rPr lang="en-US" altLang="he-IL" b="1"/>
              <a:t> – Defining (our own)</a:t>
            </a:r>
            <a:r>
              <a:rPr lang="en-US" altLang="he-IL"/>
              <a:t> </a:t>
            </a:r>
            <a:r>
              <a:rPr lang="en-US" altLang="he-IL" b="1"/>
              <a:t>Generic Types: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611188" y="1827213"/>
            <a:ext cx="7885112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4429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4429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429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429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429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4429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4429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4429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4429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GenericClass&lt;T&gt; {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	private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T </a:t>
            </a:r>
            <a:r>
              <a:rPr lang="en-US" altLang="he-IL" sz="1800" b="1">
                <a:solidFill>
                  <a:srgbClr val="0000C0"/>
                </a:solidFill>
                <a:latin typeface="Courier New" panose="02070309020205020404" pitchFamily="49" charset="0"/>
              </a:rPr>
              <a:t>obj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setObj(T t) {</a:t>
            </a:r>
            <a:r>
              <a:rPr lang="en-US" altLang="he-IL" sz="1800" b="1">
                <a:solidFill>
                  <a:srgbClr val="0000C0"/>
                </a:solidFill>
                <a:latin typeface="Courier New" panose="02070309020205020404" pitchFamily="49" charset="0"/>
              </a:rPr>
              <a:t>obj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= t;}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T getObj() {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0000C0"/>
                </a:solidFill>
                <a:latin typeface="Courier New" panose="02070309020205020404" pitchFamily="49" charset="0"/>
              </a:rPr>
              <a:t>obj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;}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print() {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he-IL" sz="1800" b="1">
                <a:solidFill>
                  <a:srgbClr val="0000C0"/>
                </a:solidFill>
                <a:latin typeface="Courier New" panose="02070309020205020404" pitchFamily="49" charset="0"/>
              </a:rPr>
              <a:t>obj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9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 u="sng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GenericClass&lt;Integer&gt; g =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GenericClass&lt;Integer&gt;();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g.setObj(5);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auto-boxing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i = g.getObj();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auto-unboxing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g.print();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BEDC6BA-F34A-4C8E-A455-238C7C087630}" type="slidenum">
              <a:rPr lang="en-US" altLang="he-IL" sz="1200"/>
              <a:pPr/>
              <a:t>11</a:t>
            </a:fld>
            <a:endParaRPr lang="en-US" altLang="he-IL" sz="12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Generics – for advanced students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544513" y="1584325"/>
            <a:ext cx="82296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444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444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444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444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444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444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444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444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444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/>
              <a:t>Generics is a complex topic</a:t>
            </a:r>
            <a:br>
              <a:rPr lang="en-US" altLang="he-IL" b="1"/>
            </a:br>
            <a:r>
              <a:rPr lang="en-US" altLang="he-IL" b="1"/>
              <a:t>to cover it we added some more slides as an </a:t>
            </a:r>
            <a:r>
              <a:rPr lang="en-US" altLang="he-IL" b="1">
                <a:hlinkClick r:id="rId3" action="ppaction://hlinksldjump"/>
              </a:rPr>
              <a:t>appendix</a:t>
            </a:r>
            <a:endParaRPr lang="en-US" altLang="he-IL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ChangeArrowheads="1"/>
          </p:cNvSpPr>
          <p:nvPr/>
        </p:nvSpPr>
        <p:spPr bwMode="auto">
          <a:xfrm>
            <a:off x="1530350" y="1892300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6000" smtClean="0"/>
              <a:t>Agenda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smtClean="0"/>
              <a:t>Collections Overview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Generics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Vector, ArrayList, HashMap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Utils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Special Collections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Exercise</a:t>
            </a:r>
          </a:p>
          <a:p>
            <a:pPr eaLnBrk="1" hangingPunct="1"/>
            <a:endParaRPr lang="en-US" altLang="he-IL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69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F5164B5-4BBC-45E7-8189-D7F585A5F3B5}" type="slidenum">
              <a:rPr lang="en-US" altLang="he-IL" sz="1200"/>
              <a:pPr/>
              <a:t>13</a:t>
            </a:fld>
            <a:endParaRPr lang="en-US" altLang="he-IL" sz="12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Which Collections do we have?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549275" y="1114425"/>
            <a:ext cx="7753350" cy="23780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b="1"/>
              <a:t>There are two main interfaces for all the collection types in Java:</a:t>
            </a:r>
          </a:p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b="1"/>
              <a:t>	</a:t>
            </a:r>
            <a:r>
              <a:rPr lang="en-US" altLang="he-IL" b="1">
                <a:latin typeface="Courier New" panose="02070309020205020404" pitchFamily="49" charset="0"/>
              </a:rPr>
              <a:t>–</a:t>
            </a:r>
            <a:r>
              <a:rPr lang="en-US" altLang="he-IL" b="1"/>
              <a:t>	Collection&lt;E&gt;</a:t>
            </a:r>
          </a:p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b="1"/>
              <a:t>	</a:t>
            </a:r>
            <a:r>
              <a:rPr lang="en-US" altLang="he-IL" b="1">
                <a:latin typeface="Courier New" panose="02070309020205020404" pitchFamily="49" charset="0"/>
              </a:rPr>
              <a:t>–</a:t>
            </a:r>
            <a:r>
              <a:rPr lang="en-US" altLang="he-IL" b="1"/>
              <a:t>	Map&lt;K,V&gt;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44513" y="3724275"/>
            <a:ext cx="775335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sz="1000" dirty="0"/>
              <a:t/>
            </a:r>
            <a:br>
              <a:rPr lang="en-US" altLang="he-IL" sz="1000" dirty="0"/>
            </a:br>
            <a:r>
              <a:rPr lang="en-US" altLang="he-IL" b="1" dirty="0"/>
              <a:t>List of all Collections and related frameworks:</a:t>
            </a:r>
          </a:p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sz="2000" b="1" dirty="0" smtClean="0">
                <a:hlinkClick r:id="rId3"/>
              </a:rPr>
              <a:t>https://docs.oracle.com/javase/9/docs/api/java/util/package-summary.html#CollectionsFramework</a:t>
            </a:r>
            <a:r>
              <a:rPr lang="en-US" altLang="he-IL" sz="2000" b="1" dirty="0" smtClean="0"/>
              <a:t> </a:t>
            </a:r>
            <a:endParaRPr lang="en-US" altLang="he-IL" sz="1800" b="1" dirty="0"/>
          </a:p>
        </p:txBody>
      </p:sp>
      <p:grpSp>
        <p:nvGrpSpPr>
          <p:cNvPr id="16390" name="Group 9"/>
          <p:cNvGrpSpPr>
            <a:grpSpLocks/>
          </p:cNvGrpSpPr>
          <p:nvPr/>
        </p:nvGrpSpPr>
        <p:grpSpPr bwMode="auto">
          <a:xfrm>
            <a:off x="3757613" y="1798638"/>
            <a:ext cx="4171950" cy="1608137"/>
            <a:chOff x="2295" y="1133"/>
            <a:chExt cx="2628" cy="1013"/>
          </a:xfrm>
        </p:grpSpPr>
        <p:pic>
          <p:nvPicPr>
            <p:cNvPr id="16391" name="Picture 7" descr="Two interface trees, one starting with Collection and including Set, SortedSet, List, and Queue, and the other starting with Map and including SortedMap.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" y="1242"/>
              <a:ext cx="2628" cy="77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4190" y="1133"/>
              <a:ext cx="84" cy="1013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33434F1-AD27-43B4-992F-1B6D27A1DC62}" type="slidenum">
              <a:rPr lang="en-US" altLang="he-IL" sz="1200"/>
              <a:pPr/>
              <a:t>14</a:t>
            </a:fld>
            <a:endParaRPr lang="en-US" altLang="he-IL" sz="12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Vector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457200" y="2557463"/>
            <a:ext cx="82296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u="sng"/>
              <a:t>Example</a:t>
            </a:r>
            <a:r>
              <a:rPr lang="en-US" altLang="he-IL" b="1"/>
              <a:t>:</a:t>
            </a:r>
          </a:p>
          <a:p>
            <a:pPr eaLnBrk="1" hangingPunct="1">
              <a:spcBef>
                <a:spcPct val="50000"/>
              </a:spcBef>
              <a:buSzPct val="70000"/>
            </a:pPr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Vector&lt;Integer&gt; vec = </a:t>
            </a:r>
          </a:p>
          <a:p>
            <a:pPr eaLnBrk="1" hangingPunct="1"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new Vector&lt;Integer&gt;(10/*initialCapacity*/);</a:t>
            </a:r>
          </a:p>
          <a:p>
            <a:pPr eaLnBrk="1" hangingPunct="1"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vec.add(7);</a:t>
            </a:r>
          </a:p>
          <a:p>
            <a:pPr eaLnBrk="1" hangingPunct="1">
              <a:spcBef>
                <a:spcPct val="50000"/>
              </a:spcBef>
              <a:buSzPct val="70000"/>
            </a:pPr>
            <a:endParaRPr lang="en-US" altLang="he-IL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549275" y="1114425"/>
            <a:ext cx="8137525" cy="10239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b="1"/>
              <a:t>Vector is a </a:t>
            </a:r>
            <a:r>
              <a:rPr lang="en-US" altLang="he-IL" b="1" u="sng"/>
              <a:t>synchronized</a:t>
            </a:r>
            <a:r>
              <a:rPr lang="en-US" altLang="he-IL" b="1"/>
              <a:t> dynamically growable array with efficient access by index</a:t>
            </a:r>
          </a:p>
        </p:txBody>
      </p:sp>
      <p:sp>
        <p:nvSpPr>
          <p:cNvPr id="946184" name="Rectangle 8"/>
          <p:cNvSpPr>
            <a:spLocks noChangeArrowheads="1"/>
          </p:cNvSpPr>
          <p:nvPr/>
        </p:nvSpPr>
        <p:spPr bwMode="auto">
          <a:xfrm>
            <a:off x="544513" y="5008563"/>
            <a:ext cx="8377237" cy="762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72000" tIns="72000" rIns="72000" bIns="72000" anchor="ctr">
            <a:spAutoFit/>
          </a:bodyPr>
          <a:lstStyle>
            <a:lvl1pPr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 b="1"/>
              <a:t>Vector is an old (Java 1.0) container and is less in use today,</a:t>
            </a:r>
            <a:br>
              <a:rPr lang="en-US" altLang="he-IL" sz="2000" b="1"/>
            </a:br>
            <a:r>
              <a:rPr lang="en-US" altLang="he-IL" sz="2000" b="1"/>
              <a:t>replaced mainly by ArrayList (Java 1.2) which is not synchronized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960938" y="2640013"/>
            <a:ext cx="3668712" cy="812800"/>
            <a:chOff x="3125" y="1663"/>
            <a:chExt cx="2311" cy="512"/>
          </a:xfrm>
        </p:grpSpPr>
        <p:sp>
          <p:nvSpPr>
            <p:cNvPr id="17416" name="Rectangle 6"/>
            <p:cNvSpPr>
              <a:spLocks noChangeArrowheads="1"/>
            </p:cNvSpPr>
            <p:nvPr/>
          </p:nvSpPr>
          <p:spPr bwMode="auto">
            <a:xfrm>
              <a:off x="3125" y="1663"/>
              <a:ext cx="23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72000" rIns="72000" bIns="72000" anchor="ctr">
              <a:spAutoFit/>
            </a:bodyPr>
            <a:lstStyle>
              <a:lvl1pPr defTabSz="912813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12813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2813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2813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2813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912813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912813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912813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912813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000" b="1"/>
                <a:t>initialCapacity is optional </a:t>
              </a:r>
            </a:p>
          </p:txBody>
        </p:sp>
        <p:sp>
          <p:nvSpPr>
            <p:cNvPr id="17417" name="Line 11"/>
            <p:cNvSpPr>
              <a:spLocks noChangeShapeType="1"/>
            </p:cNvSpPr>
            <p:nvPr/>
          </p:nvSpPr>
          <p:spPr bwMode="auto">
            <a:xfrm flipH="1">
              <a:off x="3549" y="1961"/>
              <a:ext cx="713" cy="2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he-IL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8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3F4B206-F507-4097-9D4F-55989BB9B197}" type="slidenum">
              <a:rPr lang="en-US" altLang="he-IL" sz="1200"/>
              <a:pPr/>
              <a:t>15</a:t>
            </a:fld>
            <a:endParaRPr lang="en-US" altLang="he-IL" sz="12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ArrayList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457200" y="2557463"/>
            <a:ext cx="82296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u="sng"/>
              <a:t>Example</a:t>
            </a:r>
            <a:r>
              <a:rPr lang="en-US" altLang="he-IL" b="1"/>
              <a:t>:</a:t>
            </a:r>
          </a:p>
          <a:p>
            <a:pPr eaLnBrk="1" hangingPunct="1">
              <a:spcBef>
                <a:spcPct val="50000"/>
              </a:spcBef>
              <a:buSzPct val="70000"/>
            </a:pPr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ArrayList&lt;Integer&gt; arr = </a:t>
            </a:r>
          </a:p>
          <a:p>
            <a:pPr eaLnBrk="1" hangingPunct="1"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new ArrayList&lt;Integer&gt;(10/*initialCapacity*/);</a:t>
            </a:r>
          </a:p>
          <a:p>
            <a:pPr eaLnBrk="1" hangingPunct="1"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arr.add(7);</a:t>
            </a:r>
          </a:p>
          <a:p>
            <a:pPr eaLnBrk="1" hangingPunct="1">
              <a:spcBef>
                <a:spcPct val="50000"/>
              </a:spcBef>
              <a:buSzPct val="70000"/>
            </a:pPr>
            <a:endParaRPr lang="en-US" altLang="he-IL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549275" y="1114425"/>
            <a:ext cx="8137525" cy="10239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b="1"/>
              <a:t>ArrayList is a </a:t>
            </a:r>
            <a:r>
              <a:rPr lang="en-US" altLang="he-IL" b="1" u="sng"/>
              <a:t>non-synchronized</a:t>
            </a:r>
            <a:r>
              <a:rPr lang="en-US" altLang="he-IL" b="1"/>
              <a:t> dynamically growable array with efficient access by index</a:t>
            </a:r>
          </a:p>
        </p:txBody>
      </p:sp>
      <p:sp>
        <p:nvSpPr>
          <p:cNvPr id="1055749" name="Rectangle 5"/>
          <p:cNvSpPr>
            <a:spLocks noChangeArrowheads="1"/>
          </p:cNvSpPr>
          <p:nvPr/>
        </p:nvSpPr>
        <p:spPr bwMode="auto">
          <a:xfrm>
            <a:off x="401638" y="4464050"/>
            <a:ext cx="8466137" cy="8223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72000" tIns="72000" rIns="72000" bIns="72000" anchor="ctr">
            <a:spAutoFit/>
          </a:bodyPr>
          <a:lstStyle>
            <a:lvl1pPr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 b="1"/>
              <a:t>ArrayList is in fact not a list (though implementing the List interface)</a:t>
            </a:r>
          </a:p>
          <a:p>
            <a:pPr eaLnBrk="1" hangingPunct="1"/>
            <a:r>
              <a:rPr lang="en-US" altLang="he-IL" sz="2000" b="1"/>
              <a:t>If you need a list use the LinkedList class!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218113" y="2640013"/>
            <a:ext cx="3668712" cy="812800"/>
            <a:chOff x="3125" y="1663"/>
            <a:chExt cx="2311" cy="512"/>
          </a:xfrm>
        </p:grpSpPr>
        <p:sp>
          <p:nvSpPr>
            <p:cNvPr id="18442" name="Rectangle 7"/>
            <p:cNvSpPr>
              <a:spLocks noChangeArrowheads="1"/>
            </p:cNvSpPr>
            <p:nvPr/>
          </p:nvSpPr>
          <p:spPr bwMode="auto">
            <a:xfrm>
              <a:off x="3125" y="1663"/>
              <a:ext cx="23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72000" rIns="72000" bIns="72000" anchor="ctr">
              <a:spAutoFit/>
            </a:bodyPr>
            <a:lstStyle>
              <a:lvl1pPr defTabSz="912813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12813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2813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2813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2813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912813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912813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912813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912813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000" b="1"/>
                <a:t>initialCapacity is optional </a:t>
              </a:r>
            </a:p>
          </p:txBody>
        </p:sp>
        <p:sp>
          <p:nvSpPr>
            <p:cNvPr id="18443" name="Line 8"/>
            <p:cNvSpPr>
              <a:spLocks noChangeShapeType="1"/>
            </p:cNvSpPr>
            <p:nvPr/>
          </p:nvSpPr>
          <p:spPr bwMode="auto">
            <a:xfrm flipH="1">
              <a:off x="3549" y="1961"/>
              <a:ext cx="713" cy="2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he-IL"/>
            </a:p>
          </p:txBody>
        </p:sp>
      </p:grpSp>
      <p:sp>
        <p:nvSpPr>
          <p:cNvPr id="1055753" name="AutoShape 9"/>
          <p:cNvSpPr>
            <a:spLocks noChangeArrowheads="1"/>
          </p:cNvSpPr>
          <p:nvPr/>
        </p:nvSpPr>
        <p:spPr bwMode="auto">
          <a:xfrm>
            <a:off x="915988" y="5616575"/>
            <a:ext cx="3660775" cy="573088"/>
          </a:xfrm>
          <a:prstGeom prst="wedgeEllipseCallout">
            <a:avLst>
              <a:gd name="adj1" fmla="val -34301"/>
              <a:gd name="adj2" fmla="val -121190"/>
            </a:avLst>
          </a:prstGeom>
          <a:solidFill>
            <a:srgbClr val="3BFF3B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1800" b="1"/>
              <a:t>How should I know?</a:t>
            </a:r>
          </a:p>
        </p:txBody>
      </p:sp>
      <p:sp>
        <p:nvSpPr>
          <p:cNvPr id="1055754" name="AutoShape 10"/>
          <p:cNvSpPr>
            <a:spLocks noChangeArrowheads="1"/>
          </p:cNvSpPr>
          <p:nvPr/>
        </p:nvSpPr>
        <p:spPr bwMode="auto">
          <a:xfrm>
            <a:off x="4846638" y="5133975"/>
            <a:ext cx="4010025" cy="1017588"/>
          </a:xfrm>
          <a:prstGeom prst="cloudCallout">
            <a:avLst>
              <a:gd name="adj1" fmla="val -67301"/>
              <a:gd name="adj2" fmla="val 12093"/>
            </a:avLst>
          </a:prstGeom>
          <a:solidFill>
            <a:srgbClr val="FFDC4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1800" b="1"/>
              <a:t>When performing many adds and removes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9" grpId="0" animBg="1"/>
      <p:bldP spid="1055753" grpId="0" animBg="1"/>
      <p:bldP spid="10557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9EE8AA9-1B22-45E4-9BFE-DF119A7EC78A}" type="slidenum">
              <a:rPr lang="en-US" altLang="he-IL" sz="1200"/>
              <a:pPr/>
              <a:t>16</a:t>
            </a:fld>
            <a:endParaRPr lang="en-US" altLang="he-IL" sz="12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HashMap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457200" y="2055813"/>
            <a:ext cx="8347075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442913" algn="l"/>
                <a:tab pos="900113" algn="l"/>
                <a:tab pos="13414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442913" algn="l"/>
                <a:tab pos="900113" algn="l"/>
                <a:tab pos="13414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442913" algn="l"/>
                <a:tab pos="900113" algn="l"/>
                <a:tab pos="13414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442913" algn="l"/>
                <a:tab pos="900113" algn="l"/>
                <a:tab pos="13414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442913" algn="l"/>
                <a:tab pos="900113" algn="l"/>
                <a:tab pos="13414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442913" algn="l"/>
                <a:tab pos="900113" algn="l"/>
                <a:tab pos="13414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442913" algn="l"/>
                <a:tab pos="900113" algn="l"/>
                <a:tab pos="13414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442913" algn="l"/>
                <a:tab pos="900113" algn="l"/>
                <a:tab pos="13414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442913" algn="l"/>
                <a:tab pos="900113" algn="l"/>
                <a:tab pos="13414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u="sng"/>
              <a:t>Example 1</a:t>
            </a:r>
            <a:r>
              <a:rPr lang="en-US" altLang="he-IL" b="1"/>
              <a:t>:</a:t>
            </a:r>
          </a:p>
          <a:p>
            <a:pPr eaLnBrk="1" hangingPunct="1">
              <a:spcBef>
                <a:spcPct val="50000"/>
              </a:spcBef>
              <a:buSzPct val="70000"/>
            </a:pPr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HashMap&lt;String, Person&gt; id2Person;</a:t>
            </a:r>
          </a:p>
          <a:p>
            <a:pPr eaLnBrk="1" hangingPunct="1"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Person p = id2Person.get("021212121");</a:t>
            </a:r>
          </a:p>
          <a:p>
            <a:pPr eaLnBrk="1" hangingPunct="1"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if(p != null) {</a:t>
            </a:r>
          </a:p>
          <a:p>
            <a:pPr eaLnBrk="1" hangingPunct="1"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System.out.println("found: " + p);</a:t>
            </a:r>
          </a:p>
          <a:p>
            <a:pPr eaLnBrk="1" hangingPunct="1"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549275" y="1114425"/>
            <a:ext cx="8137525" cy="7000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b="1"/>
              <a:t>HashMap is a </a:t>
            </a:r>
            <a:r>
              <a:rPr lang="en-US" altLang="he-IL" b="1" u="sng"/>
              <a:t>non-synchronized</a:t>
            </a:r>
            <a:r>
              <a:rPr lang="en-US" altLang="he-IL" b="1"/>
              <a:t> key-value Hashtable</a:t>
            </a:r>
          </a:p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b="1"/>
              <a:t>	</a:t>
            </a:r>
          </a:p>
        </p:txBody>
      </p:sp>
      <p:sp>
        <p:nvSpPr>
          <p:cNvPr id="1057797" name="Rectangle 5"/>
          <p:cNvSpPr>
            <a:spLocks noChangeArrowheads="1"/>
          </p:cNvSpPr>
          <p:nvPr/>
        </p:nvSpPr>
        <p:spPr bwMode="auto">
          <a:xfrm>
            <a:off x="573088" y="5081588"/>
            <a:ext cx="7567612" cy="10668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72000" tIns="72000" rIns="72000" bIns="72000" anchor="ctr">
            <a:spAutoFit/>
          </a:bodyPr>
          <a:lstStyle>
            <a:lvl1pPr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 b="1"/>
              <a:t>HashMap is a Java 1.2 class.</a:t>
            </a:r>
            <a:br>
              <a:rPr lang="en-US" altLang="he-IL" sz="2000" b="1"/>
            </a:br>
            <a:r>
              <a:rPr lang="en-US" altLang="he-IL" sz="2000" b="1"/>
              <a:t>There is a similar Java 1.0 class called Hashtable which is </a:t>
            </a:r>
            <a:r>
              <a:rPr lang="en-US" altLang="he-IL" sz="2000" b="1" u="sng"/>
              <a:t>synchronized</a:t>
            </a:r>
            <a:r>
              <a:rPr lang="en-US" altLang="he-IL" sz="2000" b="1"/>
              <a:t> and is less used today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779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21EE4B-06A8-4FE6-BD23-037963856B72}" type="slidenum">
              <a:rPr lang="en-US" altLang="he-IL" sz="1200"/>
              <a:pPr/>
              <a:t>17</a:t>
            </a:fld>
            <a:endParaRPr lang="en-US" altLang="he-IL" sz="1200"/>
          </a:p>
        </p:txBody>
      </p:sp>
      <p:sp>
        <p:nvSpPr>
          <p:cNvPr id="1059849" name="Rectangle 9"/>
          <p:cNvSpPr>
            <a:spLocks noChangeArrowheads="1"/>
          </p:cNvSpPr>
          <p:nvPr/>
        </p:nvSpPr>
        <p:spPr bwMode="auto">
          <a:xfrm>
            <a:off x="4881563" y="3303588"/>
            <a:ext cx="3082925" cy="2667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059850" name="Rectangle 10"/>
          <p:cNvSpPr>
            <a:spLocks noChangeArrowheads="1"/>
          </p:cNvSpPr>
          <p:nvPr/>
        </p:nvSpPr>
        <p:spPr bwMode="auto">
          <a:xfrm>
            <a:off x="1371600" y="4764088"/>
            <a:ext cx="5619750" cy="2667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457200" y="1258888"/>
            <a:ext cx="834707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442913" algn="l"/>
                <a:tab pos="900113" algn="l"/>
                <a:tab pos="13414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442913" algn="l"/>
                <a:tab pos="900113" algn="l"/>
                <a:tab pos="13414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442913" algn="l"/>
                <a:tab pos="900113" algn="l"/>
                <a:tab pos="13414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442913" algn="l"/>
                <a:tab pos="900113" algn="l"/>
                <a:tab pos="13414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442913" algn="l"/>
                <a:tab pos="900113" algn="l"/>
                <a:tab pos="13414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442913" algn="l"/>
                <a:tab pos="900113" algn="l"/>
                <a:tab pos="13414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442913" algn="l"/>
                <a:tab pos="900113" algn="l"/>
                <a:tab pos="13414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442913" algn="l"/>
                <a:tab pos="900113" algn="l"/>
                <a:tab pos="13414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442913" algn="l"/>
                <a:tab pos="900113" algn="l"/>
                <a:tab pos="13414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u="sng"/>
              <a:t>Example 2</a:t>
            </a:r>
            <a:r>
              <a:rPr lang="en-US" altLang="he-IL" b="1"/>
              <a:t>:</a:t>
            </a:r>
          </a:p>
          <a:p>
            <a:pPr eaLnBrk="1" hangingPunct="1">
              <a:spcBef>
                <a:spcPct val="50000"/>
              </a:spcBef>
              <a:buSzPct val="70000"/>
            </a:pPr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HashMap&lt;String, Integer&gt; frequency(String[] names) {</a:t>
            </a:r>
          </a:p>
          <a:p>
            <a:pPr eaLnBrk="1" hangingPunct="1"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HashMap&lt;String, Integer&gt; frequency = </a:t>
            </a:r>
          </a:p>
          <a:p>
            <a:pPr eaLnBrk="1" hangingPunct="1"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		new HashMap&lt;String, Integer&gt;();</a:t>
            </a:r>
          </a:p>
          <a:p>
            <a:pPr eaLnBrk="1" hangingPunct="1"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for(String name : names) {</a:t>
            </a:r>
          </a:p>
          <a:p>
            <a:pPr eaLnBrk="1" hangingPunct="1"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Integer currentCount = frequency.get(name);</a:t>
            </a:r>
          </a:p>
          <a:p>
            <a:pPr eaLnBrk="1" hangingPunct="1"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if(currentCount == null) {</a:t>
            </a:r>
          </a:p>
          <a:p>
            <a:pPr eaLnBrk="1" hangingPunct="1"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	currentCount = 0; </a:t>
            </a: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// auto-boxing</a:t>
            </a:r>
          </a:p>
          <a:p>
            <a:pPr eaLnBrk="1" hangingPunct="1"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frequency.put(name, ++currentCount);</a:t>
            </a:r>
          </a:p>
          <a:p>
            <a:pPr eaLnBrk="1" hangingPunct="1"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return frequency;</a:t>
            </a:r>
          </a:p>
          <a:p>
            <a:pPr eaLnBrk="1" hangingPunct="1"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50000"/>
              </a:spcBef>
              <a:buSzPct val="70000"/>
            </a:pPr>
            <a:endParaRPr lang="en-US" altLang="he-IL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HashMap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5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9849" grpId="0" animBg="1"/>
      <p:bldP spid="10598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A459180-3CFF-41D8-BCCB-BC871F419229}" type="slidenum">
              <a:rPr lang="en-US" altLang="he-IL" sz="1200"/>
              <a:pPr/>
              <a:t>18</a:t>
            </a:fld>
            <a:endParaRPr lang="en-US" altLang="he-IL" sz="12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HashMap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457200" y="1258888"/>
            <a:ext cx="834707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358775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358775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358775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358775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358775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3587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3587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3587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3587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u="sng"/>
              <a:t>Example 2 </a:t>
            </a:r>
            <a:r>
              <a:rPr lang="en-US" altLang="he-IL" sz="2000" b="1" u="sng"/>
              <a:t>(cont’)</a:t>
            </a:r>
            <a:r>
              <a:rPr lang="en-US" altLang="he-IL" b="1"/>
              <a:t>:</a:t>
            </a:r>
          </a:p>
          <a:p>
            <a:pPr eaLnBrk="1" hangingPunct="1">
              <a:spcBef>
                <a:spcPct val="50000"/>
              </a:spcBef>
              <a:buSzPct val="70000"/>
            </a:pPr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 {</a:t>
            </a:r>
          </a:p>
          <a:p>
            <a:pPr eaLnBrk="1" hangingPunct="1"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System.out.println</a:t>
            </a:r>
            <a:r>
              <a:rPr lang="en-US" altLang="he-IL" sz="20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eaLnBrk="1" hangingPunct="1"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frequency</a:t>
            </a:r>
            <a:r>
              <a:rPr lang="en-US" altLang="he-IL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new String[]{</a:t>
            </a:r>
          </a:p>
          <a:p>
            <a:pPr eaLnBrk="1" hangingPunct="1"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	"Momo", "Momo", "Koko", "Noa", "Momo", "Koko"</a:t>
            </a:r>
          </a:p>
          <a:p>
            <a:pPr eaLnBrk="1" hangingPunct="1"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r>
              <a:rPr lang="en-US" altLang="he-IL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.toString()</a:t>
            </a:r>
            <a:r>
              <a:rPr lang="en-US" altLang="he-IL" sz="20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SzPct val="70000"/>
            </a:pPr>
            <a:endParaRPr lang="en-US" altLang="he-IL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SzPct val="70000"/>
            </a:pPr>
            <a:r>
              <a:rPr lang="en-US" altLang="he-IL" sz="2000" b="1" u="sng"/>
              <a:t>Print out of this main is</a:t>
            </a:r>
            <a:r>
              <a:rPr lang="en-US" altLang="he-IL" sz="2000" b="1"/>
              <a:t>:</a:t>
            </a:r>
          </a:p>
          <a:p>
            <a:pPr eaLnBrk="1" hangingPunct="1">
              <a:buSzPct val="70000"/>
            </a:pPr>
            <a:r>
              <a:rPr lang="en-US" altLang="he-IL" sz="2000" b="1"/>
              <a:t>{Koko=2, Noa=1, Momo=3}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08400" y="3862388"/>
            <a:ext cx="3881438" cy="812800"/>
            <a:chOff x="3125" y="1663"/>
            <a:chExt cx="2311" cy="512"/>
          </a:xfrm>
        </p:grpSpPr>
        <p:sp>
          <p:nvSpPr>
            <p:cNvPr id="21517" name="Rectangle 5"/>
            <p:cNvSpPr>
              <a:spLocks noChangeArrowheads="1"/>
            </p:cNvSpPr>
            <p:nvPr/>
          </p:nvSpPr>
          <p:spPr bwMode="auto">
            <a:xfrm>
              <a:off x="3125" y="1663"/>
              <a:ext cx="23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72000" rIns="72000" bIns="72000" anchor="ctr">
              <a:spAutoFit/>
            </a:bodyPr>
            <a:lstStyle>
              <a:lvl1pPr defTabSz="912813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12813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2813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2813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2813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912813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912813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912813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912813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000" b="1"/>
                <a:t>HashMap has a nice toString!</a:t>
              </a:r>
            </a:p>
          </p:txBody>
        </p:sp>
        <p:sp>
          <p:nvSpPr>
            <p:cNvPr id="21518" name="Line 6"/>
            <p:cNvSpPr>
              <a:spLocks noChangeShapeType="1"/>
            </p:cNvSpPr>
            <p:nvPr/>
          </p:nvSpPr>
          <p:spPr bwMode="auto">
            <a:xfrm flipH="1">
              <a:off x="3549" y="1961"/>
              <a:ext cx="713" cy="2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he-IL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433763" y="5119688"/>
            <a:ext cx="3762375" cy="762000"/>
            <a:chOff x="2163" y="3225"/>
            <a:chExt cx="2370" cy="480"/>
          </a:xfrm>
        </p:grpSpPr>
        <p:sp>
          <p:nvSpPr>
            <p:cNvPr id="21515" name="Rectangle 8"/>
            <p:cNvSpPr>
              <a:spLocks noChangeArrowheads="1"/>
            </p:cNvSpPr>
            <p:nvPr/>
          </p:nvSpPr>
          <p:spPr bwMode="auto">
            <a:xfrm>
              <a:off x="2780" y="3225"/>
              <a:ext cx="1753" cy="480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72000" rIns="72000" bIns="72000" anchor="ctr">
              <a:spAutoFit/>
            </a:bodyPr>
            <a:lstStyle>
              <a:lvl1pPr defTabSz="912813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12813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2813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2813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2813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912813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912813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912813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912813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000" b="1"/>
                <a:t>HashMap doesn’t guarantee any order!</a:t>
              </a:r>
            </a:p>
          </p:txBody>
        </p:sp>
        <p:sp>
          <p:nvSpPr>
            <p:cNvPr id="21516" name="Line 9"/>
            <p:cNvSpPr>
              <a:spLocks noChangeShapeType="1"/>
            </p:cNvSpPr>
            <p:nvPr/>
          </p:nvSpPr>
          <p:spPr bwMode="auto">
            <a:xfrm flipH="1" flipV="1">
              <a:off x="2163" y="3327"/>
              <a:ext cx="614" cy="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he-IL"/>
            </a:p>
          </p:txBody>
        </p:sp>
      </p:grpSp>
      <p:sp>
        <p:nvSpPr>
          <p:cNvPr id="1061899" name="Text Box 11"/>
          <p:cNvSpPr txBox="1">
            <a:spLocks noChangeArrowheads="1"/>
          </p:cNvSpPr>
          <p:nvPr/>
        </p:nvSpPr>
        <p:spPr bwMode="auto">
          <a:xfrm>
            <a:off x="3659188" y="2182813"/>
            <a:ext cx="14605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</p:txBody>
      </p:sp>
      <p:sp>
        <p:nvSpPr>
          <p:cNvPr id="1061902" name="Text Box 14"/>
          <p:cNvSpPr txBox="1">
            <a:spLocks noChangeArrowheads="1"/>
          </p:cNvSpPr>
          <p:nvPr/>
        </p:nvSpPr>
        <p:spPr bwMode="auto">
          <a:xfrm>
            <a:off x="1430338" y="3287713"/>
            <a:ext cx="14605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61900" name="Text Box 12"/>
          <p:cNvSpPr txBox="1">
            <a:spLocks noChangeArrowheads="1"/>
          </p:cNvSpPr>
          <p:nvPr/>
        </p:nvSpPr>
        <p:spPr bwMode="auto">
          <a:xfrm>
            <a:off x="2627313" y="2563813"/>
            <a:ext cx="14605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</p:txBody>
      </p:sp>
      <p:sp>
        <p:nvSpPr>
          <p:cNvPr id="1061901" name="Text Box 13"/>
          <p:cNvSpPr txBox="1">
            <a:spLocks noChangeArrowheads="1"/>
          </p:cNvSpPr>
          <p:nvPr/>
        </p:nvSpPr>
        <p:spPr bwMode="auto">
          <a:xfrm>
            <a:off x="3244850" y="3287713"/>
            <a:ext cx="14605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9" grpId="0" animBg="1"/>
      <p:bldP spid="1061902" grpId="0" animBg="1"/>
      <p:bldP spid="1061900" grpId="0" animBg="1"/>
      <p:bldP spid="106190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EE8A272-63ED-4091-B73B-7292CBB7EA0A}" type="slidenum">
              <a:rPr lang="en-US" altLang="he-IL" sz="1200"/>
              <a:pPr/>
              <a:t>19</a:t>
            </a:fld>
            <a:endParaRPr lang="en-US" altLang="he-IL" sz="12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HashMap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457200" y="2641600"/>
            <a:ext cx="834707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442913" algn="l"/>
                <a:tab pos="900113" algn="l"/>
                <a:tab pos="13414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442913" algn="l"/>
                <a:tab pos="900113" algn="l"/>
                <a:tab pos="13414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442913" algn="l"/>
                <a:tab pos="900113" algn="l"/>
                <a:tab pos="13414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442913" algn="l"/>
                <a:tab pos="900113" algn="l"/>
                <a:tab pos="13414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442913" algn="l"/>
                <a:tab pos="900113" algn="l"/>
                <a:tab pos="13414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442913" algn="l"/>
                <a:tab pos="900113" algn="l"/>
                <a:tab pos="13414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442913" algn="l"/>
                <a:tab pos="900113" algn="l"/>
                <a:tab pos="13414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442913" algn="l"/>
                <a:tab pos="900113" algn="l"/>
                <a:tab pos="13414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442913" algn="l"/>
                <a:tab pos="900113" algn="l"/>
                <a:tab pos="13414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u="sng"/>
              <a:t>Example</a:t>
            </a:r>
            <a:r>
              <a:rPr lang="en-US" altLang="he-IL" b="1"/>
              <a:t>:</a:t>
            </a:r>
          </a:p>
          <a:p>
            <a:pPr eaLnBrk="1" hangingPunct="1">
              <a:spcBef>
                <a:spcPct val="50000"/>
              </a:spcBef>
              <a:buSzPct val="70000"/>
            </a:pPr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SzPct val="70000"/>
            </a:pP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Person {</a:t>
            </a:r>
          </a:p>
          <a:p>
            <a:pPr eaLnBrk="1" hangingPunct="1">
              <a:buSzPct val="70000"/>
            </a:pP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	public String name;</a:t>
            </a:r>
          </a:p>
          <a:p>
            <a:pPr eaLnBrk="1" hangingPunct="1">
              <a:buSzPct val="70000"/>
            </a:pP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	boolean equals(Object o) {</a:t>
            </a:r>
          </a:p>
          <a:p>
            <a:pPr eaLnBrk="1" hangingPunct="1">
              <a:buSzPct val="70000"/>
            </a:pP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		return (o instanceof Person &amp;&amp; 								((Person)o).name.equals(name));</a:t>
            </a:r>
          </a:p>
          <a:p>
            <a:pPr eaLnBrk="1" hangingPunct="1">
              <a:buSzPct val="70000"/>
            </a:pP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buSzPct val="70000"/>
            </a:pP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	public int hashCode() {</a:t>
            </a:r>
          </a:p>
          <a:p>
            <a:pPr eaLnBrk="1" hangingPunct="1">
              <a:buSzPct val="70000"/>
            </a:pP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		return name.hashCode();</a:t>
            </a:r>
          </a:p>
          <a:p>
            <a:pPr eaLnBrk="1" hangingPunct="1">
              <a:buSzPct val="70000"/>
            </a:pP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buSzPct val="70000"/>
            </a:pP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549275" y="1114425"/>
            <a:ext cx="7813675" cy="14081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b="1"/>
              <a:t>For a class to properly serve as a key in HashMap the </a:t>
            </a:r>
            <a:r>
              <a:rPr lang="en-US" altLang="he-IL" b="1" u="sng"/>
              <a:t>equals</a:t>
            </a:r>
            <a:r>
              <a:rPr lang="en-US" altLang="he-IL" b="1"/>
              <a:t> and </a:t>
            </a:r>
            <a:r>
              <a:rPr lang="en-US" altLang="he-IL" b="1" u="sng"/>
              <a:t>hashCode</a:t>
            </a:r>
            <a:r>
              <a:rPr lang="en-US" altLang="he-IL" b="1"/>
              <a:t> methods should both be appropriately implemented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792538" y="2954338"/>
            <a:ext cx="4908550" cy="915987"/>
            <a:chOff x="2389" y="1861"/>
            <a:chExt cx="3092" cy="577"/>
          </a:xfrm>
        </p:grpSpPr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3036" y="1861"/>
              <a:ext cx="2445" cy="51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72000" rIns="72000" bIns="72000" anchor="ctr">
              <a:spAutoFit/>
            </a:bodyPr>
            <a:lstStyle>
              <a:lvl1pPr defTabSz="912813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12813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2813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2813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2813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912813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912813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912813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912813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000" b="1"/>
                <a:t>Parameter MUST be Object</a:t>
              </a:r>
            </a:p>
            <a:p>
              <a:pPr algn="ctr" eaLnBrk="1" hangingPunct="1"/>
              <a:r>
                <a:rPr lang="en-US" altLang="he-IL" sz="2000" b="1"/>
                <a:t>(and NOT Person!)</a:t>
              </a:r>
            </a:p>
          </p:txBody>
        </p:sp>
        <p:sp>
          <p:nvSpPr>
            <p:cNvPr id="22536" name="Line 8"/>
            <p:cNvSpPr>
              <a:spLocks noChangeShapeType="1"/>
            </p:cNvSpPr>
            <p:nvPr/>
          </p:nvSpPr>
          <p:spPr bwMode="auto">
            <a:xfrm flipH="1">
              <a:off x="2389" y="2103"/>
              <a:ext cx="643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he-IL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3E8C4E2-882C-4C07-95EF-94892912C4CB}" type="slidenum">
              <a:rPr lang="en-US" altLang="he-IL" sz="1200"/>
              <a:pPr/>
              <a:t>2</a:t>
            </a:fld>
            <a:endParaRPr lang="en-US" altLang="he-IL" sz="12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Lesson’s Objectives	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he-IL" smtClean="0"/>
              <a:t>By the end of this lesson you will:</a:t>
            </a:r>
          </a:p>
          <a:p>
            <a:pPr lvl="1" eaLnBrk="1" hangingPunct="1"/>
            <a:r>
              <a:rPr lang="en-US" altLang="he-IL" smtClean="0"/>
              <a:t>Be familiar with the Java collections</a:t>
            </a:r>
          </a:p>
          <a:p>
            <a:pPr lvl="1" eaLnBrk="1" hangingPunct="1"/>
            <a:r>
              <a:rPr lang="en-US" altLang="he-IL" smtClean="0"/>
              <a:t>Understand the idea of Java Generics</a:t>
            </a:r>
          </a:p>
          <a:p>
            <a:pPr lvl="1" eaLnBrk="1" hangingPunct="1"/>
            <a:r>
              <a:rPr lang="en-US" altLang="he-IL" smtClean="0"/>
              <a:t>Be able to implement sophisticated applications using different Java collections</a:t>
            </a:r>
          </a:p>
          <a:p>
            <a:pPr lvl="1" eaLnBrk="1" hangingPunct="1">
              <a:buFontTx/>
              <a:buNone/>
            </a:pPr>
            <a:endParaRPr lang="en-US" altLang="he-IL" smtClean="0"/>
          </a:p>
          <a:p>
            <a:pPr lvl="4" eaLnBrk="1" hangingPunct="1"/>
            <a:endParaRPr lang="en-US" altLang="he-IL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ChangeArrowheads="1"/>
          </p:cNvSpPr>
          <p:nvPr/>
        </p:nvSpPr>
        <p:spPr bwMode="auto">
          <a:xfrm>
            <a:off x="1530350" y="2563813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6000" smtClean="0"/>
              <a:t>Agenda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smtClean="0"/>
              <a:t>Collections Overview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Generics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Vector, ArrayList, HashMap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Utils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Special Collections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Exercise</a:t>
            </a:r>
          </a:p>
          <a:p>
            <a:pPr eaLnBrk="1" hangingPunct="1"/>
            <a:endParaRPr lang="en-US" altLang="he-IL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21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48AB968-5CD4-4C0F-A65C-6FFE03AD1D4E}" type="slidenum">
              <a:rPr lang="en-US" altLang="he-IL" sz="1200"/>
              <a:pPr/>
              <a:t>21</a:t>
            </a:fld>
            <a:endParaRPr lang="en-US" altLang="he-IL" sz="12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Collection Utils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44513" y="1290638"/>
            <a:ext cx="8004175" cy="481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sz="1000" dirty="0"/>
              <a:t/>
            </a:r>
            <a:br>
              <a:rPr lang="en-US" altLang="he-IL" sz="1000" dirty="0"/>
            </a:br>
            <a:r>
              <a:rPr lang="en-US" altLang="he-IL" b="1" dirty="0"/>
              <a:t>Handful Collection </a:t>
            </a:r>
            <a:r>
              <a:rPr lang="en-US" altLang="he-IL" b="1" dirty="0" err="1"/>
              <a:t>utils</a:t>
            </a:r>
            <a:r>
              <a:rPr lang="en-US" altLang="he-IL" b="1" dirty="0"/>
              <a:t> appears as static methods</a:t>
            </a:r>
            <a:br>
              <a:rPr lang="en-US" altLang="he-IL" b="1" dirty="0"/>
            </a:br>
            <a:r>
              <a:rPr lang="en-US" altLang="he-IL" b="1" dirty="0"/>
              <a:t>of the class </a:t>
            </a:r>
            <a:r>
              <a:rPr lang="en-US" altLang="he-IL" b="1" u="sng" dirty="0"/>
              <a:t>Collections</a:t>
            </a:r>
            <a:r>
              <a:rPr lang="en-US" altLang="he-IL" b="1" dirty="0"/>
              <a:t>:</a:t>
            </a:r>
          </a:p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b="1" dirty="0" smtClean="0"/>
              <a:t>	</a:t>
            </a:r>
            <a:r>
              <a:rPr lang="en-US" altLang="he-IL" sz="1800" b="1" dirty="0" smtClean="0">
                <a:hlinkClick r:id="rId3"/>
              </a:rPr>
              <a:t>https://docs.oracle.com/javase/9/docs/api/java/util/Collections.html</a:t>
            </a:r>
            <a:r>
              <a:rPr lang="en-US" altLang="he-IL" sz="1800" b="1" dirty="0" smtClean="0"/>
              <a:t> </a:t>
            </a:r>
            <a:endParaRPr lang="en-US" altLang="he-IL" sz="1800" b="1" dirty="0"/>
          </a:p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endParaRPr lang="en-US" altLang="he-IL" sz="2000" b="1" dirty="0"/>
          </a:p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sz="2000" b="1" dirty="0"/>
              <a:t>	</a:t>
            </a:r>
            <a:r>
              <a:rPr lang="en-US" altLang="he-IL" b="1" dirty="0"/>
              <a:t>A similar set of </a:t>
            </a:r>
            <a:r>
              <a:rPr lang="en-US" altLang="he-IL" b="1" dirty="0" err="1"/>
              <a:t>utils</a:t>
            </a:r>
            <a:r>
              <a:rPr lang="en-US" altLang="he-IL" b="1" dirty="0"/>
              <a:t> for simple arrays appear in the class </a:t>
            </a:r>
            <a:r>
              <a:rPr lang="en-US" altLang="he-IL" b="1" u="sng" dirty="0"/>
              <a:t>Arrays</a:t>
            </a:r>
            <a:r>
              <a:rPr lang="en-US" altLang="he-IL" b="1" dirty="0"/>
              <a:t>:</a:t>
            </a:r>
          </a:p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sz="1800" b="1" dirty="0"/>
              <a:t>	</a:t>
            </a:r>
            <a:r>
              <a:rPr lang="en-US" altLang="he-IL" sz="1800" b="1" dirty="0" smtClean="0">
                <a:hlinkClick r:id="rId4"/>
              </a:rPr>
              <a:t>https://docs.oracle.com/javase/9/docs/api/java/util/Arrays.html</a:t>
            </a:r>
            <a:r>
              <a:rPr lang="en-US" altLang="he-IL" sz="1800" b="1" dirty="0" smtClean="0"/>
              <a:t> </a:t>
            </a:r>
            <a:endParaRPr lang="en-US" altLang="he-IL" sz="1800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8" name="Rectangle 2"/>
          <p:cNvSpPr>
            <a:spLocks noChangeArrowheads="1"/>
          </p:cNvSpPr>
          <p:nvPr/>
        </p:nvSpPr>
        <p:spPr bwMode="auto">
          <a:xfrm>
            <a:off x="1530350" y="3192463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6000" smtClean="0"/>
              <a:t>Agenda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smtClean="0"/>
              <a:t>Collections Overview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Generics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Vector, ArrayList, HashMap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Utils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Special Collections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Exercise</a:t>
            </a:r>
          </a:p>
          <a:p>
            <a:pPr eaLnBrk="1" hangingPunct="1"/>
            <a:endParaRPr lang="en-US" altLang="he-IL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417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49FB79E-A0DC-4D5E-AB93-A27C3D4B9452}" type="slidenum">
              <a:rPr lang="en-US" altLang="he-IL" sz="1200"/>
              <a:pPr/>
              <a:t>23</a:t>
            </a:fld>
            <a:endParaRPr lang="en-US" altLang="he-IL" sz="12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Special Collections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358775" y="1341438"/>
            <a:ext cx="8569325" cy="48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44500" indent="-4445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277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8888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he-IL" b="1" dirty="0" err="1">
                <a:solidFill>
                  <a:srgbClr val="FF6600"/>
                </a:solidFill>
              </a:rPr>
              <a:t>BlockingQueue</a:t>
            </a:r>
            <a:endParaRPr lang="en-US" altLang="he-IL" b="1" dirty="0">
              <a:solidFill>
                <a:srgbClr val="FF6600"/>
              </a:solidFill>
            </a:endParaRPr>
          </a:p>
          <a:p>
            <a:pPr lvl="1">
              <a:lnSpc>
                <a:spcPct val="90000"/>
              </a:lnSpc>
              <a:buClrTx/>
              <a:buSzTx/>
              <a:buFontTx/>
              <a:buChar char="•"/>
            </a:pPr>
            <a:r>
              <a:rPr lang="en-US" altLang="he-IL" sz="2000" b="1" dirty="0">
                <a:solidFill>
                  <a:srgbClr val="212121"/>
                </a:solidFill>
              </a:rPr>
              <a:t>Interface, part of </a:t>
            </a:r>
            <a:r>
              <a:rPr lang="en-US" altLang="he-IL" sz="2000" b="1" dirty="0" err="1">
                <a:solidFill>
                  <a:srgbClr val="212121"/>
                </a:solidFill>
              </a:rPr>
              <a:t>java.util.concurrent</a:t>
            </a:r>
            <a:endParaRPr lang="en-US" altLang="he-IL" sz="2000" b="1" dirty="0">
              <a:solidFill>
                <a:srgbClr val="212121"/>
              </a:solidFill>
            </a:endParaRPr>
          </a:p>
          <a:p>
            <a:pPr lvl="1">
              <a:lnSpc>
                <a:spcPct val="90000"/>
              </a:lnSpc>
              <a:buClrTx/>
              <a:buSzTx/>
              <a:buFontTx/>
              <a:buChar char="•"/>
            </a:pPr>
            <a:r>
              <a:rPr lang="en-US" altLang="he-IL" sz="2000" b="1" dirty="0">
                <a:solidFill>
                  <a:srgbClr val="212121"/>
                </a:solidFill>
              </a:rPr>
              <a:t>extends Queue with specific operations that:</a:t>
            </a:r>
          </a:p>
          <a:p>
            <a:pPr lvl="2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he-IL" sz="2000" b="1" dirty="0">
                <a:solidFill>
                  <a:srgbClr val="212121"/>
                </a:solidFill>
              </a:rPr>
              <a:t>- wait for the queue to become non-empty when retrieving</a:t>
            </a:r>
            <a:br>
              <a:rPr lang="en-US" altLang="he-IL" sz="2000" b="1" dirty="0">
                <a:solidFill>
                  <a:srgbClr val="212121"/>
                </a:solidFill>
              </a:rPr>
            </a:br>
            <a:r>
              <a:rPr lang="en-US" altLang="he-IL" sz="2000" b="1" dirty="0">
                <a:solidFill>
                  <a:srgbClr val="212121"/>
                </a:solidFill>
              </a:rPr>
              <a:t>- wait for queue to have room when storing an element </a:t>
            </a: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endParaRPr lang="en-US" altLang="he-IL" sz="600" b="1" dirty="0">
              <a:solidFill>
                <a:srgbClr val="212121"/>
              </a:solidFill>
            </a:endParaRP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he-IL" b="1" dirty="0" err="1">
                <a:solidFill>
                  <a:srgbClr val="FF6600"/>
                </a:solidFill>
              </a:rPr>
              <a:t>ConcurrentMap</a:t>
            </a:r>
            <a:endParaRPr lang="en-US" altLang="he-IL" b="1" dirty="0">
              <a:solidFill>
                <a:srgbClr val="FF6600"/>
              </a:solidFill>
            </a:endParaRPr>
          </a:p>
          <a:p>
            <a:pPr lvl="1">
              <a:lnSpc>
                <a:spcPct val="90000"/>
              </a:lnSpc>
              <a:buClrTx/>
              <a:buSzTx/>
              <a:buFontTx/>
              <a:buChar char="•"/>
            </a:pPr>
            <a:r>
              <a:rPr lang="en-US" altLang="he-IL" sz="2000" b="1" dirty="0">
                <a:solidFill>
                  <a:srgbClr val="212121"/>
                </a:solidFill>
              </a:rPr>
              <a:t>part of the new </a:t>
            </a:r>
            <a:r>
              <a:rPr lang="en-US" altLang="he-IL" sz="2000" b="1" dirty="0" err="1">
                <a:solidFill>
                  <a:srgbClr val="212121"/>
                </a:solidFill>
              </a:rPr>
              <a:t>java.util.concurrent</a:t>
            </a:r>
            <a:endParaRPr lang="en-US" altLang="he-IL" sz="2000" b="1" dirty="0">
              <a:solidFill>
                <a:srgbClr val="212121"/>
              </a:solidFill>
            </a:endParaRPr>
          </a:p>
          <a:p>
            <a:pPr lvl="1">
              <a:lnSpc>
                <a:spcPct val="90000"/>
              </a:lnSpc>
              <a:buClrTx/>
              <a:buSzTx/>
              <a:buFontTx/>
              <a:buChar char="•"/>
            </a:pPr>
            <a:r>
              <a:rPr lang="en-US" altLang="he-IL" sz="2000" b="1" dirty="0">
                <a:solidFill>
                  <a:srgbClr val="212121"/>
                </a:solidFill>
              </a:rPr>
              <a:t>extends Map with </a:t>
            </a:r>
            <a:r>
              <a:rPr lang="en-US" altLang="he-IL" sz="2000" b="1" u="sng" dirty="0">
                <a:solidFill>
                  <a:srgbClr val="212121"/>
                </a:solidFill>
              </a:rPr>
              <a:t>atomic</a:t>
            </a:r>
            <a:r>
              <a:rPr lang="en-US" altLang="he-IL" sz="2000" b="1" dirty="0">
                <a:solidFill>
                  <a:srgbClr val="212121"/>
                </a:solidFill>
              </a:rPr>
              <a:t> </a:t>
            </a:r>
            <a:r>
              <a:rPr lang="en-US" altLang="he-IL" sz="2000" b="1" dirty="0" err="1">
                <a:solidFill>
                  <a:srgbClr val="212121"/>
                </a:solidFill>
              </a:rPr>
              <a:t>putIfAbsent</a:t>
            </a:r>
            <a:r>
              <a:rPr lang="en-US" altLang="he-IL" sz="2000" b="1" dirty="0">
                <a:solidFill>
                  <a:srgbClr val="212121"/>
                </a:solidFill>
              </a:rPr>
              <a:t>, remove and replace</a:t>
            </a:r>
          </a:p>
          <a:p>
            <a:pPr eaLnBrk="1" hangingPunct="1"/>
            <a:endParaRPr lang="en-US" altLang="he-IL" sz="600" b="1" dirty="0">
              <a:solidFill>
                <a:srgbClr val="FF6600"/>
              </a:solidFill>
            </a:endParaRPr>
          </a:p>
          <a:p>
            <a:pPr eaLnBrk="1" hangingPunct="1"/>
            <a:r>
              <a:rPr lang="en-US" altLang="he-IL" b="1" dirty="0" err="1">
                <a:solidFill>
                  <a:srgbClr val="FF6600"/>
                </a:solidFill>
              </a:rPr>
              <a:t>CopyOnWriteArrayList</a:t>
            </a:r>
            <a:endParaRPr lang="en-US" altLang="he-IL" b="1" dirty="0">
              <a:solidFill>
                <a:srgbClr val="FF6600"/>
              </a:solidFill>
            </a:endParaRPr>
          </a:p>
          <a:p>
            <a:pPr lvl="1">
              <a:lnSpc>
                <a:spcPct val="90000"/>
              </a:lnSpc>
              <a:buClrTx/>
              <a:buSzTx/>
              <a:buFontTx/>
              <a:buChar char="•"/>
            </a:pPr>
            <a:r>
              <a:rPr lang="en-US" altLang="he-IL" sz="2000" b="1" dirty="0">
                <a:solidFill>
                  <a:srgbClr val="212121"/>
                </a:solidFill>
              </a:rPr>
              <a:t>As its name says…</a:t>
            </a: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endParaRPr lang="en-US" altLang="he-IL" sz="1600" b="1" dirty="0">
              <a:solidFill>
                <a:srgbClr val="212121"/>
              </a:solidFill>
            </a:endParaRP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he-IL" sz="2000" b="1" dirty="0">
                <a:solidFill>
                  <a:srgbClr val="212121"/>
                </a:solidFill>
              </a:rPr>
              <a:t>For more Special Collections see the </a:t>
            </a:r>
            <a:r>
              <a:rPr lang="en-US" altLang="he-IL" sz="2000" b="1" dirty="0" err="1">
                <a:solidFill>
                  <a:srgbClr val="212121"/>
                </a:solidFill>
              </a:rPr>
              <a:t>java.util.concurrent</a:t>
            </a:r>
            <a:r>
              <a:rPr lang="en-US" altLang="he-IL" sz="2000" b="1" dirty="0">
                <a:solidFill>
                  <a:srgbClr val="212121"/>
                </a:solidFill>
              </a:rPr>
              <a:t> package:</a:t>
            </a: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he-IL" sz="1800" b="1" dirty="0" smtClean="0">
                <a:hlinkClick r:id="rId3"/>
              </a:rPr>
              <a:t>https://docs.oracle.com/javase/9/docs/api/java/util/concurrent/package-summary.html</a:t>
            </a:r>
            <a:r>
              <a:rPr lang="en-US" altLang="he-IL" sz="1800" b="1" dirty="0" smtClean="0"/>
              <a:t> </a:t>
            </a:r>
            <a:endParaRPr lang="en-US" altLang="he-IL" sz="1800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ChangeArrowheads="1"/>
          </p:cNvSpPr>
          <p:nvPr/>
        </p:nvSpPr>
        <p:spPr bwMode="auto">
          <a:xfrm>
            <a:off x="1530350" y="3821113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6000" smtClean="0"/>
              <a:t>Agenda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smtClean="0"/>
              <a:t>Collections Overview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Generics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Vector, ArrayList, HashMap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Utils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Special Collections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Exercise</a:t>
            </a:r>
          </a:p>
          <a:p>
            <a:pPr eaLnBrk="1" hangingPunct="1"/>
            <a:endParaRPr lang="en-US" altLang="he-IL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2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CA87F54-7360-42E9-BF09-469DFDC37A29}" type="slidenum">
              <a:rPr lang="en-US" altLang="he-IL" sz="1200"/>
              <a:pPr/>
              <a:t>25</a:t>
            </a:fld>
            <a:endParaRPr lang="en-US" altLang="he-IL" sz="12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Exercise 1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457200" y="1260475"/>
            <a:ext cx="82296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531813" eaLnBrk="0" hangingPunct="0">
              <a:tabLst>
                <a:tab pos="9001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00113" indent="-273050" defTabSz="531813" eaLnBrk="0" hangingPunct="0">
              <a:tabLst>
                <a:tab pos="9001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531813" eaLnBrk="0" hangingPunct="0">
              <a:tabLst>
                <a:tab pos="9001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531813" eaLnBrk="0" hangingPunct="0">
              <a:tabLst>
                <a:tab pos="9001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531813" eaLnBrk="0" hangingPunct="0">
              <a:tabLst>
                <a:tab pos="9001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531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9001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531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9001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531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9001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531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9001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5000"/>
              </a:spcBef>
              <a:buSzPct val="70000"/>
            </a:pPr>
            <a:r>
              <a:rPr lang="en-US" altLang="he-IL" sz="2000" b="1"/>
              <a:t>Get Strings from the command line, present in the console a vertical bar chart of the frequency of each letter in the input.</a:t>
            </a:r>
          </a:p>
          <a:p>
            <a:pPr lvl="1" eaLnBrk="1" hangingPunct="1">
              <a:spcBef>
                <a:spcPct val="25000"/>
              </a:spcBef>
              <a:buSzTx/>
              <a:buFontTx/>
              <a:buChar char="•"/>
            </a:pPr>
            <a:r>
              <a:rPr lang="en-US" altLang="he-IL" sz="1800" b="1"/>
              <a:t>Treat small and capital letters the same -- as capital</a:t>
            </a:r>
          </a:p>
          <a:p>
            <a:pPr lvl="1" eaLnBrk="1" hangingPunct="1">
              <a:spcBef>
                <a:spcPct val="25000"/>
              </a:spcBef>
              <a:buSzTx/>
              <a:buFontTx/>
              <a:buChar char="•"/>
            </a:pPr>
            <a:r>
              <a:rPr lang="en-US" altLang="he-IL" sz="1800" b="1"/>
              <a:t>Ignore any char that is not an English letter</a:t>
            </a:r>
          </a:p>
          <a:p>
            <a:pPr eaLnBrk="1" hangingPunct="1">
              <a:spcBef>
                <a:spcPct val="50000"/>
              </a:spcBef>
              <a:buSzPct val="70000"/>
              <a:buFontTx/>
              <a:buChar char="•"/>
            </a:pPr>
            <a:endParaRPr lang="en-US" altLang="he-IL" sz="1000" b="1"/>
          </a:p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sz="2000" b="1" u="sng"/>
              <a:t>Example</a:t>
            </a:r>
          </a:p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sz="1600" b="1"/>
              <a:t>For the following input: 	</a:t>
            </a: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	Hey how are you? </a:t>
            </a:r>
          </a:p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sz="1600" b="1"/>
              <a:t>we expect the following chart:</a:t>
            </a:r>
            <a:endParaRPr lang="en-US" altLang="he-IL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30000"/>
              </a:spcBef>
              <a:buSzPct val="70000"/>
            </a:pPr>
            <a:endParaRPr lang="en-US" altLang="he-IL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3630613" y="3346450"/>
            <a:ext cx="2166937" cy="3746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he-IL" altLang="he-IL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4073525" y="4043363"/>
            <a:ext cx="1739900" cy="171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1200" b="1">
                <a:latin typeface="Tahoma" panose="020B0604030504040204" pitchFamily="34" charset="0"/>
                <a:cs typeface="Tahoma" panose="020B0604030504040204" pitchFamily="34" charset="0"/>
              </a:rPr>
              <a:t>A	#</a:t>
            </a:r>
          </a:p>
          <a:p>
            <a:pPr eaLnBrk="1" hangingPunct="1"/>
            <a:r>
              <a:rPr lang="en-US" altLang="he-IL" sz="1200" b="1">
                <a:latin typeface="Tahoma" panose="020B0604030504040204" pitchFamily="34" charset="0"/>
                <a:cs typeface="Tahoma" panose="020B0604030504040204" pitchFamily="34" charset="0"/>
              </a:rPr>
              <a:t>E	##</a:t>
            </a:r>
          </a:p>
          <a:p>
            <a:pPr eaLnBrk="1" hangingPunct="1"/>
            <a:r>
              <a:rPr lang="en-US" altLang="he-IL" sz="1200" b="1">
                <a:latin typeface="Tahoma" panose="020B0604030504040204" pitchFamily="34" charset="0"/>
                <a:cs typeface="Tahoma" panose="020B0604030504040204" pitchFamily="34" charset="0"/>
              </a:rPr>
              <a:t>H	##</a:t>
            </a:r>
          </a:p>
          <a:p>
            <a:pPr eaLnBrk="1" hangingPunct="1"/>
            <a:r>
              <a:rPr lang="en-US" altLang="he-IL" sz="1200" b="1">
                <a:latin typeface="Tahoma" panose="020B0604030504040204" pitchFamily="34" charset="0"/>
                <a:cs typeface="Tahoma" panose="020B0604030504040204" pitchFamily="34" charset="0"/>
              </a:rPr>
              <a:t>O	##</a:t>
            </a:r>
          </a:p>
          <a:p>
            <a:pPr eaLnBrk="1" hangingPunct="1"/>
            <a:r>
              <a:rPr lang="en-US" altLang="he-IL" sz="1200" b="1">
                <a:latin typeface="Tahoma" panose="020B0604030504040204" pitchFamily="34" charset="0"/>
                <a:cs typeface="Tahoma" panose="020B0604030504040204" pitchFamily="34" charset="0"/>
              </a:rPr>
              <a:t>R	#</a:t>
            </a:r>
          </a:p>
          <a:p>
            <a:pPr eaLnBrk="1" hangingPunct="1"/>
            <a:r>
              <a:rPr lang="en-US" altLang="he-IL" sz="1200" b="1">
                <a:latin typeface="Tahoma" panose="020B0604030504040204" pitchFamily="34" charset="0"/>
                <a:cs typeface="Tahoma" panose="020B0604030504040204" pitchFamily="34" charset="0"/>
              </a:rPr>
              <a:t>Y	##</a:t>
            </a:r>
          </a:p>
          <a:p>
            <a:pPr eaLnBrk="1" hangingPunct="1"/>
            <a:r>
              <a:rPr lang="en-US" altLang="he-IL" sz="1200" b="1">
                <a:latin typeface="Tahoma" panose="020B0604030504040204" pitchFamily="34" charset="0"/>
                <a:cs typeface="Tahoma" panose="020B0604030504040204" pitchFamily="34" charset="0"/>
              </a:rPr>
              <a:t>U	#</a:t>
            </a:r>
          </a:p>
          <a:p>
            <a:pPr eaLnBrk="1" hangingPunct="1"/>
            <a:r>
              <a:rPr lang="en-US" altLang="he-IL" sz="1200" b="1">
                <a:latin typeface="Tahoma" panose="020B0604030504040204" pitchFamily="34" charset="0"/>
                <a:cs typeface="Tahoma" panose="020B0604030504040204" pitchFamily="34" charset="0"/>
              </a:rPr>
              <a:t>W	#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7FE0299-1F92-4D0F-AE25-2E7EC7CEDB18}" type="slidenum">
              <a:rPr lang="en-US" altLang="he-IL" sz="1200"/>
              <a:pPr/>
              <a:t>26</a:t>
            </a:fld>
            <a:endParaRPr lang="en-US" altLang="he-IL" sz="12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Exercise 2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457200" y="1260475"/>
            <a:ext cx="82296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sz="2000" b="1"/>
              <a:t>Write the necessary classes to support the following main:</a:t>
            </a:r>
          </a:p>
          <a:p>
            <a:pPr eaLnBrk="1" hangingPunct="1">
              <a:spcBef>
                <a:spcPct val="50000"/>
              </a:spcBef>
              <a:buSzPct val="70000"/>
            </a:pPr>
            <a:endParaRPr lang="en-US" altLang="he-IL" sz="1000" b="1"/>
          </a:p>
          <a:p>
            <a:pPr eaLnBrk="1" hangingPunct="1">
              <a:spcBef>
                <a:spcPct val="5000"/>
              </a:spcBef>
              <a:buSzPct val="70000"/>
            </a:pP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static public void main(String[] args) {</a:t>
            </a:r>
          </a:p>
          <a:p>
            <a:pPr eaLnBrk="1" hangingPunct="1">
              <a:spcBef>
                <a:spcPct val="5000"/>
              </a:spcBef>
              <a:buSzPct val="70000"/>
            </a:pP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	Expression e = </a:t>
            </a:r>
          </a:p>
          <a:p>
            <a:pPr eaLnBrk="1" hangingPunct="1">
              <a:spcBef>
                <a:spcPct val="5000"/>
              </a:spcBef>
              <a:buSzPct val="70000"/>
            </a:pP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		new Sum(</a:t>
            </a:r>
          </a:p>
          <a:p>
            <a:pPr eaLnBrk="1" hangingPunct="1">
              <a:spcBef>
                <a:spcPct val="5000"/>
              </a:spcBef>
              <a:buSzPct val="70000"/>
            </a:pP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			new Exponent( new Var("X"), new Number(3.0) ),</a:t>
            </a:r>
          </a:p>
          <a:p>
            <a:pPr eaLnBrk="1" hangingPunct="1">
              <a:spcBef>
                <a:spcPct val="5000"/>
              </a:spcBef>
              <a:buSzPct val="70000"/>
            </a:pP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			new Sum( new Var("X"), new Var("Y") )</a:t>
            </a:r>
          </a:p>
          <a:p>
            <a:pPr eaLnBrk="1" hangingPunct="1">
              <a:spcBef>
                <a:spcPct val="5000"/>
              </a:spcBef>
              <a:buSzPct val="70000"/>
            </a:pP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		);</a:t>
            </a:r>
          </a:p>
          <a:p>
            <a:pPr eaLnBrk="1" hangingPunct="1">
              <a:spcBef>
                <a:spcPct val="5000"/>
              </a:spcBef>
              <a:buSzPct val="70000"/>
            </a:pPr>
            <a:endParaRPr lang="en-US" altLang="he-IL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5000"/>
              </a:spcBef>
              <a:buSzPct val="70000"/>
            </a:pP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	Function f = new Function(e);</a:t>
            </a:r>
          </a:p>
          <a:p>
            <a:pPr eaLnBrk="1" hangingPunct="1">
              <a:spcBef>
                <a:spcPct val="5000"/>
              </a:spcBef>
              <a:buSzPct val="70000"/>
            </a:pP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	try {</a:t>
            </a:r>
          </a:p>
          <a:p>
            <a:pPr eaLnBrk="1" hangingPunct="1">
              <a:spcBef>
                <a:spcPct val="5000"/>
              </a:spcBef>
              <a:buSzPct val="70000"/>
            </a:pP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		f.setVar("Z", 3.0);</a:t>
            </a:r>
          </a:p>
          <a:p>
            <a:pPr eaLnBrk="1" hangingPunct="1">
              <a:spcBef>
                <a:spcPct val="5000"/>
              </a:spcBef>
              <a:buSzPct val="70000"/>
            </a:pP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	} catch(InvalidVariableException e) {</a:t>
            </a:r>
          </a:p>
          <a:p>
            <a:pPr eaLnBrk="1" hangingPunct="1">
              <a:spcBef>
                <a:spcPct val="5000"/>
              </a:spcBef>
              <a:buSzPct val="70000"/>
            </a:pP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System.out.println(e.getMessage());</a:t>
            </a:r>
          </a:p>
          <a:p>
            <a:pPr eaLnBrk="1" hangingPunct="1">
              <a:spcBef>
                <a:spcPct val="5000"/>
              </a:spcBef>
              <a:buSzPct val="70000"/>
            </a:pP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5000"/>
              </a:spcBef>
              <a:buSzPct val="70000"/>
            </a:pPr>
            <a:endParaRPr lang="en-US" altLang="he-IL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5000"/>
              </a:spcBef>
              <a:buSzPct val="70000"/>
            </a:pP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	// the main continues in next page!</a:t>
            </a:r>
          </a:p>
        </p:txBody>
      </p:sp>
      <p:sp>
        <p:nvSpPr>
          <p:cNvPr id="29701" name="Line 4"/>
          <p:cNvSpPr>
            <a:spLocks noChangeShapeType="1"/>
          </p:cNvSpPr>
          <p:nvPr/>
        </p:nvSpPr>
        <p:spPr bwMode="auto">
          <a:xfrm>
            <a:off x="296863" y="1743075"/>
            <a:ext cx="8140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he-IL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54DC2C2-5994-44DB-A766-70B8C170258D}" type="slidenum">
              <a:rPr lang="en-US" altLang="he-IL" sz="1200"/>
              <a:pPr/>
              <a:t>27</a:t>
            </a:fld>
            <a:endParaRPr lang="en-US" altLang="he-IL" sz="12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Exercise 2 – cont’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457200" y="1260475"/>
            <a:ext cx="82296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endParaRPr lang="en-US" altLang="he-IL" sz="1000" b="1"/>
          </a:p>
          <a:p>
            <a:pPr eaLnBrk="1" hangingPunct="1">
              <a:spcBef>
                <a:spcPct val="5000"/>
              </a:spcBef>
              <a:buSzPct val="70000"/>
            </a:pP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	try {</a:t>
            </a:r>
          </a:p>
          <a:p>
            <a:pPr eaLnBrk="1" hangingPunct="1">
              <a:spcBef>
                <a:spcPct val="5000"/>
              </a:spcBef>
              <a:buSzPct val="70000"/>
            </a:pP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		f.evaluate();</a:t>
            </a:r>
          </a:p>
          <a:p>
            <a:pPr eaLnBrk="1" hangingPunct="1">
              <a:spcBef>
                <a:spcPct val="5000"/>
              </a:spcBef>
              <a:buSzPct val="70000"/>
            </a:pP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	} catch(MissingVariableException e) {</a:t>
            </a:r>
          </a:p>
          <a:p>
            <a:pPr eaLnBrk="1" hangingPunct="1">
              <a:spcBef>
                <a:spcPct val="5000"/>
              </a:spcBef>
              <a:buSzPct val="70000"/>
            </a:pP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System.out.println(e.getMessage());</a:t>
            </a:r>
          </a:p>
          <a:p>
            <a:pPr eaLnBrk="1" hangingPunct="1">
              <a:spcBef>
                <a:spcPct val="5000"/>
              </a:spcBef>
              <a:buSzPct val="70000"/>
            </a:pP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5000"/>
              </a:spcBef>
              <a:buSzPct val="70000"/>
            </a:pPr>
            <a:endParaRPr lang="en-US" altLang="he-IL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5000"/>
              </a:spcBef>
              <a:buSzPct val="70000"/>
            </a:pP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	f.setVar("Y", 1.0);</a:t>
            </a:r>
          </a:p>
          <a:p>
            <a:pPr eaLnBrk="1" hangingPunct="1">
              <a:spcBef>
                <a:spcPct val="5000"/>
              </a:spcBef>
              <a:buSzPct val="70000"/>
            </a:pP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	for(double d=-1; d&lt;=1; d+=0.5) {</a:t>
            </a:r>
          </a:p>
          <a:p>
            <a:pPr eaLnBrk="1" hangingPunct="1">
              <a:spcBef>
                <a:spcPct val="5000"/>
              </a:spcBef>
              <a:buSzPct val="70000"/>
            </a:pP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		f.setVar("X", d);</a:t>
            </a:r>
          </a:p>
          <a:p>
            <a:pPr eaLnBrk="1" hangingPunct="1">
              <a:spcBef>
                <a:spcPct val="5000"/>
              </a:spcBef>
              <a:buSzPct val="70000"/>
            </a:pP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System.out.println("X=" + f.getVar("X") +</a:t>
            </a:r>
          </a:p>
          <a:p>
            <a:pPr eaLnBrk="1" hangingPunct="1">
              <a:spcBef>
                <a:spcPct val="5000"/>
              </a:spcBef>
              <a:buSzPct val="70000"/>
            </a:pP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			", Y=" + f.getVar("Y") + ", " + f + "=" + f.evaluate());</a:t>
            </a:r>
          </a:p>
          <a:p>
            <a:pPr eaLnBrk="1" hangingPunct="1">
              <a:spcBef>
                <a:spcPct val="5000"/>
              </a:spcBef>
              <a:buSzPct val="70000"/>
            </a:pP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5000"/>
              </a:spcBef>
              <a:buSzPct val="70000"/>
            </a:pPr>
            <a:endParaRPr lang="en-US" altLang="he-IL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5000"/>
              </a:spcBef>
              <a:buSzPct val="70000"/>
            </a:pP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} // end of main</a:t>
            </a:r>
          </a:p>
          <a:p>
            <a:pPr eaLnBrk="1" hangingPunct="1">
              <a:spcBef>
                <a:spcPct val="5000"/>
              </a:spcBef>
              <a:buSzPct val="70000"/>
            </a:pPr>
            <a:endParaRPr lang="en-US" altLang="he-IL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sz="2000" b="1"/>
              <a:t>--- please continue to next page</a:t>
            </a:r>
          </a:p>
          <a:p>
            <a:pPr eaLnBrk="1" hangingPunct="1">
              <a:spcBef>
                <a:spcPct val="5000"/>
              </a:spcBef>
              <a:buSzPct val="70000"/>
            </a:pPr>
            <a:endParaRPr lang="en-US" altLang="he-IL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725" name="Line 4"/>
          <p:cNvSpPr>
            <a:spLocks noChangeShapeType="1"/>
          </p:cNvSpPr>
          <p:nvPr/>
        </p:nvSpPr>
        <p:spPr bwMode="auto">
          <a:xfrm>
            <a:off x="296863" y="1328738"/>
            <a:ext cx="8140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he-IL"/>
          </a:p>
        </p:txBody>
      </p:sp>
      <p:sp>
        <p:nvSpPr>
          <p:cNvPr id="30726" name="Line 5"/>
          <p:cNvSpPr>
            <a:spLocks noChangeShapeType="1"/>
          </p:cNvSpPr>
          <p:nvPr/>
        </p:nvSpPr>
        <p:spPr bwMode="auto">
          <a:xfrm>
            <a:off x="322263" y="5292725"/>
            <a:ext cx="8140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he-IL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3167415-C53F-4067-B86F-4290957588B3}" type="slidenum">
              <a:rPr lang="en-US" altLang="he-IL" sz="1200"/>
              <a:pPr/>
              <a:t>28</a:t>
            </a:fld>
            <a:endParaRPr lang="en-US" altLang="he-IL" sz="12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Exercise 2 – cont’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457200" y="1260475"/>
            <a:ext cx="82296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sz="2000" b="1"/>
              <a:t>--- the program above should print:</a:t>
            </a:r>
          </a:p>
          <a:p>
            <a:pPr eaLnBrk="1" hangingPunct="1">
              <a:spcBef>
                <a:spcPct val="50000"/>
              </a:spcBef>
              <a:buSzPct val="70000"/>
            </a:pPr>
            <a:endParaRPr lang="en-US" altLang="he-IL" sz="1000" b="1"/>
          </a:p>
          <a:p>
            <a:pPr eaLnBrk="1" hangingPunct="1">
              <a:spcBef>
                <a:spcPct val="5000"/>
              </a:spcBef>
              <a:buSzPct val="70000"/>
            </a:pPr>
            <a:endParaRPr lang="en-US" altLang="he-IL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5000"/>
              </a:spcBef>
              <a:buSzPct val="70000"/>
            </a:pP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	Variable ‘Z’ does not exist</a:t>
            </a:r>
          </a:p>
          <a:p>
            <a:pPr eaLnBrk="1" hangingPunct="1">
              <a:spcBef>
                <a:spcPct val="5000"/>
              </a:spcBef>
              <a:buSzPct val="70000"/>
            </a:pP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	Missing the following variable(s): ‘X’, ‘Y’</a:t>
            </a:r>
          </a:p>
          <a:p>
            <a:pPr eaLnBrk="1" hangingPunct="1">
              <a:spcBef>
                <a:spcPct val="5000"/>
              </a:spcBef>
              <a:buSzPct val="70000"/>
            </a:pP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	X=-1.0, Y=1.0, ((X ^ 3.0) + (X + Y)) = -1.0</a:t>
            </a:r>
          </a:p>
          <a:p>
            <a:pPr eaLnBrk="1" hangingPunct="1">
              <a:spcBef>
                <a:spcPct val="5000"/>
              </a:spcBef>
              <a:buSzPct val="70000"/>
            </a:pP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	X=-0.5, Y=1.0, ((X ^ 3.0) + (X + Y)) = 0.375</a:t>
            </a:r>
          </a:p>
          <a:p>
            <a:pPr eaLnBrk="1" hangingPunct="1">
              <a:spcBef>
                <a:spcPct val="5000"/>
              </a:spcBef>
              <a:buSzPct val="70000"/>
            </a:pP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	X=0, Y=1.0, ((X ^ 3.0) + (X + Y)) = 1.0</a:t>
            </a:r>
          </a:p>
          <a:p>
            <a:pPr eaLnBrk="1" hangingPunct="1">
              <a:spcBef>
                <a:spcPct val="5000"/>
              </a:spcBef>
              <a:buSzPct val="70000"/>
            </a:pP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	X=0.5, Y=1.0, ((X ^ 3.0) + (X + Y)) = 1.675</a:t>
            </a:r>
          </a:p>
          <a:p>
            <a:pPr eaLnBrk="1" hangingPunct="1">
              <a:spcBef>
                <a:spcPct val="5000"/>
              </a:spcBef>
              <a:buSzPct val="70000"/>
            </a:pP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	X=1.0, Y=1.0, ((X ^ 3.0) + (X + Y)) = 3</a:t>
            </a:r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>
            <a:off x="296863" y="1743075"/>
            <a:ext cx="8140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he-IL"/>
          </a:p>
        </p:txBody>
      </p:sp>
      <p:sp>
        <p:nvSpPr>
          <p:cNvPr id="31750" name="Line 5"/>
          <p:cNvSpPr>
            <a:spLocks noChangeShapeType="1"/>
          </p:cNvSpPr>
          <p:nvPr/>
        </p:nvSpPr>
        <p:spPr bwMode="auto">
          <a:xfrm>
            <a:off x="261938" y="4532313"/>
            <a:ext cx="8140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he-IL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3375" y="2366963"/>
            <a:ext cx="5168900" cy="5873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e-IL" smtClean="0"/>
              <a:t>   Special appendix on Generics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en-US" altLang="he-IL" smtClean="0"/>
              <a:t>Appendix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530350" y="620713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6147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6000" smtClean="0"/>
              <a:t>Agenda</a:t>
            </a:r>
          </a:p>
        </p:txBody>
      </p:sp>
      <p:sp>
        <p:nvSpPr>
          <p:cNvPr id="6148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smtClean="0"/>
              <a:t>Collections Overview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Generics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Vector, ArrayList, HashMap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Utils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Special Collections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Exercise</a:t>
            </a:r>
          </a:p>
          <a:p>
            <a:pPr eaLnBrk="1" hangingPunct="1"/>
            <a:endParaRPr lang="en-US" altLang="he-IL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F4C34C6-3AEE-45AB-A0A7-052338D1910C}" type="slidenum">
              <a:rPr lang="en-US" altLang="he-IL" sz="1200"/>
              <a:pPr/>
              <a:t>30</a:t>
            </a:fld>
            <a:endParaRPr lang="en-US" altLang="he-IL" sz="12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Generics</a:t>
            </a:r>
            <a:r>
              <a:rPr lang="en-US" altLang="he-IL" smtClean="0"/>
              <a:t/>
            </a:r>
            <a:br>
              <a:rPr lang="en-US" altLang="he-IL" smtClean="0"/>
            </a:br>
            <a:r>
              <a:rPr lang="en-US" altLang="he-IL" smtClean="0"/>
              <a:t>   	</a:t>
            </a:r>
            <a:r>
              <a:rPr lang="en-US" altLang="he-IL" sz="2800" b="1" smtClean="0"/>
              <a:t>[</a:t>
            </a:r>
            <a:r>
              <a:rPr lang="en-US" altLang="he-IL" sz="2800" b="1" smtClean="0">
                <a:solidFill>
                  <a:schemeClr val="hlink"/>
                </a:solidFill>
              </a:rPr>
              <a:t>How does it work? – "Erasure"</a:t>
            </a:r>
            <a:r>
              <a:rPr lang="en-US" altLang="he-IL" sz="2800" b="1" smtClean="0"/>
              <a:t>]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358775" y="1238250"/>
            <a:ext cx="85344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50000"/>
              </a:spcBef>
              <a:buSzTx/>
              <a:buFontTx/>
              <a:buNone/>
            </a:pPr>
            <a:r>
              <a:rPr lang="en-GB" altLang="he-IL" b="1">
                <a:solidFill>
                  <a:schemeClr val="tx1"/>
                </a:solidFill>
              </a:rPr>
              <a:t>There is no real copy for each parameterized type</a:t>
            </a:r>
            <a:br>
              <a:rPr lang="en-GB" altLang="he-IL" b="1">
                <a:solidFill>
                  <a:schemeClr val="tx1"/>
                </a:solidFill>
              </a:rPr>
            </a:br>
            <a:r>
              <a:rPr lang="en-GB" altLang="he-IL" sz="2000" b="1">
                <a:solidFill>
                  <a:schemeClr val="tx1"/>
                </a:solidFill>
              </a:rPr>
              <a:t>(</a:t>
            </a:r>
            <a:r>
              <a:rPr lang="en-GB" altLang="he-IL" sz="2000" b="1" u="sng">
                <a:solidFill>
                  <a:schemeClr val="tx1"/>
                </a:solidFill>
              </a:rPr>
              <a:t>Unlike</a:t>
            </a:r>
            <a:r>
              <a:rPr lang="en-GB" altLang="he-IL" sz="2000" b="1">
                <a:solidFill>
                  <a:schemeClr val="tx1"/>
                </a:solidFill>
              </a:rPr>
              <a:t> Templates in C++)</a:t>
            </a:r>
          </a:p>
          <a:p>
            <a:pPr lvl="1" eaLnBrk="1" hangingPunct="1">
              <a:spcBef>
                <a:spcPct val="50000"/>
              </a:spcBef>
              <a:buSzTx/>
              <a:buFontTx/>
              <a:buNone/>
            </a:pPr>
            <a:endParaRPr lang="en-GB" altLang="he-IL" sz="400" b="1">
              <a:solidFill>
                <a:schemeClr val="tx1"/>
              </a:solidFill>
            </a:endParaRPr>
          </a:p>
          <a:p>
            <a:pPr lvl="1" eaLnBrk="1" hangingPunct="1">
              <a:spcBef>
                <a:spcPct val="50000"/>
              </a:spcBef>
              <a:buSzTx/>
              <a:buFontTx/>
              <a:buNone/>
            </a:pPr>
            <a:r>
              <a:rPr lang="en-GB" altLang="he-IL" b="1">
                <a:solidFill>
                  <a:schemeClr val="tx1"/>
                </a:solidFill>
              </a:rPr>
              <a:t>What is being done?</a:t>
            </a:r>
          </a:p>
          <a:p>
            <a:pPr lvl="1" eaLnBrk="1" hangingPunct="1">
              <a:spcBef>
                <a:spcPct val="50000"/>
              </a:spcBef>
              <a:buSzTx/>
              <a:buFontTx/>
              <a:buChar char="•"/>
            </a:pPr>
            <a:r>
              <a:rPr lang="en-GB" altLang="he-IL" b="1" u="sng">
                <a:solidFill>
                  <a:schemeClr val="tx1"/>
                </a:solidFill>
              </a:rPr>
              <a:t>Compile time check</a:t>
            </a:r>
            <a:r>
              <a:rPr lang="en-GB" altLang="he-IL" b="1">
                <a:solidFill>
                  <a:schemeClr val="tx1"/>
                </a:solidFill>
              </a:rPr>
              <a:t> (e.g. List&lt;Integer&gt; adds only Integers)</a:t>
            </a:r>
          </a:p>
          <a:p>
            <a:pPr lvl="1" eaLnBrk="1" hangingPunct="1">
              <a:spcBef>
                <a:spcPct val="50000"/>
              </a:spcBef>
              <a:buSzTx/>
              <a:buFontTx/>
              <a:buChar char="•"/>
            </a:pPr>
            <a:r>
              <a:rPr lang="en-GB" altLang="he-IL" b="1" u="sng">
                <a:solidFill>
                  <a:schemeClr val="tx1"/>
                </a:solidFill>
              </a:rPr>
              <a:t>Compiler adds</a:t>
            </a:r>
            <a:r>
              <a:rPr lang="en-GB" altLang="he-IL" b="1">
                <a:solidFill>
                  <a:schemeClr val="tx1"/>
                </a:solidFill>
              </a:rPr>
              <a:t> run-time casting (e.g. pulling item from List&lt;Integer&gt; goes through run-time casting to Integer)</a:t>
            </a:r>
          </a:p>
          <a:p>
            <a:pPr lvl="1" eaLnBrk="1" hangingPunct="1">
              <a:spcBef>
                <a:spcPct val="50000"/>
              </a:spcBef>
              <a:buSzTx/>
              <a:buFontTx/>
              <a:buChar char="•"/>
            </a:pPr>
            <a:r>
              <a:rPr lang="en-GB" altLang="he-IL" b="1">
                <a:solidFill>
                  <a:schemeClr val="tx1"/>
                </a:solidFill>
              </a:rPr>
              <a:t>At run-time, the parameterized types (e.g. &lt;T&gt;) are </a:t>
            </a:r>
            <a:r>
              <a:rPr lang="en-GB" altLang="he-IL" b="1" u="sng">
                <a:solidFill>
                  <a:schemeClr val="tx1"/>
                </a:solidFill>
              </a:rPr>
              <a:t>Erased</a:t>
            </a:r>
            <a:r>
              <a:rPr lang="en-GB" altLang="he-IL" b="1">
                <a:solidFill>
                  <a:schemeClr val="tx1"/>
                </a:solidFill>
              </a:rPr>
              <a:t> – this technique is called </a:t>
            </a:r>
            <a:r>
              <a:rPr lang="en-GB" altLang="he-IL" b="1" u="sng">
                <a:solidFill>
                  <a:schemeClr val="tx1"/>
                </a:solidFill>
              </a:rPr>
              <a:t>Erasure</a:t>
            </a:r>
            <a:endParaRPr lang="en-GB" altLang="he-IL" b="1">
              <a:solidFill>
                <a:schemeClr val="tx1"/>
              </a:solidFill>
            </a:endParaRPr>
          </a:p>
        </p:txBody>
      </p:sp>
      <p:sp>
        <p:nvSpPr>
          <p:cNvPr id="1002500" name="Rectangle 4"/>
          <p:cNvSpPr>
            <a:spLocks noChangeArrowheads="1"/>
          </p:cNvSpPr>
          <p:nvPr/>
        </p:nvSpPr>
        <p:spPr bwMode="auto">
          <a:xfrm>
            <a:off x="358775" y="5551488"/>
            <a:ext cx="8569325" cy="61277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800" b="1">
                <a:solidFill>
                  <a:schemeClr val="tx1"/>
                </a:solidFill>
              </a:rPr>
              <a:t>At run-time, List&lt;Integer&gt; is just a List !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250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99C2C80-4086-4C98-BEF9-C61EBFCE884E}" type="slidenum">
              <a:rPr lang="en-US" altLang="he-IL" sz="1200"/>
              <a:pPr/>
              <a:t>31</a:t>
            </a:fld>
            <a:endParaRPr lang="en-US" altLang="he-IL" sz="12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Generics</a:t>
            </a:r>
            <a:r>
              <a:rPr lang="en-US" altLang="he-IL" smtClean="0"/>
              <a:t/>
            </a:r>
            <a:br>
              <a:rPr lang="en-US" altLang="he-IL" smtClean="0"/>
            </a:br>
            <a:r>
              <a:rPr lang="en-US" altLang="he-IL" smtClean="0"/>
              <a:t>   	</a:t>
            </a:r>
            <a:r>
              <a:rPr lang="en-US" altLang="he-IL" sz="2800" b="1" smtClean="0"/>
              <a:t>[</a:t>
            </a:r>
            <a:r>
              <a:rPr lang="en-US" altLang="he-IL" sz="2800" b="1" smtClean="0">
                <a:solidFill>
                  <a:schemeClr val="hlink"/>
                </a:solidFill>
              </a:rPr>
              <a:t>Erasure implications #1</a:t>
            </a:r>
            <a:r>
              <a:rPr lang="en-US" altLang="he-IL" sz="2800" b="1" smtClean="0"/>
              <a:t>]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611188" y="2060575"/>
            <a:ext cx="7885112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GenericClass&lt;T&gt; {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	private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T </a:t>
            </a:r>
            <a:r>
              <a:rPr lang="en-US" altLang="he-IL" sz="1800" b="1">
                <a:solidFill>
                  <a:srgbClr val="0000C0"/>
                </a:solidFill>
                <a:latin typeface="Courier New" panose="02070309020205020404" pitchFamily="49" charset="0"/>
              </a:rPr>
              <a:t>obj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b="1">
                <a:solidFill>
                  <a:srgbClr val="000000"/>
                </a:solidFill>
              </a:rPr>
              <a:t>	...</a:t>
            </a:r>
            <a:endParaRPr lang="en-US" altLang="he-IL" sz="1800" b="1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print() {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he-IL" sz="1800" b="1">
                <a:solidFill>
                  <a:srgbClr val="2A00FF"/>
                </a:solidFill>
                <a:latin typeface="Courier New" panose="02070309020205020404" pitchFamily="49" charset="0"/>
              </a:rPr>
              <a:t>"obj type: "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+ 				T.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.getName());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 lvl="3"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System.</a:t>
            </a: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he-IL" sz="1800" b="1">
                <a:solidFill>
                  <a:srgbClr val="0000C0"/>
                </a:solidFill>
                <a:latin typeface="Courier New" panose="02070309020205020404" pitchFamily="49" charset="0"/>
              </a:rPr>
              <a:t>obj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358775" y="1268413"/>
            <a:ext cx="8569325" cy="61277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800" b="1">
                <a:solidFill>
                  <a:schemeClr val="tx1"/>
                </a:solidFill>
              </a:rPr>
              <a:t>Is the following possible?</a:t>
            </a:r>
          </a:p>
        </p:txBody>
      </p:sp>
      <p:sp>
        <p:nvSpPr>
          <p:cNvPr id="1004549" name="Rectangle 5"/>
          <p:cNvSpPr>
            <a:spLocks noChangeArrowheads="1"/>
          </p:cNvSpPr>
          <p:nvPr/>
        </p:nvSpPr>
        <p:spPr bwMode="auto">
          <a:xfrm>
            <a:off x="358775" y="4724400"/>
            <a:ext cx="8569325" cy="61277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800" b="1">
                <a:solidFill>
                  <a:schemeClr val="tx1"/>
                </a:solidFill>
              </a:rPr>
              <a:t>Answer is: </a:t>
            </a:r>
            <a:r>
              <a:rPr lang="en-US" altLang="he-IL" sz="3200" b="1">
                <a:solidFill>
                  <a:schemeClr val="tx1"/>
                </a:solidFill>
              </a:rPr>
              <a:t>NO   </a:t>
            </a:r>
            <a:r>
              <a:rPr lang="en-US" altLang="he-IL" sz="2000" b="1">
                <a:solidFill>
                  <a:schemeClr val="tx1"/>
                </a:solidFill>
              </a:rPr>
              <a:t>(compilation error on: 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T.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he-IL" sz="2000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04550" name="Rectangle 6"/>
          <p:cNvSpPr>
            <a:spLocks noChangeArrowheads="1"/>
          </p:cNvSpPr>
          <p:nvPr/>
        </p:nvSpPr>
        <p:spPr bwMode="auto">
          <a:xfrm>
            <a:off x="358775" y="5553075"/>
            <a:ext cx="856932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</a:rPr>
              <a:t>But, the following, however, is possible: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he-IL" sz="1800" b="1">
                <a:solidFill>
                  <a:srgbClr val="2A00FF"/>
                </a:solidFill>
                <a:latin typeface="Courier New" panose="02070309020205020404" pitchFamily="49" charset="0"/>
              </a:rPr>
              <a:t>"obj type: "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altLang="he-IL" sz="1800" b="1">
                <a:solidFill>
                  <a:srgbClr val="0000C0"/>
                </a:solidFill>
                <a:latin typeface="Courier New" panose="02070309020205020404" pitchFamily="49" charset="0"/>
              </a:rPr>
              <a:t>obj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.getClass().getName());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04551" name="Rectangle 7"/>
          <p:cNvSpPr>
            <a:spLocks noChangeArrowheads="1"/>
          </p:cNvSpPr>
          <p:nvPr/>
        </p:nvSpPr>
        <p:spPr bwMode="auto">
          <a:xfrm>
            <a:off x="1008063" y="3249613"/>
            <a:ext cx="6804025" cy="574675"/>
          </a:xfrm>
          <a:prstGeom prst="rect">
            <a:avLst/>
          </a:prstGeom>
          <a:solidFill>
            <a:srgbClr val="D4E9F4">
              <a:alpha val="10196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49" grpId="0" animBg="1"/>
      <p:bldP spid="1004550" grpId="0"/>
      <p:bldP spid="100455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6FA97A6-24F1-4D6B-83C0-D9B1B164DA0C}" type="slidenum">
              <a:rPr lang="en-US" altLang="he-IL" sz="1200"/>
              <a:pPr/>
              <a:t>32</a:t>
            </a:fld>
            <a:endParaRPr lang="en-US" altLang="he-IL" sz="12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Generics</a:t>
            </a:r>
            <a:r>
              <a:rPr lang="en-US" altLang="he-IL" smtClean="0"/>
              <a:t/>
            </a:r>
            <a:br>
              <a:rPr lang="en-US" altLang="he-IL" smtClean="0"/>
            </a:br>
            <a:r>
              <a:rPr lang="en-US" altLang="he-IL" smtClean="0"/>
              <a:t>   	</a:t>
            </a:r>
            <a:r>
              <a:rPr lang="en-US" altLang="he-IL" sz="2800" b="1" smtClean="0"/>
              <a:t>[</a:t>
            </a:r>
            <a:r>
              <a:rPr lang="en-US" altLang="he-IL" sz="2800" b="1" smtClean="0">
                <a:solidFill>
                  <a:schemeClr val="hlink"/>
                </a:solidFill>
              </a:rPr>
              <a:t>Erasure implications #2</a:t>
            </a:r>
            <a:r>
              <a:rPr lang="en-US" altLang="he-IL" sz="2800" b="1" smtClean="0"/>
              <a:t>]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611188" y="2060575"/>
            <a:ext cx="7885112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GenericClass&lt;T&gt; {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	private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T </a:t>
            </a:r>
            <a:r>
              <a:rPr lang="en-US" altLang="he-IL" sz="1800" b="1">
                <a:solidFill>
                  <a:srgbClr val="0000C0"/>
                </a:solidFill>
                <a:latin typeface="Courier New" panose="02070309020205020404" pitchFamily="49" charset="0"/>
              </a:rPr>
              <a:t>obj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GenericClass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obj 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T();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358775" y="1268413"/>
            <a:ext cx="8569325" cy="61277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800" b="1">
                <a:solidFill>
                  <a:schemeClr val="tx1"/>
                </a:solidFill>
              </a:rPr>
              <a:t>Is the following possible?</a:t>
            </a:r>
          </a:p>
        </p:txBody>
      </p:sp>
      <p:sp>
        <p:nvSpPr>
          <p:cNvPr id="1006597" name="Rectangle 5"/>
          <p:cNvSpPr>
            <a:spLocks noChangeArrowheads="1"/>
          </p:cNvSpPr>
          <p:nvPr/>
        </p:nvSpPr>
        <p:spPr bwMode="auto">
          <a:xfrm>
            <a:off x="358775" y="3933825"/>
            <a:ext cx="8569325" cy="61277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800" b="1">
                <a:solidFill>
                  <a:schemeClr val="tx1"/>
                </a:solidFill>
              </a:rPr>
              <a:t>Answer is: </a:t>
            </a:r>
            <a:r>
              <a:rPr lang="en-US" altLang="he-IL" sz="3200" b="1">
                <a:solidFill>
                  <a:schemeClr val="tx1"/>
                </a:solidFill>
              </a:rPr>
              <a:t>NO </a:t>
            </a:r>
            <a:r>
              <a:rPr lang="en-US" altLang="he-IL" sz="2000" b="1">
                <a:solidFill>
                  <a:schemeClr val="tx1"/>
                </a:solidFill>
              </a:rPr>
              <a:t>(compilation error on: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T();</a:t>
            </a:r>
            <a:r>
              <a:rPr lang="en-US" altLang="he-IL" sz="2000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06598" name="Rectangle 6"/>
          <p:cNvSpPr>
            <a:spLocks noChangeArrowheads="1"/>
          </p:cNvSpPr>
          <p:nvPr/>
        </p:nvSpPr>
        <p:spPr bwMode="auto">
          <a:xfrm>
            <a:off x="358775" y="4689475"/>
            <a:ext cx="8569325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</a:rPr>
              <a:t>One should either send an instantiated object or go back to reflection and send the class: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900" b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GenericClass(Class&lt;T&gt; klass)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obj 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klass.newInstance(); </a:t>
            </a: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</a:rPr>
              <a:t>// handle exceptions..</a:t>
            </a:r>
            <a:endParaRPr lang="en-US" altLang="he-IL" sz="1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06599" name="Rectangle 7"/>
          <p:cNvSpPr>
            <a:spLocks noChangeArrowheads="1"/>
          </p:cNvSpPr>
          <p:nvPr/>
        </p:nvSpPr>
        <p:spPr bwMode="auto">
          <a:xfrm>
            <a:off x="1008063" y="2997200"/>
            <a:ext cx="6804025" cy="323850"/>
          </a:xfrm>
          <a:prstGeom prst="rect">
            <a:avLst/>
          </a:prstGeom>
          <a:solidFill>
            <a:srgbClr val="D4E9F4">
              <a:alpha val="10196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597" grpId="0" animBg="1"/>
      <p:bldP spid="1006598" grpId="0"/>
      <p:bldP spid="100659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814FF43-FAB6-44F0-B8CB-7FBF7F7E2949}" type="slidenum">
              <a:rPr lang="en-US" altLang="he-IL" sz="1200"/>
              <a:pPr/>
              <a:t>33</a:t>
            </a:fld>
            <a:endParaRPr lang="en-US" altLang="he-IL" sz="12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Generics</a:t>
            </a:r>
            <a:r>
              <a:rPr lang="en-US" altLang="he-IL" smtClean="0"/>
              <a:t/>
            </a:r>
            <a:br>
              <a:rPr lang="en-US" altLang="he-IL" smtClean="0"/>
            </a:br>
            <a:r>
              <a:rPr lang="en-US" altLang="he-IL" smtClean="0"/>
              <a:t>   	</a:t>
            </a:r>
            <a:r>
              <a:rPr lang="en-US" altLang="he-IL" sz="2800" b="1" smtClean="0"/>
              <a:t>[</a:t>
            </a:r>
            <a:r>
              <a:rPr lang="en-US" altLang="he-IL" sz="2800" b="1" smtClean="0">
                <a:solidFill>
                  <a:schemeClr val="hlink"/>
                </a:solidFill>
              </a:rPr>
              <a:t>Erasure implications #3</a:t>
            </a:r>
            <a:r>
              <a:rPr lang="en-US" altLang="he-IL" sz="2800" b="1" smtClean="0"/>
              <a:t>]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611188" y="2060575"/>
            <a:ext cx="7885112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(obj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instanceof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T) {</a:t>
            </a:r>
            <a:endParaRPr lang="en-US" altLang="he-IL" sz="1800" b="1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  <a:endParaRPr lang="en-US" altLang="he-IL" sz="1800" b="1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he-IL" sz="1800" b="1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he-IL" sz="1200" b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chemeClr val="tx1"/>
                </a:solidFill>
              </a:rPr>
              <a:t>Or: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he-IL" sz="1400" b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(someClass == T.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58775" y="1268413"/>
            <a:ext cx="8569325" cy="61277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800" b="1">
                <a:solidFill>
                  <a:schemeClr val="tx1"/>
                </a:solidFill>
              </a:rPr>
              <a:t>Is the following possible?</a:t>
            </a:r>
          </a:p>
        </p:txBody>
      </p:sp>
      <p:sp>
        <p:nvSpPr>
          <p:cNvPr id="1045509" name="Rectangle 5"/>
          <p:cNvSpPr>
            <a:spLocks noChangeArrowheads="1"/>
          </p:cNvSpPr>
          <p:nvPr/>
        </p:nvSpPr>
        <p:spPr bwMode="auto">
          <a:xfrm>
            <a:off x="358775" y="4329113"/>
            <a:ext cx="8569325" cy="61277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800" b="1">
                <a:solidFill>
                  <a:schemeClr val="tx1"/>
                </a:solidFill>
              </a:rPr>
              <a:t>Answer is: </a:t>
            </a:r>
            <a:r>
              <a:rPr lang="en-US" altLang="he-IL" sz="3200" b="1">
                <a:solidFill>
                  <a:schemeClr val="tx1"/>
                </a:solidFill>
              </a:rPr>
              <a:t>NO </a:t>
            </a:r>
            <a:r>
              <a:rPr lang="en-US" altLang="he-IL" sz="1800" b="1">
                <a:solidFill>
                  <a:schemeClr val="tx1"/>
                </a:solidFill>
              </a:rPr>
              <a:t>(compilation error, </a:t>
            </a:r>
            <a:r>
              <a:rPr lang="en-US" altLang="he-IL" b="1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800" b="1">
                <a:solidFill>
                  <a:schemeClr val="tx1"/>
                </a:solidFill>
              </a:rPr>
              <a:t> is erased)</a:t>
            </a:r>
          </a:p>
        </p:txBody>
      </p:sp>
      <p:sp>
        <p:nvSpPr>
          <p:cNvPr id="1045510" name="Rectangle 6"/>
          <p:cNvSpPr>
            <a:spLocks noChangeArrowheads="1"/>
          </p:cNvSpPr>
          <p:nvPr/>
        </p:nvSpPr>
        <p:spPr bwMode="auto">
          <a:xfrm>
            <a:off x="358775" y="5121275"/>
            <a:ext cx="8569325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</a:rPr>
              <a:t>T is not a known type during run-time.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</a:rPr>
              <a:t>To enforce a parameter of type T we will have to use compile time checking</a:t>
            </a:r>
            <a:br>
              <a:rPr lang="en-US" altLang="he-IL" sz="1800" b="1">
                <a:solidFill>
                  <a:srgbClr val="000000"/>
                </a:solidFill>
              </a:rPr>
            </a:br>
            <a:r>
              <a:rPr lang="en-US" altLang="he-IL" sz="1800" b="1">
                <a:solidFill>
                  <a:srgbClr val="000000"/>
                </a:solidFill>
              </a:rPr>
              <a:t>(e.g. function signature)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45511" name="Rectangle 7"/>
          <p:cNvSpPr>
            <a:spLocks noChangeArrowheads="1"/>
          </p:cNvSpPr>
          <p:nvPr/>
        </p:nvSpPr>
        <p:spPr bwMode="auto">
          <a:xfrm>
            <a:off x="468313" y="3321050"/>
            <a:ext cx="6804025" cy="395288"/>
          </a:xfrm>
          <a:prstGeom prst="rect">
            <a:avLst/>
          </a:prstGeom>
          <a:solidFill>
            <a:srgbClr val="D4E9F4">
              <a:alpha val="10196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045512" name="Rectangle 8"/>
          <p:cNvSpPr>
            <a:spLocks noChangeArrowheads="1"/>
          </p:cNvSpPr>
          <p:nvPr/>
        </p:nvSpPr>
        <p:spPr bwMode="auto">
          <a:xfrm>
            <a:off x="449263" y="1989138"/>
            <a:ext cx="6804025" cy="396875"/>
          </a:xfrm>
          <a:prstGeom prst="rect">
            <a:avLst/>
          </a:prstGeom>
          <a:solidFill>
            <a:srgbClr val="D4E9F4">
              <a:alpha val="10196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4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509" grpId="0" animBg="1"/>
      <p:bldP spid="1045510" grpId="0"/>
      <p:bldP spid="1045511" grpId="0" animBg="1"/>
      <p:bldP spid="10455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B85E2FB-2B7D-46AC-8A87-382CD29D4ACD}" type="slidenum">
              <a:rPr lang="en-US" altLang="he-IL" sz="1200"/>
              <a:pPr/>
              <a:t>34</a:t>
            </a:fld>
            <a:endParaRPr lang="en-US" altLang="he-IL" sz="12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Generics</a:t>
            </a:r>
            <a:r>
              <a:rPr lang="en-US" altLang="he-IL" smtClean="0"/>
              <a:t/>
            </a:r>
            <a:br>
              <a:rPr lang="en-US" altLang="he-IL" smtClean="0"/>
            </a:br>
            <a:r>
              <a:rPr lang="en-US" altLang="he-IL" smtClean="0"/>
              <a:t>   	</a:t>
            </a:r>
            <a:r>
              <a:rPr lang="en-US" altLang="he-IL" sz="2800" b="1" smtClean="0"/>
              <a:t>[</a:t>
            </a:r>
            <a:r>
              <a:rPr lang="en-US" altLang="he-IL" sz="2800" b="1" smtClean="0">
                <a:solidFill>
                  <a:schemeClr val="hlink"/>
                </a:solidFill>
              </a:rPr>
              <a:t>Erasure implications #4</a:t>
            </a:r>
            <a:r>
              <a:rPr lang="en-US" altLang="he-IL" sz="2800" b="1" smtClean="0"/>
              <a:t>]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611188" y="2060575"/>
            <a:ext cx="7885112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(obj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instanceof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List&lt;Integer&gt;) {</a:t>
            </a:r>
            <a:endParaRPr lang="en-US" altLang="he-IL" sz="1800" b="1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  <a:endParaRPr lang="en-US" altLang="he-IL" sz="1800" b="1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he-IL" sz="1800" b="1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he-IL" sz="1200" b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chemeClr val="tx1"/>
                </a:solidFill>
              </a:rPr>
              <a:t>Or: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he-IL" sz="1400" b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(someClass == List&lt;Integer&gt;.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358775" y="1268413"/>
            <a:ext cx="8569325" cy="61277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800" b="1">
                <a:solidFill>
                  <a:schemeClr val="tx1"/>
                </a:solidFill>
              </a:rPr>
              <a:t>Is the following possible?</a:t>
            </a:r>
          </a:p>
        </p:txBody>
      </p:sp>
      <p:sp>
        <p:nvSpPr>
          <p:cNvPr id="1010693" name="Rectangle 5"/>
          <p:cNvSpPr>
            <a:spLocks noChangeArrowheads="1"/>
          </p:cNvSpPr>
          <p:nvPr/>
        </p:nvSpPr>
        <p:spPr bwMode="auto">
          <a:xfrm>
            <a:off x="358775" y="4329113"/>
            <a:ext cx="8569325" cy="61277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800" b="1">
                <a:solidFill>
                  <a:schemeClr val="tx1"/>
                </a:solidFill>
              </a:rPr>
              <a:t>Answer is: </a:t>
            </a:r>
            <a:r>
              <a:rPr lang="en-US" altLang="he-IL" sz="3200" b="1">
                <a:solidFill>
                  <a:schemeClr val="tx1"/>
                </a:solidFill>
              </a:rPr>
              <a:t>NO </a:t>
            </a:r>
            <a:r>
              <a:rPr lang="en-US" altLang="he-IL" sz="1800" b="1">
                <a:solidFill>
                  <a:schemeClr val="tx1"/>
                </a:solidFill>
              </a:rPr>
              <a:t>(compilation error, </a:t>
            </a:r>
            <a:r>
              <a:rPr lang="en-US" altLang="he-IL" sz="1600" b="1">
                <a:solidFill>
                  <a:srgbClr val="000000"/>
                </a:solidFill>
                <a:latin typeface="Courier New" panose="02070309020205020404" pitchFamily="49" charset="0"/>
              </a:rPr>
              <a:t>List&lt;Integer&gt;</a:t>
            </a:r>
            <a:r>
              <a:rPr lang="en-US" altLang="he-IL" sz="1800" b="1">
                <a:solidFill>
                  <a:schemeClr val="tx1"/>
                </a:solidFill>
              </a:rPr>
              <a:t> isn’t a class)</a:t>
            </a:r>
          </a:p>
        </p:txBody>
      </p:sp>
      <p:sp>
        <p:nvSpPr>
          <p:cNvPr id="1010694" name="Rectangle 6"/>
          <p:cNvSpPr>
            <a:spLocks noChangeArrowheads="1"/>
          </p:cNvSpPr>
          <p:nvPr/>
        </p:nvSpPr>
        <p:spPr bwMode="auto">
          <a:xfrm>
            <a:off x="358775" y="5121275"/>
            <a:ext cx="8569325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</a:rPr>
              <a:t>List&lt;Integer&gt; is not a known type during run-time.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</a:rPr>
              <a:t>To enforce List&lt;Integer&gt; we will have to use compile time checking</a:t>
            </a:r>
            <a:br>
              <a:rPr lang="en-US" altLang="he-IL" sz="1800" b="1">
                <a:solidFill>
                  <a:srgbClr val="000000"/>
                </a:solidFill>
              </a:rPr>
            </a:br>
            <a:r>
              <a:rPr lang="en-US" altLang="he-IL" sz="1800" b="1">
                <a:solidFill>
                  <a:srgbClr val="000000"/>
                </a:solidFill>
              </a:rPr>
              <a:t>(e.g. function signature)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10695" name="Rectangle 7"/>
          <p:cNvSpPr>
            <a:spLocks noChangeArrowheads="1"/>
          </p:cNvSpPr>
          <p:nvPr/>
        </p:nvSpPr>
        <p:spPr bwMode="auto">
          <a:xfrm>
            <a:off x="468313" y="3321050"/>
            <a:ext cx="6804025" cy="395288"/>
          </a:xfrm>
          <a:prstGeom prst="rect">
            <a:avLst/>
          </a:prstGeom>
          <a:solidFill>
            <a:srgbClr val="D4E9F4">
              <a:alpha val="10196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010696" name="Rectangle 8"/>
          <p:cNvSpPr>
            <a:spLocks noChangeArrowheads="1"/>
          </p:cNvSpPr>
          <p:nvPr/>
        </p:nvSpPr>
        <p:spPr bwMode="auto">
          <a:xfrm>
            <a:off x="449263" y="1989138"/>
            <a:ext cx="6804025" cy="396875"/>
          </a:xfrm>
          <a:prstGeom prst="rect">
            <a:avLst/>
          </a:prstGeom>
          <a:solidFill>
            <a:srgbClr val="D4E9F4">
              <a:alpha val="10196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1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0693" grpId="0" animBg="1"/>
      <p:bldP spid="1010694" grpId="0"/>
      <p:bldP spid="1010695" grpId="0" animBg="1"/>
      <p:bldP spid="101069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B3A9D94-FA15-4C6F-8F7A-3A9E64EE4A07}" type="slidenum">
              <a:rPr lang="en-US" altLang="he-IL" sz="1200"/>
              <a:pPr/>
              <a:t>35</a:t>
            </a:fld>
            <a:endParaRPr lang="en-US" altLang="he-IL" sz="1200"/>
          </a:p>
        </p:txBody>
      </p:sp>
      <p:sp>
        <p:nvSpPr>
          <p:cNvPr id="1012738" name="Rectangle 2"/>
          <p:cNvSpPr>
            <a:spLocks noChangeArrowheads="1"/>
          </p:cNvSpPr>
          <p:nvPr/>
        </p:nvSpPr>
        <p:spPr bwMode="auto">
          <a:xfrm>
            <a:off x="1008063" y="5734050"/>
            <a:ext cx="6588125" cy="611188"/>
          </a:xfrm>
          <a:prstGeom prst="rect">
            <a:avLst/>
          </a:prstGeom>
          <a:solidFill>
            <a:srgbClr val="F262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Generics</a:t>
            </a:r>
            <a:r>
              <a:rPr lang="en-US" altLang="he-IL" smtClean="0"/>
              <a:t/>
            </a:r>
            <a:br>
              <a:rPr lang="en-US" altLang="he-IL" smtClean="0"/>
            </a:br>
            <a:r>
              <a:rPr lang="en-US" altLang="he-IL" smtClean="0"/>
              <a:t>   	</a:t>
            </a:r>
            <a:r>
              <a:rPr lang="en-US" altLang="he-IL" sz="2800" b="1" smtClean="0"/>
              <a:t>[</a:t>
            </a:r>
            <a:r>
              <a:rPr lang="en-US" altLang="he-IL" sz="2800" b="1" smtClean="0">
                <a:solidFill>
                  <a:schemeClr val="hlink"/>
                </a:solidFill>
              </a:rPr>
              <a:t>Erasure implications #5</a:t>
            </a:r>
            <a:r>
              <a:rPr lang="en-US" altLang="he-IL" sz="2800" b="1" smtClean="0"/>
              <a:t>]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611188" y="2060575"/>
            <a:ext cx="788511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List myRawList;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List&lt;Integer&gt; myIntList =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LinkedList&lt;Integer&gt;();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myRawList = myIntList;</a:t>
            </a:r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358775" y="1268413"/>
            <a:ext cx="8569325" cy="61277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800" b="1">
                <a:solidFill>
                  <a:schemeClr val="tx1"/>
                </a:solidFill>
              </a:rPr>
              <a:t>Is the following possible?</a:t>
            </a:r>
          </a:p>
        </p:txBody>
      </p:sp>
      <p:sp>
        <p:nvSpPr>
          <p:cNvPr id="1012742" name="Rectangle 6"/>
          <p:cNvSpPr>
            <a:spLocks noChangeArrowheads="1"/>
          </p:cNvSpPr>
          <p:nvPr/>
        </p:nvSpPr>
        <p:spPr bwMode="auto">
          <a:xfrm>
            <a:off x="358775" y="3392488"/>
            <a:ext cx="8569325" cy="61277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800" b="1">
                <a:solidFill>
                  <a:schemeClr val="tx1"/>
                </a:solidFill>
              </a:rPr>
              <a:t>Answer is: </a:t>
            </a:r>
            <a:r>
              <a:rPr lang="en-US" altLang="he-IL" sz="3200" b="1">
                <a:solidFill>
                  <a:schemeClr val="tx1"/>
                </a:solidFill>
              </a:rPr>
              <a:t>Yes </a:t>
            </a:r>
            <a:r>
              <a:rPr lang="en-US" altLang="he-IL" sz="1800" b="1">
                <a:solidFill>
                  <a:schemeClr val="tx1"/>
                </a:solidFill>
              </a:rPr>
              <a:t>(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List&lt;Integer&gt;</a:t>
            </a:r>
            <a:r>
              <a:rPr lang="en-US" altLang="he-IL" sz="1800" b="1">
                <a:solidFill>
                  <a:schemeClr val="tx1"/>
                </a:solidFill>
              </a:rPr>
              <a:t> is in fact a</a:t>
            </a:r>
            <a:r>
              <a:rPr lang="en-US" altLang="he-IL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he-IL" sz="1800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12743" name="Rectangle 7"/>
          <p:cNvSpPr>
            <a:spLocks noChangeArrowheads="1"/>
          </p:cNvSpPr>
          <p:nvPr/>
        </p:nvSpPr>
        <p:spPr bwMode="auto">
          <a:xfrm>
            <a:off x="358775" y="4184650"/>
            <a:ext cx="85693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</a:rPr>
              <a:t>The problem starts here: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800" b="1">
              <a:solidFill>
                <a:srgbClr val="000000"/>
              </a:solidFill>
            </a:endParaRPr>
          </a:p>
          <a:p>
            <a:pPr>
              <a:lnSpc>
                <a:spcPct val="75000"/>
              </a:lnSpc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myRawList.add(</a:t>
            </a:r>
            <a:r>
              <a:rPr lang="en-US" altLang="he-IL" sz="1800" b="1">
                <a:solidFill>
                  <a:srgbClr val="2A00FF"/>
                </a:solidFill>
                <a:latin typeface="Courier New" panose="02070309020205020404" pitchFamily="49" charset="0"/>
              </a:rPr>
              <a:t>"oops"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</a:rPr>
              <a:t>// gets type safety </a:t>
            </a:r>
            <a:r>
              <a:rPr lang="en-US" altLang="he-IL" sz="1800" b="1" u="sng">
                <a:solidFill>
                  <a:srgbClr val="3F7F5F"/>
                </a:solidFill>
                <a:latin typeface="Courier New" panose="02070309020205020404" pitchFamily="49" charset="0"/>
              </a:rPr>
              <a:t>warning</a:t>
            </a:r>
            <a:endParaRPr lang="en-US" altLang="he-IL" sz="1800" b="1" u="sng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.println(myIntList.get(0)); </a:t>
            </a: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</a:rPr>
              <a:t>// OK, prints oops</a:t>
            </a:r>
            <a:b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</a:rPr>
            </a:b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</a:rPr>
              <a:t>			// (though might be compiler dependent)</a:t>
            </a:r>
            <a:endParaRPr lang="en-US" altLang="he-IL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Integer x3 = myIntList.get(0); </a:t>
            </a: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</a:rPr>
              <a:t>// Runtime ClassCastException</a:t>
            </a:r>
            <a:endParaRPr lang="en-US" altLang="he-IL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</a:rPr>
              <a:t>	// this explains why operations on raw type</a:t>
            </a:r>
            <a:b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</a:rPr>
            </a:b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</a:rPr>
              <a:t>	// should always get type safety warning</a:t>
            </a:r>
            <a:endParaRPr lang="en-US" altLang="he-IL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12744" name="Rectangle 8"/>
          <p:cNvSpPr>
            <a:spLocks noChangeArrowheads="1"/>
          </p:cNvSpPr>
          <p:nvPr/>
        </p:nvSpPr>
        <p:spPr bwMode="auto">
          <a:xfrm>
            <a:off x="468313" y="2744788"/>
            <a:ext cx="6804025" cy="395287"/>
          </a:xfrm>
          <a:prstGeom prst="rect">
            <a:avLst/>
          </a:prstGeom>
          <a:solidFill>
            <a:srgbClr val="D4E9F4">
              <a:alpha val="10196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012745" name="AutoShape 9"/>
          <p:cNvSpPr>
            <a:spLocks noChangeArrowheads="1"/>
          </p:cNvSpPr>
          <p:nvPr/>
        </p:nvSpPr>
        <p:spPr bwMode="auto">
          <a:xfrm>
            <a:off x="7092950" y="2744788"/>
            <a:ext cx="1908175" cy="865187"/>
          </a:xfrm>
          <a:prstGeom prst="wedgeEllipseCallout">
            <a:avLst>
              <a:gd name="adj1" fmla="val -80699"/>
              <a:gd name="adj2" fmla="val 45046"/>
            </a:avLst>
          </a:prstGeom>
          <a:solidFill>
            <a:srgbClr val="E6F70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1600" b="1"/>
              <a:t>Needed for backward compatibility</a:t>
            </a:r>
          </a:p>
        </p:txBody>
      </p:sp>
      <p:sp>
        <p:nvSpPr>
          <p:cNvPr id="1012746" name="AutoShape 10"/>
          <p:cNvSpPr>
            <a:spLocks noChangeArrowheads="1"/>
          </p:cNvSpPr>
          <p:nvPr/>
        </p:nvSpPr>
        <p:spPr bwMode="auto">
          <a:xfrm>
            <a:off x="3635375" y="4184650"/>
            <a:ext cx="5040313" cy="358775"/>
          </a:xfrm>
          <a:prstGeom prst="wedgeEllipseCallout">
            <a:avLst>
              <a:gd name="adj1" fmla="val -72708"/>
              <a:gd name="adj2" fmla="val 75222"/>
            </a:avLst>
          </a:prstGeom>
          <a:solidFill>
            <a:srgbClr val="E6F70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1600" b="1"/>
              <a:t>Not checked at run-time (erasure…)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1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1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1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2738" grpId="0" animBg="1"/>
      <p:bldP spid="1012742" grpId="0" animBg="1"/>
      <p:bldP spid="1012743" grpId="0"/>
      <p:bldP spid="1012744" grpId="0" animBg="1"/>
      <p:bldP spid="1012745" grpId="0" animBg="1"/>
      <p:bldP spid="101274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F42744A-B714-4623-876A-804371EB24F2}" type="slidenum">
              <a:rPr lang="en-US" altLang="he-IL" sz="1200"/>
              <a:pPr/>
              <a:t>36</a:t>
            </a:fld>
            <a:endParaRPr lang="en-US" altLang="he-IL" sz="1200"/>
          </a:p>
        </p:txBody>
      </p:sp>
      <p:sp>
        <p:nvSpPr>
          <p:cNvPr id="1014786" name="Rectangle 2"/>
          <p:cNvSpPr>
            <a:spLocks noChangeArrowheads="1"/>
          </p:cNvSpPr>
          <p:nvPr/>
        </p:nvSpPr>
        <p:spPr bwMode="auto">
          <a:xfrm>
            <a:off x="1008063" y="5661025"/>
            <a:ext cx="6948487" cy="504825"/>
          </a:xfrm>
          <a:prstGeom prst="rect">
            <a:avLst/>
          </a:prstGeom>
          <a:solidFill>
            <a:srgbClr val="F262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Generics</a:t>
            </a:r>
            <a:r>
              <a:rPr lang="en-US" altLang="he-IL" smtClean="0"/>
              <a:t/>
            </a:r>
            <a:br>
              <a:rPr lang="en-US" altLang="he-IL" smtClean="0"/>
            </a:br>
            <a:r>
              <a:rPr lang="en-US" altLang="he-IL" smtClean="0"/>
              <a:t>   	</a:t>
            </a:r>
            <a:r>
              <a:rPr lang="en-US" altLang="he-IL" sz="2800" b="1" smtClean="0"/>
              <a:t>[</a:t>
            </a:r>
            <a:r>
              <a:rPr lang="en-US" altLang="he-IL" sz="2800" b="1" smtClean="0">
                <a:solidFill>
                  <a:schemeClr val="hlink"/>
                </a:solidFill>
              </a:rPr>
              <a:t>Erasure implications #5B</a:t>
            </a:r>
            <a:r>
              <a:rPr lang="en-US" altLang="he-IL" sz="2800" b="1" smtClean="0"/>
              <a:t>]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611188" y="2060575"/>
            <a:ext cx="788511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List myRawList =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LinkedList();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List&lt;Integer&gt; myIntList;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myIntList = myRawList;</a:t>
            </a: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358775" y="1268413"/>
            <a:ext cx="8569325" cy="61277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800" b="1">
                <a:solidFill>
                  <a:schemeClr val="tx1"/>
                </a:solidFill>
              </a:rPr>
              <a:t>By the way… </a:t>
            </a:r>
            <a:r>
              <a:rPr lang="en-US" altLang="he-IL" b="1">
                <a:solidFill>
                  <a:schemeClr val="tx1"/>
                </a:solidFill>
              </a:rPr>
              <a:t>is the following possible?</a:t>
            </a:r>
            <a:endParaRPr lang="en-US" altLang="he-IL" sz="2800" b="1">
              <a:solidFill>
                <a:schemeClr val="tx1"/>
              </a:solidFill>
            </a:endParaRPr>
          </a:p>
        </p:txBody>
      </p:sp>
      <p:sp>
        <p:nvSpPr>
          <p:cNvPr id="1014790" name="Rectangle 6"/>
          <p:cNvSpPr>
            <a:spLocks noChangeArrowheads="1"/>
          </p:cNvSpPr>
          <p:nvPr/>
        </p:nvSpPr>
        <p:spPr bwMode="auto">
          <a:xfrm>
            <a:off x="358775" y="3392488"/>
            <a:ext cx="8569325" cy="61277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800" b="1">
                <a:solidFill>
                  <a:schemeClr val="tx1"/>
                </a:solidFill>
              </a:rPr>
              <a:t>Answer is: </a:t>
            </a:r>
            <a:r>
              <a:rPr lang="en-US" altLang="he-IL" sz="3200" b="1">
                <a:solidFill>
                  <a:schemeClr val="tx1"/>
                </a:solidFill>
              </a:rPr>
              <a:t>Yes</a:t>
            </a:r>
            <a:r>
              <a:rPr lang="en-US" altLang="he-IL" sz="2000" b="1">
                <a:solidFill>
                  <a:schemeClr val="tx1"/>
                </a:solidFill>
              </a:rPr>
              <a:t> </a:t>
            </a:r>
            <a:r>
              <a:rPr lang="en-US" altLang="he-IL" sz="1800" b="1">
                <a:solidFill>
                  <a:schemeClr val="tx1"/>
                </a:solidFill>
              </a:rPr>
              <a:t>(with type-safety warning)         </a:t>
            </a:r>
          </a:p>
        </p:txBody>
      </p:sp>
      <p:sp>
        <p:nvSpPr>
          <p:cNvPr id="1014791" name="Rectangle 7"/>
          <p:cNvSpPr>
            <a:spLocks noChangeArrowheads="1"/>
          </p:cNvSpPr>
          <p:nvPr/>
        </p:nvSpPr>
        <p:spPr bwMode="auto">
          <a:xfrm>
            <a:off x="358775" y="4184650"/>
            <a:ext cx="85693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</a:rPr>
              <a:t>The reason is again backward compatibility: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 typeface="Symbol" panose="05050102010706020507" pitchFamily="18" charset="2"/>
              <a:buChar char="Þ"/>
            </a:pPr>
            <a:r>
              <a:rPr lang="en-US" altLang="he-IL" sz="1800" b="1">
                <a:solidFill>
                  <a:srgbClr val="000000"/>
                </a:solidFill>
              </a:rPr>
              <a:t> myRawList might result from an old library that does not use generics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 typeface="Symbol" panose="05050102010706020507" pitchFamily="18" charset="2"/>
              <a:buChar char="Þ"/>
            </a:pPr>
            <a:r>
              <a:rPr lang="en-US" altLang="he-IL" sz="1800" b="1">
                <a:solidFill>
                  <a:srgbClr val="000000"/>
                </a:solidFill>
              </a:rPr>
              <a:t> the following casting should have been the solution: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800" b="1">
              <a:solidFill>
                <a:srgbClr val="000000"/>
              </a:solidFill>
            </a:endParaRPr>
          </a:p>
          <a:p>
            <a:pPr>
              <a:lnSpc>
                <a:spcPct val="75000"/>
              </a:lnSpc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myIntList = (List&lt;Integer&gt;)myRawList; </a:t>
            </a: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</a:rPr>
              <a:t>// illegal casting</a:t>
            </a:r>
          </a:p>
          <a:p>
            <a:pPr>
              <a:lnSpc>
                <a:spcPct val="75000"/>
              </a:lnSpc>
              <a:spcBef>
                <a:spcPct val="35000"/>
              </a:spcBef>
              <a:buClrTx/>
              <a:buSzTx/>
              <a:buFontTx/>
              <a:buNone/>
            </a:pPr>
            <a:endParaRPr lang="en-US" altLang="he-IL" sz="7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he-IL" b="1">
                <a:solidFill>
                  <a:srgbClr val="000000"/>
                </a:solidFill>
              </a:rPr>
              <a:t>But:  List&lt;Integer&gt; is not a type (as it was “erased”)</a:t>
            </a:r>
          </a:p>
        </p:txBody>
      </p:sp>
      <p:sp>
        <p:nvSpPr>
          <p:cNvPr id="1014792" name="Rectangle 8"/>
          <p:cNvSpPr>
            <a:spLocks noChangeArrowheads="1"/>
          </p:cNvSpPr>
          <p:nvPr/>
        </p:nvSpPr>
        <p:spPr bwMode="auto">
          <a:xfrm>
            <a:off x="468313" y="2744788"/>
            <a:ext cx="6804025" cy="395287"/>
          </a:xfrm>
          <a:prstGeom prst="rect">
            <a:avLst/>
          </a:prstGeom>
          <a:solidFill>
            <a:srgbClr val="D4E9F4">
              <a:alpha val="10196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014793" name="AutoShape 9"/>
          <p:cNvSpPr>
            <a:spLocks noChangeArrowheads="1"/>
          </p:cNvSpPr>
          <p:nvPr/>
        </p:nvSpPr>
        <p:spPr bwMode="auto">
          <a:xfrm>
            <a:off x="5616575" y="2241550"/>
            <a:ext cx="2879725" cy="865188"/>
          </a:xfrm>
          <a:prstGeom prst="wedgeEllipseCallout">
            <a:avLst>
              <a:gd name="adj1" fmla="val -101986"/>
              <a:gd name="adj2" fmla="val 28347"/>
            </a:avLst>
          </a:prstGeom>
          <a:solidFill>
            <a:srgbClr val="E6F70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1600" b="1"/>
              <a:t>Wow, that’s ugly</a:t>
            </a:r>
            <a:br>
              <a:rPr lang="en-US" altLang="he-IL" sz="1600" b="1"/>
            </a:br>
            <a:r>
              <a:rPr lang="en-US" altLang="he-IL" sz="1600" b="1"/>
              <a:t>and quite disturbing</a:t>
            </a:r>
          </a:p>
        </p:txBody>
      </p:sp>
      <p:sp>
        <p:nvSpPr>
          <p:cNvPr id="1014794" name="AutoShape 10"/>
          <p:cNvSpPr>
            <a:spLocks noChangeArrowheads="1"/>
          </p:cNvSpPr>
          <p:nvPr/>
        </p:nvSpPr>
        <p:spPr bwMode="auto">
          <a:xfrm>
            <a:off x="7092950" y="3789363"/>
            <a:ext cx="1943100" cy="647700"/>
          </a:xfrm>
          <a:prstGeom prst="wedgeEllipseCallout">
            <a:avLst>
              <a:gd name="adj1" fmla="val -47306"/>
              <a:gd name="adj2" fmla="val -54167"/>
            </a:avLst>
          </a:prstGeom>
          <a:solidFill>
            <a:srgbClr val="E6F70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1600" b="1"/>
              <a:t>And run-time errors risk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1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1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1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86" grpId="0" animBg="1"/>
      <p:bldP spid="1014790" grpId="0" animBg="1"/>
      <p:bldP spid="1014791" grpId="0"/>
      <p:bldP spid="1014792" grpId="0" animBg="1"/>
      <p:bldP spid="1014793" grpId="0" animBg="1"/>
      <p:bldP spid="101479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350FDDD-B3C6-4B1D-884F-50B7B62CB9B0}" type="slidenum">
              <a:rPr lang="en-US" altLang="he-IL" sz="1200"/>
              <a:pPr/>
              <a:t>37</a:t>
            </a:fld>
            <a:endParaRPr lang="en-US" altLang="he-IL" sz="12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Generics</a:t>
            </a:r>
            <a:r>
              <a:rPr lang="en-US" altLang="he-IL" smtClean="0"/>
              <a:t/>
            </a:r>
            <a:br>
              <a:rPr lang="en-US" altLang="he-IL" smtClean="0"/>
            </a:br>
            <a:r>
              <a:rPr lang="en-US" altLang="he-IL" smtClean="0"/>
              <a:t>   	</a:t>
            </a:r>
            <a:r>
              <a:rPr lang="en-US" altLang="he-IL" sz="2800" b="1" smtClean="0"/>
              <a:t>[</a:t>
            </a:r>
            <a:r>
              <a:rPr lang="en-US" altLang="he-IL" sz="2800" b="1" smtClean="0">
                <a:solidFill>
                  <a:schemeClr val="hlink"/>
                </a:solidFill>
              </a:rPr>
              <a:t>Erasure - Summary</a:t>
            </a:r>
            <a:r>
              <a:rPr lang="en-US" altLang="he-IL" sz="2800" b="1" smtClean="0"/>
              <a:t>]</a:t>
            </a: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358775" y="1209675"/>
            <a:ext cx="85344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50000"/>
              </a:spcBef>
              <a:buSzTx/>
              <a:buFontTx/>
              <a:buChar char="•"/>
            </a:pPr>
            <a:r>
              <a:rPr lang="en-GB" altLang="he-IL" b="1">
                <a:solidFill>
                  <a:schemeClr val="tx1"/>
                </a:solidFill>
              </a:rPr>
              <a:t>There is no real copy for each parameterized type</a:t>
            </a:r>
            <a:br>
              <a:rPr lang="en-GB" altLang="he-IL" b="1">
                <a:solidFill>
                  <a:schemeClr val="tx1"/>
                </a:solidFill>
              </a:rPr>
            </a:br>
            <a:r>
              <a:rPr lang="en-GB" altLang="he-IL" b="1">
                <a:solidFill>
                  <a:schemeClr val="tx1"/>
                </a:solidFill>
              </a:rPr>
              <a:t>	</a:t>
            </a:r>
            <a:r>
              <a:rPr lang="en-GB" altLang="he-IL" sz="2000" b="1">
                <a:solidFill>
                  <a:schemeClr val="tx1"/>
                </a:solidFill>
              </a:rPr>
              <a:t>(</a:t>
            </a:r>
            <a:r>
              <a:rPr lang="en-GB" altLang="he-IL" sz="2000" b="1" u="sng">
                <a:solidFill>
                  <a:schemeClr val="tx1"/>
                </a:solidFill>
              </a:rPr>
              <a:t>Unlike</a:t>
            </a:r>
            <a:r>
              <a:rPr lang="en-GB" altLang="he-IL" sz="2000" b="1">
                <a:solidFill>
                  <a:schemeClr val="tx1"/>
                </a:solidFill>
              </a:rPr>
              <a:t> Templates in C++)</a:t>
            </a:r>
          </a:p>
          <a:p>
            <a:pPr lvl="1" eaLnBrk="1" hangingPunct="1">
              <a:spcBef>
                <a:spcPct val="50000"/>
              </a:spcBef>
              <a:buSzTx/>
              <a:buFontTx/>
              <a:buNone/>
            </a:pPr>
            <a:endParaRPr lang="en-GB" altLang="he-IL" sz="400" b="1">
              <a:solidFill>
                <a:schemeClr val="tx1"/>
              </a:solidFill>
            </a:endParaRPr>
          </a:p>
          <a:p>
            <a:pPr lvl="1" eaLnBrk="1" hangingPunct="1">
              <a:spcBef>
                <a:spcPct val="50000"/>
              </a:spcBef>
              <a:buSzTx/>
              <a:buFontTx/>
              <a:buNone/>
            </a:pPr>
            <a:r>
              <a:rPr lang="en-GB" altLang="he-IL" b="1">
                <a:solidFill>
                  <a:schemeClr val="tx1"/>
                </a:solidFill>
              </a:rPr>
              <a:t>What is being done?</a:t>
            </a:r>
          </a:p>
          <a:p>
            <a:pPr lvl="1" eaLnBrk="1" hangingPunct="1">
              <a:spcBef>
                <a:spcPct val="50000"/>
              </a:spcBef>
              <a:buSzTx/>
              <a:buFontTx/>
              <a:buChar char="•"/>
            </a:pPr>
            <a:r>
              <a:rPr lang="en-GB" altLang="he-IL" b="1" u="sng">
                <a:solidFill>
                  <a:schemeClr val="tx1"/>
                </a:solidFill>
              </a:rPr>
              <a:t>Compile time check</a:t>
            </a:r>
            <a:r>
              <a:rPr lang="en-GB" altLang="he-IL" b="1">
                <a:solidFill>
                  <a:schemeClr val="tx1"/>
                </a:solidFill>
              </a:rPr>
              <a:t> (e.g. List&lt;Integer&gt; adds only Integers – checked against the signature List&lt;T&gt;.add)</a:t>
            </a:r>
          </a:p>
          <a:p>
            <a:pPr lvl="1" eaLnBrk="1" hangingPunct="1">
              <a:spcBef>
                <a:spcPct val="50000"/>
              </a:spcBef>
              <a:buSzTx/>
              <a:buFontTx/>
              <a:buChar char="•"/>
            </a:pPr>
            <a:r>
              <a:rPr lang="en-GB" altLang="he-IL" b="1" u="sng">
                <a:solidFill>
                  <a:schemeClr val="tx1"/>
                </a:solidFill>
              </a:rPr>
              <a:t>Compiler adds</a:t>
            </a:r>
            <a:r>
              <a:rPr lang="en-GB" altLang="he-IL" b="1">
                <a:solidFill>
                  <a:schemeClr val="tx1"/>
                </a:solidFill>
              </a:rPr>
              <a:t> run-time casting (e.g. return type from List&lt;T&gt;.get() goes through run-time casting to T)</a:t>
            </a:r>
          </a:p>
          <a:p>
            <a:pPr lvl="1" eaLnBrk="1" hangingPunct="1">
              <a:spcBef>
                <a:spcPct val="50000"/>
              </a:spcBef>
              <a:buSzTx/>
              <a:buFontTx/>
              <a:buChar char="•"/>
            </a:pPr>
            <a:r>
              <a:rPr lang="en-GB" altLang="he-IL" b="1">
                <a:solidFill>
                  <a:schemeClr val="tx1"/>
                </a:solidFill>
              </a:rPr>
              <a:t>At run-time, the parameterized types (e.g. &lt;T&gt;) are </a:t>
            </a:r>
            <a:r>
              <a:rPr lang="en-GB" altLang="he-IL" b="1" u="sng">
                <a:solidFill>
                  <a:schemeClr val="tx1"/>
                </a:solidFill>
              </a:rPr>
              <a:t>Erased</a:t>
            </a:r>
            <a:r>
              <a:rPr lang="en-GB" altLang="he-IL" b="1">
                <a:solidFill>
                  <a:schemeClr val="tx1"/>
                </a:solidFill>
              </a:rPr>
              <a:t> and thus CANNOT BE USED during run-time</a:t>
            </a:r>
          </a:p>
        </p:txBody>
      </p:sp>
      <p:sp>
        <p:nvSpPr>
          <p:cNvPr id="1016836" name="Rectangle 4"/>
          <p:cNvSpPr>
            <a:spLocks noChangeArrowheads="1"/>
          </p:cNvSpPr>
          <p:nvPr/>
        </p:nvSpPr>
        <p:spPr bwMode="auto">
          <a:xfrm>
            <a:off x="358775" y="5494338"/>
            <a:ext cx="8569325" cy="61277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800" b="1">
                <a:solidFill>
                  <a:schemeClr val="tx1"/>
                </a:solidFill>
              </a:rPr>
              <a:t>At run-time, List&lt;Integer&gt; is just a List !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83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BF1C701-90A7-4224-85F9-D9282C88FFFB}" type="slidenum">
              <a:rPr lang="en-US" altLang="he-IL" sz="1200"/>
              <a:pPr/>
              <a:t>38</a:t>
            </a:fld>
            <a:endParaRPr lang="en-US" altLang="he-IL" sz="12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Generics</a:t>
            </a:r>
            <a:r>
              <a:rPr lang="en-US" altLang="he-IL" smtClean="0"/>
              <a:t/>
            </a:r>
            <a:br>
              <a:rPr lang="en-US" altLang="he-IL" smtClean="0"/>
            </a:br>
            <a:r>
              <a:rPr lang="en-US" altLang="he-IL" smtClean="0"/>
              <a:t>   	</a:t>
            </a:r>
            <a:r>
              <a:rPr lang="en-US" altLang="he-IL" sz="2800" b="1" smtClean="0"/>
              <a:t>[</a:t>
            </a:r>
            <a:r>
              <a:rPr lang="en-US" altLang="he-IL" sz="2800" b="1" smtClean="0">
                <a:solidFill>
                  <a:schemeClr val="hlink"/>
                </a:solidFill>
              </a:rPr>
              <a:t>Subtyping</a:t>
            </a:r>
            <a:r>
              <a:rPr lang="en-US" altLang="he-IL" sz="2800" b="1" smtClean="0"/>
              <a:t>]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611188" y="1341438"/>
            <a:ext cx="7956550" cy="441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55600" eaLnBrk="0" hangingPunct="0">
              <a:tabLst>
                <a:tab pos="3556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556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556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556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556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56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56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56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56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2000" b="1">
                <a:solidFill>
                  <a:srgbClr val="000000"/>
                </a:solidFill>
              </a:rPr>
              <a:t>Parameterized types can be </a:t>
            </a:r>
            <a:r>
              <a:rPr lang="en-US" altLang="he-IL" sz="2000" b="1" u="sng">
                <a:solidFill>
                  <a:srgbClr val="000000"/>
                </a:solidFill>
              </a:rPr>
              <a:t>restricted</a:t>
            </a:r>
            <a:r>
              <a:rPr lang="en-US" altLang="he-IL" sz="2000" b="1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400" b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GenericSerializer&lt;T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Serializable&gt;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…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2000" b="1">
                <a:solidFill>
                  <a:srgbClr val="000000"/>
                </a:solidFill>
              </a:rPr>
              <a:t>-	Type T provided for our GenericSerializer class must implement Serializable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2000" b="1">
                <a:solidFill>
                  <a:srgbClr val="000000"/>
                </a:solidFill>
              </a:rPr>
              <a:t>-	Note that the syntax is always "extends", also for interfaces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2000" b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2000" b="1" u="sng">
                <a:solidFill>
                  <a:srgbClr val="000000"/>
                </a:solidFill>
              </a:rPr>
              <a:t>Multiple restrictions</a:t>
            </a:r>
            <a:r>
              <a:rPr lang="en-US" altLang="he-IL" sz="2000" b="1">
                <a:solidFill>
                  <a:srgbClr val="000000"/>
                </a:solidFill>
              </a:rPr>
              <a:t> might be provided, separated by &amp;: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400" b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Foo&lt;T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Comparable&lt;T&gt; &amp; Iterable&lt;T&gt;&gt;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…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1800" b="1">
              <a:solidFill>
                <a:srgbClr val="000000"/>
              </a:solidFill>
            </a:endParaRPr>
          </a:p>
        </p:txBody>
      </p:sp>
      <p:sp>
        <p:nvSpPr>
          <p:cNvPr id="1018884" name="Rectangle 4"/>
          <p:cNvSpPr>
            <a:spLocks noChangeArrowheads="1"/>
          </p:cNvSpPr>
          <p:nvPr/>
        </p:nvSpPr>
        <p:spPr bwMode="auto">
          <a:xfrm>
            <a:off x="4824413" y="1700213"/>
            <a:ext cx="3060700" cy="323850"/>
          </a:xfrm>
          <a:prstGeom prst="rect">
            <a:avLst/>
          </a:prstGeom>
          <a:solidFill>
            <a:srgbClr val="D4E9F4">
              <a:alpha val="10196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018885" name="Rectangle 5"/>
          <p:cNvSpPr>
            <a:spLocks noChangeArrowheads="1"/>
          </p:cNvSpPr>
          <p:nvPr/>
        </p:nvSpPr>
        <p:spPr bwMode="auto">
          <a:xfrm>
            <a:off x="2916238" y="4545013"/>
            <a:ext cx="5076825" cy="323850"/>
          </a:xfrm>
          <a:prstGeom prst="rect">
            <a:avLst/>
          </a:prstGeom>
          <a:solidFill>
            <a:srgbClr val="D4E9F4">
              <a:alpha val="10196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1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8884" grpId="0" animBg="1"/>
      <p:bldP spid="101888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C13DDAB-6F76-46B8-BD5F-5C97E764A93E}" type="slidenum">
              <a:rPr lang="en-US" altLang="he-IL" sz="1200"/>
              <a:pPr/>
              <a:t>39</a:t>
            </a:fld>
            <a:endParaRPr lang="en-US" altLang="he-IL" sz="12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Generics</a:t>
            </a:r>
            <a:r>
              <a:rPr lang="en-US" altLang="he-IL" smtClean="0"/>
              <a:t/>
            </a:r>
            <a:br>
              <a:rPr lang="en-US" altLang="he-IL" smtClean="0"/>
            </a:br>
            <a:r>
              <a:rPr lang="en-US" altLang="he-IL" smtClean="0"/>
              <a:t>   	</a:t>
            </a:r>
            <a:r>
              <a:rPr lang="en-US" altLang="he-IL" sz="2800" b="1" smtClean="0"/>
              <a:t>[</a:t>
            </a:r>
            <a:r>
              <a:rPr lang="en-US" altLang="he-IL" sz="2800" b="1" smtClean="0">
                <a:solidFill>
                  <a:schemeClr val="hlink"/>
                </a:solidFill>
              </a:rPr>
              <a:t>Wildcards and subtyping #1</a:t>
            </a:r>
            <a:r>
              <a:rPr lang="en-US" altLang="he-IL" sz="2800" b="1" smtClean="0"/>
              <a:t>]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611188" y="2060575"/>
            <a:ext cx="788511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List&lt;String&gt; listStrings =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ArrayList&lt;String&gt;();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List&lt;Object&gt; listObjects = listStrings;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10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358775" y="1268413"/>
            <a:ext cx="8569325" cy="61277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800" b="1">
                <a:solidFill>
                  <a:schemeClr val="tx1"/>
                </a:solidFill>
              </a:rPr>
              <a:t>Is the following possible?</a:t>
            </a:r>
          </a:p>
        </p:txBody>
      </p:sp>
      <p:sp>
        <p:nvSpPr>
          <p:cNvPr id="1020933" name="Rectangle 5"/>
          <p:cNvSpPr>
            <a:spLocks noChangeArrowheads="1"/>
          </p:cNvSpPr>
          <p:nvPr/>
        </p:nvSpPr>
        <p:spPr bwMode="auto">
          <a:xfrm>
            <a:off x="358775" y="3895725"/>
            <a:ext cx="8569325" cy="61277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800" b="1">
                <a:solidFill>
                  <a:schemeClr val="tx1"/>
                </a:solidFill>
              </a:rPr>
              <a:t>Answer is: </a:t>
            </a:r>
            <a:r>
              <a:rPr lang="en-US" altLang="he-IL" sz="3200" b="1">
                <a:solidFill>
                  <a:schemeClr val="tx1"/>
                </a:solidFill>
              </a:rPr>
              <a:t>NO </a:t>
            </a:r>
            <a:r>
              <a:rPr lang="en-US" altLang="he-IL" sz="2000" b="1">
                <a:solidFill>
                  <a:schemeClr val="tx1"/>
                </a:solidFill>
              </a:rPr>
              <a:t>(compilation error)</a:t>
            </a:r>
          </a:p>
        </p:txBody>
      </p:sp>
      <p:sp>
        <p:nvSpPr>
          <p:cNvPr id="1020934" name="Rectangle 6"/>
          <p:cNvSpPr>
            <a:spLocks noChangeArrowheads="1"/>
          </p:cNvSpPr>
          <p:nvPr/>
        </p:nvSpPr>
        <p:spPr bwMode="auto">
          <a:xfrm>
            <a:off x="358775" y="4610100"/>
            <a:ext cx="8569325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</a:rPr>
              <a:t>This comes to avoid the following: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900" b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listObjects.add(7);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str = listStrings.get(0); </a:t>
            </a: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</a:rPr>
              <a:t>// wd’ve been run-time error</a:t>
            </a:r>
            <a:endParaRPr lang="en-US" altLang="he-IL" sz="1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0935" name="Rectangle 7"/>
          <p:cNvSpPr>
            <a:spLocks noChangeArrowheads="1"/>
          </p:cNvSpPr>
          <p:nvPr/>
        </p:nvSpPr>
        <p:spPr bwMode="auto">
          <a:xfrm>
            <a:off x="468313" y="2312988"/>
            <a:ext cx="6804025" cy="358775"/>
          </a:xfrm>
          <a:prstGeom prst="rect">
            <a:avLst/>
          </a:prstGeom>
          <a:solidFill>
            <a:srgbClr val="D4E9F4">
              <a:alpha val="10196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020936" name="Rectangle 8"/>
          <p:cNvSpPr>
            <a:spLocks noChangeArrowheads="1"/>
          </p:cNvSpPr>
          <p:nvPr/>
        </p:nvSpPr>
        <p:spPr bwMode="auto">
          <a:xfrm>
            <a:off x="576263" y="2781300"/>
            <a:ext cx="755967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</a:rPr>
              <a:t>Well, we know that the following is of course fine: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str = "hello";</a:t>
            </a:r>
            <a:b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obj = str;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933" grpId="0" animBg="1"/>
      <p:bldP spid="1020934" grpId="0"/>
      <p:bldP spid="1020935" grpId="0" animBg="1"/>
      <p:bldP spid="10209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ACEB877-6E13-4EA1-A199-40A2A4EB59A7}" type="slidenum">
              <a:rPr lang="en-US" altLang="he-IL" sz="1200"/>
              <a:pPr/>
              <a:t>4</a:t>
            </a:fld>
            <a:endParaRPr lang="en-US" altLang="he-IL" sz="12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Collections Overview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49275" y="1114425"/>
            <a:ext cx="6492875" cy="18399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b="1"/>
              <a:t>Collection classes in Java are </a:t>
            </a:r>
            <a:r>
              <a:rPr lang="en-US" altLang="he-IL" b="1">
                <a:solidFill>
                  <a:schemeClr val="tx2"/>
                </a:solidFill>
              </a:rPr>
              <a:t>containers</a:t>
            </a:r>
            <a:r>
              <a:rPr lang="en-US" altLang="he-IL" b="1"/>
              <a:t> of Objects which by polymorphism can hold any class that derives from Object (which is actually, any class)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544513" y="3160713"/>
            <a:ext cx="6492875" cy="10001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b="1"/>
              <a:t>Using </a:t>
            </a:r>
            <a:r>
              <a:rPr lang="en-US" altLang="he-IL" b="1">
                <a:solidFill>
                  <a:schemeClr val="tx2"/>
                </a:solidFill>
              </a:rPr>
              <a:t>Generics</a:t>
            </a:r>
            <a:r>
              <a:rPr lang="en-US" altLang="he-IL" b="1"/>
              <a:t> the Collection classes can be aware of the types they store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BE62300-9096-4CAB-93EB-E07C3E04227B}" type="slidenum">
              <a:rPr lang="en-US" altLang="he-IL" sz="1200"/>
              <a:pPr/>
              <a:t>40</a:t>
            </a:fld>
            <a:endParaRPr lang="en-US" altLang="he-IL" sz="12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Generics</a:t>
            </a:r>
            <a:r>
              <a:rPr lang="en-US" altLang="he-IL" sz="3600" smtClean="0"/>
              <a:t/>
            </a:r>
            <a:br>
              <a:rPr lang="en-US" altLang="he-IL" sz="3600" smtClean="0"/>
            </a:br>
            <a:r>
              <a:rPr lang="en-US" altLang="he-IL" smtClean="0"/>
              <a:t>   	</a:t>
            </a:r>
            <a:r>
              <a:rPr lang="en-US" altLang="he-IL" sz="2800" b="1" smtClean="0"/>
              <a:t>[</a:t>
            </a:r>
            <a:r>
              <a:rPr lang="en-US" altLang="he-IL" sz="2800" b="1" smtClean="0">
                <a:solidFill>
                  <a:schemeClr val="hlink"/>
                </a:solidFill>
              </a:rPr>
              <a:t>Wildcards and subtyping #2</a:t>
            </a:r>
            <a:r>
              <a:rPr lang="en-US" altLang="he-IL" sz="2800" b="1" smtClean="0"/>
              <a:t>]</a:t>
            </a:r>
          </a:p>
        </p:txBody>
      </p:sp>
      <p:sp>
        <p:nvSpPr>
          <p:cNvPr id="1022979" name="Rectangle 3"/>
          <p:cNvSpPr>
            <a:spLocks noChangeArrowheads="1"/>
          </p:cNvSpPr>
          <p:nvPr/>
        </p:nvSpPr>
        <p:spPr bwMode="auto">
          <a:xfrm>
            <a:off x="358775" y="1341438"/>
            <a:ext cx="8569325" cy="164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</a:rPr>
              <a:t>Suppose we want to implement the following function: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900" b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printCollection(Collection col)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obj : col)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System.</a:t>
            </a: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.println(obj);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22980" name="Rectangle 4"/>
          <p:cNvSpPr>
            <a:spLocks noChangeArrowheads="1"/>
          </p:cNvSpPr>
          <p:nvPr/>
        </p:nvSpPr>
        <p:spPr bwMode="auto">
          <a:xfrm>
            <a:off x="358775" y="3392488"/>
            <a:ext cx="8569325" cy="164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</a:rPr>
              <a:t>But we want to do it in a “generic” way, so we write: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900" b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printCollection(Collection&lt;Object&gt; col)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obj : col)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System.</a:t>
            </a: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.println(obj);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22981" name="Rectangle 5"/>
          <p:cNvSpPr>
            <a:spLocks noChangeArrowheads="1"/>
          </p:cNvSpPr>
          <p:nvPr/>
        </p:nvSpPr>
        <p:spPr bwMode="auto">
          <a:xfrm>
            <a:off x="358775" y="5192713"/>
            <a:ext cx="8569325" cy="61277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800" b="1">
                <a:solidFill>
                  <a:schemeClr val="tx1"/>
                </a:solidFill>
              </a:rPr>
              <a:t>What’s wrong with the 2</a:t>
            </a:r>
            <a:r>
              <a:rPr lang="en-US" altLang="he-IL" sz="2800" b="1" baseline="30000">
                <a:solidFill>
                  <a:schemeClr val="tx1"/>
                </a:solidFill>
              </a:rPr>
              <a:t>nd</a:t>
            </a:r>
            <a:r>
              <a:rPr lang="en-US" altLang="he-IL" sz="2800" b="1">
                <a:solidFill>
                  <a:schemeClr val="tx1"/>
                </a:solidFill>
              </a:rPr>
              <a:t> implementation?</a:t>
            </a:r>
            <a:endParaRPr lang="en-US" altLang="he-IL" sz="2000" b="1">
              <a:solidFill>
                <a:schemeClr val="tx1"/>
              </a:solidFill>
            </a:endParaRPr>
          </a:p>
        </p:txBody>
      </p:sp>
      <p:sp>
        <p:nvSpPr>
          <p:cNvPr id="1022982" name="Rectangle 6"/>
          <p:cNvSpPr>
            <a:spLocks noChangeArrowheads="1"/>
          </p:cNvSpPr>
          <p:nvPr/>
        </p:nvSpPr>
        <p:spPr bwMode="auto">
          <a:xfrm>
            <a:off x="3205163" y="3717925"/>
            <a:ext cx="2519362" cy="358775"/>
          </a:xfrm>
          <a:prstGeom prst="rect">
            <a:avLst/>
          </a:prstGeom>
          <a:solidFill>
            <a:srgbClr val="D4E9F4">
              <a:alpha val="10196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022983" name="Rectangle 7"/>
          <p:cNvSpPr>
            <a:spLocks noChangeArrowheads="1"/>
          </p:cNvSpPr>
          <p:nvPr/>
        </p:nvSpPr>
        <p:spPr bwMode="auto">
          <a:xfrm>
            <a:off x="6840538" y="2241550"/>
            <a:ext cx="2230437" cy="2592388"/>
          </a:xfrm>
          <a:prstGeom prst="rect">
            <a:avLst/>
          </a:prstGeom>
          <a:solidFill>
            <a:schemeClr val="tx2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chemeClr val="tx1"/>
                </a:solidFill>
              </a:rPr>
              <a:t>Can get </a:t>
            </a:r>
            <a:r>
              <a:rPr lang="en-US" altLang="he-IL" sz="1800" b="1" u="sng">
                <a:solidFill>
                  <a:schemeClr val="tx1"/>
                </a:solidFill>
              </a:rPr>
              <a:t>ONLY</a:t>
            </a:r>
            <a:r>
              <a:rPr lang="en-US" altLang="he-IL" sz="1800" b="1">
                <a:solidFill>
                  <a:schemeClr val="tx1"/>
                </a:solidFill>
              </a:rPr>
              <a:t> collection of Objects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1400" b="1">
                <a:solidFill>
                  <a:schemeClr val="tx1"/>
                </a:solidFill>
              </a:rPr>
              <a:t>(go one slide back</a:t>
            </a:r>
            <a:br>
              <a:rPr lang="en-US" altLang="he-IL" sz="1400" b="1">
                <a:solidFill>
                  <a:schemeClr val="tx1"/>
                </a:solidFill>
              </a:rPr>
            </a:br>
            <a:r>
              <a:rPr lang="en-US" altLang="he-IL" sz="1400" b="1">
                <a:solidFill>
                  <a:schemeClr val="tx1"/>
                </a:solidFill>
              </a:rPr>
              <a:t>for explanation)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chemeClr val="tx1"/>
                </a:solidFill>
              </a:rPr>
              <a:t>Cannot support Collection&lt;String&gt; Collection&lt;Float&gt; etc.</a:t>
            </a:r>
          </a:p>
        </p:txBody>
      </p:sp>
      <p:sp>
        <p:nvSpPr>
          <p:cNvPr id="1022984" name="Line 8"/>
          <p:cNvSpPr>
            <a:spLocks noChangeShapeType="1"/>
          </p:cNvSpPr>
          <p:nvPr/>
        </p:nvSpPr>
        <p:spPr bwMode="auto">
          <a:xfrm flipH="1">
            <a:off x="5724525" y="3321050"/>
            <a:ext cx="1116013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022985" name="Line 9"/>
          <p:cNvSpPr>
            <a:spLocks noChangeShapeType="1"/>
          </p:cNvSpPr>
          <p:nvPr/>
        </p:nvSpPr>
        <p:spPr bwMode="auto">
          <a:xfrm flipH="1">
            <a:off x="8172450" y="4833938"/>
            <a:ext cx="0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he-IL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2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2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2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979" grpId="0"/>
      <p:bldP spid="1022980" grpId="0"/>
      <p:bldP spid="1022981" grpId="0" animBg="1"/>
      <p:bldP spid="1022982" grpId="0" animBg="1"/>
      <p:bldP spid="1022983" grpId="0" animBg="1"/>
      <p:bldP spid="1022984" grpId="0" animBg="1"/>
      <p:bldP spid="102298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F05E51-E0A8-4725-A6FF-F25387B3F763}" type="slidenum">
              <a:rPr lang="en-US" altLang="he-IL" sz="1200"/>
              <a:pPr/>
              <a:t>41</a:t>
            </a:fld>
            <a:endParaRPr lang="en-US" altLang="he-IL" sz="12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Generics</a:t>
            </a:r>
            <a:r>
              <a:rPr lang="en-US" altLang="he-IL" smtClean="0"/>
              <a:t/>
            </a:r>
            <a:br>
              <a:rPr lang="en-US" altLang="he-IL" smtClean="0"/>
            </a:br>
            <a:r>
              <a:rPr lang="en-US" altLang="he-IL" smtClean="0"/>
              <a:t>   	</a:t>
            </a:r>
            <a:r>
              <a:rPr lang="en-US" altLang="he-IL" sz="2800" b="1" smtClean="0"/>
              <a:t>[</a:t>
            </a:r>
            <a:r>
              <a:rPr lang="en-US" altLang="he-IL" sz="2800" b="1" smtClean="0">
                <a:solidFill>
                  <a:schemeClr val="hlink"/>
                </a:solidFill>
              </a:rPr>
              <a:t>Wildcards and subtyping #3</a:t>
            </a:r>
            <a:r>
              <a:rPr lang="en-US" altLang="he-IL" sz="2800" b="1" smtClean="0"/>
              <a:t>]</a:t>
            </a: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358775" y="1341438"/>
            <a:ext cx="8569325" cy="354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</a:rPr>
              <a:t>The proper way is: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900" b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printCollection(Collection&lt;? extends Object&gt; col)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obj : col)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System.</a:t>
            </a: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.println(obj);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he-IL" sz="1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</a:rPr>
              <a:t>Which is the same, for this case, as: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he-IL" sz="12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printCollection(Collection&lt;?&gt; col)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obj : col)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System.</a:t>
            </a: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.println(obj);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he-IL" sz="16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5028" name="Rectangle 4"/>
          <p:cNvSpPr>
            <a:spLocks noChangeArrowheads="1"/>
          </p:cNvSpPr>
          <p:nvPr/>
        </p:nvSpPr>
        <p:spPr bwMode="auto">
          <a:xfrm>
            <a:off x="358775" y="5229225"/>
            <a:ext cx="8569325" cy="61277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800" b="1">
                <a:solidFill>
                  <a:schemeClr val="tx1"/>
                </a:solidFill>
              </a:rPr>
              <a:t>Now we support all type of Collections!</a:t>
            </a:r>
            <a:endParaRPr lang="en-US" altLang="he-IL" sz="2000" b="1">
              <a:solidFill>
                <a:schemeClr val="tx1"/>
              </a:solidFill>
            </a:endParaRPr>
          </a:p>
        </p:txBody>
      </p:sp>
      <p:sp>
        <p:nvSpPr>
          <p:cNvPr id="1025029" name="Rectangle 5"/>
          <p:cNvSpPr>
            <a:spLocks noChangeArrowheads="1"/>
          </p:cNvSpPr>
          <p:nvPr/>
        </p:nvSpPr>
        <p:spPr bwMode="auto">
          <a:xfrm>
            <a:off x="3203575" y="1665288"/>
            <a:ext cx="3852863" cy="323850"/>
          </a:xfrm>
          <a:prstGeom prst="rect">
            <a:avLst/>
          </a:prstGeom>
          <a:solidFill>
            <a:srgbClr val="D4E9F4">
              <a:alpha val="10196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025030" name="Rectangle 6"/>
          <p:cNvSpPr>
            <a:spLocks noChangeArrowheads="1"/>
          </p:cNvSpPr>
          <p:nvPr/>
        </p:nvSpPr>
        <p:spPr bwMode="auto">
          <a:xfrm>
            <a:off x="3203575" y="3573463"/>
            <a:ext cx="1836738" cy="323850"/>
          </a:xfrm>
          <a:prstGeom prst="rect">
            <a:avLst/>
          </a:prstGeom>
          <a:solidFill>
            <a:srgbClr val="D4E9F4">
              <a:alpha val="10196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28" grpId="0" animBg="1"/>
      <p:bldP spid="1025029" grpId="0" animBg="1"/>
      <p:bldP spid="102503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2B57568-AE88-4DBB-8596-0F987EA57F80}" type="slidenum">
              <a:rPr lang="en-US" altLang="he-IL" sz="1200"/>
              <a:pPr/>
              <a:t>42</a:t>
            </a:fld>
            <a:endParaRPr lang="en-US" altLang="he-IL" sz="12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Generics</a:t>
            </a:r>
            <a:r>
              <a:rPr lang="en-US" altLang="he-IL" smtClean="0"/>
              <a:t/>
            </a:r>
            <a:br>
              <a:rPr lang="en-US" altLang="he-IL" smtClean="0"/>
            </a:br>
            <a:r>
              <a:rPr lang="en-US" altLang="he-IL" smtClean="0"/>
              <a:t>   	</a:t>
            </a:r>
            <a:r>
              <a:rPr lang="en-US" altLang="he-IL" sz="2800" b="1" smtClean="0"/>
              <a:t>[</a:t>
            </a:r>
            <a:r>
              <a:rPr lang="en-US" altLang="he-IL" sz="2800" b="1" smtClean="0">
                <a:solidFill>
                  <a:schemeClr val="hlink"/>
                </a:solidFill>
              </a:rPr>
              <a:t>Wildcards and subtyping #4</a:t>
            </a:r>
            <a:r>
              <a:rPr lang="en-US" altLang="he-IL" sz="2800" b="1" smtClean="0"/>
              <a:t>]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358775" y="1341438"/>
            <a:ext cx="85693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</a:rPr>
              <a:t>One more wildcard example: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900" b="1">
              <a:solidFill>
                <a:srgbClr val="000000"/>
              </a:solidFill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Map&lt;K,V&gt; {</a:t>
            </a:r>
          </a:p>
          <a:p>
            <a:pPr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putAll(Map&lt;?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K, ?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V&gt; map) </a:t>
            </a:r>
          </a:p>
          <a:p>
            <a:pPr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he-IL" sz="1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7076" name="Rectangle 4"/>
          <p:cNvSpPr>
            <a:spLocks noChangeArrowheads="1"/>
          </p:cNvSpPr>
          <p:nvPr/>
        </p:nvSpPr>
        <p:spPr bwMode="auto">
          <a:xfrm>
            <a:off x="2879725" y="2312988"/>
            <a:ext cx="4572000" cy="323850"/>
          </a:xfrm>
          <a:prstGeom prst="rect">
            <a:avLst/>
          </a:prstGeom>
          <a:solidFill>
            <a:srgbClr val="D4E9F4">
              <a:alpha val="10196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027077" name="Rectangle 5"/>
          <p:cNvSpPr>
            <a:spLocks noChangeArrowheads="1"/>
          </p:cNvSpPr>
          <p:nvPr/>
        </p:nvSpPr>
        <p:spPr bwMode="auto">
          <a:xfrm>
            <a:off x="2627313" y="1809750"/>
            <a:ext cx="1187450" cy="287338"/>
          </a:xfrm>
          <a:prstGeom prst="rect">
            <a:avLst/>
          </a:prstGeom>
          <a:solidFill>
            <a:srgbClr val="D4E9F4">
              <a:alpha val="10196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358775" y="3640138"/>
            <a:ext cx="85693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</a:rPr>
              <a:t>And another one: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900" b="1">
              <a:solidFill>
                <a:srgbClr val="000000"/>
              </a:solidFill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Collection&lt;E&gt; {</a:t>
            </a:r>
          </a:p>
          <a:p>
            <a:pPr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addAll(Collection&lt;?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E&gt; coll) </a:t>
            </a:r>
          </a:p>
          <a:p>
            <a:pPr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he-IL" sz="1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7079" name="Rectangle 7"/>
          <p:cNvSpPr>
            <a:spLocks noChangeArrowheads="1"/>
          </p:cNvSpPr>
          <p:nvPr/>
        </p:nvSpPr>
        <p:spPr bwMode="auto">
          <a:xfrm>
            <a:off x="2663825" y="4113213"/>
            <a:ext cx="1871663" cy="287337"/>
          </a:xfrm>
          <a:prstGeom prst="rect">
            <a:avLst/>
          </a:prstGeom>
          <a:solidFill>
            <a:srgbClr val="D4E9F4">
              <a:alpha val="10196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027080" name="Rectangle 8"/>
          <p:cNvSpPr>
            <a:spLocks noChangeArrowheads="1"/>
          </p:cNvSpPr>
          <p:nvPr/>
        </p:nvSpPr>
        <p:spPr bwMode="auto">
          <a:xfrm>
            <a:off x="2879725" y="4616450"/>
            <a:ext cx="3887788" cy="288925"/>
          </a:xfrm>
          <a:prstGeom prst="rect">
            <a:avLst/>
          </a:prstGeom>
          <a:solidFill>
            <a:srgbClr val="D4E9F4">
              <a:alpha val="10196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076" grpId="0" animBg="1"/>
      <p:bldP spid="1027077" grpId="0" animBg="1"/>
      <p:bldP spid="1027079" grpId="0" animBg="1"/>
      <p:bldP spid="102708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AE46AE3-4ED5-4F0D-A2C1-D9B7B51E72FB}" type="slidenum">
              <a:rPr lang="en-US" altLang="he-IL" sz="1200"/>
              <a:pPr/>
              <a:t>43</a:t>
            </a:fld>
            <a:endParaRPr lang="en-US" altLang="he-IL" sz="12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Generics</a:t>
            </a:r>
            <a:r>
              <a:rPr lang="en-US" altLang="he-IL" smtClean="0"/>
              <a:t/>
            </a:r>
            <a:br>
              <a:rPr lang="en-US" altLang="he-IL" smtClean="0"/>
            </a:br>
            <a:r>
              <a:rPr lang="en-US" altLang="he-IL" smtClean="0"/>
              <a:t>   	</a:t>
            </a:r>
            <a:r>
              <a:rPr lang="en-US" altLang="he-IL" sz="2800" b="1" smtClean="0"/>
              <a:t>[</a:t>
            </a:r>
            <a:r>
              <a:rPr lang="en-US" altLang="he-IL" sz="2800" b="1" smtClean="0">
                <a:solidFill>
                  <a:schemeClr val="hlink"/>
                </a:solidFill>
              </a:rPr>
              <a:t>Wildcards and subtyping #5</a:t>
            </a:r>
            <a:r>
              <a:rPr lang="en-US" altLang="he-IL" sz="2800" b="1" smtClean="0"/>
              <a:t>]</a:t>
            </a: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358775" y="1366838"/>
            <a:ext cx="8569325" cy="356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2000" b="1">
                <a:solidFill>
                  <a:srgbClr val="000000"/>
                </a:solidFill>
              </a:rPr>
              <a:t>Wildcards can be used also for </a:t>
            </a:r>
            <a:r>
              <a:rPr lang="en-US" altLang="he-IL" sz="2000" b="1" u="sng">
                <a:solidFill>
                  <a:srgbClr val="000000"/>
                </a:solidFill>
              </a:rPr>
              <a:t>declaring types</a:t>
            </a:r>
            <a:r>
              <a:rPr lang="en-US" altLang="he-IL" sz="2000" b="1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800" b="1">
              <a:solidFill>
                <a:srgbClr val="000000"/>
              </a:solidFill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following collection might be Collection&lt;Shape&gt;,</a:t>
            </a:r>
            <a:endParaRPr lang="en-US" altLang="he-IL" sz="1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but it can also be Collection&lt;Circle&gt; etc.</a:t>
            </a:r>
            <a:endParaRPr lang="en-US" altLang="he-IL" sz="1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Collection&lt;?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Shape&gt; shapes;</a:t>
            </a:r>
          </a:p>
          <a:p>
            <a:pPr>
              <a:lnSpc>
                <a:spcPct val="7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7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following is OK and is checked at compile-time!</a:t>
            </a:r>
            <a:endParaRPr lang="en-US" altLang="he-IL" sz="1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Class&lt;?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Collection&gt; clazz = shapes.getClass();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7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following is not OK (compilation error), why?</a:t>
            </a:r>
            <a:endParaRPr lang="en-US" altLang="he-IL" sz="1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Class&lt;?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Collection&lt;?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Shape&gt;&gt; clazz</a:t>
            </a:r>
            <a:b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 = shapes.getClass();</a:t>
            </a:r>
          </a:p>
        </p:txBody>
      </p:sp>
      <p:sp>
        <p:nvSpPr>
          <p:cNvPr id="1029124" name="Rectangle 4"/>
          <p:cNvSpPr>
            <a:spLocks noChangeArrowheads="1"/>
          </p:cNvSpPr>
          <p:nvPr/>
        </p:nvSpPr>
        <p:spPr bwMode="auto">
          <a:xfrm>
            <a:off x="1836738" y="2528888"/>
            <a:ext cx="2087562" cy="287337"/>
          </a:xfrm>
          <a:prstGeom prst="rect">
            <a:avLst/>
          </a:prstGeom>
          <a:solidFill>
            <a:srgbClr val="D4E9F4">
              <a:alpha val="10196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029125" name="Rectangle 5"/>
          <p:cNvSpPr>
            <a:spLocks noChangeArrowheads="1"/>
          </p:cNvSpPr>
          <p:nvPr/>
        </p:nvSpPr>
        <p:spPr bwMode="auto">
          <a:xfrm>
            <a:off x="1187450" y="3573463"/>
            <a:ext cx="2733675" cy="287337"/>
          </a:xfrm>
          <a:prstGeom prst="rect">
            <a:avLst/>
          </a:prstGeom>
          <a:solidFill>
            <a:srgbClr val="D4E9F4">
              <a:alpha val="10196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029126" name="Rectangle 6"/>
          <p:cNvSpPr>
            <a:spLocks noChangeArrowheads="1"/>
          </p:cNvSpPr>
          <p:nvPr/>
        </p:nvSpPr>
        <p:spPr bwMode="auto">
          <a:xfrm>
            <a:off x="1187450" y="4400550"/>
            <a:ext cx="5076825" cy="288925"/>
          </a:xfrm>
          <a:prstGeom prst="rect">
            <a:avLst/>
          </a:prstGeom>
          <a:solidFill>
            <a:srgbClr val="D4E9F4">
              <a:alpha val="10196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24" grpId="0" animBg="1"/>
      <p:bldP spid="1029125" grpId="0" animBg="1"/>
      <p:bldP spid="102912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11490E1-B233-4F64-846B-A9AFD8BAB442}" type="slidenum">
              <a:rPr lang="en-US" altLang="he-IL" sz="1200"/>
              <a:pPr/>
              <a:t>44</a:t>
            </a:fld>
            <a:endParaRPr lang="en-US" altLang="he-IL" sz="12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Generics</a:t>
            </a:r>
            <a:r>
              <a:rPr lang="en-US" altLang="he-IL" smtClean="0"/>
              <a:t/>
            </a:r>
            <a:br>
              <a:rPr lang="en-US" altLang="he-IL" smtClean="0"/>
            </a:br>
            <a:r>
              <a:rPr lang="en-US" altLang="he-IL" smtClean="0"/>
              <a:t>   	</a:t>
            </a:r>
            <a:r>
              <a:rPr lang="en-US" altLang="he-IL" sz="2800" b="1" smtClean="0"/>
              <a:t>[</a:t>
            </a:r>
            <a:r>
              <a:rPr lang="en-US" altLang="he-IL" sz="2800" b="1" smtClean="0">
                <a:solidFill>
                  <a:schemeClr val="hlink"/>
                </a:solidFill>
              </a:rPr>
              <a:t>Wildcards and subtyping #5 cont’</a:t>
            </a:r>
            <a:r>
              <a:rPr lang="en-US" altLang="he-IL" sz="2800" b="1" smtClean="0"/>
              <a:t>]</a:t>
            </a:r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358775" y="1366838"/>
            <a:ext cx="8569325" cy="454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3556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556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556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556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556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56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56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56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56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2000" b="1">
                <a:solidFill>
                  <a:srgbClr val="000000"/>
                </a:solidFill>
              </a:rPr>
              <a:t>Wildcards for </a:t>
            </a:r>
            <a:r>
              <a:rPr lang="en-US" altLang="he-IL" sz="2000" b="1" u="sng">
                <a:solidFill>
                  <a:srgbClr val="000000"/>
                </a:solidFill>
              </a:rPr>
              <a:t>declaring types</a:t>
            </a:r>
            <a:r>
              <a:rPr lang="en-US" altLang="he-IL" sz="2000" b="1">
                <a:solidFill>
                  <a:srgbClr val="000000"/>
                </a:solidFill>
              </a:rPr>
              <a:t>, cont’: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800" b="1">
              <a:solidFill>
                <a:srgbClr val="000000"/>
              </a:solidFill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following collection might be Collection&lt;Shape&gt;,</a:t>
            </a:r>
            <a:endParaRPr lang="en-US" altLang="he-IL" sz="1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but it can also be Collection&lt;Circle&gt; etc.</a:t>
            </a:r>
            <a:endParaRPr lang="en-US" altLang="he-IL" sz="1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Collection&lt;?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Shape&gt; shapes;</a:t>
            </a:r>
          </a:p>
          <a:p>
            <a:pPr>
              <a:lnSpc>
                <a:spcPct val="7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7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Now, what can we do with the shapes collection?</a:t>
            </a:r>
            <a:endParaRPr lang="en-US" altLang="he-IL" sz="1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[1] Add - </a:t>
            </a:r>
            <a:r>
              <a:rPr lang="en-US" altLang="he-IL" sz="1800" b="1" u="sng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allowed</a:t>
            </a:r>
            <a:endParaRPr lang="en-US" altLang="he-IL" sz="1800" b="1" u="sng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shapes.add(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Shape()); </a:t>
            </a: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(compilation error)</a:t>
            </a:r>
            <a:endParaRPr lang="en-US" altLang="he-IL" sz="1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[2] but </a:t>
            </a:r>
            <a:r>
              <a:rPr lang="en-US" altLang="he-IL" sz="1800" b="1" u="sng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OK</a:t>
            </a: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he-IL" sz="1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(Shape shape: shapes) {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shape.print();</a:t>
            </a: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(assuming of course Shape has print func')</a:t>
            </a:r>
            <a:endParaRPr lang="en-US" altLang="he-IL" sz="1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1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1172" name="Rectangle 4"/>
          <p:cNvSpPr>
            <a:spLocks noChangeArrowheads="1"/>
          </p:cNvSpPr>
          <p:nvPr/>
        </p:nvSpPr>
        <p:spPr bwMode="auto">
          <a:xfrm>
            <a:off x="1836738" y="2528888"/>
            <a:ext cx="2087562" cy="287337"/>
          </a:xfrm>
          <a:prstGeom prst="rect">
            <a:avLst/>
          </a:prstGeom>
          <a:solidFill>
            <a:srgbClr val="D4E9F4">
              <a:alpha val="10196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17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464C2C6-1044-484B-AECE-EED5AAA0B4CB}" type="slidenum">
              <a:rPr lang="en-US" altLang="he-IL" sz="1200"/>
              <a:pPr/>
              <a:t>45</a:t>
            </a:fld>
            <a:endParaRPr lang="en-US" altLang="he-IL" sz="12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Generics</a:t>
            </a:r>
            <a:r>
              <a:rPr lang="en-US" altLang="he-IL" smtClean="0"/>
              <a:t/>
            </a:r>
            <a:br>
              <a:rPr lang="en-US" altLang="he-IL" smtClean="0"/>
            </a:br>
            <a:r>
              <a:rPr lang="en-US" altLang="he-IL" smtClean="0"/>
              <a:t>   	</a:t>
            </a:r>
            <a:r>
              <a:rPr lang="en-US" altLang="he-IL" sz="2800" b="1" smtClean="0"/>
              <a:t>[</a:t>
            </a:r>
            <a:r>
              <a:rPr lang="en-US" altLang="he-IL" sz="2800" b="1" smtClean="0">
                <a:solidFill>
                  <a:schemeClr val="hlink"/>
                </a:solidFill>
              </a:rPr>
              <a:t>Wildcards and super type</a:t>
            </a:r>
            <a:r>
              <a:rPr lang="en-US" altLang="he-IL" sz="2800" b="1" smtClean="0"/>
              <a:t>]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358775" y="1341438"/>
            <a:ext cx="8569325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</a:rPr>
              <a:t>Take a look at the following function signature in class Class&lt;T&gt;: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900" b="1">
              <a:solidFill>
                <a:srgbClr val="000000"/>
              </a:solidFill>
            </a:endParaRPr>
          </a:p>
          <a:p>
            <a:pPr>
              <a:lnSpc>
                <a:spcPct val="95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Class&lt;?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T&gt; getSuperclass()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he-IL" sz="1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3220" name="Rectangle 4"/>
          <p:cNvSpPr>
            <a:spLocks noChangeArrowheads="1"/>
          </p:cNvSpPr>
          <p:nvPr/>
        </p:nvSpPr>
        <p:spPr bwMode="auto">
          <a:xfrm>
            <a:off x="2016125" y="1808163"/>
            <a:ext cx="1476375" cy="252412"/>
          </a:xfrm>
          <a:prstGeom prst="rect">
            <a:avLst/>
          </a:prstGeom>
          <a:solidFill>
            <a:srgbClr val="D4E9F4">
              <a:alpha val="10196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358775" y="2924175"/>
            <a:ext cx="8569325" cy="199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</a:rPr>
              <a:t>The keyword ‘super’ is used here to denote that the return type of</a:t>
            </a:r>
            <a:br>
              <a:rPr lang="en-US" altLang="he-IL" sz="1800" b="1">
                <a:solidFill>
                  <a:srgbClr val="000000"/>
                </a:solidFill>
              </a:rPr>
            </a:br>
            <a:endParaRPr lang="en-US" altLang="he-IL" sz="400" b="1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</a:rPr>
              <a:t>	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Class&lt;T&gt;.getSuperclass()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he-IL" sz="300" b="1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</a:rPr>
              <a:t>is going to be an object of type Class&lt;? super T&gt; and ? is obliged to be a super of T</a:t>
            </a:r>
            <a:br>
              <a:rPr lang="en-US" altLang="he-IL" sz="1800" b="1">
                <a:solidFill>
                  <a:srgbClr val="000000"/>
                </a:solidFill>
              </a:rPr>
            </a:br>
            <a:r>
              <a:rPr lang="en-US" altLang="he-IL" sz="1200" b="1">
                <a:solidFill>
                  <a:srgbClr val="000000"/>
                </a:solidFill>
              </a:rPr>
              <a:t/>
            </a:r>
            <a:br>
              <a:rPr lang="en-US" altLang="he-IL" sz="1200" b="1">
                <a:solidFill>
                  <a:srgbClr val="000000"/>
                </a:solidFill>
              </a:rPr>
            </a:br>
            <a:r>
              <a:rPr lang="en-US" altLang="he-IL" sz="1800" b="1">
                <a:solidFill>
                  <a:srgbClr val="000000"/>
                </a:solidFill>
              </a:rPr>
              <a:t>The ‘super’ refers to any level of T or above (including T itself)</a:t>
            </a:r>
            <a:r>
              <a:rPr lang="en-US" altLang="he-IL" sz="1800" b="1"/>
              <a:t>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22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56943EA-B904-473C-A1F9-8C39ED151C91}" type="slidenum">
              <a:rPr lang="en-US" altLang="he-IL" sz="1200"/>
              <a:pPr/>
              <a:t>46</a:t>
            </a:fld>
            <a:endParaRPr lang="en-US" altLang="he-IL" sz="12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Generics</a:t>
            </a:r>
            <a:r>
              <a:rPr lang="en-US" altLang="he-IL" smtClean="0"/>
              <a:t/>
            </a:r>
            <a:br>
              <a:rPr lang="en-US" altLang="he-IL" smtClean="0"/>
            </a:br>
            <a:r>
              <a:rPr lang="en-US" altLang="he-IL" smtClean="0"/>
              <a:t>   	</a:t>
            </a:r>
            <a:r>
              <a:rPr lang="en-US" altLang="he-IL" sz="2800" b="1" smtClean="0"/>
              <a:t>[</a:t>
            </a:r>
            <a:r>
              <a:rPr lang="en-US" altLang="he-IL" sz="2800" b="1" smtClean="0">
                <a:solidFill>
                  <a:schemeClr val="hlink"/>
                </a:solidFill>
              </a:rPr>
              <a:t>Generic Methods</a:t>
            </a:r>
            <a:r>
              <a:rPr lang="en-US" altLang="he-IL" sz="2800" b="1" smtClean="0"/>
              <a:t>]</a:t>
            </a:r>
          </a:p>
        </p:txBody>
      </p:sp>
      <p:sp>
        <p:nvSpPr>
          <p:cNvPr id="1035267" name="Rectangle 3"/>
          <p:cNvSpPr>
            <a:spLocks noChangeArrowheads="1"/>
          </p:cNvSpPr>
          <p:nvPr/>
        </p:nvSpPr>
        <p:spPr bwMode="auto">
          <a:xfrm>
            <a:off x="358775" y="3824288"/>
            <a:ext cx="8569325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</a:rPr>
              <a:t>Another Generic Method example, from the class </a:t>
            </a:r>
            <a:r>
              <a:rPr lang="en-US" altLang="he-IL" sz="1800" b="1" u="sng">
                <a:solidFill>
                  <a:srgbClr val="000000"/>
                </a:solidFill>
              </a:rPr>
              <a:t>Class</a:t>
            </a:r>
            <a:r>
              <a:rPr lang="en-US" altLang="he-IL" sz="1800" b="1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900" b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&lt;U&gt; Class&lt;?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U&gt; asSubclass(Class&lt;U&gt; clazz)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he-IL" sz="1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5268" name="Rectangle 4"/>
          <p:cNvSpPr>
            <a:spLocks noChangeArrowheads="1"/>
          </p:cNvSpPr>
          <p:nvPr/>
        </p:nvSpPr>
        <p:spPr bwMode="auto">
          <a:xfrm>
            <a:off x="250825" y="2133600"/>
            <a:ext cx="4429125" cy="395288"/>
          </a:xfrm>
          <a:prstGeom prst="rect">
            <a:avLst/>
          </a:prstGeom>
          <a:solidFill>
            <a:srgbClr val="D4E9F4">
              <a:alpha val="10196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358775" y="1341438"/>
            <a:ext cx="85693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</a:rPr>
              <a:t>Parameterized type can be added also to a function, example from the interface </a:t>
            </a:r>
            <a:r>
              <a:rPr lang="en-US" altLang="he-IL" sz="1800" b="1" u="sng">
                <a:solidFill>
                  <a:srgbClr val="000000"/>
                </a:solidFill>
              </a:rPr>
              <a:t>Collection</a:t>
            </a:r>
            <a:r>
              <a:rPr lang="en-US" altLang="he-IL" sz="1800" b="1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endParaRPr lang="en-US" altLang="he-IL" sz="700" b="1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&lt;T&gt; T[] toArray(T[] arr)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ts val="500"/>
              </a:spcAft>
              <a:buClrTx/>
              <a:buSzTx/>
              <a:buFontTx/>
              <a:buNone/>
            </a:pPr>
            <a:endParaRPr lang="en-US" altLang="he-IL" sz="100" b="1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</a:rPr>
              <a:t>The parameterized type T is not specified when calling the function, the compiler guesses it according to the arguments sent</a:t>
            </a:r>
            <a:r>
              <a:rPr lang="en-US" altLang="he-IL" sz="1800" b="1"/>
              <a:t> </a:t>
            </a:r>
          </a:p>
        </p:txBody>
      </p:sp>
      <p:sp>
        <p:nvSpPr>
          <p:cNvPr id="1035270" name="Rectangle 6"/>
          <p:cNvSpPr>
            <a:spLocks noChangeArrowheads="1"/>
          </p:cNvSpPr>
          <p:nvPr/>
        </p:nvSpPr>
        <p:spPr bwMode="auto">
          <a:xfrm>
            <a:off x="215900" y="4148138"/>
            <a:ext cx="7956550" cy="360362"/>
          </a:xfrm>
          <a:prstGeom prst="rect">
            <a:avLst/>
          </a:prstGeom>
          <a:solidFill>
            <a:srgbClr val="D4E9F4">
              <a:alpha val="10196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035271" name="Rectangle 7"/>
          <p:cNvSpPr>
            <a:spLocks noChangeArrowheads="1"/>
          </p:cNvSpPr>
          <p:nvPr/>
        </p:nvSpPr>
        <p:spPr bwMode="auto">
          <a:xfrm>
            <a:off x="358775" y="5013325"/>
            <a:ext cx="8569325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</a:rPr>
              <a:t>And another one, from class </a:t>
            </a:r>
            <a:r>
              <a:rPr lang="en-US" altLang="he-IL" sz="1800" b="1" u="sng">
                <a:solidFill>
                  <a:srgbClr val="000000"/>
                </a:solidFill>
              </a:rPr>
              <a:t>java.utils.Collections</a:t>
            </a:r>
            <a:r>
              <a:rPr lang="en-US" altLang="he-IL" sz="1800" b="1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900" b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&lt;T&gt;</a:t>
            </a:r>
            <a:b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copy (List&lt;?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T&gt; dest, List&lt;?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T&gt; src)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he-IL" sz="1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5272" name="Rectangle 8"/>
          <p:cNvSpPr>
            <a:spLocks noChangeArrowheads="1"/>
          </p:cNvSpPr>
          <p:nvPr/>
        </p:nvSpPr>
        <p:spPr bwMode="auto">
          <a:xfrm>
            <a:off x="215900" y="5337175"/>
            <a:ext cx="7956550" cy="684213"/>
          </a:xfrm>
          <a:prstGeom prst="rect">
            <a:avLst/>
          </a:prstGeom>
          <a:solidFill>
            <a:srgbClr val="D4E9F4">
              <a:alpha val="10196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3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3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267" grpId="0"/>
      <p:bldP spid="1035268" grpId="0" animBg="1"/>
      <p:bldP spid="1035270" grpId="0" animBg="1"/>
      <p:bldP spid="1035271" grpId="0"/>
      <p:bldP spid="103527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5567DFC-DEDF-468A-9543-132FE2472E2C}" type="slidenum">
              <a:rPr lang="en-US" altLang="he-IL" sz="1200"/>
              <a:pPr/>
              <a:t>47</a:t>
            </a:fld>
            <a:endParaRPr lang="en-US" altLang="he-IL" sz="12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Generics</a:t>
            </a:r>
            <a:r>
              <a:rPr lang="en-US" altLang="he-IL" smtClean="0"/>
              <a:t/>
            </a:r>
            <a:br>
              <a:rPr lang="en-US" altLang="he-IL" smtClean="0"/>
            </a:br>
            <a:r>
              <a:rPr lang="en-US" altLang="he-IL" smtClean="0"/>
              <a:t>   	</a:t>
            </a:r>
            <a:r>
              <a:rPr lang="en-US" altLang="he-IL" sz="2800" b="1" smtClean="0"/>
              <a:t>[</a:t>
            </a:r>
            <a:r>
              <a:rPr lang="en-US" altLang="he-IL" sz="2800" b="1" smtClean="0">
                <a:solidFill>
                  <a:schemeClr val="hlink"/>
                </a:solidFill>
              </a:rPr>
              <a:t>A final example</a:t>
            </a:r>
            <a:r>
              <a:rPr lang="en-US" altLang="he-IL" sz="2800" b="1" smtClean="0"/>
              <a:t>]</a:t>
            </a: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287338" y="1252538"/>
            <a:ext cx="8569325" cy="459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2000" b="1">
                <a:solidFill>
                  <a:srgbClr val="000000"/>
                </a:solidFill>
              </a:rPr>
              <a:t>The following is the max function from JDK 1.4 </a:t>
            </a:r>
            <a:r>
              <a:rPr lang="en-US" altLang="he-IL" sz="2000" b="1" u="sng">
                <a:solidFill>
                  <a:srgbClr val="000000"/>
                </a:solidFill>
              </a:rPr>
              <a:t>Collections</a:t>
            </a:r>
            <a:r>
              <a:rPr lang="en-US" altLang="he-IL" sz="2000" b="1">
                <a:solidFill>
                  <a:srgbClr val="000000"/>
                </a:solidFill>
              </a:rPr>
              <a:t> class: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1000" b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Object max(Collection coll) {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Iterator itr = coll.iterator();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	if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(!itr.hasNext()) {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Comparable max = (Comparable)itr.next();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	while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(itr.hasNext()) {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	Object curr = itr.next();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		if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(max.compareTo(curr) &lt; 0) {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		max = (Comparable)curr;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	}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max;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he-IL" sz="600" b="1">
              <a:solidFill>
                <a:srgbClr val="000000"/>
              </a:solidFill>
            </a:endParaRPr>
          </a:p>
        </p:txBody>
      </p:sp>
      <p:sp>
        <p:nvSpPr>
          <p:cNvPr id="1037316" name="Rectangle 4"/>
          <p:cNvSpPr>
            <a:spLocks noChangeArrowheads="1"/>
          </p:cNvSpPr>
          <p:nvPr/>
        </p:nvSpPr>
        <p:spPr bwMode="auto">
          <a:xfrm>
            <a:off x="6156325" y="2276475"/>
            <a:ext cx="2844800" cy="3421063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b="1">
                <a:solidFill>
                  <a:schemeClr val="tx1"/>
                </a:solidFill>
              </a:rPr>
              <a:t>When Sun engineers wanted to re-implement the max function to use generics in Java 5.0, what was the result?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731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B844C22-D7DF-4D88-97CC-CAD8D8E2573E}" type="slidenum">
              <a:rPr lang="en-US" altLang="he-IL" sz="1200"/>
              <a:pPr/>
              <a:t>48</a:t>
            </a:fld>
            <a:endParaRPr lang="en-US" altLang="he-IL" sz="12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Generics</a:t>
            </a:r>
            <a:r>
              <a:rPr lang="en-US" altLang="he-IL" smtClean="0"/>
              <a:t/>
            </a:r>
            <a:br>
              <a:rPr lang="en-US" altLang="he-IL" smtClean="0"/>
            </a:br>
            <a:r>
              <a:rPr lang="en-US" altLang="he-IL" smtClean="0"/>
              <a:t>   	</a:t>
            </a:r>
            <a:r>
              <a:rPr lang="en-US" altLang="he-IL" sz="2800" b="1" smtClean="0"/>
              <a:t>[</a:t>
            </a:r>
            <a:r>
              <a:rPr lang="en-US" altLang="he-IL" sz="2800" b="1" smtClean="0">
                <a:solidFill>
                  <a:schemeClr val="hlink"/>
                </a:solidFill>
              </a:rPr>
              <a:t>A final example</a:t>
            </a:r>
            <a:r>
              <a:rPr lang="en-US" altLang="he-IL" sz="2800" b="1" smtClean="0"/>
              <a:t>]</a:t>
            </a: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287338" y="1252538"/>
            <a:ext cx="8569325" cy="488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2000" b="1">
                <a:solidFill>
                  <a:srgbClr val="000000"/>
                </a:solidFill>
              </a:rPr>
              <a:t>The following is the JDK 5.0 max function (</a:t>
            </a:r>
            <a:r>
              <a:rPr lang="en-US" altLang="he-IL" sz="2000" b="1" u="sng">
                <a:solidFill>
                  <a:srgbClr val="000000"/>
                </a:solidFill>
              </a:rPr>
              <a:t>Collections</a:t>
            </a:r>
            <a:r>
              <a:rPr lang="en-US" altLang="he-IL" sz="2000" b="1">
                <a:solidFill>
                  <a:srgbClr val="000000"/>
                </a:solidFill>
              </a:rPr>
              <a:t> class):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1000" b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&lt;T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Object &amp; Comparable&lt;?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super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T&gt;&gt;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T max(Collection&lt;?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T&gt; coll) {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Iterator&lt;?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T&gt; itr = coll.iterator();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	if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(!itr.hasNext()) {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T max = itr.next();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	while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(itr.hasNext()) {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	T curr = itr.next();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		if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(max.compareTo(curr) &lt; 0) {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		max = curr;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	}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max;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39364" name="Rectangle 4"/>
          <p:cNvSpPr>
            <a:spLocks noChangeArrowheads="1"/>
          </p:cNvSpPr>
          <p:nvPr/>
        </p:nvSpPr>
        <p:spPr bwMode="auto">
          <a:xfrm>
            <a:off x="4716463" y="5013325"/>
            <a:ext cx="3779837" cy="1331913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b="1">
                <a:solidFill>
                  <a:schemeClr val="tx1"/>
                </a:solidFill>
              </a:rPr>
              <a:t>For other interesting Generic examples, go to java.utils.Collections</a:t>
            </a:r>
          </a:p>
        </p:txBody>
      </p:sp>
      <p:sp>
        <p:nvSpPr>
          <p:cNvPr id="1039365" name="Rectangle 5"/>
          <p:cNvSpPr>
            <a:spLocks noChangeArrowheads="1"/>
          </p:cNvSpPr>
          <p:nvPr/>
        </p:nvSpPr>
        <p:spPr bwMode="auto">
          <a:xfrm>
            <a:off x="179388" y="1773238"/>
            <a:ext cx="8101012" cy="611187"/>
          </a:xfrm>
          <a:prstGeom prst="rect">
            <a:avLst/>
          </a:prstGeom>
          <a:solidFill>
            <a:srgbClr val="D4E9F4">
              <a:alpha val="10196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039366" name="AutoShape 6"/>
          <p:cNvSpPr>
            <a:spLocks noChangeArrowheads="1"/>
          </p:cNvSpPr>
          <p:nvPr/>
        </p:nvSpPr>
        <p:spPr bwMode="auto">
          <a:xfrm>
            <a:off x="7019925" y="2241550"/>
            <a:ext cx="1943100" cy="647700"/>
          </a:xfrm>
          <a:prstGeom prst="wedgeEllipseCallout">
            <a:avLst>
              <a:gd name="adj1" fmla="val -163806"/>
              <a:gd name="adj2" fmla="val -79903"/>
            </a:avLst>
          </a:prstGeom>
          <a:solidFill>
            <a:srgbClr val="E6F70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1600" b="1"/>
              <a:t>Look at the &amp;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3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3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9364" grpId="0" animBg="1"/>
      <p:bldP spid="1039365" grpId="0" animBg="1"/>
      <p:bldP spid="103936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E4DCAFA-0DB8-4C2E-BCD3-99DD944CC35D}" type="slidenum">
              <a:rPr lang="en-US" altLang="he-IL" sz="1200"/>
              <a:pPr/>
              <a:t>49</a:t>
            </a:fld>
            <a:endParaRPr lang="en-US" altLang="he-IL" sz="12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Generics</a:t>
            </a:r>
            <a:r>
              <a:rPr lang="en-US" altLang="he-IL" smtClean="0"/>
              <a:t/>
            </a:r>
            <a:br>
              <a:rPr lang="en-US" altLang="he-IL" smtClean="0"/>
            </a:br>
            <a:r>
              <a:rPr lang="en-US" altLang="he-IL" smtClean="0"/>
              <a:t>   	</a:t>
            </a:r>
            <a:r>
              <a:rPr lang="en-US" altLang="he-IL" sz="2800" b="1" smtClean="0"/>
              <a:t>[</a:t>
            </a:r>
            <a:r>
              <a:rPr lang="en-US" altLang="he-IL" sz="2800" b="1" smtClean="0">
                <a:solidFill>
                  <a:schemeClr val="hlink"/>
                </a:solidFill>
              </a:rPr>
              <a:t>Exercise</a:t>
            </a:r>
            <a:r>
              <a:rPr lang="en-US" altLang="he-IL" sz="2800" b="1" smtClean="0"/>
              <a:t>]</a:t>
            </a: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765175" y="1295400"/>
            <a:ext cx="7618413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1588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50000"/>
              </a:spcBef>
              <a:buSzTx/>
              <a:buFontTx/>
              <a:buNone/>
            </a:pPr>
            <a:endParaRPr lang="en-GB" altLang="he-IL" b="1"/>
          </a:p>
          <a:p>
            <a:pPr lvl="1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he-IL" sz="2800" b="1"/>
              <a:t>Implement a generic class that holds an inner object T.</a:t>
            </a:r>
          </a:p>
          <a:p>
            <a:pPr lvl="1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he-IL" sz="2800" b="1"/>
              <a:t>- The class should have relevant setter</a:t>
            </a:r>
            <a:br>
              <a:rPr lang="en-US" altLang="he-IL" sz="2800" b="1"/>
            </a:br>
            <a:r>
              <a:rPr lang="en-US" altLang="he-IL" sz="2800" b="1"/>
              <a:t>  and getter</a:t>
            </a:r>
          </a:p>
          <a:p>
            <a:pPr lvl="1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he-IL" sz="2800" b="1"/>
              <a:t>- Implement equals function for the class</a:t>
            </a:r>
          </a:p>
          <a:p>
            <a:pPr lvl="1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he-IL" sz="2800" b="1"/>
              <a:t>- Implement the Comparable interface for</a:t>
            </a:r>
            <a:br>
              <a:rPr lang="en-US" altLang="he-IL" sz="2800" b="1"/>
            </a:br>
            <a:r>
              <a:rPr lang="en-US" altLang="he-IL" sz="2800" b="1"/>
              <a:t>  the class</a:t>
            </a:r>
            <a:endParaRPr lang="en-US" altLang="he-IL" sz="3600" b="1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046759E-DF72-493F-8B1D-C8379CA01163}" type="slidenum">
              <a:rPr lang="en-US" altLang="he-IL" sz="1200"/>
              <a:pPr/>
              <a:t>5</a:t>
            </a:fld>
            <a:endParaRPr lang="en-US" altLang="he-IL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Collections Overview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457200" y="1185863"/>
            <a:ext cx="8229600" cy="491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u="sng"/>
              <a:t>1</a:t>
            </a:r>
            <a:r>
              <a:rPr lang="en-US" altLang="he-IL" b="1" u="sng" baseline="30000"/>
              <a:t>st</a:t>
            </a:r>
            <a:r>
              <a:rPr lang="en-US" altLang="he-IL" b="1" u="sng"/>
              <a:t> Example</a:t>
            </a:r>
            <a:r>
              <a:rPr lang="en-US" altLang="he-IL" b="1"/>
              <a:t>:</a:t>
            </a:r>
          </a:p>
          <a:p>
            <a:pPr eaLnBrk="1" hangingPunct="1">
              <a:spcBef>
                <a:spcPct val="50000"/>
              </a:spcBef>
              <a:buSzPct val="70000"/>
            </a:pPr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10000"/>
              </a:spcBef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static public void main(String[] args) {</a:t>
            </a:r>
          </a:p>
          <a:p>
            <a:pPr eaLnBrk="1" hangingPunct="1">
              <a:spcBef>
                <a:spcPct val="10000"/>
              </a:spcBef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ArrayList argsList = new ArrayList();</a:t>
            </a:r>
          </a:p>
          <a:p>
            <a:pPr eaLnBrk="1" hangingPunct="1">
              <a:spcBef>
                <a:spcPct val="10000"/>
              </a:spcBef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for(String str : args) {</a:t>
            </a:r>
          </a:p>
          <a:p>
            <a:pPr eaLnBrk="1" hangingPunct="1">
              <a:spcBef>
                <a:spcPct val="10000"/>
              </a:spcBef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 argsList.add(str);</a:t>
            </a:r>
          </a:p>
          <a:p>
            <a:pPr eaLnBrk="1" hangingPunct="1">
              <a:spcBef>
                <a:spcPct val="10000"/>
              </a:spcBef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10000"/>
              </a:spcBef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if(argsList.contains("Koko") {</a:t>
            </a:r>
          </a:p>
          <a:p>
            <a:pPr eaLnBrk="1" hangingPunct="1">
              <a:spcBef>
                <a:spcPct val="10000"/>
              </a:spcBef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System.out.println("We have Koko");</a:t>
            </a:r>
          </a:p>
          <a:p>
            <a:pPr eaLnBrk="1" hangingPunct="1">
              <a:spcBef>
                <a:spcPct val="10000"/>
              </a:spcBef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10000"/>
              </a:spcBef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String first = (String)argsList.get(0);</a:t>
            </a:r>
          </a:p>
          <a:p>
            <a:pPr eaLnBrk="1" hangingPunct="1">
              <a:spcBef>
                <a:spcPct val="10000"/>
              </a:spcBef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System.out.println("First: " + first);	</a:t>
            </a:r>
          </a:p>
          <a:p>
            <a:pPr eaLnBrk="1" hangingPunct="1">
              <a:spcBef>
                <a:spcPct val="10000"/>
              </a:spcBef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he-IL" sz="1800" b="1"/>
          </a:p>
          <a:p>
            <a:pPr eaLnBrk="1" hangingPunct="1">
              <a:spcBef>
                <a:spcPct val="50000"/>
              </a:spcBef>
              <a:buSzPct val="70000"/>
            </a:pPr>
            <a:endParaRPr lang="en-US" altLang="he-IL" sz="1200" b="1" u="sng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DC0EA51-2EF3-4944-9DFF-0CDB3EB84A1D}" type="slidenum">
              <a:rPr lang="en-US" altLang="he-IL" sz="1200"/>
              <a:pPr/>
              <a:t>50</a:t>
            </a:fld>
            <a:endParaRPr lang="en-US" altLang="he-IL" sz="12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Generics</a:t>
            </a:r>
            <a:r>
              <a:rPr lang="en-US" altLang="he-IL" smtClean="0"/>
              <a:t/>
            </a:r>
            <a:br>
              <a:rPr lang="en-US" altLang="he-IL" smtClean="0"/>
            </a:br>
            <a:r>
              <a:rPr lang="en-US" altLang="he-IL" smtClean="0"/>
              <a:t>   	</a:t>
            </a:r>
            <a:r>
              <a:rPr lang="en-US" altLang="he-IL" sz="2800" b="1" smtClean="0"/>
              <a:t>[</a:t>
            </a:r>
            <a:r>
              <a:rPr lang="en-US" altLang="he-IL" sz="2800" b="1" smtClean="0">
                <a:solidFill>
                  <a:schemeClr val="hlink"/>
                </a:solidFill>
              </a:rPr>
              <a:t>References and further reading</a:t>
            </a:r>
            <a:r>
              <a:rPr lang="en-US" altLang="he-IL" sz="2800" b="1" smtClean="0"/>
              <a:t>]</a:t>
            </a: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358775" y="1295400"/>
            <a:ext cx="85344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50000"/>
              </a:spcBef>
              <a:buSzTx/>
              <a:buFontTx/>
              <a:buNone/>
            </a:pPr>
            <a:endParaRPr lang="en-GB" altLang="he-IL" b="1">
              <a:solidFill>
                <a:schemeClr val="tx1"/>
              </a:solidFill>
            </a:endParaRPr>
          </a:p>
          <a:p>
            <a:pPr lvl="1" eaLnBrk="1" hangingPunct="1">
              <a:spcBef>
                <a:spcPct val="5000"/>
              </a:spcBef>
              <a:buSzTx/>
              <a:buFontTx/>
              <a:buNone/>
            </a:pPr>
            <a:r>
              <a:rPr lang="en-US" altLang="he-IL" sz="2000" b="1">
                <a:solidFill>
                  <a:schemeClr val="tx1"/>
                </a:solidFill>
                <a:hlinkClick r:id="rId3"/>
              </a:rPr>
              <a:t>http://java.sun.com/j2se/1.5.0/docs/guide/language/generics.html</a:t>
            </a:r>
            <a:endParaRPr lang="en-US" altLang="he-IL" sz="2000" b="1">
              <a:solidFill>
                <a:schemeClr val="tx1"/>
              </a:solidFill>
            </a:endParaRPr>
          </a:p>
          <a:p>
            <a:pPr lvl="1" eaLnBrk="1" hangingPunct="1">
              <a:spcBef>
                <a:spcPct val="50000"/>
              </a:spcBef>
              <a:buSzTx/>
              <a:buFontTx/>
              <a:buNone/>
            </a:pPr>
            <a:r>
              <a:rPr lang="en-GB" altLang="he-IL" sz="2000" b="1">
                <a:solidFill>
                  <a:schemeClr val="tx1"/>
                </a:solidFill>
                <a:hlinkClick r:id="rId4"/>
              </a:rPr>
              <a:t>http://java.sun.com/j2se/1.5/pdf/generics-tutorial.pdf</a:t>
            </a:r>
            <a:endParaRPr lang="en-GB" altLang="he-IL" sz="2000" b="1">
              <a:solidFill>
                <a:schemeClr val="tx1"/>
              </a:solidFill>
            </a:endParaRPr>
          </a:p>
          <a:p>
            <a:pPr lvl="1" eaLnBrk="1" hangingPunct="1">
              <a:spcBef>
                <a:spcPct val="5000"/>
              </a:spcBef>
              <a:buSzTx/>
              <a:buFontTx/>
              <a:buNone/>
            </a:pPr>
            <a:r>
              <a:rPr lang="en-US" altLang="he-IL" sz="2000" b="1">
                <a:solidFill>
                  <a:schemeClr val="tx1"/>
                </a:solidFill>
                <a:hlinkClick r:id="rId5"/>
              </a:rPr>
              <a:t>http://gafter.blogspot.com/2004/09/puzzling-through-erasure-answer.html</a:t>
            </a:r>
            <a:r>
              <a:rPr lang="en-US" altLang="he-IL" sz="2000" b="1">
                <a:solidFill>
                  <a:schemeClr val="tx1"/>
                </a:solidFill>
              </a:rPr>
              <a:t> </a:t>
            </a:r>
          </a:p>
          <a:p>
            <a:pPr lvl="1" eaLnBrk="1" hangingPunct="1">
              <a:spcBef>
                <a:spcPct val="5000"/>
              </a:spcBef>
              <a:buSzTx/>
              <a:buFontTx/>
              <a:buNone/>
            </a:pPr>
            <a:r>
              <a:rPr lang="en-US" altLang="he-IL" sz="2000" b="1">
                <a:solidFill>
                  <a:schemeClr val="tx1"/>
                </a:solidFill>
                <a:hlinkClick r:id="rId6"/>
              </a:rPr>
              <a:t>http://gafter.blogspot.com/2006/11/reified-generics-for-java.html</a:t>
            </a:r>
            <a:endParaRPr lang="en-US" altLang="he-IL" sz="2000" b="1">
              <a:solidFill>
                <a:schemeClr val="tx1"/>
              </a:solidFill>
            </a:endParaRPr>
          </a:p>
          <a:p>
            <a:pPr lvl="1" eaLnBrk="1" hangingPunct="1">
              <a:spcBef>
                <a:spcPct val="5000"/>
              </a:spcBef>
              <a:buSzTx/>
              <a:buFontTx/>
              <a:buNone/>
            </a:pPr>
            <a:r>
              <a:rPr lang="en-US" altLang="he-IL" sz="2000" b="1">
                <a:solidFill>
                  <a:schemeClr val="tx1"/>
                </a:solidFill>
                <a:hlinkClick r:id="rId7"/>
              </a:rPr>
              <a:t>http://www.mindview.net/WebLog/log-0058</a:t>
            </a:r>
            <a:endParaRPr lang="en-US" altLang="he-IL" sz="2000" b="1">
              <a:solidFill>
                <a:schemeClr val="tx1"/>
              </a:solidFill>
            </a:endParaRPr>
          </a:p>
          <a:p>
            <a:pPr lvl="1" eaLnBrk="1" hangingPunct="1">
              <a:spcBef>
                <a:spcPct val="5000"/>
              </a:spcBef>
              <a:buSzTx/>
              <a:buFontTx/>
              <a:buNone/>
            </a:pPr>
            <a:endParaRPr lang="en-US" altLang="he-IL" sz="2000" b="1">
              <a:solidFill>
                <a:schemeClr val="tx1"/>
              </a:solidFill>
            </a:endParaRPr>
          </a:p>
          <a:p>
            <a:pPr lvl="1" eaLnBrk="1" hangingPunct="1">
              <a:spcBef>
                <a:spcPct val="5000"/>
              </a:spcBef>
              <a:buSzTx/>
              <a:buFontTx/>
              <a:buNone/>
            </a:pPr>
            <a:endParaRPr lang="en-US" altLang="he-IL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D1F8818-CBB9-4E56-BE12-FBF9D6935453}" type="slidenum">
              <a:rPr lang="en-US" altLang="he-IL" sz="1200"/>
              <a:pPr/>
              <a:t>51</a:t>
            </a:fld>
            <a:endParaRPr lang="en-US" altLang="he-IL" sz="1200"/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white">
          <a:xfrm>
            <a:off x="0" y="6138863"/>
            <a:ext cx="9144000" cy="719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he-IL" altLang="he-IL"/>
          </a:p>
        </p:txBody>
      </p:sp>
      <p:grpSp>
        <p:nvGrpSpPr>
          <p:cNvPr id="55300" name="Group 3"/>
          <p:cNvGrpSpPr>
            <a:grpSpLocks/>
          </p:cNvGrpSpPr>
          <p:nvPr/>
        </p:nvGrpSpPr>
        <p:grpSpPr bwMode="auto">
          <a:xfrm>
            <a:off x="3406775" y="3440113"/>
            <a:ext cx="5254625" cy="1006475"/>
            <a:chOff x="1225" y="1843"/>
            <a:chExt cx="3310" cy="634"/>
          </a:xfrm>
        </p:grpSpPr>
        <p:sp>
          <p:nvSpPr>
            <p:cNvPr id="55304" name="Freeform 4"/>
            <p:cNvSpPr>
              <a:spLocks/>
            </p:cNvSpPr>
            <p:nvPr/>
          </p:nvSpPr>
          <p:spPr bwMode="gray">
            <a:xfrm>
              <a:off x="1225" y="1911"/>
              <a:ext cx="428" cy="558"/>
            </a:xfrm>
            <a:custGeom>
              <a:avLst/>
              <a:gdLst>
                <a:gd name="T0" fmla="*/ 428 w 428"/>
                <a:gd name="T1" fmla="*/ 4 h 558"/>
                <a:gd name="T2" fmla="*/ 428 w 428"/>
                <a:gd name="T3" fmla="*/ 4 h 558"/>
                <a:gd name="T4" fmla="*/ 426 w 428"/>
                <a:gd name="T5" fmla="*/ 42 h 558"/>
                <a:gd name="T6" fmla="*/ 420 w 428"/>
                <a:gd name="T7" fmla="*/ 46 h 558"/>
                <a:gd name="T8" fmla="*/ 420 w 428"/>
                <a:gd name="T9" fmla="*/ 46 h 558"/>
                <a:gd name="T10" fmla="*/ 332 w 428"/>
                <a:gd name="T11" fmla="*/ 44 h 558"/>
                <a:gd name="T12" fmla="*/ 244 w 428"/>
                <a:gd name="T13" fmla="*/ 42 h 558"/>
                <a:gd name="T14" fmla="*/ 244 w 428"/>
                <a:gd name="T15" fmla="*/ 42 h 558"/>
                <a:gd name="T16" fmla="*/ 242 w 428"/>
                <a:gd name="T17" fmla="*/ 120 h 558"/>
                <a:gd name="T18" fmla="*/ 242 w 428"/>
                <a:gd name="T19" fmla="*/ 120 h 558"/>
                <a:gd name="T20" fmla="*/ 242 w 428"/>
                <a:gd name="T21" fmla="*/ 198 h 558"/>
                <a:gd name="T22" fmla="*/ 244 w 428"/>
                <a:gd name="T23" fmla="*/ 276 h 558"/>
                <a:gd name="T24" fmla="*/ 244 w 428"/>
                <a:gd name="T25" fmla="*/ 276 h 558"/>
                <a:gd name="T26" fmla="*/ 246 w 428"/>
                <a:gd name="T27" fmla="*/ 448 h 558"/>
                <a:gd name="T28" fmla="*/ 246 w 428"/>
                <a:gd name="T29" fmla="*/ 448 h 558"/>
                <a:gd name="T30" fmla="*/ 250 w 428"/>
                <a:gd name="T31" fmla="*/ 552 h 558"/>
                <a:gd name="T32" fmla="*/ 244 w 428"/>
                <a:gd name="T33" fmla="*/ 556 h 558"/>
                <a:gd name="T34" fmla="*/ 244 w 428"/>
                <a:gd name="T35" fmla="*/ 556 h 558"/>
                <a:gd name="T36" fmla="*/ 192 w 428"/>
                <a:gd name="T37" fmla="*/ 558 h 558"/>
                <a:gd name="T38" fmla="*/ 188 w 428"/>
                <a:gd name="T39" fmla="*/ 554 h 558"/>
                <a:gd name="T40" fmla="*/ 188 w 428"/>
                <a:gd name="T41" fmla="*/ 554 h 558"/>
                <a:gd name="T42" fmla="*/ 190 w 428"/>
                <a:gd name="T43" fmla="*/ 470 h 558"/>
                <a:gd name="T44" fmla="*/ 190 w 428"/>
                <a:gd name="T45" fmla="*/ 470 h 558"/>
                <a:gd name="T46" fmla="*/ 188 w 428"/>
                <a:gd name="T47" fmla="*/ 42 h 558"/>
                <a:gd name="T48" fmla="*/ 188 w 428"/>
                <a:gd name="T49" fmla="*/ 42 h 558"/>
                <a:gd name="T50" fmla="*/ 4 w 428"/>
                <a:gd name="T51" fmla="*/ 46 h 558"/>
                <a:gd name="T52" fmla="*/ 0 w 428"/>
                <a:gd name="T53" fmla="*/ 42 h 558"/>
                <a:gd name="T54" fmla="*/ 0 w 428"/>
                <a:gd name="T55" fmla="*/ 42 h 558"/>
                <a:gd name="T56" fmla="*/ 2 w 428"/>
                <a:gd name="T57" fmla="*/ 24 h 558"/>
                <a:gd name="T58" fmla="*/ 2 w 428"/>
                <a:gd name="T59" fmla="*/ 24 h 558"/>
                <a:gd name="T60" fmla="*/ 2 w 428"/>
                <a:gd name="T61" fmla="*/ 4 h 558"/>
                <a:gd name="T62" fmla="*/ 8 w 428"/>
                <a:gd name="T63" fmla="*/ 0 h 558"/>
                <a:gd name="T64" fmla="*/ 8 w 428"/>
                <a:gd name="T65" fmla="*/ 0 h 558"/>
                <a:gd name="T66" fmla="*/ 84 w 428"/>
                <a:gd name="T67" fmla="*/ 2 h 558"/>
                <a:gd name="T68" fmla="*/ 316 w 428"/>
                <a:gd name="T69" fmla="*/ 2 h 558"/>
                <a:gd name="T70" fmla="*/ 316 w 428"/>
                <a:gd name="T71" fmla="*/ 2 h 558"/>
                <a:gd name="T72" fmla="*/ 424 w 428"/>
                <a:gd name="T73" fmla="*/ 0 h 558"/>
                <a:gd name="T74" fmla="*/ 428 w 428"/>
                <a:gd name="T75" fmla="*/ 4 h 5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8"/>
                <a:gd name="T115" fmla="*/ 0 h 558"/>
                <a:gd name="T116" fmla="*/ 428 w 428"/>
                <a:gd name="T117" fmla="*/ 558 h 5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8" h="558">
                  <a:moveTo>
                    <a:pt x="428" y="4"/>
                  </a:moveTo>
                  <a:lnTo>
                    <a:pt x="428" y="4"/>
                  </a:lnTo>
                  <a:lnTo>
                    <a:pt x="426" y="42"/>
                  </a:lnTo>
                  <a:lnTo>
                    <a:pt x="420" y="46"/>
                  </a:lnTo>
                  <a:lnTo>
                    <a:pt x="332" y="44"/>
                  </a:lnTo>
                  <a:lnTo>
                    <a:pt x="244" y="42"/>
                  </a:lnTo>
                  <a:lnTo>
                    <a:pt x="242" y="120"/>
                  </a:lnTo>
                  <a:lnTo>
                    <a:pt x="242" y="198"/>
                  </a:lnTo>
                  <a:lnTo>
                    <a:pt x="244" y="276"/>
                  </a:lnTo>
                  <a:lnTo>
                    <a:pt x="246" y="448"/>
                  </a:lnTo>
                  <a:lnTo>
                    <a:pt x="250" y="552"/>
                  </a:lnTo>
                  <a:lnTo>
                    <a:pt x="244" y="556"/>
                  </a:lnTo>
                  <a:lnTo>
                    <a:pt x="192" y="558"/>
                  </a:lnTo>
                  <a:lnTo>
                    <a:pt x="188" y="554"/>
                  </a:lnTo>
                  <a:lnTo>
                    <a:pt x="190" y="470"/>
                  </a:lnTo>
                  <a:lnTo>
                    <a:pt x="188" y="42"/>
                  </a:lnTo>
                  <a:lnTo>
                    <a:pt x="4" y="46"/>
                  </a:lnTo>
                  <a:lnTo>
                    <a:pt x="0" y="42"/>
                  </a:lnTo>
                  <a:lnTo>
                    <a:pt x="2" y="24"/>
                  </a:lnTo>
                  <a:lnTo>
                    <a:pt x="2" y="4"/>
                  </a:lnTo>
                  <a:lnTo>
                    <a:pt x="8" y="0"/>
                  </a:lnTo>
                  <a:lnTo>
                    <a:pt x="84" y="2"/>
                  </a:lnTo>
                  <a:lnTo>
                    <a:pt x="316" y="2"/>
                  </a:lnTo>
                  <a:lnTo>
                    <a:pt x="424" y="0"/>
                  </a:lnTo>
                  <a:lnTo>
                    <a:pt x="428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5305" name="Freeform 5"/>
            <p:cNvSpPr>
              <a:spLocks/>
            </p:cNvSpPr>
            <p:nvPr/>
          </p:nvSpPr>
          <p:spPr bwMode="gray">
            <a:xfrm>
              <a:off x="1675" y="1843"/>
              <a:ext cx="358" cy="626"/>
            </a:xfrm>
            <a:custGeom>
              <a:avLst/>
              <a:gdLst>
                <a:gd name="T0" fmla="*/ 352 w 358"/>
                <a:gd name="T1" fmla="*/ 624 h 626"/>
                <a:gd name="T2" fmla="*/ 298 w 358"/>
                <a:gd name="T3" fmla="*/ 622 h 626"/>
                <a:gd name="T4" fmla="*/ 298 w 358"/>
                <a:gd name="T5" fmla="*/ 492 h 626"/>
                <a:gd name="T6" fmla="*/ 298 w 358"/>
                <a:gd name="T7" fmla="*/ 384 h 626"/>
                <a:gd name="T8" fmla="*/ 296 w 358"/>
                <a:gd name="T9" fmla="*/ 340 h 626"/>
                <a:gd name="T10" fmla="*/ 292 w 358"/>
                <a:gd name="T11" fmla="*/ 318 h 626"/>
                <a:gd name="T12" fmla="*/ 286 w 358"/>
                <a:gd name="T13" fmla="*/ 298 h 626"/>
                <a:gd name="T14" fmla="*/ 272 w 358"/>
                <a:gd name="T15" fmla="*/ 278 h 626"/>
                <a:gd name="T16" fmla="*/ 252 w 358"/>
                <a:gd name="T17" fmla="*/ 264 h 626"/>
                <a:gd name="T18" fmla="*/ 240 w 358"/>
                <a:gd name="T19" fmla="*/ 260 h 626"/>
                <a:gd name="T20" fmla="*/ 214 w 358"/>
                <a:gd name="T21" fmla="*/ 256 h 626"/>
                <a:gd name="T22" fmla="*/ 200 w 358"/>
                <a:gd name="T23" fmla="*/ 254 h 626"/>
                <a:gd name="T24" fmla="*/ 164 w 358"/>
                <a:gd name="T25" fmla="*/ 258 h 626"/>
                <a:gd name="T26" fmla="*/ 126 w 358"/>
                <a:gd name="T27" fmla="*/ 270 h 626"/>
                <a:gd name="T28" fmla="*/ 108 w 358"/>
                <a:gd name="T29" fmla="*/ 278 h 626"/>
                <a:gd name="T30" fmla="*/ 76 w 358"/>
                <a:gd name="T31" fmla="*/ 296 h 626"/>
                <a:gd name="T32" fmla="*/ 62 w 358"/>
                <a:gd name="T33" fmla="*/ 308 h 626"/>
                <a:gd name="T34" fmla="*/ 62 w 358"/>
                <a:gd name="T35" fmla="*/ 316 h 626"/>
                <a:gd name="T36" fmla="*/ 68 w 358"/>
                <a:gd name="T37" fmla="*/ 620 h 626"/>
                <a:gd name="T38" fmla="*/ 64 w 358"/>
                <a:gd name="T39" fmla="*/ 624 h 626"/>
                <a:gd name="T40" fmla="*/ 8 w 358"/>
                <a:gd name="T41" fmla="*/ 620 h 626"/>
                <a:gd name="T42" fmla="*/ 10 w 358"/>
                <a:gd name="T43" fmla="*/ 276 h 626"/>
                <a:gd name="T44" fmla="*/ 10 w 358"/>
                <a:gd name="T45" fmla="*/ 210 h 626"/>
                <a:gd name="T46" fmla="*/ 6 w 358"/>
                <a:gd name="T47" fmla="*/ 78 h 626"/>
                <a:gd name="T48" fmla="*/ 6 w 358"/>
                <a:gd name="T49" fmla="*/ 8 h 626"/>
                <a:gd name="T50" fmla="*/ 60 w 358"/>
                <a:gd name="T51" fmla="*/ 0 h 626"/>
                <a:gd name="T52" fmla="*/ 64 w 358"/>
                <a:gd name="T53" fmla="*/ 4 h 626"/>
                <a:gd name="T54" fmla="*/ 62 w 358"/>
                <a:gd name="T55" fmla="*/ 126 h 626"/>
                <a:gd name="T56" fmla="*/ 62 w 358"/>
                <a:gd name="T57" fmla="*/ 262 h 626"/>
                <a:gd name="T58" fmla="*/ 98 w 358"/>
                <a:gd name="T59" fmla="*/ 242 h 626"/>
                <a:gd name="T60" fmla="*/ 136 w 358"/>
                <a:gd name="T61" fmla="*/ 226 h 626"/>
                <a:gd name="T62" fmla="*/ 176 w 358"/>
                <a:gd name="T63" fmla="*/ 216 h 626"/>
                <a:gd name="T64" fmla="*/ 218 w 358"/>
                <a:gd name="T65" fmla="*/ 212 h 626"/>
                <a:gd name="T66" fmla="*/ 238 w 358"/>
                <a:gd name="T67" fmla="*/ 214 h 626"/>
                <a:gd name="T68" fmla="*/ 274 w 358"/>
                <a:gd name="T69" fmla="*/ 222 h 626"/>
                <a:gd name="T70" fmla="*/ 290 w 358"/>
                <a:gd name="T71" fmla="*/ 228 h 626"/>
                <a:gd name="T72" fmla="*/ 318 w 358"/>
                <a:gd name="T73" fmla="*/ 248 h 626"/>
                <a:gd name="T74" fmla="*/ 338 w 358"/>
                <a:gd name="T75" fmla="*/ 278 h 626"/>
                <a:gd name="T76" fmla="*/ 342 w 358"/>
                <a:gd name="T77" fmla="*/ 288 h 626"/>
                <a:gd name="T78" fmla="*/ 350 w 358"/>
                <a:gd name="T79" fmla="*/ 326 h 626"/>
                <a:gd name="T80" fmla="*/ 350 w 358"/>
                <a:gd name="T81" fmla="*/ 378 h 626"/>
                <a:gd name="T82" fmla="*/ 352 w 358"/>
                <a:gd name="T83" fmla="*/ 458 h 626"/>
                <a:gd name="T84" fmla="*/ 352 w 358"/>
                <a:gd name="T85" fmla="*/ 624 h 62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58"/>
                <a:gd name="T130" fmla="*/ 0 h 626"/>
                <a:gd name="T131" fmla="*/ 358 w 358"/>
                <a:gd name="T132" fmla="*/ 626 h 62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58" h="626">
                  <a:moveTo>
                    <a:pt x="352" y="624"/>
                  </a:moveTo>
                  <a:lnTo>
                    <a:pt x="352" y="624"/>
                  </a:lnTo>
                  <a:lnTo>
                    <a:pt x="302" y="626"/>
                  </a:lnTo>
                  <a:lnTo>
                    <a:pt x="298" y="622"/>
                  </a:lnTo>
                  <a:lnTo>
                    <a:pt x="298" y="492"/>
                  </a:lnTo>
                  <a:lnTo>
                    <a:pt x="298" y="384"/>
                  </a:lnTo>
                  <a:lnTo>
                    <a:pt x="296" y="340"/>
                  </a:lnTo>
                  <a:lnTo>
                    <a:pt x="292" y="318"/>
                  </a:lnTo>
                  <a:lnTo>
                    <a:pt x="286" y="298"/>
                  </a:lnTo>
                  <a:lnTo>
                    <a:pt x="280" y="288"/>
                  </a:lnTo>
                  <a:lnTo>
                    <a:pt x="272" y="278"/>
                  </a:lnTo>
                  <a:lnTo>
                    <a:pt x="262" y="270"/>
                  </a:lnTo>
                  <a:lnTo>
                    <a:pt x="252" y="264"/>
                  </a:lnTo>
                  <a:lnTo>
                    <a:pt x="240" y="260"/>
                  </a:lnTo>
                  <a:lnTo>
                    <a:pt x="226" y="258"/>
                  </a:lnTo>
                  <a:lnTo>
                    <a:pt x="214" y="256"/>
                  </a:lnTo>
                  <a:lnTo>
                    <a:pt x="200" y="254"/>
                  </a:lnTo>
                  <a:lnTo>
                    <a:pt x="182" y="256"/>
                  </a:lnTo>
                  <a:lnTo>
                    <a:pt x="164" y="258"/>
                  </a:lnTo>
                  <a:lnTo>
                    <a:pt x="146" y="262"/>
                  </a:lnTo>
                  <a:lnTo>
                    <a:pt x="126" y="270"/>
                  </a:lnTo>
                  <a:lnTo>
                    <a:pt x="108" y="278"/>
                  </a:lnTo>
                  <a:lnTo>
                    <a:pt x="92" y="286"/>
                  </a:lnTo>
                  <a:lnTo>
                    <a:pt x="76" y="296"/>
                  </a:lnTo>
                  <a:lnTo>
                    <a:pt x="62" y="308"/>
                  </a:lnTo>
                  <a:lnTo>
                    <a:pt x="62" y="316"/>
                  </a:lnTo>
                  <a:lnTo>
                    <a:pt x="64" y="468"/>
                  </a:lnTo>
                  <a:lnTo>
                    <a:pt x="68" y="620"/>
                  </a:lnTo>
                  <a:lnTo>
                    <a:pt x="64" y="624"/>
                  </a:lnTo>
                  <a:lnTo>
                    <a:pt x="14" y="626"/>
                  </a:lnTo>
                  <a:lnTo>
                    <a:pt x="8" y="620"/>
                  </a:lnTo>
                  <a:lnTo>
                    <a:pt x="10" y="276"/>
                  </a:lnTo>
                  <a:lnTo>
                    <a:pt x="10" y="210"/>
                  </a:lnTo>
                  <a:lnTo>
                    <a:pt x="8" y="144"/>
                  </a:lnTo>
                  <a:lnTo>
                    <a:pt x="6" y="78"/>
                  </a:lnTo>
                  <a:lnTo>
                    <a:pt x="0" y="12"/>
                  </a:lnTo>
                  <a:lnTo>
                    <a:pt x="6" y="8"/>
                  </a:lnTo>
                  <a:lnTo>
                    <a:pt x="60" y="0"/>
                  </a:lnTo>
                  <a:lnTo>
                    <a:pt x="64" y="4"/>
                  </a:lnTo>
                  <a:lnTo>
                    <a:pt x="62" y="66"/>
                  </a:lnTo>
                  <a:lnTo>
                    <a:pt x="62" y="126"/>
                  </a:lnTo>
                  <a:lnTo>
                    <a:pt x="62" y="262"/>
                  </a:lnTo>
                  <a:lnTo>
                    <a:pt x="80" y="252"/>
                  </a:lnTo>
                  <a:lnTo>
                    <a:pt x="98" y="242"/>
                  </a:lnTo>
                  <a:lnTo>
                    <a:pt x="116" y="232"/>
                  </a:lnTo>
                  <a:lnTo>
                    <a:pt x="136" y="226"/>
                  </a:lnTo>
                  <a:lnTo>
                    <a:pt x="156" y="220"/>
                  </a:lnTo>
                  <a:lnTo>
                    <a:pt x="176" y="216"/>
                  </a:lnTo>
                  <a:lnTo>
                    <a:pt x="196" y="214"/>
                  </a:lnTo>
                  <a:lnTo>
                    <a:pt x="218" y="212"/>
                  </a:lnTo>
                  <a:lnTo>
                    <a:pt x="238" y="214"/>
                  </a:lnTo>
                  <a:lnTo>
                    <a:pt x="256" y="216"/>
                  </a:lnTo>
                  <a:lnTo>
                    <a:pt x="274" y="222"/>
                  </a:lnTo>
                  <a:lnTo>
                    <a:pt x="290" y="228"/>
                  </a:lnTo>
                  <a:lnTo>
                    <a:pt x="304" y="238"/>
                  </a:lnTo>
                  <a:lnTo>
                    <a:pt x="318" y="248"/>
                  </a:lnTo>
                  <a:lnTo>
                    <a:pt x="330" y="262"/>
                  </a:lnTo>
                  <a:lnTo>
                    <a:pt x="338" y="278"/>
                  </a:lnTo>
                  <a:lnTo>
                    <a:pt x="342" y="288"/>
                  </a:lnTo>
                  <a:lnTo>
                    <a:pt x="346" y="300"/>
                  </a:lnTo>
                  <a:lnTo>
                    <a:pt x="350" y="326"/>
                  </a:lnTo>
                  <a:lnTo>
                    <a:pt x="350" y="378"/>
                  </a:lnTo>
                  <a:lnTo>
                    <a:pt x="352" y="458"/>
                  </a:lnTo>
                  <a:lnTo>
                    <a:pt x="358" y="620"/>
                  </a:lnTo>
                  <a:lnTo>
                    <a:pt x="352" y="6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5306" name="Freeform 6"/>
            <p:cNvSpPr>
              <a:spLocks noEditPoints="1"/>
            </p:cNvSpPr>
            <p:nvPr/>
          </p:nvSpPr>
          <p:spPr bwMode="gray">
            <a:xfrm>
              <a:off x="2073" y="2055"/>
              <a:ext cx="326" cy="422"/>
            </a:xfrm>
            <a:custGeom>
              <a:avLst/>
              <a:gdLst>
                <a:gd name="T0" fmla="*/ 276 w 326"/>
                <a:gd name="T1" fmla="*/ 414 h 422"/>
                <a:gd name="T2" fmla="*/ 270 w 326"/>
                <a:gd name="T3" fmla="*/ 382 h 422"/>
                <a:gd name="T4" fmla="*/ 226 w 326"/>
                <a:gd name="T5" fmla="*/ 406 h 422"/>
                <a:gd name="T6" fmla="*/ 178 w 326"/>
                <a:gd name="T7" fmla="*/ 420 h 422"/>
                <a:gd name="T8" fmla="*/ 144 w 326"/>
                <a:gd name="T9" fmla="*/ 422 h 422"/>
                <a:gd name="T10" fmla="*/ 88 w 326"/>
                <a:gd name="T11" fmla="*/ 412 h 422"/>
                <a:gd name="T12" fmla="*/ 52 w 326"/>
                <a:gd name="T13" fmla="*/ 394 h 422"/>
                <a:gd name="T14" fmla="*/ 32 w 326"/>
                <a:gd name="T15" fmla="*/ 376 h 422"/>
                <a:gd name="T16" fmla="*/ 12 w 326"/>
                <a:gd name="T17" fmla="*/ 346 h 422"/>
                <a:gd name="T18" fmla="*/ 2 w 326"/>
                <a:gd name="T19" fmla="*/ 308 h 422"/>
                <a:gd name="T20" fmla="*/ 2 w 326"/>
                <a:gd name="T21" fmla="*/ 270 h 422"/>
                <a:gd name="T22" fmla="*/ 28 w 326"/>
                <a:gd name="T23" fmla="*/ 214 h 422"/>
                <a:gd name="T24" fmla="*/ 58 w 326"/>
                <a:gd name="T25" fmla="*/ 188 h 422"/>
                <a:gd name="T26" fmla="*/ 96 w 326"/>
                <a:gd name="T27" fmla="*/ 172 h 422"/>
                <a:gd name="T28" fmla="*/ 182 w 326"/>
                <a:gd name="T29" fmla="*/ 150 h 422"/>
                <a:gd name="T30" fmla="*/ 270 w 326"/>
                <a:gd name="T31" fmla="*/ 124 h 422"/>
                <a:gd name="T32" fmla="*/ 264 w 326"/>
                <a:gd name="T33" fmla="*/ 84 h 422"/>
                <a:gd name="T34" fmla="*/ 246 w 326"/>
                <a:gd name="T35" fmla="*/ 60 h 422"/>
                <a:gd name="T36" fmla="*/ 196 w 326"/>
                <a:gd name="T37" fmla="*/ 42 h 422"/>
                <a:gd name="T38" fmla="*/ 142 w 326"/>
                <a:gd name="T39" fmla="*/ 44 h 422"/>
                <a:gd name="T40" fmla="*/ 54 w 326"/>
                <a:gd name="T41" fmla="*/ 72 h 422"/>
                <a:gd name="T42" fmla="*/ 50 w 326"/>
                <a:gd name="T43" fmla="*/ 50 h 422"/>
                <a:gd name="T44" fmla="*/ 54 w 326"/>
                <a:gd name="T45" fmla="*/ 26 h 422"/>
                <a:gd name="T46" fmla="*/ 118 w 326"/>
                <a:gd name="T47" fmla="*/ 8 h 422"/>
                <a:gd name="T48" fmla="*/ 184 w 326"/>
                <a:gd name="T49" fmla="*/ 0 h 422"/>
                <a:gd name="T50" fmla="*/ 242 w 326"/>
                <a:gd name="T51" fmla="*/ 8 h 422"/>
                <a:gd name="T52" fmla="*/ 278 w 326"/>
                <a:gd name="T53" fmla="*/ 22 h 422"/>
                <a:gd name="T54" fmla="*/ 314 w 326"/>
                <a:gd name="T55" fmla="*/ 64 h 422"/>
                <a:gd name="T56" fmla="*/ 320 w 326"/>
                <a:gd name="T57" fmla="*/ 92 h 422"/>
                <a:gd name="T58" fmla="*/ 322 w 326"/>
                <a:gd name="T59" fmla="*/ 120 h 422"/>
                <a:gd name="T60" fmla="*/ 320 w 326"/>
                <a:gd name="T61" fmla="*/ 304 h 422"/>
                <a:gd name="T62" fmla="*/ 320 w 326"/>
                <a:gd name="T63" fmla="*/ 412 h 422"/>
                <a:gd name="T64" fmla="*/ 204 w 326"/>
                <a:gd name="T65" fmla="*/ 188 h 422"/>
                <a:gd name="T66" fmla="*/ 134 w 326"/>
                <a:gd name="T67" fmla="*/ 204 h 422"/>
                <a:gd name="T68" fmla="*/ 102 w 326"/>
                <a:gd name="T69" fmla="*/ 216 h 422"/>
                <a:gd name="T70" fmla="*/ 78 w 326"/>
                <a:gd name="T71" fmla="*/ 234 h 422"/>
                <a:gd name="T72" fmla="*/ 56 w 326"/>
                <a:gd name="T73" fmla="*/ 276 h 422"/>
                <a:gd name="T74" fmla="*/ 58 w 326"/>
                <a:gd name="T75" fmla="*/ 312 h 422"/>
                <a:gd name="T76" fmla="*/ 86 w 326"/>
                <a:gd name="T77" fmla="*/ 356 h 422"/>
                <a:gd name="T78" fmla="*/ 118 w 326"/>
                <a:gd name="T79" fmla="*/ 374 h 422"/>
                <a:gd name="T80" fmla="*/ 156 w 326"/>
                <a:gd name="T81" fmla="*/ 380 h 422"/>
                <a:gd name="T82" fmla="*/ 202 w 326"/>
                <a:gd name="T83" fmla="*/ 374 h 422"/>
                <a:gd name="T84" fmla="*/ 244 w 326"/>
                <a:gd name="T85" fmla="*/ 356 h 422"/>
                <a:gd name="T86" fmla="*/ 270 w 326"/>
                <a:gd name="T87" fmla="*/ 180 h 42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6"/>
                <a:gd name="T133" fmla="*/ 0 h 422"/>
                <a:gd name="T134" fmla="*/ 326 w 326"/>
                <a:gd name="T135" fmla="*/ 422 h 42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6" h="422">
                  <a:moveTo>
                    <a:pt x="320" y="412"/>
                  </a:moveTo>
                  <a:lnTo>
                    <a:pt x="320" y="412"/>
                  </a:lnTo>
                  <a:lnTo>
                    <a:pt x="276" y="414"/>
                  </a:lnTo>
                  <a:lnTo>
                    <a:pt x="270" y="410"/>
                  </a:lnTo>
                  <a:lnTo>
                    <a:pt x="270" y="382"/>
                  </a:lnTo>
                  <a:lnTo>
                    <a:pt x="256" y="392"/>
                  </a:lnTo>
                  <a:lnTo>
                    <a:pt x="240" y="400"/>
                  </a:lnTo>
                  <a:lnTo>
                    <a:pt x="226" y="406"/>
                  </a:lnTo>
                  <a:lnTo>
                    <a:pt x="210" y="412"/>
                  </a:lnTo>
                  <a:lnTo>
                    <a:pt x="194" y="416"/>
                  </a:lnTo>
                  <a:lnTo>
                    <a:pt x="178" y="420"/>
                  </a:lnTo>
                  <a:lnTo>
                    <a:pt x="162" y="420"/>
                  </a:lnTo>
                  <a:lnTo>
                    <a:pt x="144" y="422"/>
                  </a:lnTo>
                  <a:lnTo>
                    <a:pt x="114" y="420"/>
                  </a:lnTo>
                  <a:lnTo>
                    <a:pt x="100" y="416"/>
                  </a:lnTo>
                  <a:lnTo>
                    <a:pt x="88" y="412"/>
                  </a:lnTo>
                  <a:lnTo>
                    <a:pt x="74" y="408"/>
                  </a:lnTo>
                  <a:lnTo>
                    <a:pt x="62" y="400"/>
                  </a:lnTo>
                  <a:lnTo>
                    <a:pt x="52" y="394"/>
                  </a:lnTo>
                  <a:lnTo>
                    <a:pt x="42" y="386"/>
                  </a:lnTo>
                  <a:lnTo>
                    <a:pt x="32" y="376"/>
                  </a:lnTo>
                  <a:lnTo>
                    <a:pt x="24" y="366"/>
                  </a:lnTo>
                  <a:lnTo>
                    <a:pt x="16" y="356"/>
                  </a:lnTo>
                  <a:lnTo>
                    <a:pt x="12" y="346"/>
                  </a:lnTo>
                  <a:lnTo>
                    <a:pt x="6" y="334"/>
                  </a:lnTo>
                  <a:lnTo>
                    <a:pt x="4" y="322"/>
                  </a:lnTo>
                  <a:lnTo>
                    <a:pt x="2" y="308"/>
                  </a:lnTo>
                  <a:lnTo>
                    <a:pt x="0" y="294"/>
                  </a:lnTo>
                  <a:lnTo>
                    <a:pt x="2" y="270"/>
                  </a:lnTo>
                  <a:lnTo>
                    <a:pt x="8" y="248"/>
                  </a:lnTo>
                  <a:lnTo>
                    <a:pt x="16" y="230"/>
                  </a:lnTo>
                  <a:lnTo>
                    <a:pt x="28" y="214"/>
                  </a:lnTo>
                  <a:lnTo>
                    <a:pt x="42" y="200"/>
                  </a:lnTo>
                  <a:lnTo>
                    <a:pt x="58" y="188"/>
                  </a:lnTo>
                  <a:lnTo>
                    <a:pt x="76" y="180"/>
                  </a:lnTo>
                  <a:lnTo>
                    <a:pt x="96" y="172"/>
                  </a:lnTo>
                  <a:lnTo>
                    <a:pt x="116" y="164"/>
                  </a:lnTo>
                  <a:lnTo>
                    <a:pt x="138" y="158"/>
                  </a:lnTo>
                  <a:lnTo>
                    <a:pt x="182" y="150"/>
                  </a:lnTo>
                  <a:lnTo>
                    <a:pt x="270" y="140"/>
                  </a:lnTo>
                  <a:lnTo>
                    <a:pt x="270" y="124"/>
                  </a:lnTo>
                  <a:lnTo>
                    <a:pt x="268" y="102"/>
                  </a:lnTo>
                  <a:lnTo>
                    <a:pt x="264" y="84"/>
                  </a:lnTo>
                  <a:lnTo>
                    <a:pt x="256" y="70"/>
                  </a:lnTo>
                  <a:lnTo>
                    <a:pt x="246" y="60"/>
                  </a:lnTo>
                  <a:lnTo>
                    <a:pt x="232" y="52"/>
                  </a:lnTo>
                  <a:lnTo>
                    <a:pt x="216" y="46"/>
                  </a:lnTo>
                  <a:lnTo>
                    <a:pt x="196" y="42"/>
                  </a:lnTo>
                  <a:lnTo>
                    <a:pt x="172" y="42"/>
                  </a:lnTo>
                  <a:lnTo>
                    <a:pt x="142" y="44"/>
                  </a:lnTo>
                  <a:lnTo>
                    <a:pt x="112" y="50"/>
                  </a:lnTo>
                  <a:lnTo>
                    <a:pt x="82" y="60"/>
                  </a:lnTo>
                  <a:lnTo>
                    <a:pt x="54" y="72"/>
                  </a:lnTo>
                  <a:lnTo>
                    <a:pt x="48" y="68"/>
                  </a:lnTo>
                  <a:lnTo>
                    <a:pt x="50" y="50"/>
                  </a:lnTo>
                  <a:lnTo>
                    <a:pt x="50" y="32"/>
                  </a:lnTo>
                  <a:lnTo>
                    <a:pt x="54" y="26"/>
                  </a:lnTo>
                  <a:lnTo>
                    <a:pt x="86" y="16"/>
                  </a:lnTo>
                  <a:lnTo>
                    <a:pt x="118" y="8"/>
                  </a:lnTo>
                  <a:lnTo>
                    <a:pt x="150" y="2"/>
                  </a:lnTo>
                  <a:lnTo>
                    <a:pt x="184" y="0"/>
                  </a:lnTo>
                  <a:lnTo>
                    <a:pt x="204" y="2"/>
                  </a:lnTo>
                  <a:lnTo>
                    <a:pt x="224" y="4"/>
                  </a:lnTo>
                  <a:lnTo>
                    <a:pt x="242" y="8"/>
                  </a:lnTo>
                  <a:lnTo>
                    <a:pt x="260" y="14"/>
                  </a:lnTo>
                  <a:lnTo>
                    <a:pt x="278" y="22"/>
                  </a:lnTo>
                  <a:lnTo>
                    <a:pt x="292" y="34"/>
                  </a:lnTo>
                  <a:lnTo>
                    <a:pt x="304" y="48"/>
                  </a:lnTo>
                  <a:lnTo>
                    <a:pt x="314" y="64"/>
                  </a:lnTo>
                  <a:lnTo>
                    <a:pt x="318" y="78"/>
                  </a:lnTo>
                  <a:lnTo>
                    <a:pt x="320" y="92"/>
                  </a:lnTo>
                  <a:lnTo>
                    <a:pt x="322" y="106"/>
                  </a:lnTo>
                  <a:lnTo>
                    <a:pt x="322" y="120"/>
                  </a:lnTo>
                  <a:lnTo>
                    <a:pt x="320" y="250"/>
                  </a:lnTo>
                  <a:lnTo>
                    <a:pt x="320" y="304"/>
                  </a:lnTo>
                  <a:lnTo>
                    <a:pt x="322" y="356"/>
                  </a:lnTo>
                  <a:lnTo>
                    <a:pt x="326" y="406"/>
                  </a:lnTo>
                  <a:lnTo>
                    <a:pt x="320" y="412"/>
                  </a:lnTo>
                  <a:close/>
                  <a:moveTo>
                    <a:pt x="270" y="180"/>
                  </a:moveTo>
                  <a:lnTo>
                    <a:pt x="270" y="180"/>
                  </a:lnTo>
                  <a:lnTo>
                    <a:pt x="204" y="188"/>
                  </a:lnTo>
                  <a:lnTo>
                    <a:pt x="168" y="194"/>
                  </a:lnTo>
                  <a:lnTo>
                    <a:pt x="134" y="204"/>
                  </a:lnTo>
                  <a:lnTo>
                    <a:pt x="118" y="210"/>
                  </a:lnTo>
                  <a:lnTo>
                    <a:pt x="102" y="216"/>
                  </a:lnTo>
                  <a:lnTo>
                    <a:pt x="90" y="224"/>
                  </a:lnTo>
                  <a:lnTo>
                    <a:pt x="78" y="234"/>
                  </a:lnTo>
                  <a:lnTo>
                    <a:pt x="68" y="246"/>
                  </a:lnTo>
                  <a:lnTo>
                    <a:pt x="60" y="260"/>
                  </a:lnTo>
                  <a:lnTo>
                    <a:pt x="56" y="276"/>
                  </a:lnTo>
                  <a:lnTo>
                    <a:pt x="56" y="294"/>
                  </a:lnTo>
                  <a:lnTo>
                    <a:pt x="58" y="312"/>
                  </a:lnTo>
                  <a:lnTo>
                    <a:pt x="64" y="330"/>
                  </a:lnTo>
                  <a:lnTo>
                    <a:pt x="72" y="344"/>
                  </a:lnTo>
                  <a:lnTo>
                    <a:pt x="86" y="356"/>
                  </a:lnTo>
                  <a:lnTo>
                    <a:pt x="100" y="366"/>
                  </a:lnTo>
                  <a:lnTo>
                    <a:pt x="118" y="374"/>
                  </a:lnTo>
                  <a:lnTo>
                    <a:pt x="136" y="378"/>
                  </a:lnTo>
                  <a:lnTo>
                    <a:pt x="156" y="380"/>
                  </a:lnTo>
                  <a:lnTo>
                    <a:pt x="172" y="380"/>
                  </a:lnTo>
                  <a:lnTo>
                    <a:pt x="188" y="378"/>
                  </a:lnTo>
                  <a:lnTo>
                    <a:pt x="202" y="374"/>
                  </a:lnTo>
                  <a:lnTo>
                    <a:pt x="216" y="370"/>
                  </a:lnTo>
                  <a:lnTo>
                    <a:pt x="230" y="364"/>
                  </a:lnTo>
                  <a:lnTo>
                    <a:pt x="244" y="356"/>
                  </a:lnTo>
                  <a:lnTo>
                    <a:pt x="258" y="348"/>
                  </a:lnTo>
                  <a:lnTo>
                    <a:pt x="270" y="338"/>
                  </a:lnTo>
                  <a:lnTo>
                    <a:pt x="270" y="1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5307" name="Freeform 7"/>
            <p:cNvSpPr>
              <a:spLocks/>
            </p:cNvSpPr>
            <p:nvPr/>
          </p:nvSpPr>
          <p:spPr bwMode="gray">
            <a:xfrm>
              <a:off x="2479" y="2055"/>
              <a:ext cx="356" cy="414"/>
            </a:xfrm>
            <a:custGeom>
              <a:avLst/>
              <a:gdLst>
                <a:gd name="T0" fmla="*/ 352 w 356"/>
                <a:gd name="T1" fmla="*/ 412 h 414"/>
                <a:gd name="T2" fmla="*/ 296 w 356"/>
                <a:gd name="T3" fmla="*/ 408 h 414"/>
                <a:gd name="T4" fmla="*/ 296 w 356"/>
                <a:gd name="T5" fmla="*/ 308 h 414"/>
                <a:gd name="T6" fmla="*/ 294 w 356"/>
                <a:gd name="T7" fmla="*/ 158 h 414"/>
                <a:gd name="T8" fmla="*/ 294 w 356"/>
                <a:gd name="T9" fmla="*/ 114 h 414"/>
                <a:gd name="T10" fmla="*/ 288 w 356"/>
                <a:gd name="T11" fmla="*/ 96 h 414"/>
                <a:gd name="T12" fmla="*/ 280 w 356"/>
                <a:gd name="T13" fmla="*/ 78 h 414"/>
                <a:gd name="T14" fmla="*/ 268 w 356"/>
                <a:gd name="T15" fmla="*/ 64 h 414"/>
                <a:gd name="T16" fmla="*/ 252 w 356"/>
                <a:gd name="T17" fmla="*/ 54 h 414"/>
                <a:gd name="T18" fmla="*/ 242 w 356"/>
                <a:gd name="T19" fmla="*/ 50 h 414"/>
                <a:gd name="T20" fmla="*/ 202 w 356"/>
                <a:gd name="T21" fmla="*/ 44 h 414"/>
                <a:gd name="T22" fmla="*/ 182 w 356"/>
                <a:gd name="T23" fmla="*/ 46 h 414"/>
                <a:gd name="T24" fmla="*/ 144 w 356"/>
                <a:gd name="T25" fmla="*/ 52 h 414"/>
                <a:gd name="T26" fmla="*/ 110 w 356"/>
                <a:gd name="T27" fmla="*/ 66 h 414"/>
                <a:gd name="T28" fmla="*/ 76 w 356"/>
                <a:gd name="T29" fmla="*/ 84 h 414"/>
                <a:gd name="T30" fmla="*/ 60 w 356"/>
                <a:gd name="T31" fmla="*/ 114 h 414"/>
                <a:gd name="T32" fmla="*/ 62 w 356"/>
                <a:gd name="T33" fmla="*/ 188 h 414"/>
                <a:gd name="T34" fmla="*/ 66 w 356"/>
                <a:gd name="T35" fmla="*/ 334 h 414"/>
                <a:gd name="T36" fmla="*/ 62 w 356"/>
                <a:gd name="T37" fmla="*/ 412 h 414"/>
                <a:gd name="T38" fmla="*/ 12 w 356"/>
                <a:gd name="T39" fmla="*/ 414 h 414"/>
                <a:gd name="T40" fmla="*/ 8 w 356"/>
                <a:gd name="T41" fmla="*/ 408 h 414"/>
                <a:gd name="T42" fmla="*/ 10 w 356"/>
                <a:gd name="T43" fmla="*/ 252 h 414"/>
                <a:gd name="T44" fmla="*/ 6 w 356"/>
                <a:gd name="T45" fmla="*/ 136 h 414"/>
                <a:gd name="T46" fmla="*/ 4 w 356"/>
                <a:gd name="T47" fmla="*/ 14 h 414"/>
                <a:gd name="T48" fmla="*/ 56 w 356"/>
                <a:gd name="T49" fmla="*/ 6 h 414"/>
                <a:gd name="T50" fmla="*/ 60 w 356"/>
                <a:gd name="T51" fmla="*/ 10 h 414"/>
                <a:gd name="T52" fmla="*/ 58 w 356"/>
                <a:gd name="T53" fmla="*/ 52 h 414"/>
                <a:gd name="T54" fmla="*/ 134 w 356"/>
                <a:gd name="T55" fmla="*/ 14 h 414"/>
                <a:gd name="T56" fmla="*/ 152 w 356"/>
                <a:gd name="T57" fmla="*/ 8 h 414"/>
                <a:gd name="T58" fmla="*/ 194 w 356"/>
                <a:gd name="T59" fmla="*/ 2 h 414"/>
                <a:gd name="T60" fmla="*/ 216 w 356"/>
                <a:gd name="T61" fmla="*/ 0 h 414"/>
                <a:gd name="T62" fmla="*/ 254 w 356"/>
                <a:gd name="T63" fmla="*/ 4 h 414"/>
                <a:gd name="T64" fmla="*/ 288 w 356"/>
                <a:gd name="T65" fmla="*/ 16 h 414"/>
                <a:gd name="T66" fmla="*/ 304 w 356"/>
                <a:gd name="T67" fmla="*/ 24 h 414"/>
                <a:gd name="T68" fmla="*/ 328 w 356"/>
                <a:gd name="T69" fmla="*/ 50 h 414"/>
                <a:gd name="T70" fmla="*/ 338 w 356"/>
                <a:gd name="T71" fmla="*/ 66 h 414"/>
                <a:gd name="T72" fmla="*/ 346 w 356"/>
                <a:gd name="T73" fmla="*/ 88 h 414"/>
                <a:gd name="T74" fmla="*/ 350 w 356"/>
                <a:gd name="T75" fmla="*/ 114 h 414"/>
                <a:gd name="T76" fmla="*/ 350 w 356"/>
                <a:gd name="T77" fmla="*/ 166 h 414"/>
                <a:gd name="T78" fmla="*/ 352 w 356"/>
                <a:gd name="T79" fmla="*/ 246 h 414"/>
                <a:gd name="T80" fmla="*/ 352 w 356"/>
                <a:gd name="T81" fmla="*/ 412 h 41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56"/>
                <a:gd name="T124" fmla="*/ 0 h 414"/>
                <a:gd name="T125" fmla="*/ 356 w 356"/>
                <a:gd name="T126" fmla="*/ 414 h 41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56" h="414">
                  <a:moveTo>
                    <a:pt x="352" y="412"/>
                  </a:moveTo>
                  <a:lnTo>
                    <a:pt x="352" y="412"/>
                  </a:lnTo>
                  <a:lnTo>
                    <a:pt x="300" y="414"/>
                  </a:lnTo>
                  <a:lnTo>
                    <a:pt x="296" y="408"/>
                  </a:lnTo>
                  <a:lnTo>
                    <a:pt x="296" y="308"/>
                  </a:lnTo>
                  <a:lnTo>
                    <a:pt x="294" y="158"/>
                  </a:lnTo>
                  <a:lnTo>
                    <a:pt x="294" y="114"/>
                  </a:lnTo>
                  <a:lnTo>
                    <a:pt x="288" y="96"/>
                  </a:lnTo>
                  <a:lnTo>
                    <a:pt x="280" y="78"/>
                  </a:lnTo>
                  <a:lnTo>
                    <a:pt x="274" y="70"/>
                  </a:lnTo>
                  <a:lnTo>
                    <a:pt x="268" y="64"/>
                  </a:lnTo>
                  <a:lnTo>
                    <a:pt x="260" y="58"/>
                  </a:lnTo>
                  <a:lnTo>
                    <a:pt x="252" y="54"/>
                  </a:lnTo>
                  <a:lnTo>
                    <a:pt x="242" y="50"/>
                  </a:lnTo>
                  <a:lnTo>
                    <a:pt x="230" y="46"/>
                  </a:lnTo>
                  <a:lnTo>
                    <a:pt x="202" y="44"/>
                  </a:lnTo>
                  <a:lnTo>
                    <a:pt x="182" y="46"/>
                  </a:lnTo>
                  <a:lnTo>
                    <a:pt x="162" y="48"/>
                  </a:lnTo>
                  <a:lnTo>
                    <a:pt x="144" y="52"/>
                  </a:lnTo>
                  <a:lnTo>
                    <a:pt x="126" y="58"/>
                  </a:lnTo>
                  <a:lnTo>
                    <a:pt x="110" y="66"/>
                  </a:lnTo>
                  <a:lnTo>
                    <a:pt x="92" y="74"/>
                  </a:lnTo>
                  <a:lnTo>
                    <a:pt x="76" y="84"/>
                  </a:lnTo>
                  <a:lnTo>
                    <a:pt x="60" y="96"/>
                  </a:lnTo>
                  <a:lnTo>
                    <a:pt x="60" y="114"/>
                  </a:lnTo>
                  <a:lnTo>
                    <a:pt x="62" y="188"/>
                  </a:lnTo>
                  <a:lnTo>
                    <a:pt x="62" y="260"/>
                  </a:lnTo>
                  <a:lnTo>
                    <a:pt x="66" y="334"/>
                  </a:lnTo>
                  <a:lnTo>
                    <a:pt x="68" y="406"/>
                  </a:lnTo>
                  <a:lnTo>
                    <a:pt x="62" y="412"/>
                  </a:lnTo>
                  <a:lnTo>
                    <a:pt x="12" y="414"/>
                  </a:lnTo>
                  <a:lnTo>
                    <a:pt x="8" y="408"/>
                  </a:lnTo>
                  <a:lnTo>
                    <a:pt x="10" y="316"/>
                  </a:lnTo>
                  <a:lnTo>
                    <a:pt x="10" y="252"/>
                  </a:lnTo>
                  <a:lnTo>
                    <a:pt x="6" y="136"/>
                  </a:lnTo>
                  <a:lnTo>
                    <a:pt x="0" y="18"/>
                  </a:lnTo>
                  <a:lnTo>
                    <a:pt x="4" y="14"/>
                  </a:lnTo>
                  <a:lnTo>
                    <a:pt x="56" y="6"/>
                  </a:lnTo>
                  <a:lnTo>
                    <a:pt x="60" y="10"/>
                  </a:lnTo>
                  <a:lnTo>
                    <a:pt x="58" y="52"/>
                  </a:lnTo>
                  <a:lnTo>
                    <a:pt x="94" y="30"/>
                  </a:lnTo>
                  <a:lnTo>
                    <a:pt x="134" y="14"/>
                  </a:lnTo>
                  <a:lnTo>
                    <a:pt x="152" y="8"/>
                  </a:lnTo>
                  <a:lnTo>
                    <a:pt x="174" y="4"/>
                  </a:lnTo>
                  <a:lnTo>
                    <a:pt x="194" y="2"/>
                  </a:lnTo>
                  <a:lnTo>
                    <a:pt x="216" y="0"/>
                  </a:lnTo>
                  <a:lnTo>
                    <a:pt x="236" y="2"/>
                  </a:lnTo>
                  <a:lnTo>
                    <a:pt x="254" y="4"/>
                  </a:lnTo>
                  <a:lnTo>
                    <a:pt x="272" y="10"/>
                  </a:lnTo>
                  <a:lnTo>
                    <a:pt x="288" y="16"/>
                  </a:lnTo>
                  <a:lnTo>
                    <a:pt x="304" y="24"/>
                  </a:lnTo>
                  <a:lnTo>
                    <a:pt x="316" y="36"/>
                  </a:lnTo>
                  <a:lnTo>
                    <a:pt x="328" y="50"/>
                  </a:lnTo>
                  <a:lnTo>
                    <a:pt x="338" y="66"/>
                  </a:lnTo>
                  <a:lnTo>
                    <a:pt x="342" y="76"/>
                  </a:lnTo>
                  <a:lnTo>
                    <a:pt x="346" y="88"/>
                  </a:lnTo>
                  <a:lnTo>
                    <a:pt x="348" y="102"/>
                  </a:lnTo>
                  <a:lnTo>
                    <a:pt x="350" y="114"/>
                  </a:lnTo>
                  <a:lnTo>
                    <a:pt x="350" y="166"/>
                  </a:lnTo>
                  <a:lnTo>
                    <a:pt x="352" y="246"/>
                  </a:lnTo>
                  <a:lnTo>
                    <a:pt x="356" y="408"/>
                  </a:lnTo>
                  <a:lnTo>
                    <a:pt x="352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5308" name="Freeform 8"/>
            <p:cNvSpPr>
              <a:spLocks/>
            </p:cNvSpPr>
            <p:nvPr/>
          </p:nvSpPr>
          <p:spPr bwMode="gray">
            <a:xfrm>
              <a:off x="2893" y="1843"/>
              <a:ext cx="336" cy="626"/>
            </a:xfrm>
            <a:custGeom>
              <a:avLst/>
              <a:gdLst>
                <a:gd name="T0" fmla="*/ 332 w 336"/>
                <a:gd name="T1" fmla="*/ 624 h 626"/>
                <a:gd name="T2" fmla="*/ 332 w 336"/>
                <a:gd name="T3" fmla="*/ 624 h 626"/>
                <a:gd name="T4" fmla="*/ 310 w 336"/>
                <a:gd name="T5" fmla="*/ 622 h 626"/>
                <a:gd name="T6" fmla="*/ 310 w 336"/>
                <a:gd name="T7" fmla="*/ 622 h 626"/>
                <a:gd name="T8" fmla="*/ 270 w 336"/>
                <a:gd name="T9" fmla="*/ 626 h 626"/>
                <a:gd name="T10" fmla="*/ 260 w 336"/>
                <a:gd name="T11" fmla="*/ 622 h 626"/>
                <a:gd name="T12" fmla="*/ 260 w 336"/>
                <a:gd name="T13" fmla="*/ 622 h 626"/>
                <a:gd name="T14" fmla="*/ 162 w 336"/>
                <a:gd name="T15" fmla="*/ 506 h 626"/>
                <a:gd name="T16" fmla="*/ 62 w 336"/>
                <a:gd name="T17" fmla="*/ 390 h 626"/>
                <a:gd name="T18" fmla="*/ 62 w 336"/>
                <a:gd name="T19" fmla="*/ 412 h 626"/>
                <a:gd name="T20" fmla="*/ 62 w 336"/>
                <a:gd name="T21" fmla="*/ 412 h 626"/>
                <a:gd name="T22" fmla="*/ 62 w 336"/>
                <a:gd name="T23" fmla="*/ 490 h 626"/>
                <a:gd name="T24" fmla="*/ 66 w 336"/>
                <a:gd name="T25" fmla="*/ 568 h 626"/>
                <a:gd name="T26" fmla="*/ 66 w 336"/>
                <a:gd name="T27" fmla="*/ 568 h 626"/>
                <a:gd name="T28" fmla="*/ 68 w 336"/>
                <a:gd name="T29" fmla="*/ 620 h 626"/>
                <a:gd name="T30" fmla="*/ 62 w 336"/>
                <a:gd name="T31" fmla="*/ 624 h 626"/>
                <a:gd name="T32" fmla="*/ 62 w 336"/>
                <a:gd name="T33" fmla="*/ 624 h 626"/>
                <a:gd name="T34" fmla="*/ 14 w 336"/>
                <a:gd name="T35" fmla="*/ 626 h 626"/>
                <a:gd name="T36" fmla="*/ 8 w 336"/>
                <a:gd name="T37" fmla="*/ 620 h 626"/>
                <a:gd name="T38" fmla="*/ 8 w 336"/>
                <a:gd name="T39" fmla="*/ 284 h 626"/>
                <a:gd name="T40" fmla="*/ 8 w 336"/>
                <a:gd name="T41" fmla="*/ 284 h 626"/>
                <a:gd name="T42" fmla="*/ 6 w 336"/>
                <a:gd name="T43" fmla="*/ 148 h 626"/>
                <a:gd name="T44" fmla="*/ 0 w 336"/>
                <a:gd name="T45" fmla="*/ 12 h 626"/>
                <a:gd name="T46" fmla="*/ 6 w 336"/>
                <a:gd name="T47" fmla="*/ 8 h 626"/>
                <a:gd name="T48" fmla="*/ 6 w 336"/>
                <a:gd name="T49" fmla="*/ 8 h 626"/>
                <a:gd name="T50" fmla="*/ 58 w 336"/>
                <a:gd name="T51" fmla="*/ 0 h 626"/>
                <a:gd name="T52" fmla="*/ 64 w 336"/>
                <a:gd name="T53" fmla="*/ 6 h 626"/>
                <a:gd name="T54" fmla="*/ 64 w 336"/>
                <a:gd name="T55" fmla="*/ 6 h 626"/>
                <a:gd name="T56" fmla="*/ 62 w 336"/>
                <a:gd name="T57" fmla="*/ 100 h 626"/>
                <a:gd name="T58" fmla="*/ 62 w 336"/>
                <a:gd name="T59" fmla="*/ 382 h 626"/>
                <a:gd name="T60" fmla="*/ 138 w 336"/>
                <a:gd name="T61" fmla="*/ 310 h 626"/>
                <a:gd name="T62" fmla="*/ 138 w 336"/>
                <a:gd name="T63" fmla="*/ 310 h 626"/>
                <a:gd name="T64" fmla="*/ 182 w 336"/>
                <a:gd name="T65" fmla="*/ 268 h 626"/>
                <a:gd name="T66" fmla="*/ 222 w 336"/>
                <a:gd name="T67" fmla="*/ 226 h 626"/>
                <a:gd name="T68" fmla="*/ 234 w 336"/>
                <a:gd name="T69" fmla="*/ 222 h 626"/>
                <a:gd name="T70" fmla="*/ 294 w 336"/>
                <a:gd name="T71" fmla="*/ 222 h 626"/>
                <a:gd name="T72" fmla="*/ 298 w 336"/>
                <a:gd name="T73" fmla="*/ 228 h 626"/>
                <a:gd name="T74" fmla="*/ 298 w 336"/>
                <a:gd name="T75" fmla="*/ 228 h 626"/>
                <a:gd name="T76" fmla="*/ 210 w 336"/>
                <a:gd name="T77" fmla="*/ 304 h 626"/>
                <a:gd name="T78" fmla="*/ 124 w 336"/>
                <a:gd name="T79" fmla="*/ 382 h 626"/>
                <a:gd name="T80" fmla="*/ 202 w 336"/>
                <a:gd name="T81" fmla="*/ 472 h 626"/>
                <a:gd name="T82" fmla="*/ 202 w 336"/>
                <a:gd name="T83" fmla="*/ 472 h 626"/>
                <a:gd name="T84" fmla="*/ 274 w 336"/>
                <a:gd name="T85" fmla="*/ 550 h 626"/>
                <a:gd name="T86" fmla="*/ 274 w 336"/>
                <a:gd name="T87" fmla="*/ 550 h 626"/>
                <a:gd name="T88" fmla="*/ 304 w 336"/>
                <a:gd name="T89" fmla="*/ 584 h 626"/>
                <a:gd name="T90" fmla="*/ 336 w 336"/>
                <a:gd name="T91" fmla="*/ 618 h 626"/>
                <a:gd name="T92" fmla="*/ 332 w 336"/>
                <a:gd name="T93" fmla="*/ 624 h 62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36"/>
                <a:gd name="T142" fmla="*/ 0 h 626"/>
                <a:gd name="T143" fmla="*/ 336 w 336"/>
                <a:gd name="T144" fmla="*/ 626 h 62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36" h="626">
                  <a:moveTo>
                    <a:pt x="332" y="624"/>
                  </a:moveTo>
                  <a:lnTo>
                    <a:pt x="332" y="624"/>
                  </a:lnTo>
                  <a:lnTo>
                    <a:pt x="310" y="622"/>
                  </a:lnTo>
                  <a:lnTo>
                    <a:pt x="270" y="626"/>
                  </a:lnTo>
                  <a:lnTo>
                    <a:pt x="260" y="622"/>
                  </a:lnTo>
                  <a:lnTo>
                    <a:pt x="162" y="506"/>
                  </a:lnTo>
                  <a:lnTo>
                    <a:pt x="62" y="390"/>
                  </a:lnTo>
                  <a:lnTo>
                    <a:pt x="62" y="412"/>
                  </a:lnTo>
                  <a:lnTo>
                    <a:pt x="62" y="490"/>
                  </a:lnTo>
                  <a:lnTo>
                    <a:pt x="66" y="568"/>
                  </a:lnTo>
                  <a:lnTo>
                    <a:pt x="68" y="620"/>
                  </a:lnTo>
                  <a:lnTo>
                    <a:pt x="62" y="624"/>
                  </a:lnTo>
                  <a:lnTo>
                    <a:pt x="14" y="626"/>
                  </a:lnTo>
                  <a:lnTo>
                    <a:pt x="8" y="620"/>
                  </a:lnTo>
                  <a:lnTo>
                    <a:pt x="8" y="284"/>
                  </a:lnTo>
                  <a:lnTo>
                    <a:pt x="6" y="148"/>
                  </a:lnTo>
                  <a:lnTo>
                    <a:pt x="0" y="12"/>
                  </a:lnTo>
                  <a:lnTo>
                    <a:pt x="6" y="8"/>
                  </a:lnTo>
                  <a:lnTo>
                    <a:pt x="58" y="0"/>
                  </a:lnTo>
                  <a:lnTo>
                    <a:pt x="64" y="6"/>
                  </a:lnTo>
                  <a:lnTo>
                    <a:pt x="62" y="100"/>
                  </a:lnTo>
                  <a:lnTo>
                    <a:pt x="62" y="382"/>
                  </a:lnTo>
                  <a:lnTo>
                    <a:pt x="138" y="310"/>
                  </a:lnTo>
                  <a:lnTo>
                    <a:pt x="182" y="268"/>
                  </a:lnTo>
                  <a:lnTo>
                    <a:pt x="222" y="226"/>
                  </a:lnTo>
                  <a:lnTo>
                    <a:pt x="234" y="222"/>
                  </a:lnTo>
                  <a:lnTo>
                    <a:pt x="294" y="222"/>
                  </a:lnTo>
                  <a:lnTo>
                    <a:pt x="298" y="228"/>
                  </a:lnTo>
                  <a:lnTo>
                    <a:pt x="210" y="304"/>
                  </a:lnTo>
                  <a:lnTo>
                    <a:pt x="124" y="382"/>
                  </a:lnTo>
                  <a:lnTo>
                    <a:pt x="202" y="472"/>
                  </a:lnTo>
                  <a:lnTo>
                    <a:pt x="274" y="550"/>
                  </a:lnTo>
                  <a:lnTo>
                    <a:pt x="304" y="584"/>
                  </a:lnTo>
                  <a:lnTo>
                    <a:pt x="336" y="618"/>
                  </a:lnTo>
                  <a:lnTo>
                    <a:pt x="332" y="6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5309" name="Freeform 9"/>
            <p:cNvSpPr>
              <a:spLocks/>
            </p:cNvSpPr>
            <p:nvPr/>
          </p:nvSpPr>
          <p:spPr bwMode="gray">
            <a:xfrm>
              <a:off x="3357" y="1909"/>
              <a:ext cx="428" cy="560"/>
            </a:xfrm>
            <a:custGeom>
              <a:avLst/>
              <a:gdLst>
                <a:gd name="T0" fmla="*/ 428 w 428"/>
                <a:gd name="T1" fmla="*/ 8 h 560"/>
                <a:gd name="T2" fmla="*/ 428 w 428"/>
                <a:gd name="T3" fmla="*/ 8 h 560"/>
                <a:gd name="T4" fmla="*/ 380 w 428"/>
                <a:gd name="T5" fmla="*/ 90 h 560"/>
                <a:gd name="T6" fmla="*/ 332 w 428"/>
                <a:gd name="T7" fmla="*/ 172 h 560"/>
                <a:gd name="T8" fmla="*/ 238 w 428"/>
                <a:gd name="T9" fmla="*/ 330 h 560"/>
                <a:gd name="T10" fmla="*/ 238 w 428"/>
                <a:gd name="T11" fmla="*/ 338 h 560"/>
                <a:gd name="T12" fmla="*/ 238 w 428"/>
                <a:gd name="T13" fmla="*/ 338 h 560"/>
                <a:gd name="T14" fmla="*/ 240 w 428"/>
                <a:gd name="T15" fmla="*/ 446 h 560"/>
                <a:gd name="T16" fmla="*/ 244 w 428"/>
                <a:gd name="T17" fmla="*/ 554 h 560"/>
                <a:gd name="T18" fmla="*/ 238 w 428"/>
                <a:gd name="T19" fmla="*/ 558 h 560"/>
                <a:gd name="T20" fmla="*/ 238 w 428"/>
                <a:gd name="T21" fmla="*/ 558 h 560"/>
                <a:gd name="T22" fmla="*/ 188 w 428"/>
                <a:gd name="T23" fmla="*/ 560 h 560"/>
                <a:gd name="T24" fmla="*/ 182 w 428"/>
                <a:gd name="T25" fmla="*/ 556 h 560"/>
                <a:gd name="T26" fmla="*/ 182 w 428"/>
                <a:gd name="T27" fmla="*/ 556 h 560"/>
                <a:gd name="T28" fmla="*/ 184 w 428"/>
                <a:gd name="T29" fmla="*/ 468 h 560"/>
                <a:gd name="T30" fmla="*/ 184 w 428"/>
                <a:gd name="T31" fmla="*/ 382 h 560"/>
                <a:gd name="T32" fmla="*/ 184 w 428"/>
                <a:gd name="T33" fmla="*/ 382 h 560"/>
                <a:gd name="T34" fmla="*/ 182 w 428"/>
                <a:gd name="T35" fmla="*/ 334 h 560"/>
                <a:gd name="T36" fmla="*/ 94 w 428"/>
                <a:gd name="T37" fmla="*/ 174 h 560"/>
                <a:gd name="T38" fmla="*/ 94 w 428"/>
                <a:gd name="T39" fmla="*/ 174 h 560"/>
                <a:gd name="T40" fmla="*/ 0 w 428"/>
                <a:gd name="T41" fmla="*/ 10 h 560"/>
                <a:gd name="T42" fmla="*/ 4 w 428"/>
                <a:gd name="T43" fmla="*/ 4 h 560"/>
                <a:gd name="T44" fmla="*/ 4 w 428"/>
                <a:gd name="T45" fmla="*/ 4 h 560"/>
                <a:gd name="T46" fmla="*/ 60 w 428"/>
                <a:gd name="T47" fmla="*/ 0 h 560"/>
                <a:gd name="T48" fmla="*/ 68 w 428"/>
                <a:gd name="T49" fmla="*/ 6 h 560"/>
                <a:gd name="T50" fmla="*/ 68 w 428"/>
                <a:gd name="T51" fmla="*/ 6 h 560"/>
                <a:gd name="T52" fmla="*/ 140 w 428"/>
                <a:gd name="T53" fmla="*/ 146 h 560"/>
                <a:gd name="T54" fmla="*/ 214 w 428"/>
                <a:gd name="T55" fmla="*/ 286 h 560"/>
                <a:gd name="T56" fmla="*/ 214 w 428"/>
                <a:gd name="T57" fmla="*/ 286 h 560"/>
                <a:gd name="T58" fmla="*/ 254 w 428"/>
                <a:gd name="T59" fmla="*/ 218 h 560"/>
                <a:gd name="T60" fmla="*/ 294 w 428"/>
                <a:gd name="T61" fmla="*/ 148 h 560"/>
                <a:gd name="T62" fmla="*/ 332 w 428"/>
                <a:gd name="T63" fmla="*/ 76 h 560"/>
                <a:gd name="T64" fmla="*/ 368 w 428"/>
                <a:gd name="T65" fmla="*/ 6 h 560"/>
                <a:gd name="T66" fmla="*/ 374 w 428"/>
                <a:gd name="T67" fmla="*/ 2 h 560"/>
                <a:gd name="T68" fmla="*/ 424 w 428"/>
                <a:gd name="T69" fmla="*/ 2 h 560"/>
                <a:gd name="T70" fmla="*/ 428 w 428"/>
                <a:gd name="T71" fmla="*/ 8 h 56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28"/>
                <a:gd name="T109" fmla="*/ 0 h 560"/>
                <a:gd name="T110" fmla="*/ 428 w 428"/>
                <a:gd name="T111" fmla="*/ 560 h 56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28" h="560">
                  <a:moveTo>
                    <a:pt x="428" y="8"/>
                  </a:moveTo>
                  <a:lnTo>
                    <a:pt x="428" y="8"/>
                  </a:lnTo>
                  <a:lnTo>
                    <a:pt x="380" y="90"/>
                  </a:lnTo>
                  <a:lnTo>
                    <a:pt x="332" y="172"/>
                  </a:lnTo>
                  <a:lnTo>
                    <a:pt x="238" y="330"/>
                  </a:lnTo>
                  <a:lnTo>
                    <a:pt x="238" y="338"/>
                  </a:lnTo>
                  <a:lnTo>
                    <a:pt x="240" y="446"/>
                  </a:lnTo>
                  <a:lnTo>
                    <a:pt x="244" y="554"/>
                  </a:lnTo>
                  <a:lnTo>
                    <a:pt x="238" y="558"/>
                  </a:lnTo>
                  <a:lnTo>
                    <a:pt x="188" y="560"/>
                  </a:lnTo>
                  <a:lnTo>
                    <a:pt x="182" y="556"/>
                  </a:lnTo>
                  <a:lnTo>
                    <a:pt x="184" y="468"/>
                  </a:lnTo>
                  <a:lnTo>
                    <a:pt x="184" y="382"/>
                  </a:lnTo>
                  <a:lnTo>
                    <a:pt x="182" y="334"/>
                  </a:lnTo>
                  <a:lnTo>
                    <a:pt x="94" y="174"/>
                  </a:lnTo>
                  <a:lnTo>
                    <a:pt x="0" y="10"/>
                  </a:lnTo>
                  <a:lnTo>
                    <a:pt x="4" y="4"/>
                  </a:lnTo>
                  <a:lnTo>
                    <a:pt x="60" y="0"/>
                  </a:lnTo>
                  <a:lnTo>
                    <a:pt x="68" y="6"/>
                  </a:lnTo>
                  <a:lnTo>
                    <a:pt x="140" y="146"/>
                  </a:lnTo>
                  <a:lnTo>
                    <a:pt x="214" y="286"/>
                  </a:lnTo>
                  <a:lnTo>
                    <a:pt x="254" y="218"/>
                  </a:lnTo>
                  <a:lnTo>
                    <a:pt x="294" y="148"/>
                  </a:lnTo>
                  <a:lnTo>
                    <a:pt x="332" y="76"/>
                  </a:lnTo>
                  <a:lnTo>
                    <a:pt x="368" y="6"/>
                  </a:lnTo>
                  <a:lnTo>
                    <a:pt x="374" y="2"/>
                  </a:lnTo>
                  <a:lnTo>
                    <a:pt x="424" y="2"/>
                  </a:lnTo>
                  <a:lnTo>
                    <a:pt x="428" y="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5310" name="Freeform 10"/>
            <p:cNvSpPr>
              <a:spLocks noEditPoints="1"/>
            </p:cNvSpPr>
            <p:nvPr/>
          </p:nvSpPr>
          <p:spPr bwMode="gray">
            <a:xfrm>
              <a:off x="3739" y="2055"/>
              <a:ext cx="398" cy="422"/>
            </a:xfrm>
            <a:custGeom>
              <a:avLst/>
              <a:gdLst>
                <a:gd name="T0" fmla="*/ 396 w 398"/>
                <a:gd name="T1" fmla="*/ 232 h 422"/>
                <a:gd name="T2" fmla="*/ 386 w 398"/>
                <a:gd name="T3" fmla="*/ 292 h 422"/>
                <a:gd name="T4" fmla="*/ 362 w 398"/>
                <a:gd name="T5" fmla="*/ 344 h 422"/>
                <a:gd name="T6" fmla="*/ 338 w 398"/>
                <a:gd name="T7" fmla="*/ 374 h 422"/>
                <a:gd name="T8" fmla="*/ 288 w 398"/>
                <a:gd name="T9" fmla="*/ 406 h 422"/>
                <a:gd name="T10" fmla="*/ 224 w 398"/>
                <a:gd name="T11" fmla="*/ 420 h 422"/>
                <a:gd name="T12" fmla="*/ 172 w 398"/>
                <a:gd name="T13" fmla="*/ 420 h 422"/>
                <a:gd name="T14" fmla="*/ 108 w 398"/>
                <a:gd name="T15" fmla="*/ 406 h 422"/>
                <a:gd name="T16" fmla="*/ 60 w 398"/>
                <a:gd name="T17" fmla="*/ 374 h 422"/>
                <a:gd name="T18" fmla="*/ 36 w 398"/>
                <a:gd name="T19" fmla="*/ 344 h 422"/>
                <a:gd name="T20" fmla="*/ 12 w 398"/>
                <a:gd name="T21" fmla="*/ 292 h 422"/>
                <a:gd name="T22" fmla="*/ 0 w 398"/>
                <a:gd name="T23" fmla="*/ 232 h 422"/>
                <a:gd name="T24" fmla="*/ 0 w 398"/>
                <a:gd name="T25" fmla="*/ 188 h 422"/>
                <a:gd name="T26" fmla="*/ 12 w 398"/>
                <a:gd name="T27" fmla="*/ 126 h 422"/>
                <a:gd name="T28" fmla="*/ 38 w 398"/>
                <a:gd name="T29" fmla="*/ 74 h 422"/>
                <a:gd name="T30" fmla="*/ 64 w 398"/>
                <a:gd name="T31" fmla="*/ 46 h 422"/>
                <a:gd name="T32" fmla="*/ 114 w 398"/>
                <a:gd name="T33" fmla="*/ 16 h 422"/>
                <a:gd name="T34" fmla="*/ 180 w 398"/>
                <a:gd name="T35" fmla="*/ 2 h 422"/>
                <a:gd name="T36" fmla="*/ 230 w 398"/>
                <a:gd name="T37" fmla="*/ 2 h 422"/>
                <a:gd name="T38" fmla="*/ 292 w 398"/>
                <a:gd name="T39" fmla="*/ 18 h 422"/>
                <a:gd name="T40" fmla="*/ 340 w 398"/>
                <a:gd name="T41" fmla="*/ 48 h 422"/>
                <a:gd name="T42" fmla="*/ 364 w 398"/>
                <a:gd name="T43" fmla="*/ 78 h 422"/>
                <a:gd name="T44" fmla="*/ 386 w 398"/>
                <a:gd name="T45" fmla="*/ 130 h 422"/>
                <a:gd name="T46" fmla="*/ 396 w 398"/>
                <a:gd name="T47" fmla="*/ 190 h 422"/>
                <a:gd name="T48" fmla="*/ 340 w 398"/>
                <a:gd name="T49" fmla="*/ 218 h 422"/>
                <a:gd name="T50" fmla="*/ 334 w 398"/>
                <a:gd name="T51" fmla="*/ 154 h 422"/>
                <a:gd name="T52" fmla="*/ 312 w 398"/>
                <a:gd name="T53" fmla="*/ 98 h 422"/>
                <a:gd name="T54" fmla="*/ 284 w 398"/>
                <a:gd name="T55" fmla="*/ 66 h 422"/>
                <a:gd name="T56" fmla="*/ 256 w 398"/>
                <a:gd name="T57" fmla="*/ 50 h 422"/>
                <a:gd name="T58" fmla="*/ 202 w 398"/>
                <a:gd name="T59" fmla="*/ 42 h 422"/>
                <a:gd name="T60" fmla="*/ 164 w 398"/>
                <a:gd name="T61" fmla="*/ 46 h 422"/>
                <a:gd name="T62" fmla="*/ 118 w 398"/>
                <a:gd name="T63" fmla="*/ 62 h 422"/>
                <a:gd name="T64" fmla="*/ 88 w 398"/>
                <a:gd name="T65" fmla="*/ 92 h 422"/>
                <a:gd name="T66" fmla="*/ 74 w 398"/>
                <a:gd name="T67" fmla="*/ 118 h 422"/>
                <a:gd name="T68" fmla="*/ 56 w 398"/>
                <a:gd name="T69" fmla="*/ 208 h 422"/>
                <a:gd name="T70" fmla="*/ 64 w 398"/>
                <a:gd name="T71" fmla="*/ 272 h 422"/>
                <a:gd name="T72" fmla="*/ 74 w 398"/>
                <a:gd name="T73" fmla="*/ 302 h 422"/>
                <a:gd name="T74" fmla="*/ 86 w 398"/>
                <a:gd name="T75" fmla="*/ 328 h 422"/>
                <a:gd name="T76" fmla="*/ 118 w 398"/>
                <a:gd name="T77" fmla="*/ 360 h 422"/>
                <a:gd name="T78" fmla="*/ 164 w 398"/>
                <a:gd name="T79" fmla="*/ 378 h 422"/>
                <a:gd name="T80" fmla="*/ 202 w 398"/>
                <a:gd name="T81" fmla="*/ 380 h 422"/>
                <a:gd name="T82" fmla="*/ 254 w 398"/>
                <a:gd name="T83" fmla="*/ 374 h 422"/>
                <a:gd name="T84" fmla="*/ 292 w 398"/>
                <a:gd name="T85" fmla="*/ 352 h 422"/>
                <a:gd name="T86" fmla="*/ 312 w 398"/>
                <a:gd name="T87" fmla="*/ 330 h 422"/>
                <a:gd name="T88" fmla="*/ 340 w 398"/>
                <a:gd name="T89" fmla="*/ 248 h 42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98"/>
                <a:gd name="T136" fmla="*/ 0 h 422"/>
                <a:gd name="T137" fmla="*/ 398 w 398"/>
                <a:gd name="T138" fmla="*/ 422 h 42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98" h="422">
                  <a:moveTo>
                    <a:pt x="398" y="212"/>
                  </a:moveTo>
                  <a:lnTo>
                    <a:pt x="398" y="212"/>
                  </a:lnTo>
                  <a:lnTo>
                    <a:pt x="396" y="232"/>
                  </a:lnTo>
                  <a:lnTo>
                    <a:pt x="394" y="254"/>
                  </a:lnTo>
                  <a:lnTo>
                    <a:pt x="390" y="274"/>
                  </a:lnTo>
                  <a:lnTo>
                    <a:pt x="386" y="292"/>
                  </a:lnTo>
                  <a:lnTo>
                    <a:pt x="380" y="310"/>
                  </a:lnTo>
                  <a:lnTo>
                    <a:pt x="372" y="328"/>
                  </a:lnTo>
                  <a:lnTo>
                    <a:pt x="362" y="344"/>
                  </a:lnTo>
                  <a:lnTo>
                    <a:pt x="350" y="360"/>
                  </a:lnTo>
                  <a:lnTo>
                    <a:pt x="338" y="374"/>
                  </a:lnTo>
                  <a:lnTo>
                    <a:pt x="324" y="386"/>
                  </a:lnTo>
                  <a:lnTo>
                    <a:pt x="306" y="396"/>
                  </a:lnTo>
                  <a:lnTo>
                    <a:pt x="288" y="406"/>
                  </a:lnTo>
                  <a:lnTo>
                    <a:pt x="268" y="412"/>
                  </a:lnTo>
                  <a:lnTo>
                    <a:pt x="246" y="418"/>
                  </a:lnTo>
                  <a:lnTo>
                    <a:pt x="224" y="420"/>
                  </a:lnTo>
                  <a:lnTo>
                    <a:pt x="198" y="422"/>
                  </a:lnTo>
                  <a:lnTo>
                    <a:pt x="172" y="420"/>
                  </a:lnTo>
                  <a:lnTo>
                    <a:pt x="150" y="418"/>
                  </a:lnTo>
                  <a:lnTo>
                    <a:pt x="128" y="412"/>
                  </a:lnTo>
                  <a:lnTo>
                    <a:pt x="108" y="406"/>
                  </a:lnTo>
                  <a:lnTo>
                    <a:pt x="90" y="396"/>
                  </a:lnTo>
                  <a:lnTo>
                    <a:pt x="74" y="386"/>
                  </a:lnTo>
                  <a:lnTo>
                    <a:pt x="60" y="374"/>
                  </a:lnTo>
                  <a:lnTo>
                    <a:pt x="48" y="358"/>
                  </a:lnTo>
                  <a:lnTo>
                    <a:pt x="36" y="344"/>
                  </a:lnTo>
                  <a:lnTo>
                    <a:pt x="26" y="328"/>
                  </a:lnTo>
                  <a:lnTo>
                    <a:pt x="18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52"/>
                  </a:lnTo>
                  <a:lnTo>
                    <a:pt x="0" y="232"/>
                  </a:lnTo>
                  <a:lnTo>
                    <a:pt x="0" y="210"/>
                  </a:lnTo>
                  <a:lnTo>
                    <a:pt x="0" y="188"/>
                  </a:lnTo>
                  <a:lnTo>
                    <a:pt x="2" y="166"/>
                  </a:lnTo>
                  <a:lnTo>
                    <a:pt x="6" y="146"/>
                  </a:lnTo>
                  <a:lnTo>
                    <a:pt x="12" y="126"/>
                  </a:lnTo>
                  <a:lnTo>
                    <a:pt x="20" y="108"/>
                  </a:lnTo>
                  <a:lnTo>
                    <a:pt x="28" y="90"/>
                  </a:lnTo>
                  <a:lnTo>
                    <a:pt x="38" y="74"/>
                  </a:lnTo>
                  <a:lnTo>
                    <a:pt x="50" y="60"/>
                  </a:lnTo>
                  <a:lnTo>
                    <a:pt x="64" y="46"/>
                  </a:lnTo>
                  <a:lnTo>
                    <a:pt x="78" y="34"/>
                  </a:lnTo>
                  <a:lnTo>
                    <a:pt x="94" y="24"/>
                  </a:lnTo>
                  <a:lnTo>
                    <a:pt x="114" y="16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80" y="2"/>
                  </a:lnTo>
                  <a:lnTo>
                    <a:pt x="204" y="0"/>
                  </a:lnTo>
                  <a:lnTo>
                    <a:pt x="230" y="2"/>
                  </a:lnTo>
                  <a:lnTo>
                    <a:pt x="252" y="6"/>
                  </a:lnTo>
                  <a:lnTo>
                    <a:pt x="274" y="10"/>
                  </a:lnTo>
                  <a:lnTo>
                    <a:pt x="292" y="18"/>
                  </a:lnTo>
                  <a:lnTo>
                    <a:pt x="310" y="26"/>
                  </a:lnTo>
                  <a:lnTo>
                    <a:pt x="326" y="36"/>
                  </a:lnTo>
                  <a:lnTo>
                    <a:pt x="340" y="48"/>
                  </a:lnTo>
                  <a:lnTo>
                    <a:pt x="352" y="64"/>
                  </a:lnTo>
                  <a:lnTo>
                    <a:pt x="364" y="78"/>
                  </a:lnTo>
                  <a:lnTo>
                    <a:pt x="372" y="94"/>
                  </a:lnTo>
                  <a:lnTo>
                    <a:pt x="380" y="112"/>
                  </a:lnTo>
                  <a:lnTo>
                    <a:pt x="386" y="130"/>
                  </a:lnTo>
                  <a:lnTo>
                    <a:pt x="392" y="150"/>
                  </a:lnTo>
                  <a:lnTo>
                    <a:pt x="394" y="168"/>
                  </a:lnTo>
                  <a:lnTo>
                    <a:pt x="396" y="190"/>
                  </a:lnTo>
                  <a:lnTo>
                    <a:pt x="398" y="212"/>
                  </a:lnTo>
                  <a:close/>
                  <a:moveTo>
                    <a:pt x="340" y="218"/>
                  </a:moveTo>
                  <a:lnTo>
                    <a:pt x="340" y="218"/>
                  </a:lnTo>
                  <a:lnTo>
                    <a:pt x="340" y="184"/>
                  </a:lnTo>
                  <a:lnTo>
                    <a:pt x="334" y="154"/>
                  </a:lnTo>
                  <a:lnTo>
                    <a:pt x="326" y="126"/>
                  </a:lnTo>
                  <a:lnTo>
                    <a:pt x="312" y="98"/>
                  </a:lnTo>
                  <a:lnTo>
                    <a:pt x="304" y="86"/>
                  </a:lnTo>
                  <a:lnTo>
                    <a:pt x="294" y="74"/>
                  </a:lnTo>
                  <a:lnTo>
                    <a:pt x="284" y="66"/>
                  </a:lnTo>
                  <a:lnTo>
                    <a:pt x="270" y="56"/>
                  </a:lnTo>
                  <a:lnTo>
                    <a:pt x="256" y="50"/>
                  </a:lnTo>
                  <a:lnTo>
                    <a:pt x="240" y="46"/>
                  </a:lnTo>
                  <a:lnTo>
                    <a:pt x="220" y="42"/>
                  </a:lnTo>
                  <a:lnTo>
                    <a:pt x="202" y="42"/>
                  </a:lnTo>
                  <a:lnTo>
                    <a:pt x="182" y="42"/>
                  </a:lnTo>
                  <a:lnTo>
                    <a:pt x="164" y="46"/>
                  </a:lnTo>
                  <a:lnTo>
                    <a:pt x="148" y="50"/>
                  </a:lnTo>
                  <a:lnTo>
                    <a:pt x="132" y="56"/>
                  </a:lnTo>
                  <a:lnTo>
                    <a:pt x="118" y="62"/>
                  </a:lnTo>
                  <a:lnTo>
                    <a:pt x="106" y="70"/>
                  </a:lnTo>
                  <a:lnTo>
                    <a:pt x="96" y="80"/>
                  </a:lnTo>
                  <a:lnTo>
                    <a:pt x="88" y="92"/>
                  </a:lnTo>
                  <a:lnTo>
                    <a:pt x="80" y="104"/>
                  </a:lnTo>
                  <a:lnTo>
                    <a:pt x="74" y="118"/>
                  </a:lnTo>
                  <a:lnTo>
                    <a:pt x="64" y="146"/>
                  </a:lnTo>
                  <a:lnTo>
                    <a:pt x="58" y="176"/>
                  </a:lnTo>
                  <a:lnTo>
                    <a:pt x="56" y="208"/>
                  </a:lnTo>
                  <a:lnTo>
                    <a:pt x="58" y="242"/>
                  </a:lnTo>
                  <a:lnTo>
                    <a:pt x="64" y="272"/>
                  </a:lnTo>
                  <a:lnTo>
                    <a:pt x="68" y="288"/>
                  </a:lnTo>
                  <a:lnTo>
                    <a:pt x="74" y="302"/>
                  </a:lnTo>
                  <a:lnTo>
                    <a:pt x="80" y="314"/>
                  </a:lnTo>
                  <a:lnTo>
                    <a:pt x="86" y="328"/>
                  </a:lnTo>
                  <a:lnTo>
                    <a:pt x="96" y="340"/>
                  </a:lnTo>
                  <a:lnTo>
                    <a:pt x="106" y="350"/>
                  </a:lnTo>
                  <a:lnTo>
                    <a:pt x="118" y="360"/>
                  </a:lnTo>
                  <a:lnTo>
                    <a:pt x="132" y="368"/>
                  </a:lnTo>
                  <a:lnTo>
                    <a:pt x="146" y="374"/>
                  </a:lnTo>
                  <a:lnTo>
                    <a:pt x="164" y="378"/>
                  </a:lnTo>
                  <a:lnTo>
                    <a:pt x="182" y="380"/>
                  </a:lnTo>
                  <a:lnTo>
                    <a:pt x="202" y="380"/>
                  </a:lnTo>
                  <a:lnTo>
                    <a:pt x="220" y="380"/>
                  </a:lnTo>
                  <a:lnTo>
                    <a:pt x="238" y="378"/>
                  </a:lnTo>
                  <a:lnTo>
                    <a:pt x="254" y="374"/>
                  </a:lnTo>
                  <a:lnTo>
                    <a:pt x="268" y="368"/>
                  </a:lnTo>
                  <a:lnTo>
                    <a:pt x="282" y="360"/>
                  </a:lnTo>
                  <a:lnTo>
                    <a:pt x="292" y="352"/>
                  </a:lnTo>
                  <a:lnTo>
                    <a:pt x="302" y="342"/>
                  </a:lnTo>
                  <a:lnTo>
                    <a:pt x="312" y="330"/>
                  </a:lnTo>
                  <a:lnTo>
                    <a:pt x="324" y="304"/>
                  </a:lnTo>
                  <a:lnTo>
                    <a:pt x="334" y="278"/>
                  </a:lnTo>
                  <a:lnTo>
                    <a:pt x="340" y="248"/>
                  </a:lnTo>
                  <a:lnTo>
                    <a:pt x="340" y="2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5311" name="Freeform 11"/>
            <p:cNvSpPr>
              <a:spLocks/>
            </p:cNvSpPr>
            <p:nvPr/>
          </p:nvSpPr>
          <p:spPr bwMode="gray">
            <a:xfrm>
              <a:off x="4183" y="2061"/>
              <a:ext cx="352" cy="416"/>
            </a:xfrm>
            <a:custGeom>
              <a:avLst/>
              <a:gdLst>
                <a:gd name="T0" fmla="*/ 300 w 352"/>
                <a:gd name="T1" fmla="*/ 408 h 416"/>
                <a:gd name="T2" fmla="*/ 296 w 352"/>
                <a:gd name="T3" fmla="*/ 404 h 416"/>
                <a:gd name="T4" fmla="*/ 296 w 352"/>
                <a:gd name="T5" fmla="*/ 368 h 416"/>
                <a:gd name="T6" fmla="*/ 264 w 352"/>
                <a:gd name="T7" fmla="*/ 388 h 416"/>
                <a:gd name="T8" fmla="*/ 228 w 352"/>
                <a:gd name="T9" fmla="*/ 404 h 416"/>
                <a:gd name="T10" fmla="*/ 190 w 352"/>
                <a:gd name="T11" fmla="*/ 412 h 416"/>
                <a:gd name="T12" fmla="*/ 150 w 352"/>
                <a:gd name="T13" fmla="*/ 416 h 416"/>
                <a:gd name="T14" fmla="*/ 124 w 352"/>
                <a:gd name="T15" fmla="*/ 414 h 416"/>
                <a:gd name="T16" fmla="*/ 102 w 352"/>
                <a:gd name="T17" fmla="*/ 410 h 416"/>
                <a:gd name="T18" fmla="*/ 56 w 352"/>
                <a:gd name="T19" fmla="*/ 390 h 416"/>
                <a:gd name="T20" fmla="*/ 44 w 352"/>
                <a:gd name="T21" fmla="*/ 382 h 416"/>
                <a:gd name="T22" fmla="*/ 28 w 352"/>
                <a:gd name="T23" fmla="*/ 362 h 416"/>
                <a:gd name="T24" fmla="*/ 20 w 352"/>
                <a:gd name="T25" fmla="*/ 352 h 416"/>
                <a:gd name="T26" fmla="*/ 6 w 352"/>
                <a:gd name="T27" fmla="*/ 304 h 416"/>
                <a:gd name="T28" fmla="*/ 2 w 352"/>
                <a:gd name="T29" fmla="*/ 278 h 416"/>
                <a:gd name="T30" fmla="*/ 2 w 352"/>
                <a:gd name="T31" fmla="*/ 252 h 416"/>
                <a:gd name="T32" fmla="*/ 2 w 352"/>
                <a:gd name="T33" fmla="*/ 154 h 416"/>
                <a:gd name="T34" fmla="*/ 2 w 352"/>
                <a:gd name="T35" fmla="*/ 82 h 416"/>
                <a:gd name="T36" fmla="*/ 4 w 352"/>
                <a:gd name="T37" fmla="*/ 2 h 416"/>
                <a:gd name="T38" fmla="*/ 56 w 352"/>
                <a:gd name="T39" fmla="*/ 0 h 416"/>
                <a:gd name="T40" fmla="*/ 62 w 352"/>
                <a:gd name="T41" fmla="*/ 6 h 416"/>
                <a:gd name="T42" fmla="*/ 58 w 352"/>
                <a:gd name="T43" fmla="*/ 156 h 416"/>
                <a:gd name="T44" fmla="*/ 58 w 352"/>
                <a:gd name="T45" fmla="*/ 252 h 416"/>
                <a:gd name="T46" fmla="*/ 64 w 352"/>
                <a:gd name="T47" fmla="*/ 298 h 416"/>
                <a:gd name="T48" fmla="*/ 70 w 352"/>
                <a:gd name="T49" fmla="*/ 320 h 416"/>
                <a:gd name="T50" fmla="*/ 80 w 352"/>
                <a:gd name="T51" fmla="*/ 338 h 416"/>
                <a:gd name="T52" fmla="*/ 92 w 352"/>
                <a:gd name="T53" fmla="*/ 354 h 416"/>
                <a:gd name="T54" fmla="*/ 112 w 352"/>
                <a:gd name="T55" fmla="*/ 366 h 416"/>
                <a:gd name="T56" fmla="*/ 134 w 352"/>
                <a:gd name="T57" fmla="*/ 372 h 416"/>
                <a:gd name="T58" fmla="*/ 162 w 352"/>
                <a:gd name="T59" fmla="*/ 374 h 416"/>
                <a:gd name="T60" fmla="*/ 182 w 352"/>
                <a:gd name="T61" fmla="*/ 374 h 416"/>
                <a:gd name="T62" fmla="*/ 218 w 352"/>
                <a:gd name="T63" fmla="*/ 368 h 416"/>
                <a:gd name="T64" fmla="*/ 250 w 352"/>
                <a:gd name="T65" fmla="*/ 354 h 416"/>
                <a:gd name="T66" fmla="*/ 280 w 352"/>
                <a:gd name="T67" fmla="*/ 336 h 416"/>
                <a:gd name="T68" fmla="*/ 294 w 352"/>
                <a:gd name="T69" fmla="*/ 270 h 416"/>
                <a:gd name="T70" fmla="*/ 294 w 352"/>
                <a:gd name="T71" fmla="*/ 204 h 416"/>
                <a:gd name="T72" fmla="*/ 288 w 352"/>
                <a:gd name="T73" fmla="*/ 8 h 416"/>
                <a:gd name="T74" fmla="*/ 292 w 352"/>
                <a:gd name="T75" fmla="*/ 2 h 416"/>
                <a:gd name="T76" fmla="*/ 342 w 352"/>
                <a:gd name="T77" fmla="*/ 0 h 416"/>
                <a:gd name="T78" fmla="*/ 346 w 352"/>
                <a:gd name="T79" fmla="*/ 6 h 416"/>
                <a:gd name="T80" fmla="*/ 346 w 352"/>
                <a:gd name="T81" fmla="*/ 162 h 416"/>
                <a:gd name="T82" fmla="*/ 352 w 352"/>
                <a:gd name="T83" fmla="*/ 402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52"/>
                <a:gd name="T127" fmla="*/ 0 h 416"/>
                <a:gd name="T128" fmla="*/ 352 w 352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52" h="416">
                  <a:moveTo>
                    <a:pt x="346" y="406"/>
                  </a:moveTo>
                  <a:lnTo>
                    <a:pt x="300" y="408"/>
                  </a:lnTo>
                  <a:lnTo>
                    <a:pt x="296" y="404"/>
                  </a:lnTo>
                  <a:lnTo>
                    <a:pt x="296" y="368"/>
                  </a:lnTo>
                  <a:lnTo>
                    <a:pt x="280" y="380"/>
                  </a:lnTo>
                  <a:lnTo>
                    <a:pt x="264" y="388"/>
                  </a:lnTo>
                  <a:lnTo>
                    <a:pt x="246" y="398"/>
                  </a:lnTo>
                  <a:lnTo>
                    <a:pt x="228" y="404"/>
                  </a:lnTo>
                  <a:lnTo>
                    <a:pt x="210" y="410"/>
                  </a:lnTo>
                  <a:lnTo>
                    <a:pt x="190" y="412"/>
                  </a:lnTo>
                  <a:lnTo>
                    <a:pt x="170" y="416"/>
                  </a:lnTo>
                  <a:lnTo>
                    <a:pt x="150" y="416"/>
                  </a:lnTo>
                  <a:lnTo>
                    <a:pt x="124" y="414"/>
                  </a:lnTo>
                  <a:lnTo>
                    <a:pt x="102" y="410"/>
                  </a:lnTo>
                  <a:lnTo>
                    <a:pt x="78" y="402"/>
                  </a:lnTo>
                  <a:lnTo>
                    <a:pt x="56" y="390"/>
                  </a:lnTo>
                  <a:lnTo>
                    <a:pt x="44" y="382"/>
                  </a:lnTo>
                  <a:lnTo>
                    <a:pt x="36" y="372"/>
                  </a:lnTo>
                  <a:lnTo>
                    <a:pt x="28" y="362"/>
                  </a:lnTo>
                  <a:lnTo>
                    <a:pt x="20" y="352"/>
                  </a:lnTo>
                  <a:lnTo>
                    <a:pt x="12" y="328"/>
                  </a:lnTo>
                  <a:lnTo>
                    <a:pt x="6" y="304"/>
                  </a:lnTo>
                  <a:lnTo>
                    <a:pt x="2" y="278"/>
                  </a:lnTo>
                  <a:lnTo>
                    <a:pt x="2" y="252"/>
                  </a:lnTo>
                  <a:lnTo>
                    <a:pt x="2" y="204"/>
                  </a:lnTo>
                  <a:lnTo>
                    <a:pt x="2" y="154"/>
                  </a:lnTo>
                  <a:lnTo>
                    <a:pt x="2" y="82"/>
                  </a:lnTo>
                  <a:lnTo>
                    <a:pt x="0" y="8"/>
                  </a:lnTo>
                  <a:lnTo>
                    <a:pt x="4" y="2"/>
                  </a:lnTo>
                  <a:lnTo>
                    <a:pt x="56" y="0"/>
                  </a:lnTo>
                  <a:lnTo>
                    <a:pt x="62" y="6"/>
                  </a:lnTo>
                  <a:lnTo>
                    <a:pt x="60" y="80"/>
                  </a:lnTo>
                  <a:lnTo>
                    <a:pt x="58" y="156"/>
                  </a:lnTo>
                  <a:lnTo>
                    <a:pt x="58" y="252"/>
                  </a:lnTo>
                  <a:lnTo>
                    <a:pt x="60" y="276"/>
                  </a:lnTo>
                  <a:lnTo>
                    <a:pt x="64" y="298"/>
                  </a:lnTo>
                  <a:lnTo>
                    <a:pt x="70" y="320"/>
                  </a:lnTo>
                  <a:lnTo>
                    <a:pt x="80" y="338"/>
                  </a:lnTo>
                  <a:lnTo>
                    <a:pt x="86" y="346"/>
                  </a:lnTo>
                  <a:lnTo>
                    <a:pt x="92" y="354"/>
                  </a:lnTo>
                  <a:lnTo>
                    <a:pt x="102" y="360"/>
                  </a:lnTo>
                  <a:lnTo>
                    <a:pt x="112" y="366"/>
                  </a:lnTo>
                  <a:lnTo>
                    <a:pt x="122" y="370"/>
                  </a:lnTo>
                  <a:lnTo>
                    <a:pt x="134" y="372"/>
                  </a:lnTo>
                  <a:lnTo>
                    <a:pt x="148" y="374"/>
                  </a:lnTo>
                  <a:lnTo>
                    <a:pt x="162" y="374"/>
                  </a:lnTo>
                  <a:lnTo>
                    <a:pt x="182" y="374"/>
                  </a:lnTo>
                  <a:lnTo>
                    <a:pt x="200" y="372"/>
                  </a:lnTo>
                  <a:lnTo>
                    <a:pt x="218" y="368"/>
                  </a:lnTo>
                  <a:lnTo>
                    <a:pt x="234" y="362"/>
                  </a:lnTo>
                  <a:lnTo>
                    <a:pt x="250" y="354"/>
                  </a:lnTo>
                  <a:lnTo>
                    <a:pt x="266" y="346"/>
                  </a:lnTo>
                  <a:lnTo>
                    <a:pt x="280" y="336"/>
                  </a:lnTo>
                  <a:lnTo>
                    <a:pt x="294" y="324"/>
                  </a:lnTo>
                  <a:lnTo>
                    <a:pt x="294" y="270"/>
                  </a:lnTo>
                  <a:lnTo>
                    <a:pt x="294" y="204"/>
                  </a:lnTo>
                  <a:lnTo>
                    <a:pt x="292" y="106"/>
                  </a:lnTo>
                  <a:lnTo>
                    <a:pt x="288" y="8"/>
                  </a:lnTo>
                  <a:lnTo>
                    <a:pt x="292" y="2"/>
                  </a:lnTo>
                  <a:lnTo>
                    <a:pt x="318" y="2"/>
                  </a:lnTo>
                  <a:lnTo>
                    <a:pt x="342" y="0"/>
                  </a:lnTo>
                  <a:lnTo>
                    <a:pt x="346" y="6"/>
                  </a:lnTo>
                  <a:lnTo>
                    <a:pt x="346" y="162"/>
                  </a:lnTo>
                  <a:lnTo>
                    <a:pt x="346" y="282"/>
                  </a:lnTo>
                  <a:lnTo>
                    <a:pt x="352" y="402"/>
                  </a:lnTo>
                  <a:lnTo>
                    <a:pt x="346" y="4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5301" name="Rectangle 12"/>
          <p:cNvSpPr>
            <a:spLocks noChangeArrowheads="1"/>
          </p:cNvSpPr>
          <p:nvPr/>
        </p:nvSpPr>
        <p:spPr bwMode="gray">
          <a:xfrm>
            <a:off x="0" y="0"/>
            <a:ext cx="304323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marL="3619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he-IL" altLang="he-IL" sz="3600" b="1">
              <a:solidFill>
                <a:schemeClr val="bg1"/>
              </a:solidFill>
            </a:endParaRPr>
          </a:p>
        </p:txBody>
      </p:sp>
      <p:sp>
        <p:nvSpPr>
          <p:cNvPr id="55302" name="Rectangle 13"/>
          <p:cNvSpPr>
            <a:spLocks noChangeArrowheads="1"/>
          </p:cNvSpPr>
          <p:nvPr/>
        </p:nvSpPr>
        <p:spPr bwMode="auto">
          <a:xfrm>
            <a:off x="3043238" y="2481263"/>
            <a:ext cx="609282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GB" sz="2000">
                <a:solidFill>
                  <a:schemeClr val="accent1"/>
                </a:solidFill>
              </a:rPr>
              <a:t>That</a:t>
            </a:r>
            <a:r>
              <a:rPr lang="en-GB" altLang="en-GB" sz="2000">
                <a:solidFill>
                  <a:schemeClr val="accent1"/>
                </a:solidFill>
              </a:rPr>
              <a:t> concludes this chapter</a:t>
            </a:r>
            <a:endParaRPr lang="en-US" altLang="en-GB" sz="2000">
              <a:solidFill>
                <a:schemeClr val="accent1"/>
              </a:solidFill>
            </a:endParaRPr>
          </a:p>
        </p:txBody>
      </p:sp>
      <p:sp>
        <p:nvSpPr>
          <p:cNvPr id="55303" name="Text Box 22">
            <a:hlinkClick r:id="rId3"/>
          </p:cNvPr>
          <p:cNvSpPr txBox="1">
            <a:spLocks noChangeArrowheads="1"/>
          </p:cNvSpPr>
          <p:nvPr/>
        </p:nvSpPr>
        <p:spPr bwMode="auto">
          <a:xfrm>
            <a:off x="5894388" y="6138863"/>
            <a:ext cx="2563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000" u="sng" dirty="0" err="1" smtClean="0">
                <a:solidFill>
                  <a:schemeClr val="accent1"/>
                </a:solidFill>
              </a:rPr>
              <a:t>kirshamir</a:t>
            </a:r>
            <a:r>
              <a:rPr lang="en-US" altLang="he-IL" sz="2000" u="sng" dirty="0" smtClean="0">
                <a:solidFill>
                  <a:schemeClr val="accent1"/>
                </a:solidFill>
              </a:rPr>
              <a:t> at </a:t>
            </a:r>
            <a:r>
              <a:rPr lang="en-US" altLang="he-IL" sz="2000" u="sng" dirty="0" err="1" smtClean="0">
                <a:solidFill>
                  <a:schemeClr val="accent1"/>
                </a:solidFill>
              </a:rPr>
              <a:t>gmail</a:t>
            </a:r>
            <a:r>
              <a:rPr lang="en-US" altLang="he-IL" sz="2000" u="sng" dirty="0" smtClean="0">
                <a:solidFill>
                  <a:schemeClr val="accent1"/>
                </a:solidFill>
              </a:rPr>
              <a:t> com</a:t>
            </a:r>
            <a:endParaRPr lang="en-US" altLang="he-IL" sz="2000" u="sng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7D74D98-E6C2-427C-A755-B9C1418073FD}" type="slidenum">
              <a:rPr lang="en-US" altLang="he-IL" sz="1200"/>
              <a:pPr/>
              <a:t>6</a:t>
            </a:fld>
            <a:endParaRPr lang="en-US" altLang="he-IL" sz="12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Collections Overview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457200" y="1185863"/>
            <a:ext cx="8229600" cy="491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u="sng"/>
              <a:t>2</a:t>
            </a:r>
            <a:r>
              <a:rPr lang="en-US" altLang="he-IL" b="1" u="sng" baseline="30000"/>
              <a:t>nd</a:t>
            </a:r>
            <a:r>
              <a:rPr lang="en-US" altLang="he-IL" b="1" u="sng"/>
              <a:t> Example – now with Generics</a:t>
            </a:r>
            <a:r>
              <a:rPr lang="en-US" altLang="he-IL" b="1"/>
              <a:t>:</a:t>
            </a:r>
          </a:p>
          <a:p>
            <a:pPr eaLnBrk="1" hangingPunct="1">
              <a:spcBef>
                <a:spcPct val="50000"/>
              </a:spcBef>
              <a:buSzPct val="70000"/>
            </a:pPr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10000"/>
              </a:spcBef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static public void main(String[] args) {</a:t>
            </a:r>
          </a:p>
          <a:p>
            <a:pPr eaLnBrk="1" hangingPunct="1">
              <a:spcBef>
                <a:spcPct val="10000"/>
              </a:spcBef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ArrayList&lt;String&gt; argsList =</a:t>
            </a:r>
          </a:p>
          <a:p>
            <a:pPr eaLnBrk="1" hangingPunct="1">
              <a:spcBef>
                <a:spcPct val="10000"/>
              </a:spcBef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	new ArrayList&lt;String&gt;();</a:t>
            </a:r>
          </a:p>
          <a:p>
            <a:pPr eaLnBrk="1" hangingPunct="1">
              <a:spcBef>
                <a:spcPct val="10000"/>
              </a:spcBef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for(String str : args) {</a:t>
            </a:r>
          </a:p>
          <a:p>
            <a:pPr eaLnBrk="1" hangingPunct="1">
              <a:spcBef>
                <a:spcPct val="10000"/>
              </a:spcBef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 argsList.add(str); </a:t>
            </a: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// argsList.add(7) would fail</a:t>
            </a:r>
          </a:p>
          <a:p>
            <a:pPr eaLnBrk="1" hangingPunct="1">
              <a:spcBef>
                <a:spcPct val="10000"/>
              </a:spcBef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10000"/>
              </a:spcBef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if(argsList.contains("Koko") {</a:t>
            </a:r>
          </a:p>
          <a:p>
            <a:pPr eaLnBrk="1" hangingPunct="1">
              <a:spcBef>
                <a:spcPct val="10000"/>
              </a:spcBef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System.out.println("We have Koko");</a:t>
            </a:r>
          </a:p>
          <a:p>
            <a:pPr eaLnBrk="1" hangingPunct="1">
              <a:spcBef>
                <a:spcPct val="10000"/>
              </a:spcBef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10000"/>
              </a:spcBef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String first = argsList.get(0); </a:t>
            </a: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// no casting!</a:t>
            </a:r>
          </a:p>
          <a:p>
            <a:pPr eaLnBrk="1" hangingPunct="1">
              <a:spcBef>
                <a:spcPct val="10000"/>
              </a:spcBef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System.out.println("First: " + first);	</a:t>
            </a:r>
          </a:p>
          <a:p>
            <a:pPr eaLnBrk="1" hangingPunct="1">
              <a:spcBef>
                <a:spcPct val="10000"/>
              </a:spcBef>
              <a:buSzPct val="70000"/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he-IL" sz="1800" b="1"/>
          </a:p>
          <a:p>
            <a:pPr eaLnBrk="1" hangingPunct="1">
              <a:spcBef>
                <a:spcPct val="50000"/>
              </a:spcBef>
              <a:buSzPct val="70000"/>
            </a:pPr>
            <a:endParaRPr lang="en-US" altLang="he-IL" sz="1200" b="1" u="sng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/>
          <p:cNvSpPr>
            <a:spLocks noChangeArrowheads="1"/>
          </p:cNvSpPr>
          <p:nvPr/>
        </p:nvSpPr>
        <p:spPr bwMode="auto">
          <a:xfrm>
            <a:off x="1530350" y="1263650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6000" smtClean="0"/>
              <a:t>Agenda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smtClean="0"/>
              <a:t>Collections Overview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Generics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Vector, ArrayList, HashMap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Utils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Special Collections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Exercise</a:t>
            </a:r>
          </a:p>
          <a:p>
            <a:pPr eaLnBrk="1" hangingPunct="1"/>
            <a:endParaRPr lang="en-US" altLang="he-IL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94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EDEA9A3-4D88-4B12-B330-6D82BA96FF16}" type="slidenum">
              <a:rPr lang="en-US" altLang="he-IL" sz="1200"/>
              <a:pPr/>
              <a:t>8</a:t>
            </a:fld>
            <a:endParaRPr lang="en-US" altLang="he-IL" sz="12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Generics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549275" y="1114425"/>
            <a:ext cx="6889750" cy="10223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b="1"/>
              <a:t>Generics are a way to define which types are allowed in your class or function</a:t>
            </a:r>
            <a:endParaRPr lang="en-US" altLang="he-IL" sz="2000" b="1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643313" y="4856163"/>
            <a:ext cx="5043487" cy="1323975"/>
            <a:chOff x="2295" y="3113"/>
            <a:chExt cx="3177" cy="834"/>
          </a:xfrm>
        </p:grpSpPr>
        <p:sp>
          <p:nvSpPr>
            <p:cNvPr id="11272" name="Rectangle 6"/>
            <p:cNvSpPr>
              <a:spLocks noChangeArrowheads="1"/>
            </p:cNvSpPr>
            <p:nvPr/>
          </p:nvSpPr>
          <p:spPr bwMode="auto">
            <a:xfrm>
              <a:off x="3659" y="3467"/>
              <a:ext cx="1813" cy="480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72000" rIns="72000" bIns="72000" anchor="ctr">
              <a:spAutoFit/>
            </a:bodyPr>
            <a:lstStyle>
              <a:lvl1pPr defTabSz="912813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12813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2813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2813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2813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912813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912813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912813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912813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000"/>
                <a:t>Can put here just 0, using autoboxing</a:t>
              </a:r>
            </a:p>
          </p:txBody>
        </p:sp>
        <p:sp>
          <p:nvSpPr>
            <p:cNvPr id="11273" name="Line 7"/>
            <p:cNvSpPr>
              <a:spLocks noChangeShapeType="1"/>
            </p:cNvSpPr>
            <p:nvPr/>
          </p:nvSpPr>
          <p:spPr bwMode="auto">
            <a:xfrm flipH="1" flipV="1">
              <a:off x="2295" y="3113"/>
              <a:ext cx="1364" cy="607"/>
            </a:xfrm>
            <a:prstGeom prst="line">
              <a:avLst/>
            </a:prstGeom>
            <a:noFill/>
            <a:ln w="25400">
              <a:solidFill>
                <a:srgbClr val="383838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he-IL"/>
            </a:p>
          </p:txBody>
        </p:sp>
      </p:grpSp>
      <p:sp>
        <p:nvSpPr>
          <p:cNvPr id="935945" name="Rectangle 9"/>
          <p:cNvSpPr>
            <a:spLocks noChangeArrowheads="1"/>
          </p:cNvSpPr>
          <p:nvPr/>
        </p:nvSpPr>
        <p:spPr bwMode="auto">
          <a:xfrm>
            <a:off x="587375" y="2424113"/>
            <a:ext cx="81121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</a:rPr>
              <a:t>// old way</a:t>
            </a:r>
            <a:endParaRPr lang="en-US" altLang="he-IL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List myIntList1 =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LinkedList(); </a:t>
            </a: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</a:rPr>
              <a:t>// 1</a:t>
            </a:r>
            <a:endParaRPr lang="en-US" altLang="he-IL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myIntList1.add(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Integer(0)); </a:t>
            </a: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</a:rPr>
              <a:t>// 2</a:t>
            </a:r>
            <a:endParaRPr lang="en-US" altLang="he-IL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Integer x1 = (Integer) myIntList1.iterator().next(); </a:t>
            </a: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</a:rPr>
              <a:t>// 3</a:t>
            </a:r>
          </a:p>
        </p:txBody>
      </p:sp>
      <p:sp>
        <p:nvSpPr>
          <p:cNvPr id="935946" name="Rectangle 10"/>
          <p:cNvSpPr>
            <a:spLocks noChangeArrowheads="1"/>
          </p:cNvSpPr>
          <p:nvPr/>
        </p:nvSpPr>
        <p:spPr bwMode="auto">
          <a:xfrm>
            <a:off x="587375" y="3959225"/>
            <a:ext cx="81121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</a:rPr>
              <a:t>// with generics</a:t>
            </a:r>
            <a:endParaRPr lang="en-US" altLang="he-IL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List&lt;Integer&gt; myIntList2 =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LinkedList&lt;Integer&gt;(); </a:t>
            </a: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</a:rPr>
              <a:t>// 1’</a:t>
            </a:r>
            <a:endParaRPr lang="en-US" altLang="he-IL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myIntList2.add(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Integer(0)); </a:t>
            </a: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</a:rPr>
              <a:t>// 2’</a:t>
            </a:r>
            <a:endParaRPr lang="en-US" altLang="he-IL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Integer x2 = myIntList2.iterator().next(); </a:t>
            </a: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</a:rPr>
              <a:t>// 3’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945" grpId="0"/>
      <p:bldP spid="9359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71FB4B0-3D2E-4F6C-AAD5-ECBF75B34227}" type="slidenum">
              <a:rPr lang="en-US" altLang="he-IL" sz="1200"/>
              <a:pPr/>
              <a:t>9</a:t>
            </a:fld>
            <a:endParaRPr lang="en-US" altLang="he-IL" sz="12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Generics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574675" y="1941513"/>
            <a:ext cx="64103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4429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429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429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429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429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4429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4429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4429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4429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interface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List&lt;E&gt; { 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add(E x);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Iterator&lt;E&gt; iterator();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interface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Iterator&lt;E&gt; {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E next();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	boolean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hasNext();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interface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Map&lt;K,V&gt; {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V put(K key, V value);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544513" y="1254125"/>
            <a:ext cx="66897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 1</a:t>
            </a:r>
            <a:r>
              <a:rPr lang="en-US" altLang="he-IL" b="1"/>
              <a:t> – Defining Generic Types: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TD_Lesson_template_2008-v1">
  <a:themeElements>
    <a:clrScheme name="CTD_Lesson_template_2008-v1 1">
      <a:dk1>
        <a:srgbClr val="4D4D4D"/>
      </a:dk1>
      <a:lt1>
        <a:srgbClr val="FFFFFF"/>
      </a:lt1>
      <a:dk2>
        <a:srgbClr val="FF6600"/>
      </a:dk2>
      <a:lt2>
        <a:srgbClr val="808080"/>
      </a:lt2>
      <a:accent1>
        <a:srgbClr val="3399CC"/>
      </a:accent1>
      <a:accent2>
        <a:srgbClr val="66CC33"/>
      </a:accent2>
      <a:accent3>
        <a:srgbClr val="FFFFFF"/>
      </a:accent3>
      <a:accent4>
        <a:srgbClr val="404040"/>
      </a:accent4>
      <a:accent5>
        <a:srgbClr val="ADCAE2"/>
      </a:accent5>
      <a:accent6>
        <a:srgbClr val="5CB92D"/>
      </a:accent6>
      <a:hlink>
        <a:srgbClr val="FECC00"/>
      </a:hlink>
      <a:folHlink>
        <a:srgbClr val="B2B2B2"/>
      </a:folHlink>
    </a:clrScheme>
    <a:fontScheme name="CTD_Lesson_template_2008-v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CTD_Lesson_template_2008-v1 1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ADCAE2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2">
        <a:dk1>
          <a:srgbClr val="4D4D4D"/>
        </a:dk1>
        <a:lt1>
          <a:srgbClr val="FFFFFF"/>
        </a:lt1>
        <a:dk2>
          <a:srgbClr val="3399CC"/>
        </a:dk2>
        <a:lt2>
          <a:srgbClr val="808080"/>
        </a:lt2>
        <a:accent1>
          <a:srgbClr val="FF6600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FFB8A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3">
        <a:dk1>
          <a:srgbClr val="4D4D4D"/>
        </a:dk1>
        <a:lt1>
          <a:srgbClr val="FFFFFF"/>
        </a:lt1>
        <a:dk2>
          <a:srgbClr val="3399CC"/>
        </a:dk2>
        <a:lt2>
          <a:srgbClr val="808080"/>
        </a:lt2>
        <a:accent1>
          <a:srgbClr val="FF3399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FFADC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4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66CC33"/>
        </a:accent1>
        <a:accent2>
          <a:srgbClr val="3399CC"/>
        </a:accent2>
        <a:accent3>
          <a:srgbClr val="FFFFFF"/>
        </a:accent3>
        <a:accent4>
          <a:srgbClr val="404040"/>
        </a:accent4>
        <a:accent5>
          <a:srgbClr val="B8E2AD"/>
        </a:accent5>
        <a:accent6>
          <a:srgbClr val="2D8AB9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5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0000FF"/>
        </a:accent2>
        <a:accent3>
          <a:srgbClr val="FFFFFF"/>
        </a:accent3>
        <a:accent4>
          <a:srgbClr val="404040"/>
        </a:accent4>
        <a:accent5>
          <a:srgbClr val="ADCAE2"/>
        </a:accent5>
        <a:accent6>
          <a:srgbClr val="0000E7"/>
        </a:accent6>
        <a:hlink>
          <a:srgbClr val="00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Custom Design">
  <a:themeElements>
    <a:clrScheme name="6_Custom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0000CC"/>
      </a:folHlink>
    </a:clrScheme>
    <a:fontScheme name="6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6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CTD_Lesson_template_2008-v1</Template>
  <TotalTime>4967</TotalTime>
  <Words>1626</Words>
  <Application>Microsoft Office PowerPoint</Application>
  <PresentationFormat>‫הצגה על המסך (4:3)</PresentationFormat>
  <Paragraphs>668</Paragraphs>
  <Slides>51</Slides>
  <Notes>49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51</vt:i4>
      </vt:variant>
    </vt:vector>
  </HeadingPairs>
  <TitlesOfParts>
    <vt:vector size="57" baseType="lpstr">
      <vt:lpstr>Arial</vt:lpstr>
      <vt:lpstr>Symbol</vt:lpstr>
      <vt:lpstr>Courier New</vt:lpstr>
      <vt:lpstr>Tahoma</vt:lpstr>
      <vt:lpstr>CTD_Lesson_template_2008-v1</vt:lpstr>
      <vt:lpstr>6_Custom Design</vt:lpstr>
      <vt:lpstr>Java Collections</vt:lpstr>
      <vt:lpstr>Lesson’s Objectives </vt:lpstr>
      <vt:lpstr>Agenda</vt:lpstr>
      <vt:lpstr>Collections Overview</vt:lpstr>
      <vt:lpstr>Collections Overview</vt:lpstr>
      <vt:lpstr>Collections Overview</vt:lpstr>
      <vt:lpstr>Agenda</vt:lpstr>
      <vt:lpstr>Generics</vt:lpstr>
      <vt:lpstr>Generics</vt:lpstr>
      <vt:lpstr>Generics</vt:lpstr>
      <vt:lpstr>Generics – for advanced students</vt:lpstr>
      <vt:lpstr>Agenda</vt:lpstr>
      <vt:lpstr>Which Collections do we have?</vt:lpstr>
      <vt:lpstr>Vector</vt:lpstr>
      <vt:lpstr>ArrayList</vt:lpstr>
      <vt:lpstr>HashMap</vt:lpstr>
      <vt:lpstr>HashMap</vt:lpstr>
      <vt:lpstr>HashMap</vt:lpstr>
      <vt:lpstr>HashMap</vt:lpstr>
      <vt:lpstr>Agenda</vt:lpstr>
      <vt:lpstr>Collection Utils</vt:lpstr>
      <vt:lpstr>Agenda</vt:lpstr>
      <vt:lpstr>Special Collections</vt:lpstr>
      <vt:lpstr>Agenda</vt:lpstr>
      <vt:lpstr>Exercise 1</vt:lpstr>
      <vt:lpstr>Exercise 2</vt:lpstr>
      <vt:lpstr>Exercise 2 – cont’</vt:lpstr>
      <vt:lpstr>Exercise 2 – cont’</vt:lpstr>
      <vt:lpstr>Appendix</vt:lpstr>
      <vt:lpstr>Generics     [How does it work? – "Erasure"]</vt:lpstr>
      <vt:lpstr>Generics     [Erasure implications #1]</vt:lpstr>
      <vt:lpstr>Generics     [Erasure implications #2]</vt:lpstr>
      <vt:lpstr>Generics     [Erasure implications #3]</vt:lpstr>
      <vt:lpstr>Generics     [Erasure implications #4]</vt:lpstr>
      <vt:lpstr>Generics     [Erasure implications #5]</vt:lpstr>
      <vt:lpstr>Generics     [Erasure implications #5B]</vt:lpstr>
      <vt:lpstr>Generics     [Erasure - Summary]</vt:lpstr>
      <vt:lpstr>Generics     [Subtyping]</vt:lpstr>
      <vt:lpstr>Generics     [Wildcards and subtyping #1]</vt:lpstr>
      <vt:lpstr>Generics     [Wildcards and subtyping #2]</vt:lpstr>
      <vt:lpstr>Generics     [Wildcards and subtyping #3]</vt:lpstr>
      <vt:lpstr>Generics     [Wildcards and subtyping #4]</vt:lpstr>
      <vt:lpstr>Generics     [Wildcards and subtyping #5]</vt:lpstr>
      <vt:lpstr>Generics     [Wildcards and subtyping #5 cont’]</vt:lpstr>
      <vt:lpstr>Generics     [Wildcards and super type]</vt:lpstr>
      <vt:lpstr>Generics     [Generic Methods]</vt:lpstr>
      <vt:lpstr>Generics     [A final example]</vt:lpstr>
      <vt:lpstr>Generics     [A final example]</vt:lpstr>
      <vt:lpstr>Generics     [Exercise]</vt:lpstr>
      <vt:lpstr>Generics     [References and further reading]</vt:lpstr>
      <vt:lpstr>מצגת של PowerPoint</vt:lpstr>
    </vt:vector>
  </TitlesOfParts>
  <Company>Comverse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for Beginners – 3. Collections</dc:title>
  <dc:creator>Amir Kirsh</dc:creator>
  <dc:description/>
  <cp:lastModifiedBy>amirk</cp:lastModifiedBy>
  <cp:revision>101</cp:revision>
  <cp:lastPrinted>2000-08-01T20:59:04Z</cp:lastPrinted>
  <dcterms:created xsi:type="dcterms:W3CDTF">2008-03-13T10:37:25Z</dcterms:created>
  <dcterms:modified xsi:type="dcterms:W3CDTF">2018-02-08T12:54:38Z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">
    <vt:lpwstr>Designed and built by www.in-support.com as part of the Wiz-Kit presentation package for Comverse - Version 08th Dec 2006 - 004</vt:lpwstr>
  </property>
</Properties>
</file>