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25"/>
  </p:notesMasterIdLst>
  <p:handoutMasterIdLst>
    <p:handoutMasterId r:id="rId26"/>
  </p:handoutMasterIdLst>
  <p:sldIdLst>
    <p:sldId id="286" r:id="rId3"/>
    <p:sldId id="290" r:id="rId4"/>
    <p:sldId id="285" r:id="rId5"/>
    <p:sldId id="258" r:id="rId6"/>
    <p:sldId id="398" r:id="rId7"/>
    <p:sldId id="386" r:id="rId8"/>
    <p:sldId id="395" r:id="rId9"/>
    <p:sldId id="399" r:id="rId10"/>
    <p:sldId id="391" r:id="rId11"/>
    <p:sldId id="400" r:id="rId12"/>
    <p:sldId id="394" r:id="rId13"/>
    <p:sldId id="406" r:id="rId14"/>
    <p:sldId id="393" r:id="rId15"/>
    <p:sldId id="369" r:id="rId16"/>
    <p:sldId id="401" r:id="rId17"/>
    <p:sldId id="396" r:id="rId18"/>
    <p:sldId id="397" r:id="rId19"/>
    <p:sldId id="402" r:id="rId20"/>
    <p:sldId id="403" r:id="rId21"/>
    <p:sldId id="404" r:id="rId22"/>
    <p:sldId id="405" r:id="rId23"/>
    <p:sldId id="277" r:id="rId24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61">
          <p15:clr>
            <a:srgbClr val="A4A3A4"/>
          </p15:clr>
        </p15:guide>
        <p15:guide id="2" pos="310">
          <p15:clr>
            <a:srgbClr val="A4A3A4"/>
          </p15:clr>
        </p15:guide>
        <p15:guide id="3" pos="5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CC"/>
    <a:srgbClr val="FFA366"/>
    <a:srgbClr val="FF6600"/>
    <a:srgbClr val="D6EBF5"/>
    <a:srgbClr val="85C2E0"/>
    <a:srgbClr val="3399CC"/>
    <a:srgbClr val="2EFAAC"/>
    <a:srgbClr val="DAF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0" autoAdjust="0"/>
    <p:restoredTop sz="82416" autoAdjust="0"/>
  </p:normalViewPr>
  <p:slideViewPr>
    <p:cSldViewPr snapToGrid="0">
      <p:cViewPr varScale="1">
        <p:scale>
          <a:sx n="75" d="100"/>
          <a:sy n="75" d="100"/>
        </p:scale>
        <p:origin x="1290" y="54"/>
      </p:cViewPr>
      <p:guideLst>
        <p:guide orient="horz" pos="1861"/>
        <p:guide pos="310"/>
        <p:guide pos="5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B111ADC0-EFE5-46D8-A66E-9E4FD32E33A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2724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12AB232B-C0B7-4523-8BF6-747DFAD7E4A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74920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4CFD4A-7E3A-40D3-B390-A98749ED2577}" type="slidenum">
              <a:rPr lang="he-IL" altLang="he-IL" sz="1200">
                <a:solidFill>
                  <a:schemeClr val="tx1"/>
                </a:solidFill>
              </a:rPr>
              <a:pPr/>
              <a:t>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50562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75DE03-795D-44DC-9DB9-9379C298062B}" type="slidenum">
              <a:rPr lang="he-IL" altLang="he-IL" sz="1200">
                <a:solidFill>
                  <a:schemeClr val="tx1"/>
                </a:solidFill>
              </a:rPr>
              <a:pPr/>
              <a:t>11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7398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75DE03-795D-44DC-9DB9-9379C298062B}" type="slidenum">
              <a:rPr lang="he-IL" altLang="he-IL" sz="1200">
                <a:solidFill>
                  <a:schemeClr val="tx1"/>
                </a:solidFill>
              </a:rPr>
              <a:pPr/>
              <a:t>12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635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E1E33F-5CD9-4A4C-8CBF-96668CA973B2}" type="slidenum">
              <a:rPr lang="he-IL" altLang="he-IL" sz="1200">
                <a:solidFill>
                  <a:schemeClr val="tx1"/>
                </a:solidFill>
              </a:rPr>
              <a:pPr/>
              <a:t>13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55530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14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63299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15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236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16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58576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17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44166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18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15794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19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63783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20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79725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34EB8D-67BF-4FD8-8FD4-060FB17C233A}" type="slidenum">
              <a:rPr lang="he-IL" altLang="he-IL" sz="1200">
                <a:solidFill>
                  <a:schemeClr val="tx1"/>
                </a:solidFill>
              </a:rPr>
              <a:pPr/>
              <a:t>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34495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21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79108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DC9BDA-80FD-48A0-8AAA-6D7AB6CBD47B}" type="slidenum">
              <a:rPr lang="he-IL" altLang="he-IL" sz="1200">
                <a:solidFill>
                  <a:schemeClr val="tx1"/>
                </a:solidFill>
              </a:rPr>
              <a:pPr/>
              <a:t>22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5104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0AB9EC-EC8C-4114-9A46-613A2DEED513}" type="slidenum">
              <a:rPr lang="he-IL" altLang="he-IL" sz="1200">
                <a:solidFill>
                  <a:schemeClr val="tx1"/>
                </a:solidFill>
              </a:rPr>
              <a:pPr/>
              <a:t>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9098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0AB9EC-EC8C-4114-9A46-613A2DEED513}" type="slidenum">
              <a:rPr lang="he-IL" altLang="he-IL" sz="1200">
                <a:solidFill>
                  <a:schemeClr val="tx1"/>
                </a:solidFill>
              </a:rPr>
              <a:pPr/>
              <a:t>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76477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4497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F0E5F3-6B7C-453E-8434-77A4AEE30B66}" type="slidenum">
              <a:rPr lang="he-IL" altLang="he-IL" sz="1200">
                <a:solidFill>
                  <a:schemeClr val="tx1"/>
                </a:solidFill>
              </a:rPr>
              <a:pPr/>
              <a:t>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3601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F0E5F3-6B7C-453E-8434-77A4AEE30B66}" type="slidenum">
              <a:rPr lang="he-IL" altLang="he-IL" sz="1200">
                <a:solidFill>
                  <a:schemeClr val="tx1"/>
                </a:solidFill>
              </a:rPr>
              <a:pPr/>
              <a:t>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4158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56178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10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8671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857250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78338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551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8B86B-47B2-4B14-AC67-EF48153D160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8636395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73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E7975ED2-FF56-49D4-8636-57F9FCA60767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0" r:id="rId2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Topic 1</a:t>
            </a:r>
          </a:p>
          <a:p>
            <a:pPr lvl="0"/>
            <a:r>
              <a:rPr lang="en-US" altLang="he-IL" smtClean="0"/>
              <a:t>Topic 2</a:t>
            </a:r>
          </a:p>
          <a:p>
            <a:pPr lvl="0"/>
            <a:r>
              <a:rPr lang="en-US" altLang="he-IL" smtClean="0"/>
              <a:t>Topic 3</a:t>
            </a:r>
          </a:p>
          <a:p>
            <a:pPr lvl="0"/>
            <a:r>
              <a:rPr lang="en-US" altLang="he-IL" smtClean="0"/>
              <a:t>Topic 4</a:t>
            </a:r>
          </a:p>
          <a:p>
            <a:pPr lvl="0"/>
            <a:r>
              <a:rPr lang="en-US" altLang="he-IL" smtClean="0"/>
              <a:t>Topic 5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4"/>
            <a:endParaRPr lang="en-US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il/imgres?imgurl=http://spagettikoodi.files.wordpress.com/2010/11/java-duke-guitar.png&amp;imgrefurl=http://www.regesh.co.il/2/java-collection%26page%3D2&amp;usg=__Q4XKMM2y6fNsYEllDMVkJ6otPOg=&amp;h=448&amp;w=525&amp;sz=155&amp;hl=iw&amp;start=5&amp;zoom=1&amp;tbnid=-QJzOnVDJFDaKM:&amp;tbnh=113&amp;tbnw=132&amp;ei=dMZXTerdEoG2hAeJvtHbDA&amp;prev=/images%3Fq%3Djava%26um%3D1%26hl%3Diw%26sa%3DN%26rls%3Dcom.microsoft:en-us%26rlz%3D1I7SUNC_en%26tbs%3Disch:1&amp;um=1&amp;it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.il/imgres?imgurl=http://thesymbianshow.files.wordpress.com/2009/06/322px-java_logosvg.png&amp;imgrefurl=http://thesymbianshow.wordpress.com/2009/06/13/%25D7%2598%25D7%2599%25D7%25A4-%25D7%25A9%25D7%2599%25D7%25A0%25D7%2595%25D7%2599-%25D7%25A8%25D7%2596%25D7%2595%25D7%259C%25D7%2595%25D7%25A6%25D7%2599%25D7%2594-%25D7%25A9%25D7%259C-%25D7%2599%25D7%2599%25D7%25A9%25D7%2595%25D7%259E%25D7%2599-%25D7%2595%25D7%259E%25D7%25A9%25D7%2597%25D7%25A7%25D7%2599-java/&amp;usg=__5sV9BXA5B_N1A79Fvdh4z7-vosE=&amp;h=599&amp;w=322&amp;sz=28&amp;hl=iw&amp;start=1&amp;zoom=1&amp;tbnid=mpdvPW9pstMpEM:&amp;tbnh=135&amp;tbnw=73&amp;ei=dMZXTerdEoG2hAeJvtHbDA&amp;prev=/images%3Fq%3Djava%26um%3D1%26hl%3Diw%26sa%3DN%26rls%3Dcom.microsoft:en-us%26rlz%3D1I7SUNC_en%26tbs%3Disch:1&amp;um=1&amp;itbs=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io/Serializabl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9/docs/specs/serialization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nio/file/package-summary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io/legac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altLang="he-IL" sz="2800" b="1" smtClean="0"/>
              <a:t>Files and Streams in Java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800" smtClean="0"/>
              <a:t>Written by Amir Kirsh</a:t>
            </a:r>
          </a:p>
        </p:txBody>
      </p:sp>
      <p:pic>
        <p:nvPicPr>
          <p:cNvPr id="4100" name="Picture 10" descr="http://t2.gstatic.com/images?q=tbn:-QJzOnVDJFDaKM:http://spagettikoodi.files.wordpress.com/2010/11/java-duke-guita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6513"/>
            <a:ext cx="21955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2" descr="http://t2.gstatic.com/images?q=tbn:mpdvPW9pstMpEM:http://thesymbianshow.files.wordpress.com/2009/06/322px-java_logo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095375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5" descr="JavaMa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90700"/>
            <a:ext cx="27670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10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Streams – java.io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Stream </a:t>
            </a:r>
            <a:r>
              <a:rPr lang="en-US" altLang="he-IL" sz="2400" dirty="0" smtClean="0"/>
              <a:t>classes represents a stream of bytes / chars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err="1" smtClean="0"/>
              <a:t>InputStream</a:t>
            </a:r>
            <a:r>
              <a:rPr lang="en-US" altLang="he-IL" sz="1800" dirty="0" smtClean="0"/>
              <a:t>		-	</a:t>
            </a:r>
            <a:r>
              <a:rPr lang="en-US" altLang="he-IL" sz="1800" dirty="0" err="1" smtClean="0"/>
              <a:t>OutputStream</a:t>
            </a:r>
            <a:endParaRPr lang="en-US" altLang="he-IL" sz="1800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err="1" smtClean="0"/>
              <a:t>InputStreamReader</a:t>
            </a:r>
            <a:r>
              <a:rPr lang="en-US" altLang="he-IL" sz="1800" dirty="0" smtClean="0"/>
              <a:t>	-	</a:t>
            </a:r>
            <a:r>
              <a:rPr lang="en-US" altLang="he-IL" sz="1800" dirty="0" err="1" smtClean="0"/>
              <a:t>OutputStreamWriter</a:t>
            </a:r>
            <a:endParaRPr lang="en-US" altLang="he-IL" sz="1800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err="1" smtClean="0"/>
              <a:t>BefferedReader</a:t>
            </a:r>
            <a:r>
              <a:rPr lang="en-US" altLang="he-IL" sz="1800" dirty="0" smtClean="0"/>
              <a:t>	-	</a:t>
            </a:r>
            <a:r>
              <a:rPr lang="en-US" altLang="he-IL" sz="1800" dirty="0" err="1" smtClean="0"/>
              <a:t>BufferedWriter</a:t>
            </a:r>
            <a:endParaRPr lang="en-US" altLang="he-IL" sz="1800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err="1" smtClean="0"/>
              <a:t>DataInputStream</a:t>
            </a:r>
            <a:r>
              <a:rPr lang="en-US" altLang="he-IL" sz="1800" dirty="0"/>
              <a:t>	</a:t>
            </a:r>
            <a:r>
              <a:rPr lang="en-US" altLang="he-IL" sz="1800" dirty="0" smtClean="0"/>
              <a:t>-	</a:t>
            </a:r>
            <a:r>
              <a:rPr lang="en-US" altLang="he-IL" sz="1800" dirty="0" err="1" smtClean="0"/>
              <a:t>DataOutputStream</a:t>
            </a:r>
            <a:endParaRPr lang="en-US" altLang="he-IL" sz="1800" dirty="0" smtClean="0"/>
          </a:p>
          <a:p>
            <a:pPr marL="547687" lvl="3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b="1" dirty="0"/>
              <a:t>	</a:t>
            </a:r>
            <a:r>
              <a:rPr lang="en-US" altLang="he-IL" sz="1800" b="1" dirty="0" smtClean="0"/>
              <a:t>–  </a:t>
            </a:r>
            <a:r>
              <a:rPr lang="en-US" altLang="he-IL" sz="1800" b="1" dirty="0" smtClean="0"/>
              <a:t>and more</a:t>
            </a:r>
          </a:p>
          <a:p>
            <a:pPr lvl="2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600" b="1" i="1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Streams are not related </a:t>
            </a:r>
            <a:r>
              <a:rPr lang="en-US" altLang="he-IL" sz="2400" i="1" dirty="0" smtClean="0"/>
              <a:t>only</a:t>
            </a:r>
            <a:r>
              <a:rPr lang="en-US" altLang="he-IL" sz="2400" dirty="0" smtClean="0"/>
              <a:t> to files, we can have a stream of bytes for network sockets, </a:t>
            </a:r>
            <a:r>
              <a:rPr lang="en-US" altLang="he-IL" sz="2400" dirty="0" err="1" smtClean="0"/>
              <a:t>ByteArray</a:t>
            </a:r>
            <a:r>
              <a:rPr lang="en-US" altLang="he-IL" sz="2400" dirty="0" smtClean="0"/>
              <a:t> or even for a </a:t>
            </a:r>
            <a:r>
              <a:rPr lang="en-US" altLang="he-IL" sz="2400" dirty="0" smtClean="0"/>
              <a:t>String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(and you can still use Scanner etc.)</a:t>
            </a:r>
            <a:endParaRPr lang="en-US" altLang="he-IL" sz="2400" dirty="0" smtClean="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6659865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18C73B-8C28-41FD-B88F-C1921665D433}" type="slidenum">
              <a:rPr lang="he-IL" altLang="he-IL" sz="1200"/>
              <a:pPr/>
              <a:t>11</a:t>
            </a:fld>
            <a:endParaRPr lang="en-US" altLang="he-IL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Binary </a:t>
            </a:r>
            <a:r>
              <a:rPr lang="en-US" altLang="he-IL" dirty="0" smtClean="0"/>
              <a:t>Files - Primitives</a:t>
            </a:r>
            <a:endParaRPr lang="en-US" altLang="he-IL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Binary Files hold data in binary format</a:t>
            </a:r>
            <a:endParaRPr lang="en-US" altLang="he-IL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Use </a:t>
            </a:r>
            <a:r>
              <a:rPr lang="en-US" altLang="he-IL" sz="1800" dirty="0" err="1" smtClean="0"/>
              <a:t>DataInputStream</a:t>
            </a:r>
            <a:r>
              <a:rPr lang="en-US" altLang="he-IL" sz="1800" dirty="0" smtClean="0"/>
              <a:t> </a:t>
            </a:r>
            <a:r>
              <a:rPr lang="en-US" altLang="he-IL" sz="1800" dirty="0" smtClean="0"/>
              <a:t>/ </a:t>
            </a:r>
            <a:r>
              <a:rPr lang="en-US" altLang="he-IL" sz="1800" dirty="0" err="1" smtClean="0"/>
              <a:t>DataOutputStream</a:t>
            </a:r>
            <a:r>
              <a:rPr lang="en-US" altLang="he-IL" sz="1800" dirty="0" smtClean="0"/>
              <a:t> </a:t>
            </a:r>
            <a:r>
              <a:rPr lang="en-US" altLang="he-IL" sz="1800" b="1" dirty="0" smtClean="0"/>
              <a:t>--  for primitive types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b="1" dirty="0" smtClean="0"/>
              <a:t>File is not “readable” in text form, however you can still read it in a binary editor</a:t>
            </a:r>
            <a:endParaRPr lang="en-US" altLang="he-IL" sz="1800" b="1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 dirty="0" smtClean="0"/>
          </a:p>
          <a:p>
            <a:pPr lvl="2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000" b="1" i="1" dirty="0" smtClean="0"/>
              <a:t>-- Class </a:t>
            </a:r>
            <a:r>
              <a:rPr lang="en-US" altLang="he-IL" sz="2000" b="1" i="1" dirty="0" smtClean="0"/>
              <a:t>exercise: </a:t>
            </a:r>
            <a:r>
              <a:rPr lang="en-US" altLang="he-IL" sz="2000" b="1" i="1" dirty="0" smtClean="0"/>
              <a:t>write array of integers to binary file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dirty="0" smtClean="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18C73B-8C28-41FD-B88F-C1921665D433}" type="slidenum">
              <a:rPr lang="he-IL" altLang="he-IL" sz="1200"/>
              <a:pPr/>
              <a:t>12</a:t>
            </a:fld>
            <a:endParaRPr lang="en-US" altLang="he-IL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Binary </a:t>
            </a:r>
            <a:r>
              <a:rPr lang="en-US" altLang="he-IL" dirty="0" smtClean="0"/>
              <a:t>Files – Objects - Serialization</a:t>
            </a:r>
            <a:endParaRPr lang="en-US" altLang="he-IL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Objects can write and read themselves to / from files</a:t>
            </a:r>
            <a:endParaRPr lang="en-US" altLang="he-IL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Use </a:t>
            </a:r>
            <a:r>
              <a:rPr lang="en-US" altLang="he-IL" sz="1800" dirty="0" err="1" smtClean="0"/>
              <a:t>ObjectOutputStream.writeObject</a:t>
            </a:r>
            <a:r>
              <a:rPr lang="en-US" altLang="he-IL" sz="1800" dirty="0" smtClean="0"/>
              <a:t> / </a:t>
            </a:r>
            <a:r>
              <a:rPr lang="en-US" altLang="he-IL" sz="1800" dirty="0" err="1" smtClean="0"/>
              <a:t>ObjectInputStream.readObject</a:t>
            </a:r>
            <a:endParaRPr lang="en-US" altLang="he-IL" sz="1800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The class shall implement Serializable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The class shall have a “version” - </a:t>
            </a:r>
            <a:r>
              <a:rPr lang="en-US" altLang="he-IL" sz="1800" dirty="0" err="1" smtClean="0"/>
              <a:t>serialVersionUID</a:t>
            </a:r>
            <a:r>
              <a:rPr lang="en-US" altLang="he-IL" sz="1800" dirty="0" smtClean="0"/>
              <a:t> </a:t>
            </a:r>
            <a:endParaRPr lang="en-US" altLang="he-IL" sz="1800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The class may want to implement </a:t>
            </a:r>
            <a:r>
              <a:rPr lang="en-US" altLang="he-IL" sz="1800" i="1" dirty="0" err="1" smtClean="0"/>
              <a:t>readObject</a:t>
            </a:r>
            <a:r>
              <a:rPr lang="en-US" altLang="he-IL" sz="1800" dirty="0" smtClean="0"/>
              <a:t> </a:t>
            </a:r>
            <a:r>
              <a:rPr lang="en-US" altLang="he-IL" sz="1800" dirty="0" smtClean="0"/>
              <a:t>and </a:t>
            </a:r>
            <a:r>
              <a:rPr lang="en-US" altLang="he-IL" sz="1800" i="1" dirty="0" err="1" smtClean="0"/>
              <a:t>writeObject</a:t>
            </a:r>
            <a:r>
              <a:rPr lang="en-US" altLang="he-IL" sz="1800" dirty="0" smtClean="0"/>
              <a:t> 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Only non-static and non-transient fields are written to file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Transient is a keyword that marks a field as “not to be serialized”</a:t>
            </a:r>
            <a:endParaRPr lang="en-US" altLang="he-IL" sz="1800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See:	</a:t>
            </a:r>
            <a:br>
              <a:rPr lang="en-US" altLang="he-IL" sz="1800" dirty="0" smtClean="0"/>
            </a:br>
            <a:r>
              <a:rPr lang="en-US" altLang="he-IL" sz="1800" dirty="0" smtClean="0">
                <a:hlinkClick r:id="rId3"/>
              </a:rPr>
              <a:t>https://docs.oracle.com/javase/9/docs/api/java/io/Serializable.html</a:t>
            </a:r>
            <a:r>
              <a:rPr lang="en-US" altLang="he-IL" sz="1800" dirty="0" smtClean="0"/>
              <a:t> </a:t>
            </a:r>
            <a:br>
              <a:rPr lang="en-US" altLang="he-IL" sz="1800" dirty="0" smtClean="0"/>
            </a:br>
            <a:r>
              <a:rPr lang="en-US" altLang="he-IL" sz="1800" dirty="0" smtClean="0">
                <a:hlinkClick r:id="rId4"/>
              </a:rPr>
              <a:t>https://docs.oracle.com/javase/9/docs/specs/serialization/index.html</a:t>
            </a:r>
            <a:r>
              <a:rPr lang="en-US" altLang="he-IL" sz="1800" dirty="0" smtClean="0"/>
              <a:t> </a:t>
            </a:r>
            <a:endParaRPr lang="en-US" altLang="he-IL" sz="1800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000" dirty="0" smtClean="0"/>
          </a:p>
          <a:p>
            <a:pPr lvl="2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000" b="1" i="1" dirty="0" smtClean="0"/>
              <a:t>-- </a:t>
            </a:r>
            <a:r>
              <a:rPr lang="en-US" altLang="he-IL" sz="2000" b="1" i="1" dirty="0" smtClean="0"/>
              <a:t>Class </a:t>
            </a:r>
            <a:r>
              <a:rPr lang="en-US" altLang="he-IL" sz="2000" b="1" i="1" dirty="0" smtClean="0"/>
              <a:t>exercise: </a:t>
            </a:r>
            <a:r>
              <a:rPr lang="en-US" altLang="he-IL" sz="2000" b="1" i="1" dirty="0" smtClean="0"/>
              <a:t>serialize </a:t>
            </a:r>
            <a:r>
              <a:rPr lang="en-US" altLang="he-IL" sz="2000" b="1" i="1" dirty="0" err="1" smtClean="0"/>
              <a:t>Hashmap</a:t>
            </a:r>
            <a:r>
              <a:rPr lang="en-US" altLang="he-IL" sz="2000" b="1" i="1" dirty="0" smtClean="0"/>
              <a:t> to file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dirty="0" smtClean="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8508087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35B86F-29C5-4BD5-AC2A-47E655BD6BDE}" type="slidenum">
              <a:rPr lang="he-IL" altLang="he-IL" sz="1200"/>
              <a:pPr/>
              <a:t>13</a:t>
            </a:fld>
            <a:endParaRPr lang="en-US" altLang="he-IL" sz="12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Text Files and Character Encoding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b="1" dirty="0" smtClean="0"/>
              <a:t>Joel On SW about character encoding:</a:t>
            </a:r>
            <a:br>
              <a:rPr lang="en-US" altLang="he-IL" b="1" dirty="0" smtClean="0"/>
            </a:br>
            <a:r>
              <a:rPr lang="en-US" altLang="he-IL" sz="1800" dirty="0" smtClean="0">
                <a:hlinkClick r:id="rId3"/>
              </a:rPr>
              <a:t>http://www.joelonsoftware.com/articles/Unicode.html</a:t>
            </a:r>
            <a:r>
              <a:rPr lang="en-US" altLang="he-IL" sz="1800" b="1" dirty="0" smtClean="0"/>
              <a:t> </a:t>
            </a:r>
            <a:r>
              <a:rPr lang="en-US" altLang="he-IL" b="1" dirty="0" smtClean="0"/>
              <a:t>– a must read!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err="1" smtClean="0"/>
              <a:t>InputStream</a:t>
            </a:r>
            <a:r>
              <a:rPr lang="en-US" altLang="he-IL" sz="1800" dirty="0" smtClean="0"/>
              <a:t> 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A stream of bytes (NOT chars!)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err="1" smtClean="0"/>
              <a:t>InputStreamReader</a:t>
            </a:r>
            <a:endParaRPr lang="en-US" altLang="he-IL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A bridge from byte stream to character stream, can read single chars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An important parameter is the </a:t>
            </a:r>
            <a:r>
              <a:rPr lang="en-US" altLang="he-IL" dirty="0" smtClean="0"/>
              <a:t>Charset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Relevant also for Output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Relevant also for </a:t>
            </a:r>
            <a:r>
              <a:rPr lang="en-US" altLang="he-IL" dirty="0" smtClean="0"/>
              <a:t>Scanner:</a:t>
            </a:r>
            <a:r>
              <a:rPr lang="en-US" altLang="he-IL" dirty="0" smtClean="0"/>
              <a:t> can send </a:t>
            </a:r>
            <a:r>
              <a:rPr lang="en-US" altLang="he-IL" dirty="0" err="1" smtClean="0"/>
              <a:t>charsetName</a:t>
            </a:r>
            <a:r>
              <a:rPr lang="en-US" altLang="he-IL" dirty="0"/>
              <a:t> </a:t>
            </a:r>
            <a:r>
              <a:rPr lang="en-US" altLang="he-IL" dirty="0" smtClean="0"/>
              <a:t>in the </a:t>
            </a:r>
            <a:r>
              <a:rPr lang="en-US" altLang="he-IL" dirty="0" err="1" smtClean="0"/>
              <a:t>ctor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Also when constructing a String out of bytes, it’s important to provide the Charset used on the byte array</a:t>
            </a:r>
          </a:p>
          <a:p>
            <a:pPr lvl="2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 b="1" i="1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he-IL" sz="5400" b="1" dirty="0" smtClean="0"/>
          </a:p>
          <a:p>
            <a:pPr marL="0" indent="0" eaLnBrk="1" hangingPunct="1">
              <a:buNone/>
            </a:pPr>
            <a:r>
              <a:rPr lang="en-US" altLang="he-IL" sz="5400" b="1" dirty="0" smtClean="0"/>
              <a:t>Exercises</a:t>
            </a:r>
            <a:endParaRPr lang="en-US" altLang="he-IL" sz="5400" b="1" dirty="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965200" cy="280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14</a:t>
            </a:fld>
            <a:endParaRPr lang="en-US" altLang="he-IL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15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1 – text and binary files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mtClean="0"/>
              <a:t>Write a program that reads numbers from the input stream, separated by EOL (=user presses enter), stopping when something that is not a number is entered.</a:t>
            </a:r>
          </a:p>
          <a:p>
            <a:pPr marL="0" indent="0" eaLnBrk="1" hangingPunct="1"/>
            <a:r>
              <a:rPr lang="en-US" altLang="he-IL" smtClean="0"/>
              <a:t>The program will send the numbers to two different files:</a:t>
            </a:r>
          </a:p>
          <a:p>
            <a:pPr lvl="1" eaLnBrk="1" hangingPunct="1"/>
            <a:r>
              <a:rPr lang="en-US" altLang="he-IL" sz="2400" smtClean="0"/>
              <a:t>Text file:	numbers.txt  -- numbers separated by “,”</a:t>
            </a:r>
          </a:p>
          <a:p>
            <a:pPr lvl="1" eaLnBrk="1" hangingPunct="1"/>
            <a:r>
              <a:rPr lang="en-US" altLang="he-IL" sz="2400" smtClean="0"/>
              <a:t>Binary file:	numbers.bin</a:t>
            </a:r>
          </a:p>
          <a:p>
            <a:pPr marL="0" indent="0" eaLnBrk="1" hangingPunct="1"/>
            <a:endParaRPr lang="en-US" altLang="he-IL" smtClean="0"/>
          </a:p>
          <a:p>
            <a:pPr marL="0" indent="0" eaLnBrk="1" hangingPunct="1"/>
            <a:endParaRPr lang="en-US" altLang="he-IL" smtClean="0"/>
          </a:p>
        </p:txBody>
      </p:sp>
    </p:spTree>
    <p:extLst>
      <p:ext uri="{BB962C8B-B14F-4D97-AF65-F5344CB8AC3E}">
        <p14:creationId xmlns:p14="http://schemas.microsoft.com/office/powerpoint/2010/main" val="13329530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16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2 – text file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Write a program that </a:t>
            </a:r>
            <a:r>
              <a:rPr lang="en-US" altLang="he-IL" dirty="0" smtClean="0"/>
              <a:t>gets the </a:t>
            </a:r>
            <a:r>
              <a:rPr lang="en-US" altLang="he-IL" dirty="0" smtClean="0"/>
              <a:t>names of </a:t>
            </a:r>
            <a:r>
              <a:rPr lang="en-US" altLang="he-IL" dirty="0" smtClean="0"/>
              <a:t>two text files in the command line: a text input file and a text output file</a:t>
            </a:r>
          </a:p>
          <a:p>
            <a:pPr marL="0" indent="0" eaLnBrk="1" hangingPunct="1"/>
            <a:r>
              <a:rPr lang="en-US" altLang="he-IL" sz="2400" dirty="0" smtClean="0"/>
              <a:t>The program shall calc</a:t>
            </a:r>
            <a:r>
              <a:rPr lang="en-US" altLang="he-IL" dirty="0" smtClean="0"/>
              <a:t>ulate the frequency of all words and the frequency of all letters in the input file and print two bar charts into the output file – one for words and the other for letters.</a:t>
            </a:r>
            <a:endParaRPr lang="en-US" altLang="he-IL" sz="2400" dirty="0" smtClean="0"/>
          </a:p>
          <a:p>
            <a:pPr marL="0" indent="0" eaLnBrk="1" hangingPunct="1"/>
            <a:endParaRPr lang="en-US" altLang="he-IL" dirty="0" smtClean="0"/>
          </a:p>
          <a:p>
            <a:pPr marL="0" indent="0"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8468329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17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3 – text file encoding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Write a program that </a:t>
            </a:r>
            <a:r>
              <a:rPr lang="en-US" altLang="he-IL" dirty="0" smtClean="0"/>
              <a:t>gets the </a:t>
            </a:r>
            <a:r>
              <a:rPr lang="en-US" altLang="he-IL" dirty="0" smtClean="0"/>
              <a:t>names of </a:t>
            </a:r>
            <a:r>
              <a:rPr lang="en-US" altLang="he-IL" dirty="0" smtClean="0"/>
              <a:t>two text files in the command line: a text input file and a text output file</a:t>
            </a:r>
          </a:p>
          <a:p>
            <a:pPr marL="0" indent="0" eaLnBrk="1" hangingPunct="1"/>
            <a:r>
              <a:rPr lang="en-US" altLang="he-IL" dirty="0" smtClean="0"/>
              <a:t>The program shall get in addition a command line argument describing the input file’s encoding and a command line argument describing the output file’s </a:t>
            </a:r>
            <a:r>
              <a:rPr lang="en-US" altLang="he-IL" dirty="0" smtClean="0"/>
              <a:t>encoding.</a:t>
            </a:r>
            <a:endParaRPr lang="en-US" altLang="he-IL" dirty="0" smtClean="0"/>
          </a:p>
          <a:p>
            <a:pPr marL="0" indent="0" eaLnBrk="1" hangingPunct="1"/>
            <a:r>
              <a:rPr lang="en-US" altLang="he-IL" sz="2400" dirty="0" smtClean="0"/>
              <a:t>The program shall convert the input file from its original encoding into the output file desired encoding.</a:t>
            </a:r>
          </a:p>
          <a:p>
            <a:pPr marL="0" indent="0" eaLnBrk="1" hangingPunct="1"/>
            <a:r>
              <a:rPr lang="en-US" altLang="he-IL" i="1" dirty="0" smtClean="0"/>
              <a:t>Check your program with different charsets (languages) – from UTF-8 to UTF-16 (and back)</a:t>
            </a:r>
            <a:br>
              <a:rPr lang="en-US" altLang="he-IL" i="1" dirty="0" smtClean="0"/>
            </a:br>
            <a:r>
              <a:rPr lang="en-US" altLang="he-IL" i="1" dirty="0" smtClean="0"/>
              <a:t>– from ISO-8859-8 to UTF-8 (and back)</a:t>
            </a:r>
            <a:endParaRPr lang="en-US" altLang="he-IL" sz="2400" i="1" dirty="0" smtClean="0"/>
          </a:p>
          <a:p>
            <a:pPr marL="0" indent="0" eaLnBrk="1" hangingPunct="1"/>
            <a:endParaRPr lang="en-US" altLang="he-IL" dirty="0" smtClean="0"/>
          </a:p>
          <a:p>
            <a:pPr marL="0" indent="0"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7892591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18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4 – </a:t>
            </a:r>
            <a:r>
              <a:rPr lang="en-US" altLang="he-IL" dirty="0" err="1" smtClean="0"/>
              <a:t>java.nio.file.Path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Write a program that </a:t>
            </a:r>
            <a:r>
              <a:rPr lang="en-US" altLang="he-IL" dirty="0" smtClean="0"/>
              <a:t>gets paths to files in the</a:t>
            </a:r>
            <a:br>
              <a:rPr lang="en-US" altLang="he-IL" dirty="0" smtClean="0"/>
            </a:br>
            <a:r>
              <a:rPr lang="en-US" altLang="he-IL" dirty="0" smtClean="0"/>
              <a:t>command line and prints per each file: &lt;path&gt; = &lt;size&gt;</a:t>
            </a:r>
          </a:p>
          <a:p>
            <a:pPr marL="0" indent="0" eaLnBrk="1" hangingPunct="1"/>
            <a:endParaRPr lang="en-US" altLang="he-IL" dirty="0"/>
          </a:p>
          <a:p>
            <a:pPr marL="0" indent="0" eaLnBrk="1" hangingPunct="1"/>
            <a:r>
              <a:rPr lang="en-US" altLang="he-IL" dirty="0" smtClean="0"/>
              <a:t>Note: no need to support wild cards</a:t>
            </a:r>
            <a:endParaRPr lang="en-US" altLang="he-IL" dirty="0" smtClean="0"/>
          </a:p>
          <a:p>
            <a:pPr marL="0" indent="0"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2225157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19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5 – </a:t>
            </a:r>
            <a:r>
              <a:rPr lang="en-US" altLang="he-IL" dirty="0" err="1" smtClean="0"/>
              <a:t>java.nio.file.Path</a:t>
            </a:r>
            <a:r>
              <a:rPr lang="en-US" altLang="he-IL" dirty="0" smtClean="0"/>
              <a:t> + Java 8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Write a program that </a:t>
            </a:r>
            <a:r>
              <a:rPr lang="en-US" altLang="he-IL" dirty="0" smtClean="0"/>
              <a:t>gets a path in the</a:t>
            </a:r>
            <a:br>
              <a:rPr lang="en-US" altLang="he-IL" dirty="0" smtClean="0"/>
            </a:br>
            <a:r>
              <a:rPr lang="en-US" altLang="he-IL" dirty="0" smtClean="0"/>
              <a:t>command line and prints all files in this path with their size: &lt;filename&gt; = &lt;size&gt;</a:t>
            </a:r>
          </a:p>
          <a:p>
            <a:pPr marL="0" indent="0" eaLnBrk="1" hangingPunct="1"/>
            <a:endParaRPr lang="en-US" altLang="he-IL" dirty="0"/>
          </a:p>
          <a:p>
            <a:pPr marL="0" indent="0" eaLnBrk="1" hangingPunct="1"/>
            <a:r>
              <a:rPr lang="en-US" altLang="he-IL" dirty="0" smtClean="0"/>
              <a:t>Note: no need to support wild cards</a:t>
            </a:r>
            <a:endParaRPr lang="en-US" altLang="he-IL" dirty="0" smtClean="0"/>
          </a:p>
          <a:p>
            <a:pPr marL="0" indent="0"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9544162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EFF575-CE49-4E87-9AC8-217D996A0DCB}" type="slidenum">
              <a:rPr lang="he-IL" altLang="he-IL" sz="1200"/>
              <a:pPr/>
              <a:t>2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Lesson’s Objectives	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By the end of this lesson you will:</a:t>
            </a:r>
          </a:p>
          <a:p>
            <a:pPr lvl="1" eaLnBrk="1" hangingPunct="1"/>
            <a:r>
              <a:rPr lang="en-US" altLang="he-IL" dirty="0" smtClean="0"/>
              <a:t>Be able to work with Text and Binary streams and files</a:t>
            </a:r>
          </a:p>
          <a:p>
            <a:pPr lvl="1" eaLnBrk="1" hangingPunct="1"/>
            <a:r>
              <a:rPr lang="en-US" altLang="he-IL" dirty="0" smtClean="0"/>
              <a:t>Understand the importance of character </a:t>
            </a:r>
            <a:r>
              <a:rPr lang="en-US" altLang="he-IL" dirty="0" smtClean="0"/>
              <a:t>encoding </a:t>
            </a:r>
            <a:r>
              <a:rPr lang="en-US" altLang="he-IL" dirty="0" smtClean="0"/>
              <a:t>for </a:t>
            </a:r>
            <a:r>
              <a:rPr lang="en-US" altLang="he-IL" dirty="0" smtClean="0"/>
              <a:t>text streams </a:t>
            </a:r>
            <a:r>
              <a:rPr lang="en-US" altLang="he-IL" dirty="0" smtClean="0"/>
              <a:t>and Strings in </a:t>
            </a:r>
            <a:r>
              <a:rPr lang="en-US" altLang="he-IL" dirty="0" smtClean="0"/>
              <a:t>Java</a:t>
            </a:r>
          </a:p>
          <a:p>
            <a:pPr lvl="1" eaLnBrk="1" hangingPunct="1">
              <a:buFontTx/>
              <a:buNone/>
            </a:pPr>
            <a:endParaRPr lang="en-US" altLang="he-IL" dirty="0" smtClean="0"/>
          </a:p>
          <a:p>
            <a:pPr lvl="4" eaLnBrk="1" hangingPunct="1"/>
            <a:endParaRPr lang="en-US" altLang="he-IL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20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6 – </a:t>
            </a:r>
            <a:r>
              <a:rPr lang="en-US" altLang="he-IL" dirty="0" err="1" smtClean="0"/>
              <a:t>java.nio.file.Path</a:t>
            </a:r>
            <a:r>
              <a:rPr lang="en-US" altLang="he-IL" dirty="0" smtClean="0"/>
              <a:t> + Java 8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Write a program that </a:t>
            </a:r>
            <a:r>
              <a:rPr lang="en-US" altLang="he-IL" dirty="0" smtClean="0"/>
              <a:t>gets a </a:t>
            </a:r>
            <a:r>
              <a:rPr lang="en-US" altLang="he-IL" u="sng" dirty="0" smtClean="0"/>
              <a:t>path</a:t>
            </a:r>
            <a:r>
              <a:rPr lang="en-US" altLang="he-IL" dirty="0" smtClean="0"/>
              <a:t> and a </a:t>
            </a:r>
            <a:r>
              <a:rPr lang="en-US" altLang="he-IL" u="sng" dirty="0" smtClean="0"/>
              <a:t>wild card string</a:t>
            </a:r>
            <a:r>
              <a:rPr lang="en-US" altLang="he-IL" dirty="0" smtClean="0"/>
              <a:t> (with * representing anything, ? </a:t>
            </a:r>
            <a:r>
              <a:rPr lang="en-US" altLang="he-IL" dirty="0" smtClean="0"/>
              <a:t>representing any char)</a:t>
            </a:r>
            <a:r>
              <a:rPr lang="en-US" altLang="he-IL" dirty="0" smtClean="0"/>
              <a:t/>
            </a:r>
            <a:br>
              <a:rPr lang="en-US" altLang="he-IL" dirty="0" smtClean="0"/>
            </a:br>
            <a:r>
              <a:rPr lang="en-US" altLang="he-IL" dirty="0" smtClean="0"/>
              <a:t>the program shall print all files that matches the wild card string, under this path recursively, with their size: &lt;</a:t>
            </a:r>
            <a:r>
              <a:rPr lang="en-US" altLang="he-IL" dirty="0" err="1" smtClean="0"/>
              <a:t>path+filename</a:t>
            </a:r>
            <a:r>
              <a:rPr lang="en-US" altLang="he-IL" dirty="0" smtClean="0"/>
              <a:t>&gt; = &lt;size&gt;</a:t>
            </a:r>
          </a:p>
          <a:p>
            <a:pPr marL="0" indent="0"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3546941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21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7 – Serialization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Create the classes: </a:t>
            </a:r>
            <a:r>
              <a:rPr lang="en-US" altLang="he-IL" dirty="0" smtClean="0"/>
              <a:t>Shape, Rectangle, Circle</a:t>
            </a:r>
          </a:p>
          <a:p>
            <a:pPr marL="0" indent="0" eaLnBrk="1" hangingPunct="1"/>
            <a:r>
              <a:rPr lang="en-US" altLang="he-IL" dirty="0" smtClean="0"/>
              <a:t>Add serialization to the classes.</a:t>
            </a:r>
          </a:p>
          <a:p>
            <a:pPr marL="0" indent="0" eaLnBrk="1" hangingPunct="1"/>
            <a:r>
              <a:rPr lang="en-US" altLang="he-IL" dirty="0" smtClean="0"/>
              <a:t>Save an </a:t>
            </a:r>
            <a:r>
              <a:rPr lang="en-US" altLang="he-IL" dirty="0" err="1" smtClean="0"/>
              <a:t>ArrayList</a:t>
            </a:r>
            <a:r>
              <a:rPr lang="en-US" altLang="he-IL" dirty="0" smtClean="0"/>
              <a:t> of Shapes to file</a:t>
            </a:r>
          </a:p>
          <a:p>
            <a:pPr marL="0" indent="0" eaLnBrk="1" hangingPunct="1"/>
            <a:r>
              <a:rPr lang="en-US" altLang="he-IL" dirty="0" smtClean="0"/>
              <a:t>Load the </a:t>
            </a:r>
            <a:r>
              <a:rPr lang="en-US" altLang="he-IL" dirty="0" err="1" smtClean="0"/>
              <a:t>ArrayList</a:t>
            </a:r>
            <a:r>
              <a:rPr lang="en-US" altLang="he-IL" dirty="0" smtClean="0"/>
              <a:t> of Shapes back from file</a:t>
            </a:r>
          </a:p>
          <a:p>
            <a:pPr marL="0" indent="0" eaLnBrk="1" hangingPunct="1"/>
            <a:endParaRPr lang="en-US" altLang="he-IL" dirty="0" smtClean="0"/>
          </a:p>
          <a:p>
            <a:pPr marL="0" indent="0" eaLnBrk="1" hangingPunct="1"/>
            <a:endParaRPr lang="en-US" altLang="he-IL" dirty="0" smtClean="0"/>
          </a:p>
          <a:p>
            <a:pPr marL="0" indent="0"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9044147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087F24-4077-44E4-8A42-3AC220C9802F}" type="slidenum">
              <a:rPr lang="he-IL" altLang="he-IL" sz="1200"/>
              <a:pPr/>
              <a:t>22</a:t>
            </a:fld>
            <a:endParaRPr lang="en-US" altLang="he-IL" sz="12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white">
          <a:xfrm>
            <a:off x="0" y="6138863"/>
            <a:ext cx="91440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he-IL"/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3406775" y="3440113"/>
            <a:ext cx="5254625" cy="1006475"/>
            <a:chOff x="1225" y="1843"/>
            <a:chExt cx="3310" cy="634"/>
          </a:xfrm>
        </p:grpSpPr>
        <p:sp>
          <p:nvSpPr>
            <p:cNvPr id="15368" name="Freeform 4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>
                <a:gd name="T0" fmla="*/ 428 w 428"/>
                <a:gd name="T1" fmla="*/ 4 h 558"/>
                <a:gd name="T2" fmla="*/ 428 w 428"/>
                <a:gd name="T3" fmla="*/ 4 h 558"/>
                <a:gd name="T4" fmla="*/ 426 w 428"/>
                <a:gd name="T5" fmla="*/ 42 h 558"/>
                <a:gd name="T6" fmla="*/ 420 w 428"/>
                <a:gd name="T7" fmla="*/ 46 h 558"/>
                <a:gd name="T8" fmla="*/ 420 w 428"/>
                <a:gd name="T9" fmla="*/ 46 h 558"/>
                <a:gd name="T10" fmla="*/ 332 w 428"/>
                <a:gd name="T11" fmla="*/ 44 h 558"/>
                <a:gd name="T12" fmla="*/ 244 w 428"/>
                <a:gd name="T13" fmla="*/ 42 h 558"/>
                <a:gd name="T14" fmla="*/ 244 w 428"/>
                <a:gd name="T15" fmla="*/ 42 h 558"/>
                <a:gd name="T16" fmla="*/ 242 w 428"/>
                <a:gd name="T17" fmla="*/ 120 h 558"/>
                <a:gd name="T18" fmla="*/ 242 w 428"/>
                <a:gd name="T19" fmla="*/ 120 h 558"/>
                <a:gd name="T20" fmla="*/ 242 w 428"/>
                <a:gd name="T21" fmla="*/ 198 h 558"/>
                <a:gd name="T22" fmla="*/ 244 w 428"/>
                <a:gd name="T23" fmla="*/ 276 h 558"/>
                <a:gd name="T24" fmla="*/ 244 w 428"/>
                <a:gd name="T25" fmla="*/ 276 h 558"/>
                <a:gd name="T26" fmla="*/ 246 w 428"/>
                <a:gd name="T27" fmla="*/ 448 h 558"/>
                <a:gd name="T28" fmla="*/ 246 w 428"/>
                <a:gd name="T29" fmla="*/ 448 h 558"/>
                <a:gd name="T30" fmla="*/ 250 w 428"/>
                <a:gd name="T31" fmla="*/ 552 h 558"/>
                <a:gd name="T32" fmla="*/ 244 w 428"/>
                <a:gd name="T33" fmla="*/ 556 h 558"/>
                <a:gd name="T34" fmla="*/ 244 w 428"/>
                <a:gd name="T35" fmla="*/ 556 h 558"/>
                <a:gd name="T36" fmla="*/ 192 w 428"/>
                <a:gd name="T37" fmla="*/ 558 h 558"/>
                <a:gd name="T38" fmla="*/ 188 w 428"/>
                <a:gd name="T39" fmla="*/ 554 h 558"/>
                <a:gd name="T40" fmla="*/ 188 w 428"/>
                <a:gd name="T41" fmla="*/ 554 h 558"/>
                <a:gd name="T42" fmla="*/ 190 w 428"/>
                <a:gd name="T43" fmla="*/ 470 h 558"/>
                <a:gd name="T44" fmla="*/ 190 w 428"/>
                <a:gd name="T45" fmla="*/ 470 h 558"/>
                <a:gd name="T46" fmla="*/ 188 w 428"/>
                <a:gd name="T47" fmla="*/ 42 h 558"/>
                <a:gd name="T48" fmla="*/ 188 w 428"/>
                <a:gd name="T49" fmla="*/ 42 h 558"/>
                <a:gd name="T50" fmla="*/ 4 w 428"/>
                <a:gd name="T51" fmla="*/ 46 h 558"/>
                <a:gd name="T52" fmla="*/ 0 w 428"/>
                <a:gd name="T53" fmla="*/ 42 h 558"/>
                <a:gd name="T54" fmla="*/ 0 w 428"/>
                <a:gd name="T55" fmla="*/ 42 h 558"/>
                <a:gd name="T56" fmla="*/ 2 w 428"/>
                <a:gd name="T57" fmla="*/ 24 h 558"/>
                <a:gd name="T58" fmla="*/ 2 w 428"/>
                <a:gd name="T59" fmla="*/ 24 h 558"/>
                <a:gd name="T60" fmla="*/ 2 w 428"/>
                <a:gd name="T61" fmla="*/ 4 h 558"/>
                <a:gd name="T62" fmla="*/ 8 w 428"/>
                <a:gd name="T63" fmla="*/ 0 h 558"/>
                <a:gd name="T64" fmla="*/ 8 w 428"/>
                <a:gd name="T65" fmla="*/ 0 h 558"/>
                <a:gd name="T66" fmla="*/ 84 w 428"/>
                <a:gd name="T67" fmla="*/ 2 h 558"/>
                <a:gd name="T68" fmla="*/ 316 w 428"/>
                <a:gd name="T69" fmla="*/ 2 h 558"/>
                <a:gd name="T70" fmla="*/ 316 w 428"/>
                <a:gd name="T71" fmla="*/ 2 h 558"/>
                <a:gd name="T72" fmla="*/ 424 w 428"/>
                <a:gd name="T73" fmla="*/ 0 h 558"/>
                <a:gd name="T74" fmla="*/ 428 w 428"/>
                <a:gd name="T75" fmla="*/ 4 h 5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558"/>
                <a:gd name="T116" fmla="*/ 428 w 428"/>
                <a:gd name="T117" fmla="*/ 558 h 5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69" name="Freeform 5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>
                <a:gd name="T0" fmla="*/ 352 w 358"/>
                <a:gd name="T1" fmla="*/ 624 h 626"/>
                <a:gd name="T2" fmla="*/ 298 w 358"/>
                <a:gd name="T3" fmla="*/ 622 h 626"/>
                <a:gd name="T4" fmla="*/ 298 w 358"/>
                <a:gd name="T5" fmla="*/ 492 h 626"/>
                <a:gd name="T6" fmla="*/ 298 w 358"/>
                <a:gd name="T7" fmla="*/ 384 h 626"/>
                <a:gd name="T8" fmla="*/ 296 w 358"/>
                <a:gd name="T9" fmla="*/ 340 h 626"/>
                <a:gd name="T10" fmla="*/ 292 w 358"/>
                <a:gd name="T11" fmla="*/ 318 h 626"/>
                <a:gd name="T12" fmla="*/ 286 w 358"/>
                <a:gd name="T13" fmla="*/ 298 h 626"/>
                <a:gd name="T14" fmla="*/ 272 w 358"/>
                <a:gd name="T15" fmla="*/ 278 h 626"/>
                <a:gd name="T16" fmla="*/ 252 w 358"/>
                <a:gd name="T17" fmla="*/ 264 h 626"/>
                <a:gd name="T18" fmla="*/ 240 w 358"/>
                <a:gd name="T19" fmla="*/ 260 h 626"/>
                <a:gd name="T20" fmla="*/ 214 w 358"/>
                <a:gd name="T21" fmla="*/ 256 h 626"/>
                <a:gd name="T22" fmla="*/ 200 w 358"/>
                <a:gd name="T23" fmla="*/ 254 h 626"/>
                <a:gd name="T24" fmla="*/ 164 w 358"/>
                <a:gd name="T25" fmla="*/ 258 h 626"/>
                <a:gd name="T26" fmla="*/ 126 w 358"/>
                <a:gd name="T27" fmla="*/ 270 h 626"/>
                <a:gd name="T28" fmla="*/ 108 w 358"/>
                <a:gd name="T29" fmla="*/ 278 h 626"/>
                <a:gd name="T30" fmla="*/ 76 w 358"/>
                <a:gd name="T31" fmla="*/ 296 h 626"/>
                <a:gd name="T32" fmla="*/ 62 w 358"/>
                <a:gd name="T33" fmla="*/ 308 h 626"/>
                <a:gd name="T34" fmla="*/ 62 w 358"/>
                <a:gd name="T35" fmla="*/ 316 h 626"/>
                <a:gd name="T36" fmla="*/ 68 w 358"/>
                <a:gd name="T37" fmla="*/ 620 h 626"/>
                <a:gd name="T38" fmla="*/ 64 w 358"/>
                <a:gd name="T39" fmla="*/ 624 h 626"/>
                <a:gd name="T40" fmla="*/ 8 w 358"/>
                <a:gd name="T41" fmla="*/ 620 h 626"/>
                <a:gd name="T42" fmla="*/ 10 w 358"/>
                <a:gd name="T43" fmla="*/ 276 h 626"/>
                <a:gd name="T44" fmla="*/ 10 w 358"/>
                <a:gd name="T45" fmla="*/ 210 h 626"/>
                <a:gd name="T46" fmla="*/ 6 w 358"/>
                <a:gd name="T47" fmla="*/ 78 h 626"/>
                <a:gd name="T48" fmla="*/ 6 w 358"/>
                <a:gd name="T49" fmla="*/ 8 h 626"/>
                <a:gd name="T50" fmla="*/ 60 w 358"/>
                <a:gd name="T51" fmla="*/ 0 h 626"/>
                <a:gd name="T52" fmla="*/ 64 w 358"/>
                <a:gd name="T53" fmla="*/ 4 h 626"/>
                <a:gd name="T54" fmla="*/ 62 w 358"/>
                <a:gd name="T55" fmla="*/ 126 h 626"/>
                <a:gd name="T56" fmla="*/ 62 w 358"/>
                <a:gd name="T57" fmla="*/ 262 h 626"/>
                <a:gd name="T58" fmla="*/ 98 w 358"/>
                <a:gd name="T59" fmla="*/ 242 h 626"/>
                <a:gd name="T60" fmla="*/ 136 w 358"/>
                <a:gd name="T61" fmla="*/ 226 h 626"/>
                <a:gd name="T62" fmla="*/ 176 w 358"/>
                <a:gd name="T63" fmla="*/ 216 h 626"/>
                <a:gd name="T64" fmla="*/ 218 w 358"/>
                <a:gd name="T65" fmla="*/ 212 h 626"/>
                <a:gd name="T66" fmla="*/ 238 w 358"/>
                <a:gd name="T67" fmla="*/ 214 h 626"/>
                <a:gd name="T68" fmla="*/ 274 w 358"/>
                <a:gd name="T69" fmla="*/ 222 h 626"/>
                <a:gd name="T70" fmla="*/ 290 w 358"/>
                <a:gd name="T71" fmla="*/ 228 h 626"/>
                <a:gd name="T72" fmla="*/ 318 w 358"/>
                <a:gd name="T73" fmla="*/ 248 h 626"/>
                <a:gd name="T74" fmla="*/ 338 w 358"/>
                <a:gd name="T75" fmla="*/ 278 h 626"/>
                <a:gd name="T76" fmla="*/ 342 w 358"/>
                <a:gd name="T77" fmla="*/ 288 h 626"/>
                <a:gd name="T78" fmla="*/ 350 w 358"/>
                <a:gd name="T79" fmla="*/ 326 h 626"/>
                <a:gd name="T80" fmla="*/ 350 w 358"/>
                <a:gd name="T81" fmla="*/ 378 h 626"/>
                <a:gd name="T82" fmla="*/ 352 w 358"/>
                <a:gd name="T83" fmla="*/ 458 h 626"/>
                <a:gd name="T84" fmla="*/ 352 w 358"/>
                <a:gd name="T85" fmla="*/ 624 h 6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"/>
                <a:gd name="T130" fmla="*/ 0 h 626"/>
                <a:gd name="T131" fmla="*/ 358 w 358"/>
                <a:gd name="T132" fmla="*/ 626 h 6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0" name="Freeform 6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>
                <a:gd name="T0" fmla="*/ 276 w 326"/>
                <a:gd name="T1" fmla="*/ 414 h 422"/>
                <a:gd name="T2" fmla="*/ 270 w 326"/>
                <a:gd name="T3" fmla="*/ 382 h 422"/>
                <a:gd name="T4" fmla="*/ 226 w 326"/>
                <a:gd name="T5" fmla="*/ 406 h 422"/>
                <a:gd name="T6" fmla="*/ 178 w 326"/>
                <a:gd name="T7" fmla="*/ 420 h 422"/>
                <a:gd name="T8" fmla="*/ 144 w 326"/>
                <a:gd name="T9" fmla="*/ 422 h 422"/>
                <a:gd name="T10" fmla="*/ 88 w 326"/>
                <a:gd name="T11" fmla="*/ 412 h 422"/>
                <a:gd name="T12" fmla="*/ 52 w 326"/>
                <a:gd name="T13" fmla="*/ 394 h 422"/>
                <a:gd name="T14" fmla="*/ 32 w 326"/>
                <a:gd name="T15" fmla="*/ 376 h 422"/>
                <a:gd name="T16" fmla="*/ 12 w 326"/>
                <a:gd name="T17" fmla="*/ 346 h 422"/>
                <a:gd name="T18" fmla="*/ 2 w 326"/>
                <a:gd name="T19" fmla="*/ 308 h 422"/>
                <a:gd name="T20" fmla="*/ 2 w 326"/>
                <a:gd name="T21" fmla="*/ 270 h 422"/>
                <a:gd name="T22" fmla="*/ 28 w 326"/>
                <a:gd name="T23" fmla="*/ 214 h 422"/>
                <a:gd name="T24" fmla="*/ 58 w 326"/>
                <a:gd name="T25" fmla="*/ 188 h 422"/>
                <a:gd name="T26" fmla="*/ 96 w 326"/>
                <a:gd name="T27" fmla="*/ 172 h 422"/>
                <a:gd name="T28" fmla="*/ 182 w 326"/>
                <a:gd name="T29" fmla="*/ 150 h 422"/>
                <a:gd name="T30" fmla="*/ 270 w 326"/>
                <a:gd name="T31" fmla="*/ 124 h 422"/>
                <a:gd name="T32" fmla="*/ 264 w 326"/>
                <a:gd name="T33" fmla="*/ 84 h 422"/>
                <a:gd name="T34" fmla="*/ 246 w 326"/>
                <a:gd name="T35" fmla="*/ 60 h 422"/>
                <a:gd name="T36" fmla="*/ 196 w 326"/>
                <a:gd name="T37" fmla="*/ 42 h 422"/>
                <a:gd name="T38" fmla="*/ 142 w 326"/>
                <a:gd name="T39" fmla="*/ 44 h 422"/>
                <a:gd name="T40" fmla="*/ 54 w 326"/>
                <a:gd name="T41" fmla="*/ 72 h 422"/>
                <a:gd name="T42" fmla="*/ 50 w 326"/>
                <a:gd name="T43" fmla="*/ 50 h 422"/>
                <a:gd name="T44" fmla="*/ 54 w 326"/>
                <a:gd name="T45" fmla="*/ 26 h 422"/>
                <a:gd name="T46" fmla="*/ 118 w 326"/>
                <a:gd name="T47" fmla="*/ 8 h 422"/>
                <a:gd name="T48" fmla="*/ 184 w 326"/>
                <a:gd name="T49" fmla="*/ 0 h 422"/>
                <a:gd name="T50" fmla="*/ 242 w 326"/>
                <a:gd name="T51" fmla="*/ 8 h 422"/>
                <a:gd name="T52" fmla="*/ 278 w 326"/>
                <a:gd name="T53" fmla="*/ 22 h 422"/>
                <a:gd name="T54" fmla="*/ 314 w 326"/>
                <a:gd name="T55" fmla="*/ 64 h 422"/>
                <a:gd name="T56" fmla="*/ 320 w 326"/>
                <a:gd name="T57" fmla="*/ 92 h 422"/>
                <a:gd name="T58" fmla="*/ 322 w 326"/>
                <a:gd name="T59" fmla="*/ 120 h 422"/>
                <a:gd name="T60" fmla="*/ 320 w 326"/>
                <a:gd name="T61" fmla="*/ 304 h 422"/>
                <a:gd name="T62" fmla="*/ 320 w 326"/>
                <a:gd name="T63" fmla="*/ 412 h 422"/>
                <a:gd name="T64" fmla="*/ 204 w 326"/>
                <a:gd name="T65" fmla="*/ 188 h 422"/>
                <a:gd name="T66" fmla="*/ 134 w 326"/>
                <a:gd name="T67" fmla="*/ 204 h 422"/>
                <a:gd name="T68" fmla="*/ 102 w 326"/>
                <a:gd name="T69" fmla="*/ 216 h 422"/>
                <a:gd name="T70" fmla="*/ 78 w 326"/>
                <a:gd name="T71" fmla="*/ 234 h 422"/>
                <a:gd name="T72" fmla="*/ 56 w 326"/>
                <a:gd name="T73" fmla="*/ 276 h 422"/>
                <a:gd name="T74" fmla="*/ 58 w 326"/>
                <a:gd name="T75" fmla="*/ 312 h 422"/>
                <a:gd name="T76" fmla="*/ 86 w 326"/>
                <a:gd name="T77" fmla="*/ 356 h 422"/>
                <a:gd name="T78" fmla="*/ 118 w 326"/>
                <a:gd name="T79" fmla="*/ 374 h 422"/>
                <a:gd name="T80" fmla="*/ 156 w 326"/>
                <a:gd name="T81" fmla="*/ 380 h 422"/>
                <a:gd name="T82" fmla="*/ 202 w 326"/>
                <a:gd name="T83" fmla="*/ 374 h 422"/>
                <a:gd name="T84" fmla="*/ 244 w 326"/>
                <a:gd name="T85" fmla="*/ 356 h 422"/>
                <a:gd name="T86" fmla="*/ 270 w 326"/>
                <a:gd name="T87" fmla="*/ 180 h 4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6"/>
                <a:gd name="T133" fmla="*/ 0 h 422"/>
                <a:gd name="T134" fmla="*/ 326 w 326"/>
                <a:gd name="T135" fmla="*/ 422 h 4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1" name="Freeform 7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>
                <a:gd name="T0" fmla="*/ 352 w 356"/>
                <a:gd name="T1" fmla="*/ 412 h 414"/>
                <a:gd name="T2" fmla="*/ 296 w 356"/>
                <a:gd name="T3" fmla="*/ 408 h 414"/>
                <a:gd name="T4" fmla="*/ 296 w 356"/>
                <a:gd name="T5" fmla="*/ 308 h 414"/>
                <a:gd name="T6" fmla="*/ 294 w 356"/>
                <a:gd name="T7" fmla="*/ 158 h 414"/>
                <a:gd name="T8" fmla="*/ 294 w 356"/>
                <a:gd name="T9" fmla="*/ 114 h 414"/>
                <a:gd name="T10" fmla="*/ 288 w 356"/>
                <a:gd name="T11" fmla="*/ 96 h 414"/>
                <a:gd name="T12" fmla="*/ 280 w 356"/>
                <a:gd name="T13" fmla="*/ 78 h 414"/>
                <a:gd name="T14" fmla="*/ 268 w 356"/>
                <a:gd name="T15" fmla="*/ 64 h 414"/>
                <a:gd name="T16" fmla="*/ 252 w 356"/>
                <a:gd name="T17" fmla="*/ 54 h 414"/>
                <a:gd name="T18" fmla="*/ 242 w 356"/>
                <a:gd name="T19" fmla="*/ 50 h 414"/>
                <a:gd name="T20" fmla="*/ 202 w 356"/>
                <a:gd name="T21" fmla="*/ 44 h 414"/>
                <a:gd name="T22" fmla="*/ 182 w 356"/>
                <a:gd name="T23" fmla="*/ 46 h 414"/>
                <a:gd name="T24" fmla="*/ 144 w 356"/>
                <a:gd name="T25" fmla="*/ 52 h 414"/>
                <a:gd name="T26" fmla="*/ 110 w 356"/>
                <a:gd name="T27" fmla="*/ 66 h 414"/>
                <a:gd name="T28" fmla="*/ 76 w 356"/>
                <a:gd name="T29" fmla="*/ 84 h 414"/>
                <a:gd name="T30" fmla="*/ 60 w 356"/>
                <a:gd name="T31" fmla="*/ 114 h 414"/>
                <a:gd name="T32" fmla="*/ 62 w 356"/>
                <a:gd name="T33" fmla="*/ 188 h 414"/>
                <a:gd name="T34" fmla="*/ 66 w 356"/>
                <a:gd name="T35" fmla="*/ 334 h 414"/>
                <a:gd name="T36" fmla="*/ 62 w 356"/>
                <a:gd name="T37" fmla="*/ 412 h 414"/>
                <a:gd name="T38" fmla="*/ 12 w 356"/>
                <a:gd name="T39" fmla="*/ 414 h 414"/>
                <a:gd name="T40" fmla="*/ 8 w 356"/>
                <a:gd name="T41" fmla="*/ 408 h 414"/>
                <a:gd name="T42" fmla="*/ 10 w 356"/>
                <a:gd name="T43" fmla="*/ 252 h 414"/>
                <a:gd name="T44" fmla="*/ 6 w 356"/>
                <a:gd name="T45" fmla="*/ 136 h 414"/>
                <a:gd name="T46" fmla="*/ 4 w 356"/>
                <a:gd name="T47" fmla="*/ 14 h 414"/>
                <a:gd name="T48" fmla="*/ 56 w 356"/>
                <a:gd name="T49" fmla="*/ 6 h 414"/>
                <a:gd name="T50" fmla="*/ 60 w 356"/>
                <a:gd name="T51" fmla="*/ 10 h 414"/>
                <a:gd name="T52" fmla="*/ 58 w 356"/>
                <a:gd name="T53" fmla="*/ 52 h 414"/>
                <a:gd name="T54" fmla="*/ 134 w 356"/>
                <a:gd name="T55" fmla="*/ 14 h 414"/>
                <a:gd name="T56" fmla="*/ 152 w 356"/>
                <a:gd name="T57" fmla="*/ 8 h 414"/>
                <a:gd name="T58" fmla="*/ 194 w 356"/>
                <a:gd name="T59" fmla="*/ 2 h 414"/>
                <a:gd name="T60" fmla="*/ 216 w 356"/>
                <a:gd name="T61" fmla="*/ 0 h 414"/>
                <a:gd name="T62" fmla="*/ 254 w 356"/>
                <a:gd name="T63" fmla="*/ 4 h 414"/>
                <a:gd name="T64" fmla="*/ 288 w 356"/>
                <a:gd name="T65" fmla="*/ 16 h 414"/>
                <a:gd name="T66" fmla="*/ 304 w 356"/>
                <a:gd name="T67" fmla="*/ 24 h 414"/>
                <a:gd name="T68" fmla="*/ 328 w 356"/>
                <a:gd name="T69" fmla="*/ 50 h 414"/>
                <a:gd name="T70" fmla="*/ 338 w 356"/>
                <a:gd name="T71" fmla="*/ 66 h 414"/>
                <a:gd name="T72" fmla="*/ 346 w 356"/>
                <a:gd name="T73" fmla="*/ 88 h 414"/>
                <a:gd name="T74" fmla="*/ 350 w 356"/>
                <a:gd name="T75" fmla="*/ 114 h 414"/>
                <a:gd name="T76" fmla="*/ 350 w 356"/>
                <a:gd name="T77" fmla="*/ 166 h 414"/>
                <a:gd name="T78" fmla="*/ 352 w 356"/>
                <a:gd name="T79" fmla="*/ 246 h 414"/>
                <a:gd name="T80" fmla="*/ 352 w 356"/>
                <a:gd name="T81" fmla="*/ 412 h 4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6"/>
                <a:gd name="T124" fmla="*/ 0 h 414"/>
                <a:gd name="T125" fmla="*/ 356 w 356"/>
                <a:gd name="T126" fmla="*/ 414 h 4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2" name="Freeform 8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>
                <a:gd name="T0" fmla="*/ 332 w 336"/>
                <a:gd name="T1" fmla="*/ 624 h 626"/>
                <a:gd name="T2" fmla="*/ 332 w 336"/>
                <a:gd name="T3" fmla="*/ 624 h 626"/>
                <a:gd name="T4" fmla="*/ 310 w 336"/>
                <a:gd name="T5" fmla="*/ 622 h 626"/>
                <a:gd name="T6" fmla="*/ 310 w 336"/>
                <a:gd name="T7" fmla="*/ 622 h 626"/>
                <a:gd name="T8" fmla="*/ 270 w 336"/>
                <a:gd name="T9" fmla="*/ 626 h 626"/>
                <a:gd name="T10" fmla="*/ 260 w 336"/>
                <a:gd name="T11" fmla="*/ 622 h 626"/>
                <a:gd name="T12" fmla="*/ 260 w 336"/>
                <a:gd name="T13" fmla="*/ 622 h 626"/>
                <a:gd name="T14" fmla="*/ 162 w 336"/>
                <a:gd name="T15" fmla="*/ 506 h 626"/>
                <a:gd name="T16" fmla="*/ 62 w 336"/>
                <a:gd name="T17" fmla="*/ 390 h 626"/>
                <a:gd name="T18" fmla="*/ 62 w 336"/>
                <a:gd name="T19" fmla="*/ 412 h 626"/>
                <a:gd name="T20" fmla="*/ 62 w 336"/>
                <a:gd name="T21" fmla="*/ 412 h 626"/>
                <a:gd name="T22" fmla="*/ 62 w 336"/>
                <a:gd name="T23" fmla="*/ 490 h 626"/>
                <a:gd name="T24" fmla="*/ 66 w 336"/>
                <a:gd name="T25" fmla="*/ 568 h 626"/>
                <a:gd name="T26" fmla="*/ 66 w 336"/>
                <a:gd name="T27" fmla="*/ 568 h 626"/>
                <a:gd name="T28" fmla="*/ 68 w 336"/>
                <a:gd name="T29" fmla="*/ 620 h 626"/>
                <a:gd name="T30" fmla="*/ 62 w 336"/>
                <a:gd name="T31" fmla="*/ 624 h 626"/>
                <a:gd name="T32" fmla="*/ 62 w 336"/>
                <a:gd name="T33" fmla="*/ 624 h 626"/>
                <a:gd name="T34" fmla="*/ 14 w 336"/>
                <a:gd name="T35" fmla="*/ 626 h 626"/>
                <a:gd name="T36" fmla="*/ 8 w 336"/>
                <a:gd name="T37" fmla="*/ 620 h 626"/>
                <a:gd name="T38" fmla="*/ 8 w 336"/>
                <a:gd name="T39" fmla="*/ 284 h 626"/>
                <a:gd name="T40" fmla="*/ 8 w 336"/>
                <a:gd name="T41" fmla="*/ 284 h 626"/>
                <a:gd name="T42" fmla="*/ 6 w 336"/>
                <a:gd name="T43" fmla="*/ 148 h 626"/>
                <a:gd name="T44" fmla="*/ 0 w 336"/>
                <a:gd name="T45" fmla="*/ 12 h 626"/>
                <a:gd name="T46" fmla="*/ 6 w 336"/>
                <a:gd name="T47" fmla="*/ 8 h 626"/>
                <a:gd name="T48" fmla="*/ 6 w 336"/>
                <a:gd name="T49" fmla="*/ 8 h 626"/>
                <a:gd name="T50" fmla="*/ 58 w 336"/>
                <a:gd name="T51" fmla="*/ 0 h 626"/>
                <a:gd name="T52" fmla="*/ 64 w 336"/>
                <a:gd name="T53" fmla="*/ 6 h 626"/>
                <a:gd name="T54" fmla="*/ 64 w 336"/>
                <a:gd name="T55" fmla="*/ 6 h 626"/>
                <a:gd name="T56" fmla="*/ 62 w 336"/>
                <a:gd name="T57" fmla="*/ 100 h 626"/>
                <a:gd name="T58" fmla="*/ 62 w 336"/>
                <a:gd name="T59" fmla="*/ 382 h 626"/>
                <a:gd name="T60" fmla="*/ 138 w 336"/>
                <a:gd name="T61" fmla="*/ 310 h 626"/>
                <a:gd name="T62" fmla="*/ 138 w 336"/>
                <a:gd name="T63" fmla="*/ 310 h 626"/>
                <a:gd name="T64" fmla="*/ 182 w 336"/>
                <a:gd name="T65" fmla="*/ 268 h 626"/>
                <a:gd name="T66" fmla="*/ 222 w 336"/>
                <a:gd name="T67" fmla="*/ 226 h 626"/>
                <a:gd name="T68" fmla="*/ 234 w 336"/>
                <a:gd name="T69" fmla="*/ 222 h 626"/>
                <a:gd name="T70" fmla="*/ 294 w 336"/>
                <a:gd name="T71" fmla="*/ 222 h 626"/>
                <a:gd name="T72" fmla="*/ 298 w 336"/>
                <a:gd name="T73" fmla="*/ 228 h 626"/>
                <a:gd name="T74" fmla="*/ 298 w 336"/>
                <a:gd name="T75" fmla="*/ 228 h 626"/>
                <a:gd name="T76" fmla="*/ 210 w 336"/>
                <a:gd name="T77" fmla="*/ 304 h 626"/>
                <a:gd name="T78" fmla="*/ 124 w 336"/>
                <a:gd name="T79" fmla="*/ 382 h 626"/>
                <a:gd name="T80" fmla="*/ 202 w 336"/>
                <a:gd name="T81" fmla="*/ 472 h 626"/>
                <a:gd name="T82" fmla="*/ 202 w 336"/>
                <a:gd name="T83" fmla="*/ 472 h 626"/>
                <a:gd name="T84" fmla="*/ 274 w 336"/>
                <a:gd name="T85" fmla="*/ 550 h 626"/>
                <a:gd name="T86" fmla="*/ 274 w 336"/>
                <a:gd name="T87" fmla="*/ 550 h 626"/>
                <a:gd name="T88" fmla="*/ 304 w 336"/>
                <a:gd name="T89" fmla="*/ 584 h 626"/>
                <a:gd name="T90" fmla="*/ 336 w 336"/>
                <a:gd name="T91" fmla="*/ 618 h 626"/>
                <a:gd name="T92" fmla="*/ 332 w 336"/>
                <a:gd name="T93" fmla="*/ 624 h 6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626"/>
                <a:gd name="T143" fmla="*/ 336 w 336"/>
                <a:gd name="T144" fmla="*/ 626 h 6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3" name="Freeform 9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>
                <a:gd name="T0" fmla="*/ 428 w 428"/>
                <a:gd name="T1" fmla="*/ 8 h 560"/>
                <a:gd name="T2" fmla="*/ 428 w 428"/>
                <a:gd name="T3" fmla="*/ 8 h 560"/>
                <a:gd name="T4" fmla="*/ 380 w 428"/>
                <a:gd name="T5" fmla="*/ 90 h 560"/>
                <a:gd name="T6" fmla="*/ 332 w 428"/>
                <a:gd name="T7" fmla="*/ 172 h 560"/>
                <a:gd name="T8" fmla="*/ 238 w 428"/>
                <a:gd name="T9" fmla="*/ 330 h 560"/>
                <a:gd name="T10" fmla="*/ 238 w 428"/>
                <a:gd name="T11" fmla="*/ 338 h 560"/>
                <a:gd name="T12" fmla="*/ 238 w 428"/>
                <a:gd name="T13" fmla="*/ 338 h 560"/>
                <a:gd name="T14" fmla="*/ 240 w 428"/>
                <a:gd name="T15" fmla="*/ 446 h 560"/>
                <a:gd name="T16" fmla="*/ 244 w 428"/>
                <a:gd name="T17" fmla="*/ 554 h 560"/>
                <a:gd name="T18" fmla="*/ 238 w 428"/>
                <a:gd name="T19" fmla="*/ 558 h 560"/>
                <a:gd name="T20" fmla="*/ 238 w 428"/>
                <a:gd name="T21" fmla="*/ 558 h 560"/>
                <a:gd name="T22" fmla="*/ 188 w 428"/>
                <a:gd name="T23" fmla="*/ 560 h 560"/>
                <a:gd name="T24" fmla="*/ 182 w 428"/>
                <a:gd name="T25" fmla="*/ 556 h 560"/>
                <a:gd name="T26" fmla="*/ 182 w 428"/>
                <a:gd name="T27" fmla="*/ 556 h 560"/>
                <a:gd name="T28" fmla="*/ 184 w 428"/>
                <a:gd name="T29" fmla="*/ 468 h 560"/>
                <a:gd name="T30" fmla="*/ 184 w 428"/>
                <a:gd name="T31" fmla="*/ 382 h 560"/>
                <a:gd name="T32" fmla="*/ 184 w 428"/>
                <a:gd name="T33" fmla="*/ 382 h 560"/>
                <a:gd name="T34" fmla="*/ 182 w 428"/>
                <a:gd name="T35" fmla="*/ 334 h 560"/>
                <a:gd name="T36" fmla="*/ 94 w 428"/>
                <a:gd name="T37" fmla="*/ 174 h 560"/>
                <a:gd name="T38" fmla="*/ 94 w 428"/>
                <a:gd name="T39" fmla="*/ 174 h 560"/>
                <a:gd name="T40" fmla="*/ 0 w 428"/>
                <a:gd name="T41" fmla="*/ 10 h 560"/>
                <a:gd name="T42" fmla="*/ 4 w 428"/>
                <a:gd name="T43" fmla="*/ 4 h 560"/>
                <a:gd name="T44" fmla="*/ 4 w 428"/>
                <a:gd name="T45" fmla="*/ 4 h 560"/>
                <a:gd name="T46" fmla="*/ 60 w 428"/>
                <a:gd name="T47" fmla="*/ 0 h 560"/>
                <a:gd name="T48" fmla="*/ 68 w 428"/>
                <a:gd name="T49" fmla="*/ 6 h 560"/>
                <a:gd name="T50" fmla="*/ 68 w 428"/>
                <a:gd name="T51" fmla="*/ 6 h 560"/>
                <a:gd name="T52" fmla="*/ 140 w 428"/>
                <a:gd name="T53" fmla="*/ 146 h 560"/>
                <a:gd name="T54" fmla="*/ 214 w 428"/>
                <a:gd name="T55" fmla="*/ 286 h 560"/>
                <a:gd name="T56" fmla="*/ 214 w 428"/>
                <a:gd name="T57" fmla="*/ 286 h 560"/>
                <a:gd name="T58" fmla="*/ 254 w 428"/>
                <a:gd name="T59" fmla="*/ 218 h 560"/>
                <a:gd name="T60" fmla="*/ 294 w 428"/>
                <a:gd name="T61" fmla="*/ 148 h 560"/>
                <a:gd name="T62" fmla="*/ 332 w 428"/>
                <a:gd name="T63" fmla="*/ 76 h 560"/>
                <a:gd name="T64" fmla="*/ 368 w 428"/>
                <a:gd name="T65" fmla="*/ 6 h 560"/>
                <a:gd name="T66" fmla="*/ 374 w 428"/>
                <a:gd name="T67" fmla="*/ 2 h 560"/>
                <a:gd name="T68" fmla="*/ 424 w 428"/>
                <a:gd name="T69" fmla="*/ 2 h 560"/>
                <a:gd name="T70" fmla="*/ 428 w 428"/>
                <a:gd name="T71" fmla="*/ 8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8"/>
                <a:gd name="T109" fmla="*/ 0 h 560"/>
                <a:gd name="T110" fmla="*/ 428 w 428"/>
                <a:gd name="T111" fmla="*/ 560 h 5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4" name="Freeform 10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>
                <a:gd name="T0" fmla="*/ 396 w 398"/>
                <a:gd name="T1" fmla="*/ 232 h 422"/>
                <a:gd name="T2" fmla="*/ 386 w 398"/>
                <a:gd name="T3" fmla="*/ 292 h 422"/>
                <a:gd name="T4" fmla="*/ 362 w 398"/>
                <a:gd name="T5" fmla="*/ 344 h 422"/>
                <a:gd name="T6" fmla="*/ 338 w 398"/>
                <a:gd name="T7" fmla="*/ 374 h 422"/>
                <a:gd name="T8" fmla="*/ 288 w 398"/>
                <a:gd name="T9" fmla="*/ 406 h 422"/>
                <a:gd name="T10" fmla="*/ 224 w 398"/>
                <a:gd name="T11" fmla="*/ 420 h 422"/>
                <a:gd name="T12" fmla="*/ 172 w 398"/>
                <a:gd name="T13" fmla="*/ 420 h 422"/>
                <a:gd name="T14" fmla="*/ 108 w 398"/>
                <a:gd name="T15" fmla="*/ 406 h 422"/>
                <a:gd name="T16" fmla="*/ 60 w 398"/>
                <a:gd name="T17" fmla="*/ 374 h 422"/>
                <a:gd name="T18" fmla="*/ 36 w 398"/>
                <a:gd name="T19" fmla="*/ 344 h 422"/>
                <a:gd name="T20" fmla="*/ 12 w 398"/>
                <a:gd name="T21" fmla="*/ 292 h 422"/>
                <a:gd name="T22" fmla="*/ 0 w 398"/>
                <a:gd name="T23" fmla="*/ 232 h 422"/>
                <a:gd name="T24" fmla="*/ 0 w 398"/>
                <a:gd name="T25" fmla="*/ 188 h 422"/>
                <a:gd name="T26" fmla="*/ 12 w 398"/>
                <a:gd name="T27" fmla="*/ 126 h 422"/>
                <a:gd name="T28" fmla="*/ 38 w 398"/>
                <a:gd name="T29" fmla="*/ 74 h 422"/>
                <a:gd name="T30" fmla="*/ 64 w 398"/>
                <a:gd name="T31" fmla="*/ 46 h 422"/>
                <a:gd name="T32" fmla="*/ 114 w 398"/>
                <a:gd name="T33" fmla="*/ 16 h 422"/>
                <a:gd name="T34" fmla="*/ 180 w 398"/>
                <a:gd name="T35" fmla="*/ 2 h 422"/>
                <a:gd name="T36" fmla="*/ 230 w 398"/>
                <a:gd name="T37" fmla="*/ 2 h 422"/>
                <a:gd name="T38" fmla="*/ 292 w 398"/>
                <a:gd name="T39" fmla="*/ 18 h 422"/>
                <a:gd name="T40" fmla="*/ 340 w 398"/>
                <a:gd name="T41" fmla="*/ 48 h 422"/>
                <a:gd name="T42" fmla="*/ 364 w 398"/>
                <a:gd name="T43" fmla="*/ 78 h 422"/>
                <a:gd name="T44" fmla="*/ 386 w 398"/>
                <a:gd name="T45" fmla="*/ 130 h 422"/>
                <a:gd name="T46" fmla="*/ 396 w 398"/>
                <a:gd name="T47" fmla="*/ 190 h 422"/>
                <a:gd name="T48" fmla="*/ 340 w 398"/>
                <a:gd name="T49" fmla="*/ 218 h 422"/>
                <a:gd name="T50" fmla="*/ 334 w 398"/>
                <a:gd name="T51" fmla="*/ 154 h 422"/>
                <a:gd name="T52" fmla="*/ 312 w 398"/>
                <a:gd name="T53" fmla="*/ 98 h 422"/>
                <a:gd name="T54" fmla="*/ 284 w 398"/>
                <a:gd name="T55" fmla="*/ 66 h 422"/>
                <a:gd name="T56" fmla="*/ 256 w 398"/>
                <a:gd name="T57" fmla="*/ 50 h 422"/>
                <a:gd name="T58" fmla="*/ 202 w 398"/>
                <a:gd name="T59" fmla="*/ 42 h 422"/>
                <a:gd name="T60" fmla="*/ 164 w 398"/>
                <a:gd name="T61" fmla="*/ 46 h 422"/>
                <a:gd name="T62" fmla="*/ 118 w 398"/>
                <a:gd name="T63" fmla="*/ 62 h 422"/>
                <a:gd name="T64" fmla="*/ 88 w 398"/>
                <a:gd name="T65" fmla="*/ 92 h 422"/>
                <a:gd name="T66" fmla="*/ 74 w 398"/>
                <a:gd name="T67" fmla="*/ 118 h 422"/>
                <a:gd name="T68" fmla="*/ 56 w 398"/>
                <a:gd name="T69" fmla="*/ 208 h 422"/>
                <a:gd name="T70" fmla="*/ 64 w 398"/>
                <a:gd name="T71" fmla="*/ 272 h 422"/>
                <a:gd name="T72" fmla="*/ 74 w 398"/>
                <a:gd name="T73" fmla="*/ 302 h 422"/>
                <a:gd name="T74" fmla="*/ 86 w 398"/>
                <a:gd name="T75" fmla="*/ 328 h 422"/>
                <a:gd name="T76" fmla="*/ 118 w 398"/>
                <a:gd name="T77" fmla="*/ 360 h 422"/>
                <a:gd name="T78" fmla="*/ 164 w 398"/>
                <a:gd name="T79" fmla="*/ 378 h 422"/>
                <a:gd name="T80" fmla="*/ 202 w 398"/>
                <a:gd name="T81" fmla="*/ 380 h 422"/>
                <a:gd name="T82" fmla="*/ 254 w 398"/>
                <a:gd name="T83" fmla="*/ 374 h 422"/>
                <a:gd name="T84" fmla="*/ 292 w 398"/>
                <a:gd name="T85" fmla="*/ 352 h 422"/>
                <a:gd name="T86" fmla="*/ 312 w 398"/>
                <a:gd name="T87" fmla="*/ 330 h 422"/>
                <a:gd name="T88" fmla="*/ 340 w 398"/>
                <a:gd name="T89" fmla="*/ 248 h 4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98"/>
                <a:gd name="T136" fmla="*/ 0 h 422"/>
                <a:gd name="T137" fmla="*/ 398 w 398"/>
                <a:gd name="T138" fmla="*/ 422 h 4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5" name="Freeform 11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>
                <a:gd name="T0" fmla="*/ 300 w 352"/>
                <a:gd name="T1" fmla="*/ 408 h 416"/>
                <a:gd name="T2" fmla="*/ 296 w 352"/>
                <a:gd name="T3" fmla="*/ 404 h 416"/>
                <a:gd name="T4" fmla="*/ 296 w 352"/>
                <a:gd name="T5" fmla="*/ 368 h 416"/>
                <a:gd name="T6" fmla="*/ 264 w 352"/>
                <a:gd name="T7" fmla="*/ 388 h 416"/>
                <a:gd name="T8" fmla="*/ 228 w 352"/>
                <a:gd name="T9" fmla="*/ 404 h 416"/>
                <a:gd name="T10" fmla="*/ 190 w 352"/>
                <a:gd name="T11" fmla="*/ 412 h 416"/>
                <a:gd name="T12" fmla="*/ 150 w 352"/>
                <a:gd name="T13" fmla="*/ 416 h 416"/>
                <a:gd name="T14" fmla="*/ 124 w 352"/>
                <a:gd name="T15" fmla="*/ 414 h 416"/>
                <a:gd name="T16" fmla="*/ 102 w 352"/>
                <a:gd name="T17" fmla="*/ 410 h 416"/>
                <a:gd name="T18" fmla="*/ 56 w 352"/>
                <a:gd name="T19" fmla="*/ 390 h 416"/>
                <a:gd name="T20" fmla="*/ 44 w 352"/>
                <a:gd name="T21" fmla="*/ 382 h 416"/>
                <a:gd name="T22" fmla="*/ 28 w 352"/>
                <a:gd name="T23" fmla="*/ 362 h 416"/>
                <a:gd name="T24" fmla="*/ 20 w 352"/>
                <a:gd name="T25" fmla="*/ 352 h 416"/>
                <a:gd name="T26" fmla="*/ 6 w 352"/>
                <a:gd name="T27" fmla="*/ 304 h 416"/>
                <a:gd name="T28" fmla="*/ 2 w 352"/>
                <a:gd name="T29" fmla="*/ 278 h 416"/>
                <a:gd name="T30" fmla="*/ 2 w 352"/>
                <a:gd name="T31" fmla="*/ 252 h 416"/>
                <a:gd name="T32" fmla="*/ 2 w 352"/>
                <a:gd name="T33" fmla="*/ 154 h 416"/>
                <a:gd name="T34" fmla="*/ 2 w 352"/>
                <a:gd name="T35" fmla="*/ 82 h 416"/>
                <a:gd name="T36" fmla="*/ 4 w 352"/>
                <a:gd name="T37" fmla="*/ 2 h 416"/>
                <a:gd name="T38" fmla="*/ 56 w 352"/>
                <a:gd name="T39" fmla="*/ 0 h 416"/>
                <a:gd name="T40" fmla="*/ 62 w 352"/>
                <a:gd name="T41" fmla="*/ 6 h 416"/>
                <a:gd name="T42" fmla="*/ 58 w 352"/>
                <a:gd name="T43" fmla="*/ 156 h 416"/>
                <a:gd name="T44" fmla="*/ 58 w 352"/>
                <a:gd name="T45" fmla="*/ 252 h 416"/>
                <a:gd name="T46" fmla="*/ 64 w 352"/>
                <a:gd name="T47" fmla="*/ 298 h 416"/>
                <a:gd name="T48" fmla="*/ 70 w 352"/>
                <a:gd name="T49" fmla="*/ 320 h 416"/>
                <a:gd name="T50" fmla="*/ 80 w 352"/>
                <a:gd name="T51" fmla="*/ 338 h 416"/>
                <a:gd name="T52" fmla="*/ 92 w 352"/>
                <a:gd name="T53" fmla="*/ 354 h 416"/>
                <a:gd name="T54" fmla="*/ 112 w 352"/>
                <a:gd name="T55" fmla="*/ 366 h 416"/>
                <a:gd name="T56" fmla="*/ 134 w 352"/>
                <a:gd name="T57" fmla="*/ 372 h 416"/>
                <a:gd name="T58" fmla="*/ 162 w 352"/>
                <a:gd name="T59" fmla="*/ 374 h 416"/>
                <a:gd name="T60" fmla="*/ 182 w 352"/>
                <a:gd name="T61" fmla="*/ 374 h 416"/>
                <a:gd name="T62" fmla="*/ 218 w 352"/>
                <a:gd name="T63" fmla="*/ 368 h 416"/>
                <a:gd name="T64" fmla="*/ 250 w 352"/>
                <a:gd name="T65" fmla="*/ 354 h 416"/>
                <a:gd name="T66" fmla="*/ 280 w 352"/>
                <a:gd name="T67" fmla="*/ 336 h 416"/>
                <a:gd name="T68" fmla="*/ 294 w 352"/>
                <a:gd name="T69" fmla="*/ 270 h 416"/>
                <a:gd name="T70" fmla="*/ 294 w 352"/>
                <a:gd name="T71" fmla="*/ 204 h 416"/>
                <a:gd name="T72" fmla="*/ 288 w 352"/>
                <a:gd name="T73" fmla="*/ 8 h 416"/>
                <a:gd name="T74" fmla="*/ 292 w 352"/>
                <a:gd name="T75" fmla="*/ 2 h 416"/>
                <a:gd name="T76" fmla="*/ 342 w 352"/>
                <a:gd name="T77" fmla="*/ 0 h 416"/>
                <a:gd name="T78" fmla="*/ 346 w 352"/>
                <a:gd name="T79" fmla="*/ 6 h 416"/>
                <a:gd name="T80" fmla="*/ 346 w 352"/>
                <a:gd name="T81" fmla="*/ 162 h 416"/>
                <a:gd name="T82" fmla="*/ 352 w 352"/>
                <a:gd name="T83" fmla="*/ 40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416"/>
                <a:gd name="T128" fmla="*/ 352 w 352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5365" name="Rectangle 12"/>
          <p:cNvSpPr>
            <a:spLocks noChangeArrowheads="1"/>
          </p:cNvSpPr>
          <p:nvPr/>
        </p:nvSpPr>
        <p:spPr bwMode="gray">
          <a:xfrm>
            <a:off x="0" y="0"/>
            <a:ext cx="304323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3619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he-IL" altLang="he-IL" sz="3600" b="1">
              <a:solidFill>
                <a:schemeClr val="bg1"/>
              </a:solidFill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3043238" y="2481263"/>
            <a:ext cx="60928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GB" sz="2000">
                <a:solidFill>
                  <a:schemeClr val="accent1"/>
                </a:solidFill>
              </a:rPr>
              <a:t>That</a:t>
            </a:r>
            <a:r>
              <a:rPr lang="en-GB" altLang="en-GB" sz="2000">
                <a:solidFill>
                  <a:schemeClr val="accent1"/>
                </a:solidFill>
              </a:rPr>
              <a:t> concludes this chapter</a:t>
            </a:r>
            <a:endParaRPr lang="en-US" altLang="en-GB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The relevant packages</a:t>
            </a:r>
          </a:p>
          <a:p>
            <a:pPr eaLnBrk="1" hangingPunct="1"/>
            <a:r>
              <a:rPr lang="en-US" altLang="he-IL" dirty="0" smtClean="0"/>
              <a:t>Reading </a:t>
            </a:r>
            <a:r>
              <a:rPr lang="en-US" altLang="he-IL" dirty="0" smtClean="0"/>
              <a:t>from the standard input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Files and Streams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Binary files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Text files and character encoding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FF4B73-75AE-4B34-9D83-8A4C408EB200}" type="slidenum">
              <a:rPr lang="he-IL" altLang="he-IL" sz="1200"/>
              <a:pPr/>
              <a:t>4</a:t>
            </a:fld>
            <a:endParaRPr lang="en-US" altLang="he-IL" sz="120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The relevant packages</a:t>
            </a:r>
            <a:endParaRPr lang="en-US" altLang="he-IL" dirty="0" smtClean="0"/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java.io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alt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java.nio</a:t>
            </a:r>
            <a:endParaRPr lang="en-US" altLang="he-I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java.nio.charset</a:t>
            </a:r>
            <a:endParaRPr lang="en-US" altLang="he-I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java.nio.file</a:t>
            </a:r>
            <a:endParaRPr lang="en-US" altLang="he-I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java.nio.channels</a:t>
            </a:r>
            <a:r>
              <a:rPr lang="en-US" altLang="he-I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he-IL" sz="2400" dirty="0" smtClean="0">
                <a:latin typeface="Cambria" panose="02040503050406030204" pitchFamily="18" charset="0"/>
                <a:cs typeface="Courier New" panose="02070309020205020404" pitchFamily="49" charset="0"/>
              </a:rPr>
              <a:t>-&gt; not in this session</a:t>
            </a:r>
          </a:p>
          <a:p>
            <a:pPr lvl="1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 classes</a:t>
            </a:r>
            <a:r>
              <a:rPr lang="en-US" altLang="he-IL" dirty="0" smtClean="0">
                <a:latin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altLang="he-IL" sz="2400" dirty="0" smtClean="0">
                <a:latin typeface="Cambria" panose="02040503050406030204" pitchFamily="18" charset="0"/>
                <a:cs typeface="Courier New" panose="02070309020205020404" pitchFamily="49" charset="0"/>
              </a:rPr>
              <a:t>		-&gt; not in this session</a:t>
            </a:r>
            <a:endParaRPr lang="en-US" altLang="he-I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dirty="0" smtClean="0">
              <a:latin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FF4B73-75AE-4B34-9D83-8A4C408EB200}" type="slidenum">
              <a:rPr lang="he-IL" altLang="he-IL" sz="1200"/>
              <a:pPr/>
              <a:t>5</a:t>
            </a:fld>
            <a:endParaRPr lang="en-US" altLang="he-IL" sz="120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Reading from the standard </a:t>
            </a:r>
            <a:r>
              <a:rPr lang="en-US" altLang="he-IL" dirty="0" smtClean="0"/>
              <a:t>input – the old way</a:t>
            </a:r>
            <a:endParaRPr lang="en-US" altLang="he-IL" dirty="0" smtClean="0"/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=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new 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(System.in) );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str.toUpperCase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he-I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503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6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Reading from the standard </a:t>
            </a:r>
            <a:r>
              <a:rPr lang="en-US" altLang="he-IL" dirty="0" smtClean="0"/>
              <a:t>input</a:t>
            </a:r>
            <a:r>
              <a:rPr lang="en-US" altLang="he-IL" dirty="0" smtClean="0"/>
              <a:t> – the old way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System.in </a:t>
            </a:r>
            <a:r>
              <a:rPr lang="en-US" altLang="he-IL" dirty="0" smtClean="0"/>
              <a:t>an object of type</a:t>
            </a:r>
            <a:r>
              <a:rPr lang="en-US" altLang="he-IL" sz="2400" dirty="0" smtClean="0"/>
              <a:t> </a:t>
            </a:r>
            <a:r>
              <a:rPr lang="en-US" altLang="he-IL" sz="2400" dirty="0" err="1" smtClean="0"/>
              <a:t>InputStream</a:t>
            </a:r>
            <a:r>
              <a:rPr lang="en-US" altLang="he-IL" dirty="0" smtClean="0"/>
              <a:t> 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A stream of bytes (NOT chars!)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err="1" smtClean="0"/>
              <a:t>InputStreamReader</a:t>
            </a:r>
            <a:endParaRPr lang="en-US" altLang="he-IL" sz="2400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A bridge from byte stream to character stream, can read single chars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err="1" smtClean="0"/>
              <a:t>BefferedReader</a:t>
            </a:r>
            <a:endParaRPr lang="en-US" altLang="he-IL" sz="2400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adds the method “</a:t>
            </a:r>
            <a:r>
              <a:rPr lang="en-US" altLang="he-IL" sz="1800" dirty="0" err="1" smtClean="0"/>
              <a:t>readLine</a:t>
            </a:r>
            <a:r>
              <a:rPr lang="en-US" altLang="he-IL" sz="1800" dirty="0" smtClean="0"/>
              <a:t>”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882306-B575-4665-B97B-DF8A82467BAE}" type="slidenum">
              <a:rPr lang="he-IL" altLang="he-IL" sz="1200"/>
              <a:pPr/>
              <a:t>7</a:t>
            </a:fld>
            <a:endParaRPr lang="en-US" altLang="he-IL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Scanner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Scanner is a helper class for getting </a:t>
            </a:r>
            <a:r>
              <a:rPr lang="en-US" altLang="he-IL" sz="2400" dirty="0" smtClean="0"/>
              <a:t>input</a:t>
            </a:r>
            <a:endParaRPr lang="en-US" altLang="he-IL" dirty="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050" dirty="0" smtClean="0"/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s;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 = new Scanner(System.in);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("Please insert a string: ");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s.nextLine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("Please insert a number: ");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may throw 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close the scanner and the underlying</a:t>
            </a:r>
            <a:b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 input stream if relevant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882306-B575-4665-B97B-DF8A82467BAE}" type="slidenum">
              <a:rPr lang="he-IL" altLang="he-IL" sz="1200"/>
              <a:pPr/>
              <a:t>8</a:t>
            </a:fld>
            <a:endParaRPr lang="en-US" altLang="he-IL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err="1" smtClean="0"/>
              <a:t>java.io.Console</a:t>
            </a:r>
            <a:endParaRPr lang="en-US" altLang="he-IL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Helper class for working with Console input and output</a:t>
            </a:r>
            <a:endParaRPr lang="en-US" altLang="he-IL" dirty="0" smtClean="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dirty="0" smtClean="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​(String 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Object... </a:t>
            </a:r>
            <a:r>
              <a:rPr lang="en-US" altLang="he-I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Provides a formatted prompt, then reads a single line of text from the console.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altLang="he-I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he-I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​()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Reads </a:t>
            </a:r>
            <a:r>
              <a:rPr lang="en-US" altLang="he-I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single line of text from the console</a:t>
            </a:r>
            <a:r>
              <a:rPr lang="en-US" altLang="he-I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722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9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err="1" smtClean="0"/>
              <a:t>java.io.File</a:t>
            </a:r>
            <a:r>
              <a:rPr lang="en-US" altLang="he-IL" dirty="0" smtClean="0"/>
              <a:t> (old) and </a:t>
            </a:r>
            <a:r>
              <a:rPr lang="en-US" altLang="he-IL" dirty="0" err="1" smtClean="0"/>
              <a:t>java.nio.file.Path</a:t>
            </a:r>
            <a:r>
              <a:rPr lang="en-US" altLang="he-IL" dirty="0" smtClean="0"/>
              <a:t> (newer)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File(old)/Path(new) represents </a:t>
            </a:r>
            <a:r>
              <a:rPr lang="en-US" altLang="he-IL" sz="2400" dirty="0" smtClean="0"/>
              <a:t>a file or directory</a:t>
            </a:r>
            <a:endParaRPr lang="en-US" altLang="he-IL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Supports inquiries on the file or </a:t>
            </a:r>
            <a:r>
              <a:rPr lang="en-US" altLang="he-IL" sz="1800" dirty="0" err="1" smtClean="0"/>
              <a:t>dir</a:t>
            </a:r>
            <a:r>
              <a:rPr lang="en-US" altLang="he-IL" sz="1800" dirty="0" smtClean="0"/>
              <a:t>, operations like replacing its name, and opening it (if it’s a file) to get a stream of bytes for read / </a:t>
            </a:r>
            <a:r>
              <a:rPr lang="en-US" altLang="he-IL" sz="1800" dirty="0" smtClean="0"/>
              <a:t>write</a:t>
            </a:r>
          </a:p>
          <a:p>
            <a:pPr marL="274637" lvl="2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050" b="1" dirty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b="1" dirty="0" smtClean="0"/>
              <a:t>Better use the Path implementation in </a:t>
            </a:r>
            <a:r>
              <a:rPr lang="en-US" altLang="he-IL" sz="1800" b="1" u="sng" dirty="0" err="1" smtClean="0"/>
              <a:t>java.nio.file</a:t>
            </a:r>
            <a:r>
              <a:rPr lang="en-US" altLang="he-IL" sz="1800" b="1" dirty="0" smtClean="0"/>
              <a:t> !!</a:t>
            </a:r>
            <a:endParaRPr lang="en-US" altLang="he-IL" sz="1800" dirty="0" smtClean="0"/>
          </a:p>
          <a:p>
            <a:pPr marL="547687" lvl="3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>
                <a:hlinkClick r:id="rId3"/>
              </a:rPr>
              <a:t>https://docs.oracle.com/javase/9/docs/api/java/nio/file/package-summary.html</a:t>
            </a:r>
            <a:r>
              <a:rPr lang="en-US" altLang="he-IL" sz="1800" dirty="0" smtClean="0"/>
              <a:t> </a:t>
            </a:r>
          </a:p>
          <a:p>
            <a:pPr lvl="3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err="1" smtClean="0"/>
              <a:t>FileSystems.getDefault</a:t>
            </a:r>
            <a:r>
              <a:rPr lang="en-US" altLang="he-IL" sz="1800" dirty="0" smtClean="0"/>
              <a:t>​()</a:t>
            </a:r>
            <a:endParaRPr lang="en-US" altLang="he-IL" sz="1800" dirty="0"/>
          </a:p>
          <a:p>
            <a:pPr lvl="3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Files – static </a:t>
            </a:r>
            <a:r>
              <a:rPr lang="en-US" altLang="he-IL" sz="1800" dirty="0" err="1" smtClean="0"/>
              <a:t>utils</a:t>
            </a:r>
            <a:endParaRPr lang="en-US" altLang="he-IL" sz="1800" dirty="0" smtClean="0"/>
          </a:p>
          <a:p>
            <a:pPr lvl="3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Paths </a:t>
            </a:r>
            <a:r>
              <a:rPr lang="en-US" altLang="he-IL" sz="1800" dirty="0" smtClean="0"/>
              <a:t>– static </a:t>
            </a:r>
            <a:r>
              <a:rPr lang="en-US" altLang="he-IL" sz="1800" dirty="0" err="1" smtClean="0"/>
              <a:t>utils</a:t>
            </a:r>
            <a:endParaRPr lang="en-US" altLang="he-IL" sz="1800" dirty="0" smtClean="0"/>
          </a:p>
          <a:p>
            <a:pPr lvl="3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Path – a path to a directory or to a file</a:t>
            </a:r>
            <a:endParaRPr lang="en-US" altLang="he-IL" sz="1800" dirty="0"/>
          </a:p>
          <a:p>
            <a:pPr marL="547687" lvl="3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See: </a:t>
            </a:r>
            <a:r>
              <a:rPr lang="en-US" altLang="he-IL" sz="1800" dirty="0" smtClean="0">
                <a:hlinkClick r:id="rId4"/>
              </a:rPr>
              <a:t>https://docs.oracle.com/javase/tutorial/essential/io/legacy.html</a:t>
            </a:r>
            <a:r>
              <a:rPr lang="en-US" altLang="he-IL" sz="1800" dirty="0" smtClean="0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4711</TotalTime>
  <Words>741</Words>
  <Application>Microsoft Office PowerPoint</Application>
  <PresentationFormat>‫הצגה על המסך (4:3)</PresentationFormat>
  <Paragraphs>177</Paragraphs>
  <Slides>22</Slides>
  <Notes>21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22</vt:i4>
      </vt:variant>
    </vt:vector>
  </HeadingPairs>
  <TitlesOfParts>
    <vt:vector size="27" baseType="lpstr">
      <vt:lpstr>Arial</vt:lpstr>
      <vt:lpstr>Symbol</vt:lpstr>
      <vt:lpstr>Courier New</vt:lpstr>
      <vt:lpstr>CTD_Lesson_template_2008-v1</vt:lpstr>
      <vt:lpstr>6_Custom Design</vt:lpstr>
      <vt:lpstr>Files and Streams in Java</vt:lpstr>
      <vt:lpstr>Lesson’s Objectives </vt:lpstr>
      <vt:lpstr>Agenda</vt:lpstr>
      <vt:lpstr>The relevant packages</vt:lpstr>
      <vt:lpstr>Reading from the standard input – the old way</vt:lpstr>
      <vt:lpstr>Reading from the standard input – the old way</vt:lpstr>
      <vt:lpstr>Scanner</vt:lpstr>
      <vt:lpstr>java.io.Console</vt:lpstr>
      <vt:lpstr>java.io.File (old) and java.nio.file.Path (newer)</vt:lpstr>
      <vt:lpstr>Streams – java.io</vt:lpstr>
      <vt:lpstr>Binary Files - Primitives</vt:lpstr>
      <vt:lpstr>Binary Files – Objects - Serialization</vt:lpstr>
      <vt:lpstr>Text Files and Character Encoding</vt:lpstr>
      <vt:lpstr>מצגת של PowerPoint</vt:lpstr>
      <vt:lpstr>Exercise 1 – text and binary files</vt:lpstr>
      <vt:lpstr>Exercise 2 – text file</vt:lpstr>
      <vt:lpstr>Exercise 3 – text file encoding</vt:lpstr>
      <vt:lpstr>Exercise 4 – java.nio.file.Path</vt:lpstr>
      <vt:lpstr>Exercise 5 – java.nio.file.Path + Java 8</vt:lpstr>
      <vt:lpstr>Exercise 6 – java.nio.file.Path + Java 8</vt:lpstr>
      <vt:lpstr>Exercise 7 – Serialization</vt:lpstr>
      <vt:lpstr>מצגת של PowerPoint</vt:lpstr>
    </vt:vector>
  </TitlesOfParts>
  <Company>Comverse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– 5. Files</dc:title>
  <dc:creator>Amir Kirsh</dc:creator>
  <dc:description/>
  <cp:lastModifiedBy>amirk</cp:lastModifiedBy>
  <cp:revision>112</cp:revision>
  <cp:lastPrinted>2000-08-01T20:59:04Z</cp:lastPrinted>
  <dcterms:created xsi:type="dcterms:W3CDTF">2008-03-13T10:37:25Z</dcterms:created>
  <dcterms:modified xsi:type="dcterms:W3CDTF">2018-02-25T13:47:54Z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