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6" r:id="rId1"/>
    <p:sldMasterId id="2147483668" r:id="rId2"/>
  </p:sldMasterIdLst>
  <p:notesMasterIdLst>
    <p:notesMasterId r:id="rId53"/>
  </p:notesMasterIdLst>
  <p:handoutMasterIdLst>
    <p:handoutMasterId r:id="rId54"/>
  </p:handoutMasterIdLst>
  <p:sldIdLst>
    <p:sldId id="402" r:id="rId3"/>
    <p:sldId id="286" r:id="rId4"/>
    <p:sldId id="290" r:id="rId5"/>
    <p:sldId id="285" r:id="rId6"/>
    <p:sldId id="386" r:id="rId7"/>
    <p:sldId id="412" r:id="rId8"/>
    <p:sldId id="418" r:id="rId9"/>
    <p:sldId id="432" r:id="rId10"/>
    <p:sldId id="433" r:id="rId11"/>
    <p:sldId id="434" r:id="rId12"/>
    <p:sldId id="419" r:id="rId13"/>
    <p:sldId id="420" r:id="rId14"/>
    <p:sldId id="421" r:id="rId15"/>
    <p:sldId id="422" r:id="rId16"/>
    <p:sldId id="424" r:id="rId17"/>
    <p:sldId id="425" r:id="rId18"/>
    <p:sldId id="426" r:id="rId19"/>
    <p:sldId id="423" r:id="rId20"/>
    <p:sldId id="427" r:id="rId21"/>
    <p:sldId id="428" r:id="rId22"/>
    <p:sldId id="431" r:id="rId23"/>
    <p:sldId id="429" r:id="rId24"/>
    <p:sldId id="430" r:id="rId25"/>
    <p:sldId id="435" r:id="rId26"/>
    <p:sldId id="436" r:id="rId27"/>
    <p:sldId id="437" r:id="rId28"/>
    <p:sldId id="415" r:id="rId29"/>
    <p:sldId id="369" r:id="rId30"/>
    <p:sldId id="438" r:id="rId31"/>
    <p:sldId id="404" r:id="rId32"/>
    <p:sldId id="403" r:id="rId33"/>
    <p:sldId id="406" r:id="rId34"/>
    <p:sldId id="405" r:id="rId35"/>
    <p:sldId id="407" r:id="rId36"/>
    <p:sldId id="408" r:id="rId37"/>
    <p:sldId id="411" r:id="rId38"/>
    <p:sldId id="410" r:id="rId39"/>
    <p:sldId id="399" r:id="rId40"/>
    <p:sldId id="413" r:id="rId41"/>
    <p:sldId id="442" r:id="rId42"/>
    <p:sldId id="391" r:id="rId43"/>
    <p:sldId id="440" r:id="rId44"/>
    <p:sldId id="445" r:id="rId45"/>
    <p:sldId id="441" r:id="rId46"/>
    <p:sldId id="444" r:id="rId47"/>
    <p:sldId id="443" r:id="rId48"/>
    <p:sldId id="416" r:id="rId49"/>
    <p:sldId id="417" r:id="rId50"/>
    <p:sldId id="414" r:id="rId51"/>
    <p:sldId id="439" r:id="rId52"/>
  </p:sldIdLst>
  <p:sldSz cx="9144000" cy="6858000" type="screen4x3"/>
  <p:notesSz cx="6858000" cy="9945688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anose="05050102010706020507" pitchFamily="18" charset="2"/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anose="05050102010706020507" pitchFamily="18" charset="2"/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anose="05050102010706020507" pitchFamily="18" charset="2"/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anose="05050102010706020507" pitchFamily="18" charset="2"/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anose="05050102010706020507" pitchFamily="18" charset="2"/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61">
          <p15:clr>
            <a:srgbClr val="A4A3A4"/>
          </p15:clr>
        </p15:guide>
        <p15:guide id="2" pos="310">
          <p15:clr>
            <a:srgbClr val="A4A3A4"/>
          </p15:clr>
        </p15:guide>
        <p15:guide id="3" pos="5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0CC"/>
    <a:srgbClr val="FFA366"/>
    <a:srgbClr val="FF6600"/>
    <a:srgbClr val="D6EBF5"/>
    <a:srgbClr val="85C2E0"/>
    <a:srgbClr val="3399CC"/>
    <a:srgbClr val="2EFAAC"/>
    <a:srgbClr val="DAF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70" autoAdjust="0"/>
    <p:restoredTop sz="82416" autoAdjust="0"/>
  </p:normalViewPr>
  <p:slideViewPr>
    <p:cSldViewPr snapToGrid="0">
      <p:cViewPr varScale="1">
        <p:scale>
          <a:sx n="75" d="100"/>
          <a:sy n="75" d="100"/>
        </p:scale>
        <p:origin x="1290" y="60"/>
      </p:cViewPr>
      <p:guideLst>
        <p:guide orient="horz" pos="1861"/>
        <p:guide pos="310"/>
        <p:guide pos="5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B111ADC0-EFE5-46D8-A66E-9E4FD32E33A5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27245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3638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50292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12AB232B-C0B7-4523-8BF6-747DFAD7E4A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74920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04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7C2B80-0EE2-464A-ABDC-5F414808E9BF}" type="slidenum">
              <a:rPr lang="he-IL" altLang="he-IL" sz="1200">
                <a:solidFill>
                  <a:schemeClr val="tx1"/>
                </a:solidFill>
              </a:rPr>
              <a:pPr/>
              <a:t>11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877978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7C2B80-0EE2-464A-ABDC-5F414808E9BF}" type="slidenum">
              <a:rPr lang="he-IL" altLang="he-IL" sz="1200">
                <a:solidFill>
                  <a:schemeClr val="tx1"/>
                </a:solidFill>
              </a:rPr>
              <a:pPr/>
              <a:t>12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484286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7C2B80-0EE2-464A-ABDC-5F414808E9BF}" type="slidenum">
              <a:rPr lang="he-IL" altLang="he-IL" sz="1200">
                <a:solidFill>
                  <a:schemeClr val="tx1"/>
                </a:solidFill>
              </a:rPr>
              <a:pPr/>
              <a:t>13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65231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7C2B80-0EE2-464A-ABDC-5F414808E9BF}" type="slidenum">
              <a:rPr lang="he-IL" altLang="he-IL" sz="1200">
                <a:solidFill>
                  <a:schemeClr val="tx1"/>
                </a:solidFill>
              </a:rPr>
              <a:pPr/>
              <a:t>14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163255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7C2B80-0EE2-464A-ABDC-5F414808E9BF}" type="slidenum">
              <a:rPr lang="he-IL" altLang="he-IL" sz="1200">
                <a:solidFill>
                  <a:schemeClr val="tx1"/>
                </a:solidFill>
              </a:rPr>
              <a:pPr/>
              <a:t>15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578436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7C2B80-0EE2-464A-ABDC-5F414808E9BF}" type="slidenum">
              <a:rPr lang="he-IL" altLang="he-IL" sz="1200">
                <a:solidFill>
                  <a:schemeClr val="tx1"/>
                </a:solidFill>
              </a:rPr>
              <a:pPr/>
              <a:t>16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218468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7C2B80-0EE2-464A-ABDC-5F414808E9BF}" type="slidenum">
              <a:rPr lang="he-IL" altLang="he-IL" sz="1200">
                <a:solidFill>
                  <a:schemeClr val="tx1"/>
                </a:solidFill>
              </a:rPr>
              <a:pPr/>
              <a:t>17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713339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7C2B80-0EE2-464A-ABDC-5F414808E9BF}" type="slidenum">
              <a:rPr lang="he-IL" altLang="he-IL" sz="1200">
                <a:solidFill>
                  <a:schemeClr val="tx1"/>
                </a:solidFill>
              </a:rPr>
              <a:pPr/>
              <a:t>18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834501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7C2B80-0EE2-464A-ABDC-5F414808E9BF}" type="slidenum">
              <a:rPr lang="he-IL" altLang="he-IL" sz="1200">
                <a:solidFill>
                  <a:schemeClr val="tx1"/>
                </a:solidFill>
              </a:rPr>
              <a:pPr/>
              <a:t>19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695520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7C2B80-0EE2-464A-ABDC-5F414808E9BF}" type="slidenum">
              <a:rPr lang="he-IL" altLang="he-IL" sz="1200">
                <a:solidFill>
                  <a:schemeClr val="tx1"/>
                </a:solidFill>
              </a:rPr>
              <a:pPr/>
              <a:t>20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6579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84CFD4A-7E3A-40D3-B390-A98749ED2577}" type="slidenum">
              <a:rPr lang="he-IL" altLang="he-IL" sz="1200">
                <a:solidFill>
                  <a:schemeClr val="tx1"/>
                </a:solidFill>
              </a:rPr>
              <a:pPr/>
              <a:t>3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5505623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7C2B80-0EE2-464A-ABDC-5F414808E9BF}" type="slidenum">
              <a:rPr lang="he-IL" altLang="he-IL" sz="1200">
                <a:solidFill>
                  <a:schemeClr val="tx1"/>
                </a:solidFill>
              </a:rPr>
              <a:pPr/>
              <a:t>21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2306318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7C2B80-0EE2-464A-ABDC-5F414808E9BF}" type="slidenum">
              <a:rPr lang="he-IL" altLang="he-IL" sz="1200">
                <a:solidFill>
                  <a:schemeClr val="tx1"/>
                </a:solidFill>
              </a:rPr>
              <a:pPr/>
              <a:t>22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03384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7C2B80-0EE2-464A-ABDC-5F414808E9BF}" type="slidenum">
              <a:rPr lang="he-IL" altLang="he-IL" sz="1200">
                <a:solidFill>
                  <a:schemeClr val="tx1"/>
                </a:solidFill>
              </a:rPr>
              <a:pPr/>
              <a:t>23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7407784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7C2B80-0EE2-464A-ABDC-5F414808E9BF}" type="slidenum">
              <a:rPr lang="he-IL" altLang="he-IL" sz="1200">
                <a:solidFill>
                  <a:schemeClr val="tx1"/>
                </a:solidFill>
              </a:rPr>
              <a:pPr/>
              <a:t>24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5571732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7C2B80-0EE2-464A-ABDC-5F414808E9BF}" type="slidenum">
              <a:rPr lang="he-IL" altLang="he-IL" sz="1200">
                <a:solidFill>
                  <a:schemeClr val="tx1"/>
                </a:solidFill>
              </a:rPr>
              <a:pPr/>
              <a:t>25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232937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7C2B80-0EE2-464A-ABDC-5F414808E9BF}" type="slidenum">
              <a:rPr lang="he-IL" altLang="he-IL" sz="1200">
                <a:solidFill>
                  <a:schemeClr val="tx1"/>
                </a:solidFill>
              </a:rPr>
              <a:pPr/>
              <a:t>26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530301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7C2B80-0EE2-464A-ABDC-5F414808E9BF}" type="slidenum">
              <a:rPr lang="he-IL" altLang="he-IL" sz="1200">
                <a:solidFill>
                  <a:schemeClr val="tx1"/>
                </a:solidFill>
              </a:rPr>
              <a:pPr/>
              <a:t>27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909019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FA12C15-6978-4E56-AE41-223927C03E26}" type="slidenum">
              <a:rPr lang="he-IL" altLang="he-IL" sz="1200">
                <a:solidFill>
                  <a:schemeClr val="tx1"/>
                </a:solidFill>
              </a:rPr>
              <a:pPr/>
              <a:t>28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563299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7C2B80-0EE2-464A-ABDC-5F414808E9BF}" type="slidenum">
              <a:rPr lang="he-IL" altLang="he-IL" sz="1200">
                <a:solidFill>
                  <a:schemeClr val="tx1"/>
                </a:solidFill>
              </a:rPr>
              <a:pPr/>
              <a:t>29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5032321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7C2B80-0EE2-464A-ABDC-5F414808E9BF}" type="slidenum">
              <a:rPr lang="he-IL" altLang="he-IL" sz="1200">
                <a:solidFill>
                  <a:schemeClr val="tx1"/>
                </a:solidFill>
              </a:rPr>
              <a:pPr/>
              <a:t>30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70721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734EB8D-67BF-4FD8-8FD4-060FB17C233A}" type="slidenum">
              <a:rPr lang="he-IL" altLang="he-IL" sz="1200">
                <a:solidFill>
                  <a:schemeClr val="tx1"/>
                </a:solidFill>
              </a:rPr>
              <a:pPr/>
              <a:t>4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8344958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7C2B80-0EE2-464A-ABDC-5F414808E9BF}" type="slidenum">
              <a:rPr lang="he-IL" altLang="he-IL" sz="1200">
                <a:solidFill>
                  <a:schemeClr val="tx1"/>
                </a:solidFill>
              </a:rPr>
              <a:pPr/>
              <a:t>31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67566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7C2B80-0EE2-464A-ABDC-5F414808E9BF}" type="slidenum">
              <a:rPr lang="he-IL" altLang="he-IL" sz="1200">
                <a:solidFill>
                  <a:schemeClr val="tx1"/>
                </a:solidFill>
              </a:rPr>
              <a:pPr/>
              <a:t>32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898180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7C2B80-0EE2-464A-ABDC-5F414808E9BF}" type="slidenum">
              <a:rPr lang="he-IL" altLang="he-IL" sz="1200">
                <a:solidFill>
                  <a:schemeClr val="tx1"/>
                </a:solidFill>
              </a:rPr>
              <a:pPr/>
              <a:t>33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2338343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7C2B80-0EE2-464A-ABDC-5F414808E9BF}" type="slidenum">
              <a:rPr lang="he-IL" altLang="he-IL" sz="1200">
                <a:solidFill>
                  <a:schemeClr val="tx1"/>
                </a:solidFill>
              </a:rPr>
              <a:pPr/>
              <a:t>34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3081794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7C2B80-0EE2-464A-ABDC-5F414808E9BF}" type="slidenum">
              <a:rPr lang="he-IL" altLang="he-IL" sz="1200">
                <a:solidFill>
                  <a:schemeClr val="tx1"/>
                </a:solidFill>
              </a:rPr>
              <a:pPr/>
              <a:t>35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9510477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7C2B80-0EE2-464A-ABDC-5F414808E9BF}" type="slidenum">
              <a:rPr lang="he-IL" altLang="he-IL" sz="1200">
                <a:solidFill>
                  <a:schemeClr val="tx1"/>
                </a:solidFill>
              </a:rPr>
              <a:pPr/>
              <a:t>36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5470325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7C2B80-0EE2-464A-ABDC-5F414808E9BF}" type="slidenum">
              <a:rPr lang="he-IL" altLang="he-IL" sz="1200">
                <a:solidFill>
                  <a:schemeClr val="tx1"/>
                </a:solidFill>
              </a:rPr>
              <a:pPr/>
              <a:t>37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9008461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FF0E5F3-6B7C-453E-8434-77A4AEE30B66}" type="slidenum">
              <a:rPr lang="he-IL" altLang="he-IL" sz="1200">
                <a:solidFill>
                  <a:schemeClr val="tx1"/>
                </a:solidFill>
              </a:rPr>
              <a:pPr/>
              <a:t>38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2415875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FF0E5F3-6B7C-453E-8434-77A4AEE30B66}" type="slidenum">
              <a:rPr lang="he-IL" altLang="he-IL" sz="1200">
                <a:solidFill>
                  <a:schemeClr val="tx1"/>
                </a:solidFill>
              </a:rPr>
              <a:pPr/>
              <a:t>39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5371503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FF0E5F3-6B7C-453E-8434-77A4AEE30B66}" type="slidenum">
              <a:rPr lang="he-IL" altLang="he-IL" sz="1200">
                <a:solidFill>
                  <a:schemeClr val="tx1"/>
                </a:solidFill>
              </a:rPr>
              <a:pPr/>
              <a:t>40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189856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7C2B80-0EE2-464A-ABDC-5F414808E9BF}" type="slidenum">
              <a:rPr lang="he-IL" altLang="he-IL" sz="1200">
                <a:solidFill>
                  <a:schemeClr val="tx1"/>
                </a:solidFill>
              </a:rPr>
              <a:pPr/>
              <a:t>5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4449754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E09165A-9085-4DC2-9598-23F9FC2450EE}" type="slidenum">
              <a:rPr lang="he-IL" altLang="he-IL" sz="1200">
                <a:solidFill>
                  <a:schemeClr val="tx1"/>
                </a:solidFill>
              </a:rPr>
              <a:pPr/>
              <a:t>41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9561785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E09165A-9085-4DC2-9598-23F9FC2450EE}" type="slidenum">
              <a:rPr lang="he-IL" altLang="he-IL" sz="1200">
                <a:solidFill>
                  <a:schemeClr val="tx1"/>
                </a:solidFill>
              </a:rPr>
              <a:pPr/>
              <a:t>42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811073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E09165A-9085-4DC2-9598-23F9FC2450EE}" type="slidenum">
              <a:rPr lang="he-IL" altLang="he-IL" sz="1200">
                <a:solidFill>
                  <a:schemeClr val="tx1"/>
                </a:solidFill>
              </a:rPr>
              <a:pPr/>
              <a:t>43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5312236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E09165A-9085-4DC2-9598-23F9FC2450EE}" type="slidenum">
              <a:rPr lang="he-IL" altLang="he-IL" sz="1200">
                <a:solidFill>
                  <a:schemeClr val="tx1"/>
                </a:solidFill>
              </a:rPr>
              <a:pPr/>
              <a:t>44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557177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E09165A-9085-4DC2-9598-23F9FC2450EE}" type="slidenum">
              <a:rPr lang="he-IL" altLang="he-IL" sz="1200">
                <a:solidFill>
                  <a:schemeClr val="tx1"/>
                </a:solidFill>
              </a:rPr>
              <a:pPr/>
              <a:t>45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6462771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E09165A-9085-4DC2-9598-23F9FC2450EE}" type="slidenum">
              <a:rPr lang="he-IL" altLang="he-IL" sz="1200">
                <a:solidFill>
                  <a:schemeClr val="tx1"/>
                </a:solidFill>
              </a:rPr>
              <a:pPr/>
              <a:t>46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9030178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E09165A-9085-4DC2-9598-23F9FC2450EE}" type="slidenum">
              <a:rPr lang="he-IL" altLang="he-IL" sz="1200">
                <a:solidFill>
                  <a:schemeClr val="tx1"/>
                </a:solidFill>
              </a:rPr>
              <a:pPr/>
              <a:t>47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5811639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E09165A-9085-4DC2-9598-23F9FC2450EE}" type="slidenum">
              <a:rPr lang="he-IL" altLang="he-IL" sz="1200">
                <a:solidFill>
                  <a:schemeClr val="tx1"/>
                </a:solidFill>
              </a:rPr>
              <a:pPr/>
              <a:t>48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6310806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FA12C15-6978-4E56-AE41-223927C03E26}" type="slidenum">
              <a:rPr lang="he-IL" altLang="he-IL" sz="1200">
                <a:solidFill>
                  <a:schemeClr val="tx1"/>
                </a:solidFill>
              </a:rPr>
              <a:pPr/>
              <a:t>49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2105615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7C2B80-0EE2-464A-ABDC-5F414808E9BF}" type="slidenum">
              <a:rPr lang="he-IL" altLang="he-IL" sz="1200">
                <a:solidFill>
                  <a:schemeClr val="tx1"/>
                </a:solidFill>
              </a:rPr>
              <a:pPr/>
              <a:t>50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749307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7C2B80-0EE2-464A-ABDC-5F414808E9BF}" type="slidenum">
              <a:rPr lang="he-IL" altLang="he-IL" sz="1200">
                <a:solidFill>
                  <a:schemeClr val="tx1"/>
                </a:solidFill>
              </a:rPr>
              <a:pPr/>
              <a:t>6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521639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7C2B80-0EE2-464A-ABDC-5F414808E9BF}" type="slidenum">
              <a:rPr lang="he-IL" altLang="he-IL" sz="1200">
                <a:solidFill>
                  <a:schemeClr val="tx1"/>
                </a:solidFill>
              </a:rPr>
              <a:pPr/>
              <a:t>7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702337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7C2B80-0EE2-464A-ABDC-5F414808E9BF}" type="slidenum">
              <a:rPr lang="he-IL" altLang="he-IL" sz="1200">
                <a:solidFill>
                  <a:schemeClr val="tx1"/>
                </a:solidFill>
              </a:rPr>
              <a:pPr/>
              <a:t>8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878963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7C2B80-0EE2-464A-ABDC-5F414808E9BF}" type="slidenum">
              <a:rPr lang="he-IL" altLang="he-IL" sz="1200">
                <a:solidFill>
                  <a:schemeClr val="tx1"/>
                </a:solidFill>
              </a:rPr>
              <a:pPr/>
              <a:t>9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777252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7C2B80-0EE2-464A-ABDC-5F414808E9BF}" type="slidenum">
              <a:rPr lang="he-IL" altLang="he-IL" sz="1200">
                <a:solidFill>
                  <a:schemeClr val="tx1"/>
                </a:solidFill>
              </a:rPr>
              <a:pPr/>
              <a:t>10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17273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white">
          <a:xfrm>
            <a:off x="0" y="5965825"/>
            <a:ext cx="9144000" cy="8921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he-IL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6200" y="6629400"/>
            <a:ext cx="857250" cy="184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2813">
              <a:defRPr/>
            </a:pPr>
            <a:r>
              <a:rPr lang="en-US" sz="1200" dirty="0">
                <a:solidFill>
                  <a:schemeClr val="tx1"/>
                </a:solidFill>
              </a:rPr>
              <a:t>© Amir Kirsh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4478338"/>
            <a:ext cx="9144000" cy="1536700"/>
          </a:xfrm>
          <a:prstGeom prst="rect">
            <a:avLst/>
          </a:prstGeom>
          <a:solidFill>
            <a:schemeClr val="accent1">
              <a:alpha val="35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/>
          </a:p>
        </p:txBody>
      </p:sp>
      <p:sp>
        <p:nvSpPr>
          <p:cNvPr id="624650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5183188"/>
            <a:ext cx="9144000" cy="857250"/>
          </a:xfrm>
        </p:spPr>
        <p:txBody>
          <a:bodyPr lIns="720000" rIns="540000"/>
          <a:lstStyle>
            <a:lvl1pPr marL="0">
              <a:lnSpc>
                <a:spcPct val="87000"/>
              </a:lnSpc>
              <a:defRPr/>
            </a:lvl1pPr>
          </a:lstStyle>
          <a:p>
            <a:r>
              <a:rPr lang="en-US"/>
              <a:t>Lesson Name</a:t>
            </a:r>
          </a:p>
        </p:txBody>
      </p:sp>
      <p:sp>
        <p:nvSpPr>
          <p:cNvPr id="62465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0" y="6022975"/>
            <a:ext cx="9144000" cy="511175"/>
          </a:xfrm>
          <a:solidFill>
            <a:schemeClr val="accent1"/>
          </a:solidFill>
        </p:spPr>
        <p:txBody>
          <a:bodyPr lIns="720000" rIns="540000" anchor="ctr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Course Name and Date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5738813" y="6534150"/>
            <a:ext cx="3405187" cy="323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75514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08B86B-47B2-4B14-AC67-EF48153D160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8636395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072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673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ChangeArrowheads="1"/>
          </p:cNvSpPr>
          <p:nvPr/>
        </p:nvSpPr>
        <p:spPr bwMode="gray">
          <a:xfrm>
            <a:off x="0" y="6451600"/>
            <a:ext cx="9144000" cy="2762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19050">
            <a:noFill/>
            <a:miter lim="800000"/>
            <a:headEnd/>
            <a:tailEnd/>
          </a:ln>
          <a:effectLst/>
        </p:spPr>
        <p:txBody>
          <a:bodyPr lIns="0" tIns="46494" rIns="92985" bIns="46494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0" y="146050"/>
            <a:ext cx="9144000" cy="8493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5" y="1295400"/>
            <a:ext cx="7618413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Introduction level</a:t>
            </a:r>
          </a:p>
          <a:p>
            <a:pPr lvl="1"/>
            <a:r>
              <a:rPr lang="en-US" altLang="he-IL" smtClean="0"/>
              <a:t>First level</a:t>
            </a:r>
          </a:p>
          <a:p>
            <a:pPr lvl="2"/>
            <a:r>
              <a:rPr lang="en-US" altLang="he-IL" smtClean="0"/>
              <a:t>Second level</a:t>
            </a:r>
          </a:p>
          <a:p>
            <a:pPr lvl="3"/>
            <a:r>
              <a:rPr lang="en-US" altLang="he-IL" smtClean="0"/>
              <a:t>Next level</a:t>
            </a:r>
          </a:p>
          <a:p>
            <a:pPr lvl="4"/>
            <a:r>
              <a:rPr lang="en-US" altLang="he-IL" smtClean="0"/>
              <a:t>Next level</a:t>
            </a:r>
          </a:p>
        </p:txBody>
      </p:sp>
      <p:sp>
        <p:nvSpPr>
          <p:cNvPr id="623621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79400" y="6551613"/>
            <a:ext cx="96520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ts val="13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E7975ED2-FF56-49D4-8636-57F9FCA60767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0" r:id="rId2"/>
    <p:sldLayoutId id="2147483703" r:id="rId3"/>
  </p:sldLayoutIdLst>
  <p:transition>
    <p:cut/>
  </p:transition>
  <p:timing>
    <p:tnLst>
      <p:par>
        <p:cTn id="1" dur="indefinite" restart="never" nodeType="tmRoot"/>
      </p:par>
    </p:tnLst>
  </p:timing>
  <p:hf hdr="0" ftr="0" dt="0"/>
  <p:txStyles>
    <p:titleStyle>
      <a:lvl1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2pPr>
      <a:lvl3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3pPr>
      <a:lvl4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4pPr>
      <a:lvl5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8112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12684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7256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21828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70000"/>
        <a:buFont typeface="Symbol" panose="05050102010706020507" pitchFamily="18" charset="2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273050" indent="-27146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2000">
          <a:solidFill>
            <a:srgbClr val="4D4D4D"/>
          </a:solidFill>
          <a:latin typeface="+mn-lt"/>
          <a:cs typeface="+mn-cs"/>
        </a:defRPr>
      </a:lvl2pPr>
      <a:lvl3pPr marL="546100" indent="-27146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3pPr>
      <a:lvl4pPr marL="806450" indent="-25876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4pPr>
      <a:lvl5pPr marL="1073150" indent="-26511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5pPr>
      <a:lvl6pPr marL="15303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6pPr>
      <a:lvl7pPr marL="19875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7pPr>
      <a:lvl8pPr marL="24447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8pPr>
      <a:lvl9pPr marL="29019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ChangeArrowheads="1"/>
          </p:cNvSpPr>
          <p:nvPr/>
        </p:nvSpPr>
        <p:spPr bwMode="gray">
          <a:xfrm>
            <a:off x="6872288" y="0"/>
            <a:ext cx="758825" cy="6870700"/>
          </a:xfrm>
          <a:prstGeom prst="rect">
            <a:avLst/>
          </a:prstGeom>
          <a:solidFill>
            <a:srgbClr val="85C2E0">
              <a:alpha val="35001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274320" tIns="46493" rIns="92985" bIns="46493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/>
          </a:p>
        </p:txBody>
      </p:sp>
      <p:sp>
        <p:nvSpPr>
          <p:cNvPr id="625668" name="Rectangle 4"/>
          <p:cNvSpPr>
            <a:spLocks noChangeArrowheads="1"/>
          </p:cNvSpPr>
          <p:nvPr/>
        </p:nvSpPr>
        <p:spPr bwMode="auto">
          <a:xfrm>
            <a:off x="1541463" y="0"/>
            <a:ext cx="5407025" cy="6889750"/>
          </a:xfrm>
          <a:prstGeom prst="rect">
            <a:avLst/>
          </a:prstGeom>
          <a:solidFill>
            <a:srgbClr val="33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 rot="10800000">
            <a:off x="174625" y="708025"/>
            <a:ext cx="1177925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Agenda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4963" y="673100"/>
            <a:ext cx="51689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Topic 1</a:t>
            </a:r>
          </a:p>
          <a:p>
            <a:pPr lvl="0"/>
            <a:r>
              <a:rPr lang="en-US" altLang="he-IL" smtClean="0"/>
              <a:t>Topic 2</a:t>
            </a:r>
          </a:p>
          <a:p>
            <a:pPr lvl="0"/>
            <a:r>
              <a:rPr lang="en-US" altLang="he-IL" smtClean="0"/>
              <a:t>Topic 3</a:t>
            </a:r>
          </a:p>
          <a:p>
            <a:pPr lvl="0"/>
            <a:r>
              <a:rPr lang="en-US" altLang="he-IL" smtClean="0"/>
              <a:t>Topic 4</a:t>
            </a:r>
          </a:p>
          <a:p>
            <a:pPr lvl="0"/>
            <a:r>
              <a:rPr lang="en-US" altLang="he-IL" smtClean="0"/>
              <a:t>Topic 5</a:t>
            </a:r>
          </a:p>
          <a:p>
            <a:pPr lvl="2"/>
            <a:r>
              <a:rPr lang="en-US" altLang="he-IL" smtClean="0"/>
              <a:t>Second level</a:t>
            </a:r>
          </a:p>
          <a:p>
            <a:pPr lvl="4"/>
            <a:endParaRPr lang="en-US" altLang="he-IL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75000"/>
        </a:spcBef>
        <a:spcAft>
          <a:spcPct val="0"/>
        </a:spcAft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75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5pPr>
      <a:lvl6pPr marL="25146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6pPr>
      <a:lvl7pPr marL="29718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7pPr>
      <a:lvl8pPr marL="34290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8pPr>
      <a:lvl9pPr marL="38862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7/en/alter-tabl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706437/whats-the-difference-between-inner-join-left-join-right-join-and-full-joi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mysql.com/doc/refman/5.7/en/join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7/en/select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7/en/delete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7/en/insert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7/en/update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9/docs/api/java/sql/DriverManager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9/docs/api/javax/sql/DataSource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apache.org/proper/commons-dbcp/api-1.4/index.html?org/apache/commons/dbcp/datasources/package-summary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apache.org/proper/commons-dbcp/api-1.4/org/apache/commons/dbcp/datasources/package-summary.html" TargetMode="External"/><Relationship Id="rId4" Type="http://schemas.openxmlformats.org/officeDocument/2006/relationships/hyperlink" Target="http://commons.apache.org/proper/commons-dbcp/api-1.4/org/apache/commons/dbcp/BasicDataSource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autorepo/docs/spring/3.2.8.RELEASE/javadoc-api/org/springframework/jdbc/datasource/DriverManagerDataSource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9/docs/api/javax/naming/InitialContext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9/docs/api/java/sql/ResultSet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9/docs/api/java/sql/Statement.html#executeUpdate-java.lang.String-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9/docs/api/java/sql/PreparedStatement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9/docs/api/java/sql/CallableStatement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mysql.com/doc/connector-j/5.1/en/connector-j-usagenotes-statements-callable.html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B10500_01/java.920/a96654/stmtcach.htm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12100550/using-prepared-statement-multiple-times-efficiently/12100587#12100587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idea/database-console.html" TargetMode="External"/><Relationship Id="rId7" Type="http://schemas.openxmlformats.org/officeDocument/2006/relationships/hyperlink" Target="https://marketplace.eclipse.org/content/dbeaver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7923041/i-dont-have-database-development-perspective-in-eclipse-java-se-ide" TargetMode="External"/><Relationship Id="rId5" Type="http://schemas.openxmlformats.org/officeDocument/2006/relationships/hyperlink" Target="https://docs.oracle.com/javase/9/docs/api/java/sql/CallableStatement.html" TargetMode="External"/><Relationship Id="rId4" Type="http://schemas.openxmlformats.org/officeDocument/2006/relationships/hyperlink" Target="https://www.jetbrains.com/help/idea/database-tool-window.html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docs/current/javadoc-api/org/springframework/jdbc/core/JdbcTemplate.htm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ibernate.org/orm/" TargetMode="External"/><Relationship Id="rId5" Type="http://schemas.openxmlformats.org/officeDocument/2006/relationships/hyperlink" Target="http://www.oracle.com/technetwork/java/javaee/tech/persistence-jsp-140049.html" TargetMode="External"/><Relationship Id="rId4" Type="http://schemas.openxmlformats.org/officeDocument/2006/relationships/hyperlink" Target="https://docs.oracle.com/javaee/7/api/javax/persistence/package-summary.html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45131/whats-the-best-strategy-for-unit-testing-database-driven-applications" TargetMode="External"/><Relationship Id="rId7" Type="http://schemas.openxmlformats.org/officeDocument/2006/relationships/hyperlink" Target="http://callistaenterprise.se/blogg/teknik/2011/02/13/lessons-learned-using-dbunit-in-a-large-project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dbdt.org/" TargetMode="External"/><Relationship Id="rId5" Type="http://schemas.openxmlformats.org/officeDocument/2006/relationships/hyperlink" Target="http://dbunit.sourceforge.net/" TargetMode="External"/><Relationship Id="rId4" Type="http://schemas.openxmlformats.org/officeDocument/2006/relationships/hyperlink" Target="http://dbsetup.ninja-squad.com/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7/en/create-databas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7/en/create-tabl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2371475"/>
            <a:ext cx="8520600" cy="502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 b="1">
                <a:latin typeface="Comfortaa"/>
                <a:ea typeface="Comfortaa"/>
                <a:cs typeface="Comfortaa"/>
                <a:sym typeface="Comfortaa"/>
              </a:rPr>
              <a:t>AT&amp;T BIQ Project 2018</a:t>
            </a:r>
            <a:endParaRPr sz="1300" b="1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1900" b="1"/>
          </a:p>
        </p:txBody>
      </p:sp>
      <p:pic>
        <p:nvPicPr>
          <p:cNvPr id="55" name="Shape 55" descr="clarituneLogoBi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00" y="1025025"/>
            <a:ext cx="310515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3375275"/>
            <a:ext cx="8520600" cy="677700"/>
          </a:xfrm>
          <a:prstGeom prst="rect">
            <a:avLst/>
          </a:prstGeom>
          <a:ln w="381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latin typeface="Verdana"/>
                <a:ea typeface="Verdana"/>
                <a:cs typeface="Verdana"/>
                <a:sym typeface="Verdana"/>
              </a:rPr>
              <a:t>SQL and JDBC</a:t>
            </a:r>
            <a:endParaRPr sz="2800" b="1" dirty="0">
              <a:latin typeface="Verdana"/>
              <a:ea typeface="Verdana"/>
              <a:cs typeface="Verdana"/>
              <a:sym typeface="Verdana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1900"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4961500"/>
            <a:ext cx="8520600" cy="502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1000" b="1"/>
              <a:t>© All rights reserved.</a:t>
            </a:r>
            <a:br>
              <a:rPr lang="en" sz="1000" b="1"/>
            </a:br>
            <a:r>
              <a:rPr lang="en" sz="1000" b="1"/>
              <a:t>    Materials are for the sole use of the AT&amp;T BIQ Project 2018. Any other use is forbidden</a:t>
            </a:r>
            <a:endParaRPr sz="1000" b="1"/>
          </a:p>
        </p:txBody>
      </p:sp>
    </p:spTree>
    <p:extLst>
      <p:ext uri="{BB962C8B-B14F-4D97-AF65-F5344CB8AC3E}">
        <p14:creationId xmlns:p14="http://schemas.microsoft.com/office/powerpoint/2010/main" val="416663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B9A302-CBE3-4E19-9E29-585F0D78611C}" type="slidenum">
              <a:rPr lang="he-IL" altLang="he-IL" sz="1200"/>
              <a:pPr/>
              <a:t>10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SQL – ALTER Table</a:t>
            </a:r>
            <a:endParaRPr lang="en-US" altLang="he-IL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4" y="1295400"/>
            <a:ext cx="7972425" cy="4987925"/>
          </a:xfrm>
        </p:spPr>
        <p:txBody>
          <a:bodyPr/>
          <a:lstStyle/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Alter Table (MySQL):</a:t>
            </a:r>
            <a:br>
              <a:rPr lang="en-US" altLang="he-IL" smtClean="0"/>
            </a:br>
            <a:r>
              <a:rPr lang="en-US" altLang="he-IL">
                <a:hlinkClick r:id="rId3"/>
              </a:rPr>
              <a:t>https</a:t>
            </a:r>
            <a:r>
              <a:rPr lang="en-US" altLang="he-IL">
                <a:hlinkClick r:id="rId3"/>
              </a:rPr>
              <a:t>://</a:t>
            </a:r>
            <a:r>
              <a:rPr lang="en-US" altLang="he-IL" smtClean="0">
                <a:hlinkClick r:id="rId3"/>
              </a:rPr>
              <a:t>dev.mysql.com/doc/refman/5.7/en/alter-table.html</a:t>
            </a:r>
            <a:r>
              <a:rPr lang="en-US" altLang="he-IL" smtClean="0"/>
              <a:t> 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800" smtClean="0"/>
          </a:p>
          <a:p>
            <a:pPr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/>
              <a:t>ALTER </a:t>
            </a:r>
            <a:r>
              <a:rPr lang="en-US" altLang="he-IL" sz="1800" smtClean="0"/>
              <a:t>Table &lt;table_name&gt; &lt;operation&gt; &lt;parameters&gt;</a:t>
            </a:r>
            <a:br>
              <a:rPr lang="en-US" altLang="he-IL" sz="1800" smtClean="0"/>
            </a:br>
            <a:r>
              <a:rPr lang="en-US" altLang="he-IL" sz="1800" smtClean="0"/>
              <a:t>[, &lt;</a:t>
            </a:r>
            <a:r>
              <a:rPr lang="en-US" altLang="he-IL" sz="1800"/>
              <a:t>operation&gt; &lt;</a:t>
            </a:r>
            <a:r>
              <a:rPr lang="en-US" altLang="he-IL" sz="1800"/>
              <a:t>parameters</a:t>
            </a:r>
            <a:r>
              <a:rPr lang="en-US" altLang="he-IL" sz="1800" smtClean="0"/>
              <a:t>&gt;]…</a:t>
            </a:r>
            <a:endParaRPr lang="en-US" altLang="he-IL" sz="1800"/>
          </a:p>
          <a:p>
            <a:pPr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800"/>
          </a:p>
          <a:p>
            <a:pPr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smtClean="0"/>
              <a:t>Example:</a:t>
            </a:r>
            <a:endParaRPr lang="en-US" altLang="he-IL" sz="1800"/>
          </a:p>
          <a:p>
            <a:pPr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ALTER </a:t>
            </a:r>
            <a:r>
              <a:rPr lang="en-US" altLang="he-IL" sz="1600"/>
              <a:t>TABLE </a:t>
            </a:r>
            <a:r>
              <a:rPr lang="en-US" altLang="he-IL" sz="1600"/>
              <a:t>employees </a:t>
            </a:r>
            <a:r>
              <a:rPr lang="en-US" altLang="he-IL" sz="1600" smtClean="0"/>
              <a:t>DROP Column fname, ADD Column mname VARCHAR(20)</a:t>
            </a:r>
            <a:endParaRPr lang="en-US" altLang="he-IL" sz="1600"/>
          </a:p>
        </p:txBody>
      </p:sp>
    </p:spTree>
    <p:extLst>
      <p:ext uri="{BB962C8B-B14F-4D97-AF65-F5344CB8AC3E}">
        <p14:creationId xmlns:p14="http://schemas.microsoft.com/office/powerpoint/2010/main" val="281830940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B9A302-CBE3-4E19-9E29-585F0D78611C}" type="slidenum">
              <a:rPr lang="he-IL" altLang="he-IL" sz="1200"/>
              <a:pPr/>
              <a:t>11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SQL – Managing the DB Data (DML, CRUD)</a:t>
            </a:r>
            <a:endParaRPr lang="en-US" altLang="he-IL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DML </a:t>
            </a:r>
            <a:r>
              <a:rPr lang="en-US" altLang="he-IL"/>
              <a:t>= </a:t>
            </a:r>
            <a:r>
              <a:rPr lang="en-US" altLang="he-IL"/>
              <a:t>Data </a:t>
            </a:r>
            <a:r>
              <a:rPr lang="en-US" altLang="he-IL" smtClean="0"/>
              <a:t>Manipulation Language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CRUD = Create, Read/Retrieve, Update, Delete</a:t>
            </a:r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Select</a:t>
            </a:r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Insert</a:t>
            </a:r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Update</a:t>
            </a:r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67938200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B9A302-CBE3-4E19-9E29-585F0D78611C}" type="slidenum">
              <a:rPr lang="he-IL" altLang="he-IL" sz="1200"/>
              <a:pPr/>
              <a:t>12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SQL – Managing the DB Data – Select (1)</a:t>
            </a:r>
            <a:endParaRPr lang="en-US" altLang="he-IL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/>
              <a:t>SELECT *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/>
              <a:t> FROM  Book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/>
              <a:t> WHERE </a:t>
            </a:r>
            <a:r>
              <a:rPr lang="en-US" altLang="he-IL"/>
              <a:t>price </a:t>
            </a:r>
            <a:r>
              <a:rPr lang="en-US" altLang="he-IL" smtClean="0"/>
              <a:t>&lt; </a:t>
            </a:r>
            <a:r>
              <a:rPr lang="en-US" altLang="he-IL"/>
              <a:t>100.00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/>
              <a:t> ORDER BY title;</a:t>
            </a:r>
          </a:p>
        </p:txBody>
      </p:sp>
    </p:spTree>
    <p:extLst>
      <p:ext uri="{BB962C8B-B14F-4D97-AF65-F5344CB8AC3E}">
        <p14:creationId xmlns:p14="http://schemas.microsoft.com/office/powerpoint/2010/main" val="120802628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B9A302-CBE3-4E19-9E29-585F0D78611C}" type="slidenum">
              <a:rPr lang="he-IL" altLang="he-IL" sz="1200"/>
              <a:pPr/>
              <a:t>13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SQL – Managing the DB Data – Select (2)</a:t>
            </a:r>
            <a:endParaRPr lang="en-US" altLang="he-IL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/>
              <a:t>SELECT isbn,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/>
              <a:t>       title,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/>
              <a:t>       price,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/>
              <a:t>       price * 0.06 AS sales_tax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/>
              <a:t> FROM  Book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/>
              <a:t> WHERE price &gt; 100.00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/>
              <a:t> ORDER BY title;</a:t>
            </a:r>
          </a:p>
        </p:txBody>
      </p:sp>
    </p:spTree>
    <p:extLst>
      <p:ext uri="{BB962C8B-B14F-4D97-AF65-F5344CB8AC3E}">
        <p14:creationId xmlns:p14="http://schemas.microsoft.com/office/powerpoint/2010/main" val="143056142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B9A302-CBE3-4E19-9E29-585F0D78611C}" type="slidenum">
              <a:rPr lang="he-IL" altLang="he-IL" sz="1200"/>
              <a:pPr/>
              <a:t>14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SQL – Managing the DB Data – Select (3a)</a:t>
            </a:r>
            <a:endParaRPr lang="en-US" altLang="he-IL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4" y="1295400"/>
            <a:ext cx="8099426" cy="4987925"/>
          </a:xfrm>
        </p:spPr>
        <p:txBody>
          <a:bodyPr/>
          <a:lstStyle/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/>
              <a:t>SELECT </a:t>
            </a:r>
            <a:r>
              <a:rPr lang="en-US" altLang="he-IL"/>
              <a:t>isbn</a:t>
            </a:r>
            <a:r>
              <a:rPr lang="en-US" altLang="he-IL" smtClean="0"/>
              <a:t>, title, price, Publisher.name</a:t>
            </a:r>
            <a:endParaRPr lang="en-US" altLang="he-IL"/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/>
              <a:t> </a:t>
            </a:r>
            <a:r>
              <a:rPr lang="en-US" altLang="he-IL"/>
              <a:t>FROM  </a:t>
            </a:r>
            <a:r>
              <a:rPr lang="en-US" altLang="he-IL" smtClean="0"/>
              <a:t>Book, Publisher</a:t>
            </a:r>
            <a:endParaRPr lang="en-US" altLang="he-IL"/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WHERE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Book.publisher_id = Publisher.publisher_id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AND publish_date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/>
              <a:t> </a:t>
            </a:r>
            <a:r>
              <a:rPr lang="en-US" altLang="he-IL" smtClean="0"/>
              <a:t>       BETWEEN '2017-01-01 00:00:00' </a:t>
            </a:r>
            <a:r>
              <a:rPr lang="en-US" altLang="he-IL"/>
              <a:t>AND </a:t>
            </a:r>
            <a:r>
              <a:rPr lang="en-US" altLang="he-IL" smtClean="0"/>
              <a:t>'2017-12-31 23:59:59'</a:t>
            </a:r>
            <a:endParaRPr lang="en-US" altLang="he-IL"/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/>
              <a:t> ORDER BY </a:t>
            </a:r>
            <a:r>
              <a:rPr lang="en-US" altLang="he-IL"/>
              <a:t>title</a:t>
            </a:r>
            <a:r>
              <a:rPr lang="en-US" altLang="he-IL" smtClean="0"/>
              <a:t>;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100"/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# comma between tables = Cartesian Product = Cross Join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# Book.publisher_id </a:t>
            </a:r>
            <a:r>
              <a:rPr lang="en-US" altLang="he-IL"/>
              <a:t>= </a:t>
            </a:r>
            <a:r>
              <a:rPr lang="en-US" altLang="he-IL" smtClean="0"/>
              <a:t>Publisher.publisher_id =&gt; makes it an Inner Join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# see the use of  Between on dates</a:t>
            </a:r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4425136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B9A302-CBE3-4E19-9E29-585F0D78611C}" type="slidenum">
              <a:rPr lang="he-IL" altLang="he-IL" sz="1200"/>
              <a:pPr/>
              <a:t>15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SQL – Managing the DB Data – Select (3b)</a:t>
            </a:r>
            <a:endParaRPr lang="en-US" altLang="he-IL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/>
              <a:t>SELECT </a:t>
            </a:r>
            <a:r>
              <a:rPr lang="en-US" altLang="he-IL"/>
              <a:t>isbn</a:t>
            </a:r>
            <a:r>
              <a:rPr lang="en-US" altLang="he-IL" smtClean="0"/>
              <a:t>, title, price, Publisher.name</a:t>
            </a:r>
            <a:endParaRPr lang="en-US" altLang="he-IL"/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/>
              <a:t> </a:t>
            </a:r>
            <a:r>
              <a:rPr lang="en-US" altLang="he-IL"/>
              <a:t>FROM  </a:t>
            </a:r>
            <a:r>
              <a:rPr lang="en-US" altLang="he-IL" smtClean="0"/>
              <a:t>Book, Publisher</a:t>
            </a:r>
            <a:endParaRPr lang="en-US" altLang="he-IL"/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WHERE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Book.publisher_id = Publisher.publisher_id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AND Date(publish_date)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/>
              <a:t> </a:t>
            </a:r>
            <a:r>
              <a:rPr lang="en-US" altLang="he-IL" smtClean="0"/>
              <a:t>       BETWEEN '2017-01-01' </a:t>
            </a:r>
            <a:r>
              <a:rPr lang="en-US" altLang="he-IL"/>
              <a:t>AND </a:t>
            </a:r>
            <a:r>
              <a:rPr lang="en-US" altLang="he-IL" smtClean="0"/>
              <a:t>'2017-12-31'</a:t>
            </a:r>
            <a:endParaRPr lang="en-US" altLang="he-IL"/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/>
              <a:t> ORDER BY </a:t>
            </a:r>
            <a:r>
              <a:rPr lang="en-US" altLang="he-IL"/>
              <a:t>title</a:t>
            </a:r>
            <a:r>
              <a:rPr lang="en-US" altLang="he-IL" smtClean="0"/>
              <a:t>;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/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# Between on date improved (MySQL syntax)</a:t>
            </a:r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20775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B9A302-CBE3-4E19-9E29-585F0D78611C}" type="slidenum">
              <a:rPr lang="he-IL" altLang="he-IL" sz="1200"/>
              <a:pPr/>
              <a:t>16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SQL – Managing the DB Data – Select (3c)</a:t>
            </a:r>
            <a:endParaRPr lang="en-US" altLang="he-IL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/>
              <a:t>SELECT </a:t>
            </a:r>
            <a:r>
              <a:rPr lang="en-US" altLang="he-IL"/>
              <a:t>isbn</a:t>
            </a:r>
            <a:r>
              <a:rPr lang="en-US" altLang="he-IL" smtClean="0"/>
              <a:t>, title, price, Publisher.name</a:t>
            </a:r>
            <a:endParaRPr lang="en-US" altLang="he-IL"/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/>
              <a:t> </a:t>
            </a:r>
            <a:r>
              <a:rPr lang="en-US" altLang="he-IL"/>
              <a:t>FROM  </a:t>
            </a:r>
            <a:r>
              <a:rPr lang="en-US" altLang="he-IL" smtClean="0"/>
              <a:t>Book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/>
              <a:t> </a:t>
            </a:r>
            <a:r>
              <a:rPr lang="en-US" altLang="he-IL" smtClean="0"/>
              <a:t>JOIN     Publisher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      ON   Book.publisher_id = Publisher.publisher_id</a:t>
            </a:r>
            <a:endParaRPr lang="en-US" altLang="he-IL"/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WHERE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Date(publish_date)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/>
              <a:t> </a:t>
            </a:r>
            <a:r>
              <a:rPr lang="en-US" altLang="he-IL" smtClean="0"/>
              <a:t>       BETWEEN '2017-01-01' </a:t>
            </a:r>
            <a:r>
              <a:rPr lang="en-US" altLang="he-IL"/>
              <a:t>AND </a:t>
            </a:r>
            <a:r>
              <a:rPr lang="en-US" altLang="he-IL" smtClean="0"/>
              <a:t>'2017-12-31'</a:t>
            </a:r>
            <a:endParaRPr lang="en-US" altLang="he-IL"/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/>
              <a:t> ORDER BY </a:t>
            </a:r>
            <a:r>
              <a:rPr lang="en-US" altLang="he-IL"/>
              <a:t>title</a:t>
            </a:r>
            <a:r>
              <a:rPr lang="en-US" altLang="he-IL" smtClean="0"/>
              <a:t>;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/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# Inner Join (which is the default JOIN) instead of “Cross Join”</a:t>
            </a:r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3022544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B9A302-CBE3-4E19-9E29-585F0D78611C}" type="slidenum">
              <a:rPr lang="he-IL" altLang="he-IL" sz="1200"/>
              <a:pPr/>
              <a:t>17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SQL – Join Options</a:t>
            </a:r>
            <a:endParaRPr lang="en-US" altLang="he-IL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r>
              <a:rPr lang="en-US" sz="2000" b="1"/>
              <a:t>INNER JOIN</a:t>
            </a:r>
            <a:r>
              <a:rPr lang="en-US" sz="2000"/>
              <a:t>: returns rows when there is a match in both </a:t>
            </a:r>
            <a:r>
              <a:rPr lang="en-US" sz="2000"/>
              <a:t>tables</a:t>
            </a:r>
            <a:r>
              <a:rPr lang="en-US" sz="2000" smtClean="0"/>
              <a:t>.</a:t>
            </a:r>
          </a:p>
          <a:p>
            <a:endParaRPr lang="en-US" sz="400" b="1" u="sng" smtClean="0"/>
          </a:p>
          <a:p>
            <a:r>
              <a:rPr lang="en-US" sz="2000" b="1" u="sng" smtClean="0"/>
              <a:t>OUTER JOIN:</a:t>
            </a:r>
            <a:endParaRPr lang="en-US" sz="2000" b="1" u="sng"/>
          </a:p>
          <a:p>
            <a:r>
              <a:rPr lang="en-US" sz="2000" b="1"/>
              <a:t>LEFT JOIN</a:t>
            </a:r>
            <a:r>
              <a:rPr lang="en-US" sz="2000"/>
              <a:t>: returns </a:t>
            </a:r>
            <a:r>
              <a:rPr lang="en-US" sz="2000" u="sng"/>
              <a:t>all rows from the left table</a:t>
            </a:r>
            <a:r>
              <a:rPr lang="en-US" sz="2000"/>
              <a:t>, even if there are no matches in the right </a:t>
            </a:r>
            <a:r>
              <a:rPr lang="en-US" sz="2000"/>
              <a:t>table</a:t>
            </a:r>
            <a:r>
              <a:rPr lang="en-US" sz="2000" smtClean="0"/>
              <a:t>. Fill </a:t>
            </a:r>
            <a:r>
              <a:rPr lang="en-US" sz="2000"/>
              <a:t>in NULLs for missing matches </a:t>
            </a:r>
            <a:r>
              <a:rPr lang="en-US" sz="2000"/>
              <a:t>on </a:t>
            </a:r>
            <a:r>
              <a:rPr lang="en-US" sz="2000" smtClean="0"/>
              <a:t>the right. </a:t>
            </a:r>
            <a:endParaRPr lang="en-US" sz="2000"/>
          </a:p>
          <a:p>
            <a:r>
              <a:rPr lang="en-US" sz="2000" b="1"/>
              <a:t>RIGHT JOIN</a:t>
            </a:r>
            <a:r>
              <a:rPr lang="en-US" sz="2000"/>
              <a:t>: returns </a:t>
            </a:r>
            <a:r>
              <a:rPr lang="en-US" sz="2000" u="sng"/>
              <a:t>all rows from the right table</a:t>
            </a:r>
            <a:r>
              <a:rPr lang="en-US" sz="2000"/>
              <a:t>, even if there are no matches in the left </a:t>
            </a:r>
            <a:r>
              <a:rPr lang="en-US" sz="2000"/>
              <a:t>table</a:t>
            </a:r>
            <a:r>
              <a:rPr lang="en-US" sz="2000" smtClean="0"/>
              <a:t>. </a:t>
            </a:r>
            <a:r>
              <a:rPr lang="en-US" sz="2000"/>
              <a:t>Fill in NULLs for missing matches on </a:t>
            </a:r>
            <a:r>
              <a:rPr lang="en-US" sz="2000"/>
              <a:t>the </a:t>
            </a:r>
            <a:r>
              <a:rPr lang="en-US" sz="2000" smtClean="0"/>
              <a:t>left.</a:t>
            </a:r>
            <a:endParaRPr lang="en-US" sz="2000"/>
          </a:p>
          <a:p>
            <a:r>
              <a:rPr lang="en-US" sz="2000" b="1"/>
              <a:t>FULL JOIN</a:t>
            </a:r>
            <a:r>
              <a:rPr lang="en-US" sz="2000"/>
              <a:t>: </a:t>
            </a:r>
            <a:r>
              <a:rPr lang="en-US" sz="2000" smtClean="0"/>
              <a:t>combines </a:t>
            </a:r>
            <a:r>
              <a:rPr lang="en-US" sz="2000"/>
              <a:t>the results of </a:t>
            </a:r>
            <a:r>
              <a:rPr lang="en-US" sz="2000" u="sng"/>
              <a:t>both left and right outer </a:t>
            </a:r>
            <a:r>
              <a:rPr lang="en-US" sz="2000" u="sng"/>
              <a:t>joins</a:t>
            </a:r>
            <a:r>
              <a:rPr lang="en-US" sz="2000" smtClean="0"/>
              <a:t>. </a:t>
            </a:r>
            <a:r>
              <a:rPr lang="en-US" sz="2000"/>
              <a:t>Fill in NULLs for missing matches </a:t>
            </a:r>
            <a:r>
              <a:rPr lang="en-US" sz="2000"/>
              <a:t>on </a:t>
            </a:r>
            <a:r>
              <a:rPr lang="en-US" sz="2000" smtClean="0"/>
              <a:t>either side.</a:t>
            </a:r>
          </a:p>
          <a:p>
            <a:endParaRPr lang="en-US" sz="400" smtClean="0">
              <a:hlinkClick r:id="rId3"/>
            </a:endParaRPr>
          </a:p>
          <a:p>
            <a:r>
              <a:rPr lang="en-US" sz="1600" smtClean="0">
                <a:hlinkClick r:id="rId3"/>
              </a:rPr>
              <a:t>https</a:t>
            </a:r>
            <a:r>
              <a:rPr lang="en-US" sz="1600">
                <a:hlinkClick r:id="rId3"/>
              </a:rPr>
              <a:t>://</a:t>
            </a:r>
            <a:r>
              <a:rPr lang="en-US" sz="1600" smtClean="0">
                <a:hlinkClick r:id="rId3"/>
              </a:rPr>
              <a:t>stackoverflow.com/questions/5706437/whats-the-difference-between-inner-join-left-join-right-join-and-full-join</a:t>
            </a:r>
            <a:r>
              <a:rPr lang="en-US" sz="1600" smtClean="0"/>
              <a:t> </a:t>
            </a:r>
          </a:p>
          <a:p>
            <a:r>
              <a:rPr lang="en-US" sz="1600">
                <a:hlinkClick r:id="rId4"/>
              </a:rPr>
              <a:t>https</a:t>
            </a:r>
            <a:r>
              <a:rPr lang="en-US" sz="1600">
                <a:hlinkClick r:id="rId4"/>
              </a:rPr>
              <a:t>://</a:t>
            </a:r>
            <a:r>
              <a:rPr lang="en-US" sz="1600" smtClean="0">
                <a:hlinkClick r:id="rId4"/>
              </a:rPr>
              <a:t>dev.mysql.com/doc/refman/5.7/en/join.html</a:t>
            </a:r>
            <a:r>
              <a:rPr lang="en-US" sz="1600" smtClean="0"/>
              <a:t> 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5985309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B9A302-CBE3-4E19-9E29-585F0D78611C}" type="slidenum">
              <a:rPr lang="he-IL" altLang="he-IL" sz="1200"/>
              <a:pPr/>
              <a:t>18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SQL – Inner Select (Example 1)</a:t>
            </a:r>
            <a:endParaRPr lang="en-US" altLang="he-IL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r>
              <a:rPr lang="en-US" sz="2000"/>
              <a:t>SELECT isbn,</a:t>
            </a:r>
          </a:p>
          <a:p>
            <a:r>
              <a:rPr lang="en-US" sz="2000"/>
              <a:t>       title,</a:t>
            </a:r>
          </a:p>
          <a:p>
            <a:r>
              <a:rPr lang="en-US" sz="2000"/>
              <a:t>       price</a:t>
            </a:r>
          </a:p>
          <a:p>
            <a:r>
              <a:rPr lang="en-US" sz="2000"/>
              <a:t> FROM  Book</a:t>
            </a:r>
          </a:p>
          <a:p>
            <a:r>
              <a:rPr lang="en-US" sz="2000"/>
              <a:t> WHERE price &lt; (SELECT AVG(price) FROM Book)</a:t>
            </a:r>
          </a:p>
          <a:p>
            <a:r>
              <a:rPr lang="en-US" sz="2000"/>
              <a:t> ORDER BY title;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3790832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B9A302-CBE3-4E19-9E29-585F0D78611C}" type="slidenum">
              <a:rPr lang="he-IL" altLang="he-IL" sz="1200"/>
              <a:pPr/>
              <a:t>19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SQL – Inner Select (Example 2)</a:t>
            </a:r>
            <a:endParaRPr lang="en-US" altLang="he-IL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r>
              <a:rPr lang="en-US" sz="2000"/>
              <a:t>SELECT b.isbn, b.title, b.price, sales.items_sold, sales.company_nm</a:t>
            </a:r>
          </a:p>
          <a:p>
            <a:r>
              <a:rPr lang="en-US" sz="2000"/>
              <a:t>FROM Book b</a:t>
            </a:r>
          </a:p>
          <a:p>
            <a:r>
              <a:rPr lang="en-US" sz="2000"/>
              <a:t>  JOIN (SELECT SUM(Items_Sold</a:t>
            </a:r>
            <a:r>
              <a:rPr lang="en-US" sz="2000"/>
              <a:t>) </a:t>
            </a:r>
            <a:r>
              <a:rPr lang="en-US" sz="2000" smtClean="0"/>
              <a:t>AS Total_Items_Sold</a:t>
            </a:r>
            <a:r>
              <a:rPr lang="en-US" sz="2000"/>
              <a:t>, Company_Nm, ISBN</a:t>
            </a:r>
          </a:p>
          <a:p>
            <a:r>
              <a:rPr lang="en-US" sz="2000"/>
              <a:t>        FROM Book_Sales</a:t>
            </a:r>
          </a:p>
          <a:p>
            <a:r>
              <a:rPr lang="en-US" sz="2000"/>
              <a:t>        GROUP BY Company_Nm, ISBN</a:t>
            </a:r>
            <a:r>
              <a:rPr lang="en-US" sz="2000"/>
              <a:t>) </a:t>
            </a:r>
            <a:r>
              <a:rPr lang="en-US" sz="2000" smtClean="0"/>
              <a:t>AS sales</a:t>
            </a:r>
            <a:endParaRPr lang="en-US" sz="2000"/>
          </a:p>
          <a:p>
            <a:r>
              <a:rPr lang="en-US" sz="2000"/>
              <a:t>  ON sales.isbn = b.isbn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8138491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 lIns="540000" rIns="432000"/>
          <a:lstStyle/>
          <a:p>
            <a:pPr indent="0" eaLnBrk="1" hangingPunct="1"/>
            <a:r>
              <a:rPr lang="en-US" altLang="he-IL" sz="2800" b="1" dirty="0" smtClean="0"/>
              <a:t>SQL and JDBC</a:t>
            </a:r>
            <a:endParaRPr lang="en-US" altLang="he-IL" sz="2800" b="1" dirty="0" smtClean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he-IL" sz="1800" smtClean="0"/>
              <a:t>Written by Amir Kirsh</a:t>
            </a:r>
          </a:p>
        </p:txBody>
      </p:sp>
      <p:pic>
        <p:nvPicPr>
          <p:cNvPr id="1028" name="Picture 4" descr="Image result for sq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7" r="24544"/>
          <a:stretch/>
        </p:blipFill>
        <p:spPr bwMode="auto">
          <a:xfrm>
            <a:off x="2451100" y="825500"/>
            <a:ext cx="2171700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jdb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5" t="3464" r="7410" b="3524"/>
          <a:stretch/>
        </p:blipFill>
        <p:spPr bwMode="auto">
          <a:xfrm>
            <a:off x="5130799" y="901700"/>
            <a:ext cx="2273301" cy="245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B9A302-CBE3-4E19-9E29-585F0D78611C}" type="slidenum">
              <a:rPr lang="he-IL" altLang="he-IL" sz="1200"/>
              <a:pPr/>
              <a:t>20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SQL – More Select Options</a:t>
            </a:r>
            <a:endParaRPr lang="en-US" altLang="he-IL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smtClean="0"/>
              <a:t>HAVING - </a:t>
            </a:r>
            <a:r>
              <a:rPr lang="en-US" sz="2000" smtClean="0"/>
              <a:t>includes </a:t>
            </a:r>
            <a:r>
              <a:rPr lang="en-US" sz="2000"/>
              <a:t>a predicate used to filter rows resulting from the GROUP BY clause. Because it acts on the results of the GROUP BY clause, aggregation functions can be used in the HAVING </a:t>
            </a:r>
            <a:r>
              <a:rPr lang="en-US" sz="2000"/>
              <a:t>clause </a:t>
            </a:r>
            <a:r>
              <a:rPr lang="en-US" sz="2000" smtClean="0"/>
              <a:t>predicate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DISTINCT -</a:t>
            </a:r>
            <a:r>
              <a:rPr lang="en-US" sz="2000"/>
              <a:t> eliminates duplicate </a:t>
            </a:r>
            <a:r>
              <a:rPr lang="en-US" sz="2000"/>
              <a:t>data</a:t>
            </a:r>
            <a:r>
              <a:rPr lang="en-US" sz="200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smtClean="0"/>
              <a:t>LIMIT –</a:t>
            </a:r>
            <a:r>
              <a:rPr lang="en-US" sz="2000" smtClean="0"/>
              <a:t> limits the </a:t>
            </a:r>
            <a:r>
              <a:rPr lang="en-US" sz="2000"/>
              <a:t>number of records to </a:t>
            </a:r>
            <a:r>
              <a:rPr lang="en-US" sz="2000"/>
              <a:t>return</a:t>
            </a:r>
            <a:r>
              <a:rPr lang="en-US" sz="2000" smtClean="0"/>
              <a:t>.</a:t>
            </a:r>
          </a:p>
          <a:p>
            <a:pPr marL="0" indent="0"/>
            <a:r>
              <a:rPr lang="en-US" sz="1400" smtClean="0"/>
              <a:t>-------------</a:t>
            </a:r>
          </a:p>
          <a:p>
            <a:pPr marL="0" indent="0"/>
            <a:r>
              <a:rPr lang="en-US" sz="1800" smtClean="0"/>
              <a:t>	Order of Execution:</a:t>
            </a:r>
            <a:endParaRPr lang="en-US" sz="1800"/>
          </a:p>
          <a:p>
            <a:r>
              <a:rPr lang="en-US" sz="1600" smtClean="0"/>
              <a:t>		SELECT </a:t>
            </a:r>
            <a:r>
              <a:rPr lang="en-US" sz="1600"/>
              <a:t>&lt;columns&gt; ......................................... 5</a:t>
            </a:r>
          </a:p>
          <a:p>
            <a:r>
              <a:rPr lang="en-US" sz="1600" smtClean="0"/>
              <a:t>		FROM </a:t>
            </a:r>
            <a:r>
              <a:rPr lang="en-US" sz="1600"/>
              <a:t>&lt;table&gt; ............................................... 1</a:t>
            </a:r>
          </a:p>
          <a:p>
            <a:r>
              <a:rPr lang="en-US" sz="1600" smtClean="0"/>
              <a:t>		WHERE </a:t>
            </a:r>
            <a:r>
              <a:rPr lang="en-US" sz="1600"/>
              <a:t>&lt;predicate on rows&gt; ........................... 2</a:t>
            </a:r>
          </a:p>
          <a:p>
            <a:r>
              <a:rPr lang="en-US" sz="1600" smtClean="0"/>
              <a:t>		GROUP </a:t>
            </a:r>
            <a:r>
              <a:rPr lang="en-US" sz="1600"/>
              <a:t>BY &lt;columns&gt; .......................................... 3</a:t>
            </a:r>
          </a:p>
          <a:p>
            <a:r>
              <a:rPr lang="en-US" sz="1600" smtClean="0"/>
              <a:t>		HAVING </a:t>
            </a:r>
            <a:r>
              <a:rPr lang="en-US" sz="1600"/>
              <a:t>&lt;predicate on groups&gt; ....................... 4</a:t>
            </a:r>
          </a:p>
          <a:p>
            <a:r>
              <a:rPr lang="en-US" sz="1600" smtClean="0"/>
              <a:t>		ORDER </a:t>
            </a:r>
            <a:r>
              <a:rPr lang="en-US" sz="1600"/>
              <a:t>BY &lt;columns&gt; </a:t>
            </a:r>
            <a:r>
              <a:rPr lang="en-US" sz="1600"/>
              <a:t>......................................... </a:t>
            </a:r>
            <a:r>
              <a:rPr lang="en-US" sz="1600" smtClean="0"/>
              <a:t>6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330609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B9A302-CBE3-4E19-9E29-585F0D78611C}" type="slidenum">
              <a:rPr lang="he-IL" altLang="he-IL" sz="1200"/>
              <a:pPr/>
              <a:t>21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/>
              <a:t>SQL – Select Having Example</a:t>
            </a:r>
            <a:endParaRPr lang="en-US" altLang="he-IL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r>
              <a:rPr lang="en-US" sz="2000"/>
              <a:t> </a:t>
            </a:r>
            <a:r>
              <a:rPr lang="en-US" sz="2000"/>
              <a:t>SELECT </a:t>
            </a:r>
            <a:r>
              <a:rPr lang="en-US" sz="2000" smtClean="0"/>
              <a:t>ShopID</a:t>
            </a:r>
            <a:r>
              <a:rPr lang="en-US" sz="2000"/>
              <a:t>, SUM(SaleAmount)</a:t>
            </a:r>
          </a:p>
          <a:p>
            <a:r>
              <a:rPr lang="en-US" sz="2000"/>
              <a:t> FROM Sales</a:t>
            </a:r>
          </a:p>
          <a:p>
            <a:r>
              <a:rPr lang="en-US" sz="2000"/>
              <a:t> WHERE SaleDate = '01-Jan-2000'</a:t>
            </a:r>
          </a:p>
          <a:p>
            <a:r>
              <a:rPr lang="en-US" sz="2000"/>
              <a:t> GROUP </a:t>
            </a:r>
            <a:r>
              <a:rPr lang="en-US" sz="2000"/>
              <a:t>BY </a:t>
            </a:r>
            <a:r>
              <a:rPr lang="en-US" sz="2000" smtClean="0"/>
              <a:t>ShopID</a:t>
            </a:r>
            <a:endParaRPr lang="en-US" sz="2000"/>
          </a:p>
          <a:p>
            <a:r>
              <a:rPr lang="en-US" sz="2000"/>
              <a:t> HAVING SUM(SaleAmount</a:t>
            </a:r>
            <a:r>
              <a:rPr lang="en-US" sz="2000"/>
              <a:t>) </a:t>
            </a:r>
            <a:r>
              <a:rPr lang="en-US" sz="2000" smtClean="0"/>
              <a:t>&lt; </a:t>
            </a:r>
            <a:r>
              <a:rPr lang="en-US" sz="2000"/>
              <a:t>1000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085036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B9A302-CBE3-4E19-9E29-585F0D78611C}" type="slidenum">
              <a:rPr lang="he-IL" altLang="he-IL" sz="1200"/>
              <a:pPr/>
              <a:t>22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SQL – Operators</a:t>
            </a:r>
            <a:endParaRPr lang="en-US" altLang="he-IL" dirty="0" smtClean="0"/>
          </a:p>
        </p:txBody>
      </p:sp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221725"/>
              </p:ext>
            </p:extLst>
          </p:nvPr>
        </p:nvGraphicFramePr>
        <p:xfrm>
          <a:off x="698500" y="1276350"/>
          <a:ext cx="7454900" cy="4987925"/>
        </p:xfrm>
        <a:graphic>
          <a:graphicData uri="http://schemas.openxmlformats.org/drawingml/2006/table">
            <a:tbl>
              <a:tblPr/>
              <a:tblGrid>
                <a:gridCol w="2311400"/>
                <a:gridCol w="2438400"/>
                <a:gridCol w="2705100"/>
              </a:tblGrid>
              <a:tr h="210018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Operator</a:t>
                      </a: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Description</a:t>
                      </a: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Example</a:t>
                      </a: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210018">
                <a:tc>
                  <a:txBody>
                    <a:bodyPr/>
                    <a:lstStyle/>
                    <a:p>
                      <a:pPr algn="ctr"/>
                      <a:r>
                        <a:rPr lang="he-IL" sz="1000">
                          <a:effectLst/>
                        </a:rPr>
                        <a:t>=</a:t>
                      </a: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Equal to</a:t>
                      </a: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Author 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>
                          <a:solidFill>
                            <a:srgbClr val="BA2121"/>
                          </a:solidFill>
                          <a:effectLst/>
                        </a:rPr>
                        <a:t>'Alcott'</a:t>
                      </a:r>
                      <a:endParaRPr lang="en-US" sz="1000">
                        <a:effectLst/>
                      </a:endParaRP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25045">
                <a:tc>
                  <a:txBody>
                    <a:bodyPr/>
                    <a:lstStyle/>
                    <a:p>
                      <a:pPr algn="ctr"/>
                      <a:r>
                        <a:rPr lang="he-IL" sz="1000">
                          <a:effectLst/>
                        </a:rPr>
                        <a:t>&lt;&gt;</a:t>
                      </a: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Not equal to (many DBMSs accept != in addition to &lt;&gt;)</a:t>
                      </a: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Dept 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&lt;&gt;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>
                          <a:solidFill>
                            <a:srgbClr val="BA2121"/>
                          </a:solidFill>
                          <a:effectLst/>
                        </a:rPr>
                        <a:t>'Sales'</a:t>
                      </a:r>
                      <a:endParaRPr lang="en-US" sz="1000">
                        <a:effectLst/>
                      </a:endParaRP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67531">
                <a:tc>
                  <a:txBody>
                    <a:bodyPr/>
                    <a:lstStyle/>
                    <a:p>
                      <a:pPr algn="ctr"/>
                      <a:r>
                        <a:rPr lang="he-IL" sz="1000">
                          <a:effectLst/>
                        </a:rPr>
                        <a:t>&gt;</a:t>
                      </a: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Greater than</a:t>
                      </a: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Hire_Date 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&gt;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>
                          <a:solidFill>
                            <a:srgbClr val="BA2121"/>
                          </a:solidFill>
                          <a:effectLst/>
                        </a:rPr>
                        <a:t>'2012-01-31'</a:t>
                      </a:r>
                      <a:endParaRPr lang="en-US" sz="1000">
                        <a:effectLst/>
                      </a:endParaRP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10018">
                <a:tc>
                  <a:txBody>
                    <a:bodyPr/>
                    <a:lstStyle/>
                    <a:p>
                      <a:pPr algn="ctr"/>
                      <a:r>
                        <a:rPr lang="he-IL" sz="1000">
                          <a:effectLst/>
                        </a:rPr>
                        <a:t>&lt;</a:t>
                      </a: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Less than</a:t>
                      </a: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Bonus 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&lt;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50000</a:t>
                      </a:r>
                      <a:r>
                        <a:rPr lang="en-US" sz="1000">
                          <a:effectLst/>
                        </a:rPr>
                        <a:t>.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00</a:t>
                      </a:r>
                      <a:endParaRPr lang="en-US" sz="1000">
                        <a:effectLst/>
                      </a:endParaRP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10018">
                <a:tc>
                  <a:txBody>
                    <a:bodyPr/>
                    <a:lstStyle/>
                    <a:p>
                      <a:pPr algn="ctr"/>
                      <a:r>
                        <a:rPr lang="he-IL" sz="1000">
                          <a:effectLst/>
                        </a:rPr>
                        <a:t>&gt;=</a:t>
                      </a: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Greater than or equal</a:t>
                      </a: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Dependents 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&gt;=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2</a:t>
                      </a:r>
                      <a:endParaRPr lang="en-US" sz="1000">
                        <a:effectLst/>
                      </a:endParaRP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10018">
                <a:tc>
                  <a:txBody>
                    <a:bodyPr/>
                    <a:lstStyle/>
                    <a:p>
                      <a:pPr algn="ctr"/>
                      <a:r>
                        <a:rPr lang="he-IL" sz="1000">
                          <a:effectLst/>
                        </a:rPr>
                        <a:t>&lt;=</a:t>
                      </a: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Less than or equal</a:t>
                      </a: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Rate 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&lt;=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0</a:t>
                      </a:r>
                      <a:r>
                        <a:rPr lang="en-US" sz="1000">
                          <a:effectLst/>
                        </a:rPr>
                        <a:t>.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05</a:t>
                      </a:r>
                      <a:endParaRPr lang="en-US" sz="1000">
                        <a:effectLst/>
                      </a:endParaRP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67531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rgbClr val="008000"/>
                          </a:solidFill>
                          <a:effectLst/>
                        </a:rPr>
                        <a:t>BETWEEN</a:t>
                      </a:r>
                      <a:endParaRPr lang="en-US" sz="1000">
                        <a:effectLst/>
                      </a:endParaRP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Between an inclusive range</a:t>
                      </a: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Cost </a:t>
                      </a:r>
                      <a:r>
                        <a:rPr lang="en-US" sz="1000" b="1">
                          <a:solidFill>
                            <a:srgbClr val="008000"/>
                          </a:solidFill>
                          <a:effectLst/>
                        </a:rPr>
                        <a:t>BETWEEN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100</a:t>
                      </a:r>
                      <a:r>
                        <a:rPr lang="en-US" sz="1000">
                          <a:effectLst/>
                        </a:rPr>
                        <a:t>.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00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 b="1">
                          <a:solidFill>
                            <a:srgbClr val="008000"/>
                          </a:solidFill>
                          <a:effectLst/>
                        </a:rPr>
                        <a:t>AND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500</a:t>
                      </a:r>
                      <a:r>
                        <a:rPr lang="en-US" sz="1000">
                          <a:effectLst/>
                        </a:rPr>
                        <a:t>.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00</a:t>
                      </a:r>
                      <a:endParaRPr lang="en-US" sz="1000">
                        <a:effectLst/>
                      </a:endParaRP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67531">
                <a:tc>
                  <a:txBody>
                    <a:bodyPr/>
                    <a:lstStyle/>
                    <a:p>
                      <a:pPr algn="ctr"/>
                      <a:r>
                        <a:rPr lang="en-US" sz="1000" b="1" u="none" strike="noStrike">
                          <a:solidFill>
                            <a:srgbClr val="008000"/>
                          </a:solidFill>
                          <a:effectLst/>
                        </a:rPr>
                        <a:t>LIKE</a:t>
                      </a:r>
                      <a:endParaRPr lang="en-US" sz="1000">
                        <a:effectLst/>
                      </a:endParaRP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Match a character pattern</a:t>
                      </a: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First_Name </a:t>
                      </a:r>
                      <a:r>
                        <a:rPr lang="en-US" sz="1000" b="1">
                          <a:solidFill>
                            <a:srgbClr val="008000"/>
                          </a:solidFill>
                          <a:effectLst/>
                        </a:rPr>
                        <a:t>LIKE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>
                          <a:solidFill>
                            <a:srgbClr val="BA2121"/>
                          </a:solidFill>
                          <a:effectLst/>
                        </a:rPr>
                        <a:t>'Will%'</a:t>
                      </a:r>
                      <a:endParaRPr lang="en-US" sz="1000">
                        <a:effectLst/>
                      </a:endParaRP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25045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rgbClr val="008000"/>
                          </a:solidFill>
                          <a:effectLst/>
                        </a:rPr>
                        <a:t>IN</a:t>
                      </a:r>
                      <a:endParaRPr lang="en-US" sz="1000">
                        <a:effectLst/>
                      </a:endParaRP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Equal to one of multiple possible values</a:t>
                      </a: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DeptCode </a:t>
                      </a:r>
                      <a:r>
                        <a:rPr lang="en-US" sz="1000" b="1">
                          <a:solidFill>
                            <a:srgbClr val="008000"/>
                          </a:solidFill>
                          <a:effectLst/>
                        </a:rPr>
                        <a:t>IN</a:t>
                      </a:r>
                      <a:r>
                        <a:rPr lang="en-US" sz="1000">
                          <a:effectLst/>
                        </a:rPr>
                        <a:t> (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101</a:t>
                      </a:r>
                      <a:r>
                        <a:rPr lang="en-US" sz="1000">
                          <a:effectLst/>
                        </a:rPr>
                        <a:t>, 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103</a:t>
                      </a:r>
                      <a:r>
                        <a:rPr lang="en-US" sz="1000">
                          <a:effectLst/>
                        </a:rPr>
                        <a:t>, 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209</a:t>
                      </a:r>
                      <a:r>
                        <a:rPr lang="en-US" sz="1000">
                          <a:effectLst/>
                        </a:rPr>
                        <a:t>)</a:t>
                      </a: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67531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rgbClr val="008000"/>
                          </a:solidFill>
                          <a:effectLst/>
                        </a:rPr>
                        <a:t>IS</a:t>
                      </a:r>
                      <a:r>
                        <a:rPr lang="en-US" sz="1000">
                          <a:effectLst/>
                        </a:rPr>
                        <a:t> [</a:t>
                      </a:r>
                      <a:r>
                        <a:rPr lang="en-US" sz="1000" b="1">
                          <a:solidFill>
                            <a:srgbClr val="008000"/>
                          </a:solidFill>
                          <a:effectLst/>
                        </a:rPr>
                        <a:t>NOT</a:t>
                      </a:r>
                      <a:r>
                        <a:rPr lang="en-US" sz="1000">
                          <a:effectLst/>
                        </a:rPr>
                        <a:t>] </a:t>
                      </a:r>
                      <a:r>
                        <a:rPr lang="en-US" sz="1000" b="1">
                          <a:solidFill>
                            <a:srgbClr val="008000"/>
                          </a:solidFill>
                          <a:effectLst/>
                        </a:rPr>
                        <a:t>NULL</a:t>
                      </a:r>
                      <a:endParaRPr lang="en-US" sz="1000">
                        <a:effectLst/>
                      </a:endParaRP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Compare to null (missing data)</a:t>
                      </a: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Address </a:t>
                      </a:r>
                      <a:r>
                        <a:rPr lang="en-US" sz="1000" b="1">
                          <a:solidFill>
                            <a:srgbClr val="008000"/>
                          </a:solidFill>
                          <a:effectLst/>
                        </a:rPr>
                        <a:t>IS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 b="1">
                          <a:solidFill>
                            <a:srgbClr val="008000"/>
                          </a:solidFill>
                          <a:effectLst/>
                        </a:rPr>
                        <a:t>NOT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 b="1">
                          <a:solidFill>
                            <a:srgbClr val="008000"/>
                          </a:solidFill>
                          <a:effectLst/>
                        </a:rPr>
                        <a:t>NULL</a:t>
                      </a:r>
                      <a:endParaRPr lang="en-US" sz="1000">
                        <a:effectLst/>
                      </a:endParaRP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67531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rgbClr val="008000"/>
                          </a:solidFill>
                          <a:effectLst/>
                        </a:rPr>
                        <a:t>IS</a:t>
                      </a:r>
                      <a:r>
                        <a:rPr lang="en-US" sz="1000">
                          <a:effectLst/>
                        </a:rPr>
                        <a:t> [</a:t>
                      </a:r>
                      <a:r>
                        <a:rPr lang="en-US" sz="1000" b="1">
                          <a:solidFill>
                            <a:srgbClr val="008000"/>
                          </a:solidFill>
                          <a:effectLst/>
                        </a:rPr>
                        <a:t>NOT</a:t>
                      </a:r>
                      <a:r>
                        <a:rPr lang="en-US" sz="1000">
                          <a:effectLst/>
                        </a:rPr>
                        <a:t>] </a:t>
                      </a:r>
                      <a:r>
                        <a:rPr lang="en-US" sz="1000" b="1">
                          <a:solidFill>
                            <a:srgbClr val="008000"/>
                          </a:solidFill>
                          <a:effectLst/>
                        </a:rPr>
                        <a:t>TRUE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 i="1">
                          <a:effectLst/>
                        </a:rPr>
                        <a:t>or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 b="1">
                          <a:solidFill>
                            <a:srgbClr val="008000"/>
                          </a:solidFill>
                          <a:effectLst/>
                        </a:rPr>
                        <a:t>IS</a:t>
                      </a:r>
                      <a:r>
                        <a:rPr lang="en-US" sz="1000">
                          <a:effectLst/>
                        </a:rPr>
                        <a:t> [</a:t>
                      </a:r>
                      <a:r>
                        <a:rPr lang="en-US" sz="1000" b="1">
                          <a:solidFill>
                            <a:srgbClr val="008000"/>
                          </a:solidFill>
                          <a:effectLst/>
                        </a:rPr>
                        <a:t>NOT</a:t>
                      </a:r>
                      <a:r>
                        <a:rPr lang="en-US" sz="1000">
                          <a:effectLst/>
                        </a:rPr>
                        <a:t>] </a:t>
                      </a:r>
                      <a:r>
                        <a:rPr lang="en-US" sz="1000" b="1">
                          <a:solidFill>
                            <a:srgbClr val="008000"/>
                          </a:solidFill>
                          <a:effectLst/>
                        </a:rPr>
                        <a:t>FALSE</a:t>
                      </a:r>
                      <a:endParaRPr lang="en-US" sz="1000">
                        <a:effectLst/>
                      </a:endParaRP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Boolean truth value test</a:t>
                      </a: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PaidVacation </a:t>
                      </a:r>
                      <a:r>
                        <a:rPr lang="en-US" sz="1000" b="1">
                          <a:solidFill>
                            <a:srgbClr val="008000"/>
                          </a:solidFill>
                          <a:effectLst/>
                        </a:rPr>
                        <a:t>IS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 b="1">
                          <a:solidFill>
                            <a:srgbClr val="008000"/>
                          </a:solidFill>
                          <a:effectLst/>
                        </a:rPr>
                        <a:t>TRUE</a:t>
                      </a:r>
                      <a:endParaRPr lang="en-US" sz="1000">
                        <a:effectLst/>
                      </a:endParaRP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25045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rgbClr val="008000"/>
                          </a:solidFill>
                          <a:effectLst/>
                        </a:rPr>
                        <a:t>IS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 b="1">
                          <a:solidFill>
                            <a:srgbClr val="008000"/>
                          </a:solidFill>
                          <a:effectLst/>
                        </a:rPr>
                        <a:t>NOT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 b="1">
                          <a:solidFill>
                            <a:srgbClr val="008000"/>
                          </a:solidFill>
                          <a:effectLst/>
                        </a:rPr>
                        <a:t>DISTINCT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 b="1">
                          <a:solidFill>
                            <a:srgbClr val="008000"/>
                          </a:solidFill>
                          <a:effectLst/>
                        </a:rPr>
                        <a:t>FROM</a:t>
                      </a:r>
                      <a:endParaRPr lang="en-US" sz="1000">
                        <a:effectLst/>
                      </a:endParaRP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Is equal to value or both are nulls (missing data)</a:t>
                      </a: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Debt </a:t>
                      </a:r>
                      <a:r>
                        <a:rPr lang="en-US" sz="1000" b="1">
                          <a:solidFill>
                            <a:srgbClr val="008000"/>
                          </a:solidFill>
                          <a:effectLst/>
                        </a:rPr>
                        <a:t>IS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 b="1">
                          <a:solidFill>
                            <a:srgbClr val="008000"/>
                          </a:solidFill>
                          <a:effectLst/>
                        </a:rPr>
                        <a:t>NOT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 b="1">
                          <a:solidFill>
                            <a:srgbClr val="008000"/>
                          </a:solidFill>
                          <a:effectLst/>
                        </a:rPr>
                        <a:t>DISTINCT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 b="1">
                          <a:solidFill>
                            <a:srgbClr val="008000"/>
                          </a:solidFill>
                          <a:effectLst/>
                        </a:rPr>
                        <a:t>FROM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 smtClean="0">
                          <a:effectLst/>
                        </a:rPr>
                        <a:t>Receivables</a:t>
                      </a:r>
                      <a:endParaRPr lang="en-US" sz="1000">
                        <a:effectLst/>
                      </a:endParaRP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25045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rgbClr val="008000"/>
                          </a:solidFill>
                          <a:effectLst/>
                        </a:rPr>
                        <a:t>AS</a:t>
                      </a:r>
                      <a:endParaRPr lang="en-US" sz="1000">
                        <a:effectLst/>
                      </a:endParaRP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Used to change a column name when viewing results</a:t>
                      </a: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rgbClr val="008000"/>
                          </a:solidFill>
                          <a:effectLst/>
                        </a:rPr>
                        <a:t>SELECT</a:t>
                      </a:r>
                      <a:r>
                        <a:rPr lang="en-US" sz="1000">
                          <a:effectLst/>
                        </a:rPr>
                        <a:t> employee </a:t>
                      </a:r>
                      <a:r>
                        <a:rPr lang="en-US" sz="1000" b="1">
                          <a:solidFill>
                            <a:srgbClr val="008000"/>
                          </a:solidFill>
                          <a:effectLst/>
                        </a:rPr>
                        <a:t>AS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>
                          <a:solidFill>
                            <a:srgbClr val="19177C"/>
                          </a:solidFill>
                          <a:effectLst/>
                        </a:rPr>
                        <a:t>"department1"</a:t>
                      </a:r>
                      <a:endParaRPr lang="en-US" sz="1000">
                        <a:effectLst/>
                      </a:endParaRPr>
                    </a:p>
                  </a:txBody>
                  <a:tcPr marL="52504" marR="52504" marT="26252" marB="2625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5492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B9A302-CBE3-4E19-9E29-585F0D78611C}" type="slidenum">
              <a:rPr lang="he-IL" altLang="he-IL" sz="1200"/>
              <a:pPr/>
              <a:t>23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SQL – Select – MySQL Reference</a:t>
            </a:r>
            <a:endParaRPr lang="en-US" altLang="he-IL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marL="0" indent="0"/>
            <a:r>
              <a:rPr lang="en-US" sz="2000">
                <a:hlinkClick r:id="rId3"/>
              </a:rPr>
              <a:t>https</a:t>
            </a:r>
            <a:r>
              <a:rPr lang="en-US" sz="2000">
                <a:hlinkClick r:id="rId3"/>
              </a:rPr>
              <a:t>://</a:t>
            </a:r>
            <a:r>
              <a:rPr lang="en-US" sz="2000" smtClean="0">
                <a:hlinkClick r:id="rId3"/>
              </a:rPr>
              <a:t>dev.mysql.com/doc/refman/5.7/en/select.html</a:t>
            </a:r>
            <a:endParaRPr lang="en-US" sz="2000" smtClean="0"/>
          </a:p>
          <a:p>
            <a:pPr marL="0" indent="0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6135670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B9A302-CBE3-4E19-9E29-585F0D78611C}" type="slidenum">
              <a:rPr lang="he-IL" altLang="he-IL" sz="1200"/>
              <a:pPr/>
              <a:t>24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SQL – Delete</a:t>
            </a:r>
            <a:endParaRPr lang="en-US" altLang="he-IL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marL="0" indent="0"/>
            <a:r>
              <a:rPr lang="en-US" sz="2000" smtClean="0">
                <a:hlinkClick r:id="rId3"/>
              </a:rPr>
              <a:t>https</a:t>
            </a:r>
            <a:r>
              <a:rPr lang="en-US" sz="2000">
                <a:hlinkClick r:id="rId3"/>
              </a:rPr>
              <a:t>://</a:t>
            </a:r>
            <a:r>
              <a:rPr lang="en-US" sz="2000" smtClean="0">
                <a:hlinkClick r:id="rId3"/>
              </a:rPr>
              <a:t>dev.mysql.com/doc/refman/5.7/en/delete.html</a:t>
            </a:r>
            <a:r>
              <a:rPr lang="en-US" sz="2000" smtClean="0"/>
              <a:t> </a:t>
            </a:r>
            <a:endParaRPr lang="en-US" sz="2000"/>
          </a:p>
          <a:p>
            <a:pPr marL="0" indent="0"/>
            <a:endParaRPr lang="en-US" sz="1600" smtClean="0"/>
          </a:p>
          <a:p>
            <a:pPr marL="0" indent="0"/>
            <a:r>
              <a:rPr lang="en-US" sz="1600"/>
              <a:t>DELETE </a:t>
            </a:r>
            <a:r>
              <a:rPr lang="en-US" sz="1600"/>
              <a:t>FROM </a:t>
            </a:r>
            <a:r>
              <a:rPr lang="en-US" sz="1600" smtClean="0"/>
              <a:t>Book</a:t>
            </a:r>
            <a:endParaRPr lang="en-US" sz="1600"/>
          </a:p>
          <a:p>
            <a:pPr marL="0" indent="0"/>
            <a:r>
              <a:rPr lang="en-US" sz="1600"/>
              <a:t> </a:t>
            </a:r>
            <a:r>
              <a:rPr lang="en-US" sz="1600"/>
              <a:t>WHERE </a:t>
            </a:r>
            <a:r>
              <a:rPr lang="en-US" sz="1600" smtClean="0"/>
              <a:t>Book.ISBN </a:t>
            </a:r>
            <a:r>
              <a:rPr lang="en-US" sz="1600"/>
              <a:t>= </a:t>
            </a:r>
            <a:r>
              <a:rPr lang="en-US" sz="1600" smtClean="0"/>
              <a:t>‘123456789';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2120914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B9A302-CBE3-4E19-9E29-585F0D78611C}" type="slidenum">
              <a:rPr lang="he-IL" altLang="he-IL" sz="1200"/>
              <a:pPr/>
              <a:t>25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SQL – Insert</a:t>
            </a:r>
            <a:endParaRPr lang="en-US" altLang="he-IL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marL="0" indent="0"/>
            <a:r>
              <a:rPr lang="en-US" sz="2000">
                <a:hlinkClick r:id="rId3"/>
              </a:rPr>
              <a:t>https</a:t>
            </a:r>
            <a:r>
              <a:rPr lang="en-US" sz="2000">
                <a:hlinkClick r:id="rId3"/>
              </a:rPr>
              <a:t>://</a:t>
            </a:r>
            <a:r>
              <a:rPr lang="en-US" sz="2000" smtClean="0">
                <a:hlinkClick r:id="rId3"/>
              </a:rPr>
              <a:t>dev.mysql.com/doc/refman/5.7/en/insert.html</a:t>
            </a:r>
            <a:r>
              <a:rPr lang="en-US" sz="2000" smtClean="0"/>
              <a:t> </a:t>
            </a:r>
          </a:p>
          <a:p>
            <a:pPr marL="0" indent="0"/>
            <a:endParaRPr lang="en-US" sz="1600" smtClean="0"/>
          </a:p>
          <a:p>
            <a:pPr marL="0" indent="0"/>
            <a:r>
              <a:rPr lang="en-US" sz="1600"/>
              <a:t>INSERT </a:t>
            </a:r>
            <a:r>
              <a:rPr lang="en-US" sz="1600"/>
              <a:t>INTO </a:t>
            </a:r>
            <a:r>
              <a:rPr lang="en-US" sz="1600" smtClean="0"/>
              <a:t>&lt;table_name&gt;</a:t>
            </a:r>
          </a:p>
          <a:p>
            <a:pPr marL="0" indent="0"/>
            <a:r>
              <a:rPr lang="en-US" sz="1600" smtClean="0"/>
              <a:t>(column_name, …)</a:t>
            </a:r>
          </a:p>
          <a:p>
            <a:pPr marL="0" indent="0"/>
            <a:r>
              <a:rPr lang="en-US" sz="1600" smtClean="0"/>
              <a:t>VALUES</a:t>
            </a:r>
          </a:p>
          <a:p>
            <a:pPr marL="0" indent="0"/>
            <a:r>
              <a:rPr lang="en-US" sz="1600" smtClean="0"/>
              <a:t>(column_value, …) </a:t>
            </a:r>
            <a:endParaRPr lang="en-US" sz="1600"/>
          </a:p>
          <a:p>
            <a:pPr marL="0" indent="0"/>
            <a:endParaRPr lang="en-US" sz="1600"/>
          </a:p>
          <a:p>
            <a:pPr marL="0" indent="0"/>
            <a:endParaRPr lang="en-US" sz="1600" smtClean="0"/>
          </a:p>
          <a:p>
            <a:pPr marL="0" indent="0"/>
            <a:r>
              <a:rPr lang="en-US" sz="1600"/>
              <a:t>INSERT INTO example</a:t>
            </a:r>
          </a:p>
          <a:p>
            <a:pPr marL="0" indent="0"/>
            <a:r>
              <a:rPr lang="en-US" sz="1600"/>
              <a:t> (column1, column2, column3)</a:t>
            </a:r>
          </a:p>
          <a:p>
            <a:pPr marL="0" indent="0"/>
            <a:r>
              <a:rPr lang="en-US" sz="1600"/>
              <a:t> VALUES</a:t>
            </a:r>
          </a:p>
          <a:p>
            <a:pPr marL="0" indent="0"/>
            <a:r>
              <a:rPr lang="en-US" sz="1600"/>
              <a:t> ('test', 'N', NULL);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27027863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B9A302-CBE3-4E19-9E29-585F0D78611C}" type="slidenum">
              <a:rPr lang="he-IL" altLang="he-IL" sz="1200"/>
              <a:pPr/>
              <a:t>26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SQL – Update</a:t>
            </a:r>
            <a:endParaRPr lang="en-US" altLang="he-IL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marL="0" indent="0"/>
            <a:r>
              <a:rPr lang="en-US" sz="2000">
                <a:hlinkClick r:id="rId3"/>
              </a:rPr>
              <a:t>https</a:t>
            </a:r>
            <a:r>
              <a:rPr lang="en-US" sz="2000">
                <a:hlinkClick r:id="rId3"/>
              </a:rPr>
              <a:t>://</a:t>
            </a:r>
            <a:r>
              <a:rPr lang="en-US" sz="2000" smtClean="0">
                <a:hlinkClick r:id="rId3"/>
              </a:rPr>
              <a:t>dev.mysql.com/doc/refman/5.7/en/update.html</a:t>
            </a:r>
            <a:r>
              <a:rPr lang="en-US" sz="2000" smtClean="0"/>
              <a:t> </a:t>
            </a:r>
          </a:p>
          <a:p>
            <a:pPr marL="0" indent="0"/>
            <a:endParaRPr lang="en-US" sz="1600" smtClean="0"/>
          </a:p>
          <a:p>
            <a:pPr marL="0" indent="0"/>
            <a:r>
              <a:rPr lang="en-US" sz="1600"/>
              <a:t>UPDATE </a:t>
            </a:r>
            <a:r>
              <a:rPr lang="en-US" sz="1600" smtClean="0"/>
              <a:t>&lt;table_name&gt;</a:t>
            </a:r>
            <a:endParaRPr lang="en-US" sz="1600"/>
          </a:p>
          <a:p>
            <a:pPr marL="0" indent="0"/>
            <a:r>
              <a:rPr lang="en-US" sz="1600"/>
              <a:t>    SET assignment_list</a:t>
            </a:r>
          </a:p>
          <a:p>
            <a:pPr marL="0" indent="0"/>
            <a:r>
              <a:rPr lang="en-US" sz="1600"/>
              <a:t>    [WHERE where_condition]</a:t>
            </a:r>
          </a:p>
          <a:p>
            <a:pPr marL="0" indent="0"/>
            <a:endParaRPr lang="en-US" sz="1600" smtClean="0"/>
          </a:p>
          <a:p>
            <a:pPr marL="0" indent="0"/>
            <a:r>
              <a:rPr lang="en-US" sz="1600"/>
              <a:t>UPDATE example</a:t>
            </a:r>
          </a:p>
          <a:p>
            <a:pPr marL="0" indent="0"/>
            <a:r>
              <a:rPr lang="en-US" sz="1600"/>
              <a:t> SET column1 = 'updated value'</a:t>
            </a:r>
          </a:p>
          <a:p>
            <a:pPr marL="0" indent="0"/>
            <a:r>
              <a:rPr lang="en-US" sz="1600"/>
              <a:t> WHERE column2 = 'N';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83917745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B9A302-CBE3-4E19-9E29-585F0D78611C}" type="slidenum">
              <a:rPr lang="he-IL" altLang="he-IL" sz="1200"/>
              <a:pPr/>
              <a:t>27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Database Design and ERD</a:t>
            </a:r>
            <a:endParaRPr lang="en-US" altLang="he-IL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4441825" cy="4987925"/>
          </a:xfrm>
        </p:spPr>
        <p:txBody>
          <a:bodyPr/>
          <a:lstStyle/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Normalization: avoid duplication of data, including simple strings</a:t>
            </a:r>
            <a:endParaRPr lang="en-US" altLang="he-IL" dirty="0" smtClean="0"/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Embedded Data: consider </a:t>
            </a:r>
            <a:r>
              <a:rPr lang="en-US" altLang="he-IL"/>
              <a:t>when embedded data in same row is suitable (e.g. 3 phone numbers – pros and cons)</a:t>
            </a:r>
            <a:endParaRPr lang="en-US" altLang="he-IL" dirty="0" smtClean="0"/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Primary Key: should always be a single field with generated ID (discuss why Person’s Actual State ID is not a good ID in the DB)</a:t>
            </a:r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How to manage many-to-many</a:t>
            </a:r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Code Tables</a:t>
            </a:r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ERD = Entity Relationships Diagram</a:t>
            </a:r>
            <a:endParaRPr lang="en-US" altLang="he-IL" smtClean="0"/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dirty="0" smtClean="0"/>
          </a:p>
        </p:txBody>
      </p:sp>
      <p:pic>
        <p:nvPicPr>
          <p:cNvPr id="22530" name="Picture 2" descr="Image result for database de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1295400"/>
            <a:ext cx="3094037" cy="247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87117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he-IL" sz="5400" b="1" dirty="0" smtClean="0"/>
          </a:p>
          <a:p>
            <a:pPr marL="0" indent="0" eaLnBrk="1" hangingPunct="1">
              <a:buNone/>
            </a:pPr>
            <a:r>
              <a:rPr lang="en-US" altLang="he-IL" sz="5400" b="1" smtClean="0"/>
              <a:t>Exercise</a:t>
            </a:r>
            <a:endParaRPr lang="en-US" altLang="he-IL" sz="5400" b="1" dirty="0" smtClean="0"/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551613"/>
            <a:ext cx="965200" cy="2809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D44C7C8-82B0-4B21-90F8-795A180BC466}" type="slidenum">
              <a:rPr lang="he-IL" altLang="he-IL" sz="1200"/>
              <a:pPr/>
              <a:t>28</a:t>
            </a:fld>
            <a:endParaRPr lang="en-US" altLang="he-IL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B9A302-CBE3-4E19-9E29-585F0D78611C}" type="slidenum">
              <a:rPr lang="he-IL" altLang="he-IL" sz="1200"/>
              <a:pPr/>
              <a:t>29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Exercise</a:t>
            </a:r>
            <a:endParaRPr lang="en-US" altLang="he-IL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r>
              <a:rPr lang="en-US" sz="1600"/>
              <a:t>Present a table diagram (e.g</a:t>
            </a:r>
            <a:r>
              <a:rPr lang="en-US" sz="1600"/>
              <a:t>. </a:t>
            </a:r>
            <a:r>
              <a:rPr lang="en-US" sz="1600" smtClean="0"/>
              <a:t>ERD) that represents </a:t>
            </a:r>
            <a:r>
              <a:rPr lang="en-US" sz="1600"/>
              <a:t>the </a:t>
            </a:r>
            <a:r>
              <a:rPr lang="en-US" sz="1600" smtClean="0"/>
              <a:t>following + create actual DB:</a:t>
            </a:r>
            <a:endParaRPr lang="en-US" sz="1600"/>
          </a:p>
          <a:p>
            <a:r>
              <a:rPr lang="en-US" sz="1600"/>
              <a:t>A group of chains of stores:</a:t>
            </a:r>
          </a:p>
          <a:p>
            <a:pPr lvl="1"/>
            <a:r>
              <a:rPr lang="en-US" sz="1400"/>
              <a:t>“koala bear” - chain of stores for baby clothes</a:t>
            </a:r>
          </a:p>
          <a:p>
            <a:pPr lvl="1"/>
            <a:r>
              <a:rPr lang="en-US" sz="1400"/>
              <a:t>“work on it” - chain of office supplies stores</a:t>
            </a:r>
          </a:p>
          <a:p>
            <a:pPr lvl="1"/>
            <a:r>
              <a:rPr lang="en-US" sz="1400"/>
              <a:t>“Casual wear” - chain of stores for family clothes</a:t>
            </a:r>
          </a:p>
          <a:p>
            <a:pPr lvl="1"/>
            <a:r>
              <a:rPr lang="en-US" sz="1400"/>
              <a:t>The group may open additional chains</a:t>
            </a:r>
          </a:p>
          <a:p>
            <a:r>
              <a:rPr lang="en-US" sz="1600"/>
              <a:t>Employees are associated with </a:t>
            </a:r>
            <a:r>
              <a:rPr lang="en-US" sz="1600"/>
              <a:t>a </a:t>
            </a:r>
            <a:r>
              <a:rPr lang="en-US" sz="1600" smtClean="0"/>
              <a:t>shop</a:t>
            </a:r>
            <a:endParaRPr lang="en-US" sz="1600"/>
          </a:p>
          <a:p>
            <a:r>
              <a:rPr lang="en-US" sz="1600"/>
              <a:t>There are a few employees that belong to the </a:t>
            </a:r>
            <a:r>
              <a:rPr lang="en-US" sz="1600"/>
              <a:t>group </a:t>
            </a:r>
            <a:r>
              <a:rPr lang="en-US" sz="1600" smtClean="0"/>
              <a:t>management</a:t>
            </a:r>
            <a:br>
              <a:rPr lang="en-US" sz="1600" smtClean="0"/>
            </a:br>
            <a:r>
              <a:rPr lang="en-US" sz="1600" smtClean="0"/>
              <a:t>(i.e</a:t>
            </a:r>
            <a:r>
              <a:rPr lang="en-US" sz="1600"/>
              <a:t>. not to a </a:t>
            </a:r>
            <a:r>
              <a:rPr lang="en-US" sz="1600"/>
              <a:t>certain </a:t>
            </a:r>
            <a:r>
              <a:rPr lang="en-US" sz="1600" smtClean="0"/>
              <a:t>chain / shop)</a:t>
            </a:r>
            <a:endParaRPr lang="en-US" sz="1600"/>
          </a:p>
          <a:p>
            <a:r>
              <a:rPr lang="en-US" sz="1600"/>
              <a:t>Each store has an address</a:t>
            </a:r>
          </a:p>
          <a:p>
            <a:r>
              <a:rPr lang="en-US" sz="1600"/>
              <a:t>Some stores are in shopping malls, the shopping mall has an address and the store has a “store number” in the mall</a:t>
            </a:r>
          </a:p>
          <a:p>
            <a:r>
              <a:rPr lang="en-US" sz="1600"/>
              <a:t>Several shops that belong to the group may appear in the same shopping mall</a:t>
            </a:r>
          </a:p>
          <a:p>
            <a:r>
              <a:rPr lang="en-US" sz="1600"/>
              <a:t>Shopping malls belong to a “mall group” (this info is relevant because when discussing with a mall on commercial terms there is a need to get the full picture of “how many stores are operated under this mall group”)</a:t>
            </a:r>
          </a:p>
        </p:txBody>
      </p:sp>
    </p:spTree>
    <p:extLst>
      <p:ext uri="{BB962C8B-B14F-4D97-AF65-F5344CB8AC3E}">
        <p14:creationId xmlns:p14="http://schemas.microsoft.com/office/powerpoint/2010/main" val="310750462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5EFF575-CE49-4E87-9AC8-217D996A0DCB}" type="slidenum">
              <a:rPr lang="he-IL" altLang="he-IL" sz="1200"/>
              <a:pPr/>
              <a:t>3</a:t>
            </a:fld>
            <a:endParaRPr lang="en-US" altLang="he-IL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Lesson’s Objectives	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he-IL" dirty="0" smtClean="0"/>
              <a:t>By the end of this lesson you will:</a:t>
            </a:r>
          </a:p>
          <a:p>
            <a:pPr lvl="1" eaLnBrk="1" hangingPunct="1"/>
            <a:r>
              <a:rPr lang="en-US" altLang="he-IL" dirty="0" smtClean="0"/>
              <a:t>Be able to use </a:t>
            </a:r>
            <a:r>
              <a:rPr lang="en-US" altLang="he-IL" dirty="0" smtClean="0"/>
              <a:t>SQL for SELECT, UPDATE, INSERT, DELETE</a:t>
            </a:r>
            <a:endParaRPr lang="en-US" altLang="he-IL" dirty="0" smtClean="0"/>
          </a:p>
          <a:p>
            <a:pPr lvl="1" eaLnBrk="1" hangingPunct="1"/>
            <a:r>
              <a:rPr lang="en-US" altLang="he-IL" dirty="0"/>
              <a:t>Be able to </a:t>
            </a:r>
            <a:r>
              <a:rPr lang="en-US" altLang="he-IL" dirty="0" smtClean="0"/>
              <a:t>use JDBC, including prepared statements, for managing relational database from a Java application</a:t>
            </a:r>
          </a:p>
          <a:p>
            <a:pPr lvl="1" eaLnBrk="1" hangingPunct="1"/>
            <a:r>
              <a:rPr lang="en-US" altLang="he-IL" dirty="0" smtClean="0"/>
              <a:t>Be able to draw a simple ERD</a:t>
            </a:r>
          </a:p>
          <a:p>
            <a:pPr lvl="1" eaLnBrk="1" hangingPunct="1"/>
            <a:r>
              <a:rPr lang="en-US" altLang="he-IL" dirty="0" smtClean="0"/>
              <a:t>Be able to consider </a:t>
            </a:r>
            <a:r>
              <a:rPr lang="en-US" altLang="he-IL" dirty="0"/>
              <a:t>relational database </a:t>
            </a:r>
            <a:r>
              <a:rPr lang="en-US" altLang="he-IL" dirty="0" smtClean="0"/>
              <a:t>design considerations</a:t>
            </a:r>
            <a:endParaRPr lang="en-US" altLang="he-IL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B9A302-CBE3-4E19-9E29-585F0D78611C}" type="slidenum">
              <a:rPr lang="he-IL" altLang="he-IL" sz="1200"/>
              <a:pPr/>
              <a:t>30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JDBC</a:t>
            </a:r>
            <a:endParaRPr lang="en-US" altLang="he-IL" dirty="0" smtClean="0"/>
          </a:p>
        </p:txBody>
      </p:sp>
      <p:pic>
        <p:nvPicPr>
          <p:cNvPr id="2050" name="Picture 2" descr="Image result for jd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0"/>
            <a:ext cx="34671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925" y="1557337"/>
            <a:ext cx="65341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4120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B9A302-CBE3-4E19-9E29-585F0D78611C}" type="slidenum">
              <a:rPr lang="he-IL" altLang="he-IL" sz="1200"/>
              <a:pPr/>
              <a:t>31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JDBC</a:t>
            </a:r>
            <a:endParaRPr lang="en-US" altLang="he-IL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5175" y="1295400"/>
            <a:ext cx="7721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273050" indent="-2714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+mn-lt"/>
                <a:cs typeface="+mn-cs"/>
              </a:defRPr>
            </a:lvl2pPr>
            <a:lvl3pPr marL="546100" indent="-2714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3pPr>
            <a:lvl4pPr marL="806450" indent="-2587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4pPr>
            <a:lvl5pPr marL="1073150" indent="-26511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5pPr>
            <a:lvl6pPr marL="15303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6pPr>
            <a:lvl7pPr marL="19875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7pPr>
            <a:lvl8pPr marL="24447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8pPr>
            <a:lvl9pPr marL="29019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lvl="1" eaLnBrk="1" hangingPunct="1">
              <a:buSzTx/>
              <a:buFontTx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b="1" kern="0" dirty="0" smtClean="0"/>
              <a:t>Spec</a:t>
            </a:r>
            <a:r>
              <a:rPr lang="en-US" altLang="he-IL" kern="0" dirty="0" smtClean="0"/>
              <a:t> for connectivity between Java and Database</a:t>
            </a:r>
          </a:p>
          <a:p>
            <a:pPr lvl="1" eaLnBrk="1" hangingPunct="1">
              <a:buSzTx/>
              <a:buFontTx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 dirty="0" smtClean="0"/>
              <a:t>It’s </a:t>
            </a:r>
            <a:r>
              <a:rPr lang="en-US" altLang="he-IL" kern="0" smtClean="0"/>
              <a:t>ALL </a:t>
            </a:r>
            <a:r>
              <a:rPr lang="en-US" altLang="he-IL" b="1" kern="0" smtClean="0"/>
              <a:t>interfaces</a:t>
            </a:r>
            <a:r>
              <a:rPr lang="en-US" altLang="he-IL" kern="0" smtClean="0"/>
              <a:t> (almost)</a:t>
            </a:r>
            <a:endParaRPr lang="en-US" altLang="he-IL" kern="0" dirty="0" smtClean="0"/>
          </a:p>
          <a:p>
            <a:pPr lvl="1" eaLnBrk="1" hangingPunct="1">
              <a:buSzTx/>
              <a:buFontTx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 dirty="0" smtClean="0"/>
              <a:t>Database vendor creates implementation: </a:t>
            </a:r>
            <a:r>
              <a:rPr lang="en-US" altLang="he-IL" b="1" kern="0" dirty="0" smtClean="0"/>
              <a:t>JDBC Driver</a:t>
            </a:r>
          </a:p>
          <a:p>
            <a:pPr lvl="2" eaLnBrk="1" hangingPunct="1">
              <a:buSzTx/>
              <a:buFontTx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383175793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B9A302-CBE3-4E19-9E29-585F0D78611C}" type="slidenum">
              <a:rPr lang="he-IL" altLang="he-IL" sz="1200"/>
              <a:pPr/>
              <a:t>32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/>
              <a:t>JDBC – Managing the </a:t>
            </a:r>
            <a:r>
              <a:rPr lang="en-US" altLang="he-IL" b="1" dirty="0"/>
              <a:t>Driver(s</a:t>
            </a:r>
            <a:r>
              <a:rPr lang="en-US" altLang="he-IL" b="1" dirty="0" smtClean="0"/>
              <a:t>)</a:t>
            </a:r>
            <a:endParaRPr lang="en-US" altLang="he-IL" b="1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5175" y="1295400"/>
            <a:ext cx="7721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273050" indent="-2714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+mn-lt"/>
                <a:cs typeface="+mn-cs"/>
              </a:defRPr>
            </a:lvl2pPr>
            <a:lvl3pPr marL="546100" indent="-2714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3pPr>
            <a:lvl4pPr marL="806450" indent="-2587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4pPr>
            <a:lvl5pPr marL="1073150" indent="-26511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5pPr>
            <a:lvl6pPr marL="15303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6pPr>
            <a:lvl7pPr marL="19875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7pPr>
            <a:lvl8pPr marL="24447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8pPr>
            <a:lvl9pPr marL="29019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lvl="1" eaLnBrk="1" hangingPunct="1">
              <a:buSzTx/>
              <a:buFontTx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 dirty="0" smtClean="0"/>
              <a:t>Old: </a:t>
            </a:r>
            <a:r>
              <a:rPr lang="en-US" altLang="he-IL" kern="0" dirty="0" err="1" smtClean="0"/>
              <a:t>java.sql.</a:t>
            </a:r>
            <a:r>
              <a:rPr lang="en-US" altLang="he-IL" b="1" kern="0" dirty="0" err="1" smtClean="0"/>
              <a:t>DriverManager</a:t>
            </a:r>
            <a:endParaRPr lang="en-US" altLang="he-IL" b="1" kern="0" dirty="0" smtClean="0"/>
          </a:p>
          <a:p>
            <a:pPr marL="1587" lvl="1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 dirty="0"/>
              <a:t>	</a:t>
            </a:r>
            <a:r>
              <a:rPr lang="en-US" altLang="he-IL" kern="0" dirty="0" smtClean="0"/>
              <a:t>static </a:t>
            </a:r>
            <a:r>
              <a:rPr lang="en-US" altLang="he-IL" b="1" kern="0" dirty="0" smtClean="0"/>
              <a:t>Connection </a:t>
            </a:r>
            <a:r>
              <a:rPr lang="en-US" altLang="he-IL" b="1" kern="0" dirty="0" err="1" smtClean="0"/>
              <a:t>getConnection</a:t>
            </a:r>
            <a:r>
              <a:rPr lang="en-US" altLang="he-IL" b="1" kern="0" dirty="0" smtClean="0"/>
              <a:t>(String </a:t>
            </a:r>
            <a:r>
              <a:rPr lang="en-US" altLang="he-IL" b="1" kern="0" dirty="0" err="1" smtClean="0"/>
              <a:t>url</a:t>
            </a:r>
            <a:r>
              <a:rPr lang="en-US" altLang="he-IL" b="1" kern="0" dirty="0" smtClean="0"/>
              <a:t> [, user, </a:t>
            </a:r>
            <a:r>
              <a:rPr lang="en-US" altLang="he-IL" b="1" kern="0" dirty="0" err="1" smtClean="0"/>
              <a:t>pwd</a:t>
            </a:r>
            <a:r>
              <a:rPr lang="en-US" altLang="he-IL" b="1" kern="0" dirty="0" smtClean="0"/>
              <a:t>])</a:t>
            </a:r>
          </a:p>
          <a:p>
            <a:pPr marL="1587" lvl="1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 dirty="0"/>
              <a:t>	</a:t>
            </a:r>
            <a:r>
              <a:rPr lang="en-US" altLang="he-IL" kern="0" dirty="0" smtClean="0"/>
              <a:t>gets the connection from the suitable driver, of all loaded JDBC 	drivers – according to the </a:t>
            </a:r>
            <a:r>
              <a:rPr lang="en-US" altLang="he-IL" kern="0" dirty="0" err="1" smtClean="0"/>
              <a:t>url</a:t>
            </a:r>
            <a:r>
              <a:rPr lang="en-US" altLang="he-IL" kern="0" dirty="0" smtClean="0"/>
              <a:t> string</a:t>
            </a:r>
            <a:endParaRPr lang="en-US" altLang="he-IL" kern="0" dirty="0"/>
          </a:p>
          <a:p>
            <a:pPr lvl="1" eaLnBrk="1" hangingPunct="1">
              <a:buSzTx/>
              <a:buFontTx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b="1" kern="0" dirty="0" smtClean="0"/>
          </a:p>
          <a:p>
            <a:pPr lvl="1" eaLnBrk="1" hangingPunct="1">
              <a:buSzTx/>
              <a:buFontTx/>
              <a:buChar char="•"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 dirty="0" smtClean="0"/>
              <a:t>Newer: </a:t>
            </a:r>
            <a:r>
              <a:rPr lang="en-US" altLang="he-IL" kern="0" dirty="0"/>
              <a:t> </a:t>
            </a:r>
            <a:r>
              <a:rPr lang="en-US" altLang="he-IL" kern="0" dirty="0" err="1" smtClean="0"/>
              <a:t>javax.sql.</a:t>
            </a:r>
            <a:r>
              <a:rPr lang="en-US" altLang="he-IL" b="1" kern="0" dirty="0" err="1" smtClean="0"/>
              <a:t>DataSource</a:t>
            </a:r>
            <a:endParaRPr lang="en-US" altLang="he-IL" b="1" kern="0" dirty="0"/>
          </a:p>
          <a:p>
            <a:pPr marL="1587" lvl="1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 dirty="0" smtClean="0"/>
              <a:t>	</a:t>
            </a:r>
            <a:r>
              <a:rPr lang="en-US" altLang="he-IL" b="1" kern="0" dirty="0" smtClean="0"/>
              <a:t>Connection </a:t>
            </a:r>
            <a:r>
              <a:rPr lang="en-US" altLang="he-IL" b="1" kern="0" dirty="0" err="1" smtClean="0"/>
              <a:t>getConnection</a:t>
            </a:r>
            <a:r>
              <a:rPr lang="en-US" altLang="he-IL" b="1" kern="0" dirty="0" smtClean="0"/>
              <a:t>([user</a:t>
            </a:r>
            <a:r>
              <a:rPr lang="en-US" altLang="he-IL" b="1" kern="0" dirty="0"/>
              <a:t>, </a:t>
            </a:r>
            <a:r>
              <a:rPr lang="en-US" altLang="he-IL" b="1" kern="0" dirty="0" err="1"/>
              <a:t>pwd</a:t>
            </a:r>
            <a:r>
              <a:rPr lang="en-US" altLang="he-IL" b="1" kern="0" dirty="0"/>
              <a:t>]</a:t>
            </a:r>
            <a:r>
              <a:rPr lang="en-US" altLang="he-IL" b="1" kern="0" dirty="0" smtClean="0"/>
              <a:t>)</a:t>
            </a:r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2000" kern="0" dirty="0"/>
              <a:t>	</a:t>
            </a:r>
            <a:r>
              <a:rPr lang="en-US" altLang="he-IL" sz="2000" kern="0" dirty="0" smtClean="0"/>
              <a:t>non static method</a:t>
            </a:r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2000" kern="0" dirty="0" smtClean="0"/>
              <a:t>	gets </a:t>
            </a:r>
            <a:r>
              <a:rPr lang="en-US" altLang="he-IL" sz="2000" kern="0" dirty="0"/>
              <a:t>the connection from </a:t>
            </a:r>
            <a:r>
              <a:rPr lang="en-US" altLang="he-IL" sz="2000" kern="0" dirty="0" smtClean="0"/>
              <a:t>this data source</a:t>
            </a:r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kern="0" dirty="0"/>
              <a:t>	</a:t>
            </a:r>
            <a:r>
              <a:rPr lang="en-US" altLang="he-IL" sz="1800" kern="0" dirty="0" smtClean="0"/>
              <a:t>*	some work needed to create and configure a data source</a:t>
            </a:r>
            <a:br>
              <a:rPr lang="en-US" altLang="he-IL" sz="1800" kern="0" dirty="0" smtClean="0"/>
            </a:br>
            <a:r>
              <a:rPr lang="en-US" altLang="he-IL" sz="1800" kern="0" dirty="0" smtClean="0"/>
              <a:t>		usually done by application server, then injecting data source</a:t>
            </a:r>
            <a:br>
              <a:rPr lang="en-US" altLang="he-IL" sz="1800" kern="0" dirty="0" smtClean="0"/>
            </a:br>
            <a:r>
              <a:rPr lang="en-US" altLang="he-IL" sz="1800" kern="0" dirty="0" smtClean="0"/>
              <a:t>		to the application</a:t>
            </a:r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107917718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B9A302-CBE3-4E19-9E29-585F0D78611C}" type="slidenum">
              <a:rPr lang="he-IL" altLang="he-IL" sz="1200"/>
              <a:pPr/>
              <a:t>33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/>
              <a:t>JDBC – </a:t>
            </a:r>
            <a:r>
              <a:rPr lang="en-US" altLang="he-IL" b="1" dirty="0" err="1"/>
              <a:t>DriverManager</a:t>
            </a:r>
            <a:r>
              <a:rPr lang="en-US" altLang="he-IL" dirty="0"/>
              <a:t> Example (older)</a:t>
            </a:r>
            <a:endParaRPr lang="en-US" altLang="he-IL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5175" y="1295400"/>
            <a:ext cx="7721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273050" indent="-2714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+mn-lt"/>
                <a:cs typeface="+mn-cs"/>
              </a:defRPr>
            </a:lvl2pPr>
            <a:lvl3pPr marL="546100" indent="-2714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3pPr>
            <a:lvl4pPr marL="806450" indent="-2587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4pPr>
            <a:lvl5pPr marL="1073150" indent="-26511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5pPr>
            <a:lvl6pPr marL="15303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6pPr>
            <a:lvl7pPr marL="19875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7pPr>
            <a:lvl8pPr marL="24447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8pPr>
            <a:lvl9pPr marL="29019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>
                <a:hlinkClick r:id="rId3"/>
              </a:rPr>
              <a:t>https://docs.oracle.com/javase/9/docs/api/java/sql/DriverManager.html</a:t>
            </a:r>
            <a:r>
              <a:rPr lang="en-US" altLang="he-IL" kern="0"/>
              <a:t> </a:t>
            </a:r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sz="700" smtClean="0"/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smtClean="0"/>
              <a:t>Class.forName</a:t>
            </a:r>
            <a:r>
              <a:rPr lang="en-US" dirty="0"/>
              <a:t>("</a:t>
            </a:r>
            <a:r>
              <a:rPr lang="en-US" dirty="0" err="1"/>
              <a:t>com.mysql.jdbc.Driver</a:t>
            </a:r>
            <a:r>
              <a:rPr lang="en-US" dirty="0" smtClean="0"/>
              <a:t>");</a:t>
            </a:r>
            <a:endParaRPr lang="en-US" altLang="he-IL" b="1" kern="0" dirty="0" smtClean="0"/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 dirty="0"/>
              <a:t>String </a:t>
            </a:r>
            <a:r>
              <a:rPr lang="en-US" altLang="he-IL" kern="0" dirty="0" err="1"/>
              <a:t>url</a:t>
            </a:r>
            <a:r>
              <a:rPr lang="en-US" altLang="he-IL" kern="0" dirty="0"/>
              <a:t> = "</a:t>
            </a:r>
            <a:r>
              <a:rPr lang="en-US" altLang="he-IL" kern="0" dirty="0" err="1"/>
              <a:t>jdbc:mysql</a:t>
            </a:r>
            <a:r>
              <a:rPr lang="en-US" altLang="he-IL" kern="0" dirty="0"/>
              <a:t>://[host][,</a:t>
            </a:r>
            <a:r>
              <a:rPr lang="en-US" altLang="he-IL" kern="0" dirty="0" err="1"/>
              <a:t>failoverhost</a:t>
            </a:r>
            <a:r>
              <a:rPr lang="en-US" altLang="he-IL" kern="0" dirty="0"/>
              <a:t>...][:port]/[database</a:t>
            </a:r>
            <a:r>
              <a:rPr lang="en-US" altLang="he-IL" kern="0" dirty="0" smtClean="0"/>
              <a:t>]";</a:t>
            </a:r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 dirty="0" smtClean="0"/>
              <a:t>Connection </a:t>
            </a:r>
            <a:r>
              <a:rPr lang="en-US" altLang="he-IL" kern="0" dirty="0"/>
              <a:t>c = </a:t>
            </a:r>
            <a:r>
              <a:rPr lang="en-US" altLang="he-IL" kern="0" dirty="0" err="1"/>
              <a:t>DriverManager.getConnection</a:t>
            </a:r>
            <a:r>
              <a:rPr lang="en-US" altLang="he-IL" kern="0" dirty="0"/>
              <a:t>(</a:t>
            </a:r>
            <a:r>
              <a:rPr lang="en-US" altLang="he-IL" kern="0" dirty="0" err="1"/>
              <a:t>url</a:t>
            </a:r>
            <a:r>
              <a:rPr lang="en-US" altLang="he-IL" kern="0" dirty="0"/>
              <a:t>);</a:t>
            </a:r>
            <a:endParaRPr lang="en-US" altLang="he-IL" kern="0" dirty="0" smtClean="0"/>
          </a:p>
          <a:p>
            <a:pPr marL="1587" lvl="1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200" kern="0" dirty="0" smtClean="0"/>
          </a:p>
          <a:p>
            <a:pPr lvl="1" eaLnBrk="1" hangingPunct="1">
              <a:buSzTx/>
              <a:buFontTx/>
              <a:buChar char="•"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kern="0" dirty="0" smtClean="0"/>
              <a:t>In case the </a:t>
            </a:r>
            <a:r>
              <a:rPr lang="en-US" altLang="he-IL" sz="1800" kern="0" dirty="0" err="1" smtClean="0"/>
              <a:t>DriverManager</a:t>
            </a:r>
            <a:r>
              <a:rPr lang="en-US" altLang="he-IL" sz="1800" kern="0" dirty="0" smtClean="0"/>
              <a:t> is unable to load the driver:</a:t>
            </a:r>
            <a:endParaRPr lang="en-US" altLang="he-IL" sz="1800" b="1" kern="0" dirty="0"/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 dirty="0" err="1" smtClean="0"/>
              <a:t>DriverManager.registerDriver</a:t>
            </a:r>
            <a:r>
              <a:rPr lang="en-US" altLang="he-IL" kern="0" dirty="0" smtClean="0"/>
              <a:t>(</a:t>
            </a:r>
            <a:br>
              <a:rPr lang="en-US" altLang="he-IL" kern="0" dirty="0" smtClean="0"/>
            </a:br>
            <a:r>
              <a:rPr lang="en-US" altLang="he-IL" kern="0" dirty="0" smtClean="0"/>
              <a:t> (</a:t>
            </a:r>
            <a:r>
              <a:rPr lang="en-US" altLang="he-IL" kern="0" dirty="0"/>
              <a:t>Driver) </a:t>
            </a:r>
            <a:r>
              <a:rPr lang="en-US" altLang="he-IL" kern="0" dirty="0" err="1"/>
              <a:t>Class.forName</a:t>
            </a:r>
            <a:r>
              <a:rPr lang="en-US" altLang="he-IL" kern="0" dirty="0"/>
              <a:t>("</a:t>
            </a:r>
            <a:r>
              <a:rPr lang="en-US" altLang="he-IL" kern="0" dirty="0" err="1"/>
              <a:t>com.mysql.jdbc.Driver</a:t>
            </a:r>
            <a:r>
              <a:rPr lang="en-US" altLang="he-IL" kern="0" dirty="0"/>
              <a:t>").</a:t>
            </a:r>
            <a:r>
              <a:rPr lang="en-US" altLang="he-IL" kern="0" dirty="0" err="1"/>
              <a:t>newInstance</a:t>
            </a:r>
            <a:r>
              <a:rPr lang="en-US" altLang="he-IL" kern="0" dirty="0" smtClean="0"/>
              <a:t>());</a:t>
            </a:r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 dirty="0" smtClean="0"/>
              <a:t>// OR:</a:t>
            </a:r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 dirty="0" err="1" smtClean="0"/>
              <a:t>DriverManager.registerDriver</a:t>
            </a:r>
            <a:r>
              <a:rPr lang="en-US" altLang="he-IL" kern="0" dirty="0" smtClean="0"/>
              <a:t>(new </a:t>
            </a:r>
            <a:r>
              <a:rPr lang="en-US" altLang="he-IL" kern="0" dirty="0" err="1" smtClean="0"/>
              <a:t>com.mysql.jdbc.Driver</a:t>
            </a:r>
            <a:r>
              <a:rPr lang="en-US" altLang="he-IL" kern="0" dirty="0" smtClean="0"/>
              <a:t>());</a:t>
            </a:r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kern="0" dirty="0" smtClean="0"/>
              <a:t>// usually not required, as a driver is supposed to implement</a:t>
            </a:r>
            <a:br>
              <a:rPr lang="en-US" altLang="he-IL" sz="1600" kern="0" dirty="0" smtClean="0"/>
            </a:br>
            <a:r>
              <a:rPr lang="en-US" altLang="he-IL" sz="1600" kern="0" dirty="0" smtClean="0"/>
              <a:t>// a static initializer for registering itself into the </a:t>
            </a:r>
            <a:r>
              <a:rPr lang="en-US" altLang="he-IL" sz="1600" kern="0" dirty="0" err="1" smtClean="0"/>
              <a:t>DriverManager</a:t>
            </a:r>
            <a:endParaRPr lang="en-US" altLang="he-IL" sz="1600" kern="0" dirty="0" smtClean="0"/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000" b="1" u="sng" kern="0" smtClean="0"/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b="1" u="sng" kern="0" smtClean="0"/>
              <a:t>Question</a:t>
            </a:r>
            <a:r>
              <a:rPr lang="en-US" altLang="he-IL" sz="1600" b="1" kern="0" dirty="0" smtClean="0"/>
              <a:t>: why (a) is preferred over (b) which is preferred over (c</a:t>
            </a:r>
            <a:r>
              <a:rPr lang="en-US" altLang="he-IL" sz="1600" b="1" kern="0" smtClean="0"/>
              <a:t>) ?</a:t>
            </a:r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600" b="1" kern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79400" y="1752600"/>
            <a:ext cx="57467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(a)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279400" y="3490059"/>
            <a:ext cx="57467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(b)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279400" y="4490244"/>
            <a:ext cx="57467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(c)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6890350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B9A302-CBE3-4E19-9E29-585F0D78611C}" type="slidenum">
              <a:rPr lang="he-IL" altLang="he-IL" sz="1200"/>
              <a:pPr/>
              <a:t>34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JDBC – </a:t>
            </a:r>
            <a:r>
              <a:rPr lang="en-US" altLang="he-IL" b="1" dirty="0" err="1" smtClean="0"/>
              <a:t>DataSource</a:t>
            </a:r>
            <a:r>
              <a:rPr lang="en-US" altLang="he-IL" dirty="0" smtClean="0"/>
              <a:t> (1 - </a:t>
            </a:r>
            <a:r>
              <a:rPr lang="en-US" altLang="he-IL" u="sng" dirty="0" smtClean="0"/>
              <a:t>Naive</a:t>
            </a:r>
            <a:r>
              <a:rPr lang="en-US" altLang="he-IL" dirty="0" smtClean="0"/>
              <a:t> Example)</a:t>
            </a:r>
            <a:endParaRPr lang="en-US" altLang="he-IL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5175" y="1295400"/>
            <a:ext cx="7721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273050" indent="-2714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+mn-lt"/>
                <a:cs typeface="+mn-cs"/>
              </a:defRPr>
            </a:lvl2pPr>
            <a:lvl3pPr marL="546100" indent="-2714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3pPr>
            <a:lvl4pPr marL="806450" indent="-2587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4pPr>
            <a:lvl5pPr marL="1073150" indent="-26511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5pPr>
            <a:lvl6pPr marL="15303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6pPr>
            <a:lvl7pPr marL="19875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7pPr>
            <a:lvl8pPr marL="24447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8pPr>
            <a:lvl9pPr marL="29019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>
                <a:hlinkClick r:id="rId3"/>
              </a:rPr>
              <a:t>https</a:t>
            </a:r>
            <a:r>
              <a:rPr lang="en-US" altLang="he-IL" kern="0">
                <a:hlinkClick r:id="rId3"/>
              </a:rPr>
              <a:t>://</a:t>
            </a:r>
            <a:r>
              <a:rPr lang="en-US" altLang="he-IL" kern="0" smtClean="0">
                <a:hlinkClick r:id="rId3"/>
              </a:rPr>
              <a:t>docs.oracle.com/javase/9/docs/api/javax/sql/DataSource.html</a:t>
            </a:r>
            <a:r>
              <a:rPr lang="en-US" altLang="he-IL" kern="0" smtClean="0"/>
              <a:t> </a:t>
            </a:r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2000" kern="0" smtClean="0"/>
              <a:t>We use below directly the actual data source provided by MySQL</a:t>
            </a:r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200" kern="0" smtClean="0"/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 smtClean="0"/>
              <a:t>MysqlDataSource </a:t>
            </a:r>
            <a:r>
              <a:rPr lang="en-US" altLang="he-IL" kern="0" dirty="0" smtClean="0"/>
              <a:t>ds </a:t>
            </a:r>
            <a:r>
              <a:rPr lang="en-US" altLang="he-IL" kern="0" dirty="0"/>
              <a:t>= new </a:t>
            </a:r>
            <a:r>
              <a:rPr lang="en-US" altLang="he-IL" kern="0" err="1"/>
              <a:t>MysqlDataSource</a:t>
            </a:r>
            <a:r>
              <a:rPr lang="en-US" altLang="he-IL" kern="0" smtClean="0"/>
              <a:t>();</a:t>
            </a:r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smtClean="0"/>
              <a:t>ds.setServerName</a:t>
            </a:r>
            <a:r>
              <a:rPr lang="en-US"/>
              <a:t>("</a:t>
            </a:r>
            <a:r>
              <a:rPr lang="en-US"/>
              <a:t>localhost</a:t>
            </a:r>
            <a:r>
              <a:rPr lang="en-US" smtClean="0"/>
              <a:t>");</a:t>
            </a:r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smtClean="0"/>
              <a:t>ds.setPortNumber(3306);</a:t>
            </a:r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smtClean="0"/>
              <a:t>ds.setDatabaseName(“WebShop");</a:t>
            </a:r>
            <a:endParaRPr lang="en-US" altLang="he-IL" kern="0" dirty="0" smtClean="0"/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 dirty="0" err="1" smtClean="0"/>
              <a:t>ds.setUser</a:t>
            </a:r>
            <a:r>
              <a:rPr lang="en-US" altLang="he-IL" kern="0" dirty="0" smtClean="0"/>
              <a:t>(“root");</a:t>
            </a:r>
            <a:endParaRPr lang="en-US" altLang="he-IL" kern="0" dirty="0"/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 dirty="0" err="1" smtClean="0"/>
              <a:t>ds.setPassword</a:t>
            </a:r>
            <a:r>
              <a:rPr lang="en-US" altLang="he-IL" kern="0" dirty="0" smtClean="0"/>
              <a:t>(“</a:t>
            </a:r>
            <a:r>
              <a:rPr lang="en-US" altLang="he-IL" kern="0" smtClean="0"/>
              <a:t>root");</a:t>
            </a:r>
            <a:endParaRPr lang="en-US" altLang="he-IL" kern="0" dirty="0"/>
          </a:p>
        </p:txBody>
      </p:sp>
    </p:spTree>
    <p:extLst>
      <p:ext uri="{BB962C8B-B14F-4D97-AF65-F5344CB8AC3E}">
        <p14:creationId xmlns:p14="http://schemas.microsoft.com/office/powerpoint/2010/main" val="302846367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B9A302-CBE3-4E19-9E29-585F0D78611C}" type="slidenum">
              <a:rPr lang="he-IL" altLang="he-IL" sz="1200"/>
              <a:pPr/>
              <a:t>35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JDBC – </a:t>
            </a:r>
            <a:r>
              <a:rPr lang="en-US" altLang="he-IL" b="1" dirty="0" err="1" smtClean="0"/>
              <a:t>DataSource</a:t>
            </a:r>
            <a:r>
              <a:rPr lang="en-US" altLang="he-IL" dirty="0" smtClean="0"/>
              <a:t> (2 – with Apache DBCP)</a:t>
            </a:r>
            <a:endParaRPr lang="en-US" altLang="he-IL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5175" y="1295400"/>
            <a:ext cx="7721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273050" indent="-2714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+mn-lt"/>
                <a:cs typeface="+mn-cs"/>
              </a:defRPr>
            </a:lvl2pPr>
            <a:lvl3pPr marL="546100" indent="-2714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3pPr>
            <a:lvl4pPr marL="806450" indent="-2587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4pPr>
            <a:lvl5pPr marL="1073150" indent="-26511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5pPr>
            <a:lvl6pPr marL="15303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6pPr>
            <a:lvl7pPr marL="19875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7pPr>
            <a:lvl8pPr marL="24447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8pPr>
            <a:lvl9pPr marL="29019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1587" lvl="1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kern="0" dirty="0">
                <a:hlinkClick r:id="rId3"/>
              </a:rPr>
              <a:t>https://commons.apache.org/proper/commons-dbcp/index.html</a:t>
            </a:r>
          </a:p>
          <a:p>
            <a:pPr marL="1587" lvl="1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kern="0" dirty="0">
                <a:hlinkClick r:id="rId4"/>
              </a:rPr>
              <a:t>http://</a:t>
            </a:r>
            <a:r>
              <a:rPr lang="en-US" altLang="he-IL" sz="1600" kern="0" dirty="0" smtClean="0">
                <a:hlinkClick r:id="rId4"/>
              </a:rPr>
              <a:t>commons.apache.org/proper/commons-dbcp/api-1.4/org/apache/commons/dbcp/BasicDataSource.html</a:t>
            </a:r>
            <a:r>
              <a:rPr lang="en-US" altLang="he-IL" sz="1600" kern="0" dirty="0" smtClean="0"/>
              <a:t> </a:t>
            </a:r>
            <a:endParaRPr lang="en-US" altLang="he-IL" sz="1600" kern="0" dirty="0"/>
          </a:p>
          <a:p>
            <a:pPr marL="1587" lvl="1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kern="0" dirty="0"/>
              <a:t>See also: </a:t>
            </a:r>
            <a:r>
              <a:rPr lang="en-US" altLang="he-IL" sz="1600" kern="0" dirty="0">
                <a:hlinkClick r:id="rId5"/>
              </a:rPr>
              <a:t>http://</a:t>
            </a:r>
            <a:r>
              <a:rPr lang="en-US" altLang="he-IL" sz="1600" kern="0" dirty="0" smtClean="0">
                <a:hlinkClick r:id="rId5"/>
              </a:rPr>
              <a:t>commons.apache.org/proper/commons-dbcp/api-1.4/org/apache/commons/dbcp/datasources/package-summary.html</a:t>
            </a:r>
            <a:r>
              <a:rPr lang="en-US" altLang="he-IL" sz="1600" kern="0" dirty="0" smtClean="0"/>
              <a:t> </a:t>
            </a:r>
            <a:endParaRPr lang="en-US" altLang="he-IL" sz="2400" kern="0" dirty="0"/>
          </a:p>
          <a:p>
            <a:pPr marL="1587" lvl="1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800" kern="0" dirty="0" smtClean="0"/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 dirty="0"/>
              <a:t>@</a:t>
            </a:r>
            <a:r>
              <a:rPr lang="en-US" altLang="he-IL" kern="0" dirty="0" smtClean="0"/>
              <a:t>Bean // spring Bean</a:t>
            </a:r>
            <a:br>
              <a:rPr lang="en-US" altLang="he-IL" kern="0" dirty="0" smtClean="0"/>
            </a:br>
            <a:r>
              <a:rPr lang="en-US" altLang="he-IL" kern="0" dirty="0" smtClean="0"/>
              <a:t>public </a:t>
            </a:r>
            <a:r>
              <a:rPr lang="en-US" altLang="he-IL" kern="0" dirty="0" err="1" smtClean="0"/>
              <a:t>DataSource</a:t>
            </a:r>
            <a:r>
              <a:rPr lang="en-US" altLang="he-IL" kern="0" dirty="0" smtClean="0"/>
              <a:t> </a:t>
            </a:r>
            <a:r>
              <a:rPr lang="en-US" altLang="he-IL" kern="0" dirty="0" err="1"/>
              <a:t>dataSource</a:t>
            </a:r>
            <a:r>
              <a:rPr lang="en-US" altLang="he-IL" kern="0" dirty="0"/>
              <a:t>() {</a:t>
            </a:r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 dirty="0"/>
              <a:t>    </a:t>
            </a:r>
            <a:r>
              <a:rPr lang="en-US" altLang="he-IL" kern="0" dirty="0" err="1"/>
              <a:t>BasicDataSource</a:t>
            </a:r>
            <a:r>
              <a:rPr lang="en-US" altLang="he-IL" kern="0" dirty="0"/>
              <a:t> ds = new </a:t>
            </a:r>
            <a:r>
              <a:rPr lang="en-US" altLang="he-IL" kern="0" dirty="0" err="1"/>
              <a:t>BasicDataSource</a:t>
            </a:r>
            <a:r>
              <a:rPr lang="en-US" altLang="he-IL" kern="0" dirty="0" smtClean="0"/>
              <a:t>(); // </a:t>
            </a:r>
            <a:r>
              <a:rPr lang="en-US" altLang="he-IL" kern="0" dirty="0" err="1" smtClean="0"/>
              <a:t>org.apache.commons.dbcp</a:t>
            </a:r>
            <a:endParaRPr lang="en-US" altLang="he-IL" kern="0" dirty="0" smtClean="0"/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 dirty="0" smtClean="0"/>
              <a:t>    </a:t>
            </a:r>
            <a:r>
              <a:rPr lang="en-US" altLang="he-IL" kern="0" dirty="0" err="1" smtClean="0"/>
              <a:t>ds.setDriverClassName</a:t>
            </a:r>
            <a:r>
              <a:rPr lang="en-US" altLang="he-IL" kern="0" dirty="0" smtClean="0"/>
              <a:t>("</a:t>
            </a:r>
            <a:r>
              <a:rPr lang="en-US" altLang="he-IL" kern="0" dirty="0" err="1" smtClean="0"/>
              <a:t>com.mysql.jdbc.Driver</a:t>
            </a:r>
            <a:r>
              <a:rPr lang="en-US" altLang="he-IL" kern="0" dirty="0" smtClean="0"/>
              <a:t>");</a:t>
            </a:r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 dirty="0" smtClean="0"/>
              <a:t>    </a:t>
            </a:r>
            <a:r>
              <a:rPr lang="en-US" altLang="he-IL" kern="0" dirty="0" err="1" smtClean="0"/>
              <a:t>ds.setUrl</a:t>
            </a:r>
            <a:r>
              <a:rPr lang="en-US" altLang="he-IL" kern="0" dirty="0" smtClean="0"/>
              <a:t>("</a:t>
            </a:r>
            <a:r>
              <a:rPr lang="en-US" altLang="he-IL" kern="0" dirty="0" err="1" smtClean="0"/>
              <a:t>jdbc:mysql</a:t>
            </a:r>
            <a:r>
              <a:rPr lang="en-US" altLang="he-IL" kern="0" dirty="0" smtClean="0"/>
              <a:t>://localhost:3306/</a:t>
            </a:r>
            <a:r>
              <a:rPr lang="en-US" altLang="he-IL" kern="0" dirty="0" err="1" smtClean="0"/>
              <a:t>WebShop</a:t>
            </a:r>
            <a:r>
              <a:rPr lang="en-US" altLang="he-IL" kern="0" dirty="0" smtClean="0"/>
              <a:t>");</a:t>
            </a:r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 dirty="0" smtClean="0"/>
              <a:t>    </a:t>
            </a:r>
            <a:r>
              <a:rPr lang="en-US" altLang="he-IL" kern="0" dirty="0" err="1" smtClean="0"/>
              <a:t>ds.setUsername</a:t>
            </a:r>
            <a:r>
              <a:rPr lang="en-US" altLang="he-IL" kern="0" dirty="0" smtClean="0"/>
              <a:t>("root");</a:t>
            </a:r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 dirty="0" smtClean="0"/>
              <a:t>    </a:t>
            </a:r>
            <a:r>
              <a:rPr lang="en-US" altLang="he-IL" kern="0" dirty="0" err="1" smtClean="0"/>
              <a:t>ds.setPassword</a:t>
            </a:r>
            <a:r>
              <a:rPr lang="en-US" altLang="he-IL" kern="0" dirty="0" smtClean="0"/>
              <a:t>("root");</a:t>
            </a:r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 dirty="0" smtClean="0"/>
              <a:t>    return ds;</a:t>
            </a:r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 dirty="0" smtClean="0"/>
              <a:t>}</a:t>
            </a:r>
            <a:endParaRPr lang="en-US" altLang="he-IL" kern="0" dirty="0"/>
          </a:p>
        </p:txBody>
      </p:sp>
    </p:spTree>
    <p:extLst>
      <p:ext uri="{BB962C8B-B14F-4D97-AF65-F5344CB8AC3E}">
        <p14:creationId xmlns:p14="http://schemas.microsoft.com/office/powerpoint/2010/main" val="262589389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B9A302-CBE3-4E19-9E29-585F0D78611C}" type="slidenum">
              <a:rPr lang="he-IL" altLang="he-IL" sz="1200"/>
              <a:pPr/>
              <a:t>36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JDBC – </a:t>
            </a:r>
            <a:r>
              <a:rPr lang="en-US" altLang="he-IL" b="1" dirty="0" err="1" smtClean="0"/>
              <a:t>DataSource</a:t>
            </a:r>
            <a:r>
              <a:rPr lang="en-US" altLang="he-IL" dirty="0"/>
              <a:t> (3 – with Spring)</a:t>
            </a:r>
            <a:endParaRPr lang="en-US" altLang="he-IL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5175" y="1295400"/>
            <a:ext cx="7721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273050" indent="-2714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+mn-lt"/>
                <a:cs typeface="+mn-cs"/>
              </a:defRPr>
            </a:lvl2pPr>
            <a:lvl3pPr marL="546100" indent="-2714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3pPr>
            <a:lvl4pPr marL="806450" indent="-2587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4pPr>
            <a:lvl5pPr marL="1073150" indent="-26511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5pPr>
            <a:lvl6pPr marL="15303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6pPr>
            <a:lvl7pPr marL="19875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7pPr>
            <a:lvl8pPr marL="24447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8pPr>
            <a:lvl9pPr marL="29019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1587" lvl="1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kern="0" dirty="0">
                <a:hlinkClick r:id="rId3"/>
              </a:rPr>
              <a:t>https://</a:t>
            </a:r>
            <a:r>
              <a:rPr lang="en-US" altLang="he-IL" sz="1600" kern="0" dirty="0" smtClean="0">
                <a:hlinkClick r:id="rId3"/>
              </a:rPr>
              <a:t>docs.spring.io/autorepo/docs/spring/3.2.8.RELEASE/javadoc-api/org/springframework/jdbc/datasource/DriverManagerDataSource.html</a:t>
            </a:r>
            <a:r>
              <a:rPr lang="en-US" altLang="he-IL" sz="1600" kern="0" dirty="0" smtClean="0"/>
              <a:t> </a:t>
            </a:r>
            <a:endParaRPr lang="en-US" altLang="he-IL" sz="2400" kern="0" dirty="0"/>
          </a:p>
          <a:p>
            <a:pPr marL="1587" lvl="1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050" kern="0" dirty="0" smtClean="0"/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 dirty="0"/>
              <a:t>@</a:t>
            </a:r>
            <a:r>
              <a:rPr lang="en-US" altLang="he-IL" kern="0" dirty="0" smtClean="0"/>
              <a:t>Bean // spring Bean</a:t>
            </a:r>
            <a:br>
              <a:rPr lang="en-US" altLang="he-IL" kern="0" dirty="0" smtClean="0"/>
            </a:br>
            <a:r>
              <a:rPr lang="en-US" altLang="he-IL" kern="0" dirty="0" smtClean="0"/>
              <a:t>public </a:t>
            </a:r>
            <a:r>
              <a:rPr lang="en-US" altLang="he-IL" kern="0" dirty="0" err="1"/>
              <a:t>DataSource</a:t>
            </a:r>
            <a:r>
              <a:rPr lang="en-US" altLang="he-IL" kern="0" dirty="0"/>
              <a:t> </a:t>
            </a:r>
            <a:r>
              <a:rPr lang="en-US" altLang="he-IL" kern="0" dirty="0" err="1"/>
              <a:t>dataSource</a:t>
            </a:r>
            <a:r>
              <a:rPr lang="en-US" altLang="he-IL" kern="0" dirty="0" smtClean="0"/>
              <a:t>() {</a:t>
            </a:r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 dirty="0" smtClean="0"/>
              <a:t>    // </a:t>
            </a:r>
            <a:r>
              <a:rPr lang="en-US" dirty="0" err="1" smtClean="0"/>
              <a:t>org.springframework.jdbc.datasource.DriverManagerDataSource</a:t>
            </a:r>
            <a:endParaRPr lang="en-US" altLang="he-IL" kern="0" dirty="0"/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 dirty="0"/>
              <a:t>    </a:t>
            </a:r>
            <a:r>
              <a:rPr lang="en-US" altLang="he-IL" kern="0" dirty="0" err="1"/>
              <a:t>DriverManagerDataSource</a:t>
            </a:r>
            <a:r>
              <a:rPr lang="en-US" altLang="he-IL" kern="0" dirty="0"/>
              <a:t> ds = new </a:t>
            </a:r>
            <a:r>
              <a:rPr lang="en-US" altLang="he-IL" kern="0" dirty="0" err="1"/>
              <a:t>DriverManagerDataSource</a:t>
            </a:r>
            <a:r>
              <a:rPr lang="en-US" altLang="he-IL" kern="0" dirty="0"/>
              <a:t>();</a:t>
            </a:r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 dirty="0"/>
              <a:t>    </a:t>
            </a:r>
            <a:r>
              <a:rPr lang="en-US" altLang="he-IL" kern="0" dirty="0" err="1"/>
              <a:t>ds.setDriverClassName</a:t>
            </a:r>
            <a:r>
              <a:rPr lang="en-US" altLang="he-IL" kern="0" dirty="0"/>
              <a:t>("</a:t>
            </a:r>
            <a:r>
              <a:rPr lang="en-US" altLang="he-IL" kern="0" dirty="0" err="1"/>
              <a:t>com.mysql.jdbc.Driver</a:t>
            </a:r>
            <a:r>
              <a:rPr lang="en-US" altLang="he-IL" kern="0" dirty="0"/>
              <a:t>");</a:t>
            </a:r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 dirty="0"/>
              <a:t>    </a:t>
            </a:r>
            <a:r>
              <a:rPr lang="en-US" altLang="he-IL" kern="0" dirty="0" err="1"/>
              <a:t>ds.setUrl</a:t>
            </a:r>
            <a:r>
              <a:rPr lang="en-US" altLang="he-IL" kern="0" dirty="0"/>
              <a:t>("</a:t>
            </a:r>
            <a:r>
              <a:rPr lang="en-US" altLang="he-IL" kern="0" dirty="0" err="1"/>
              <a:t>jdbc:mysql</a:t>
            </a:r>
            <a:r>
              <a:rPr lang="en-US" altLang="he-IL" kern="0" dirty="0"/>
              <a:t>://</a:t>
            </a:r>
            <a:r>
              <a:rPr lang="en-US" altLang="he-IL" kern="0" dirty="0" smtClean="0"/>
              <a:t>localhost:3306/</a:t>
            </a:r>
            <a:r>
              <a:rPr lang="en-US" altLang="he-IL" kern="0" dirty="0" err="1" smtClean="0"/>
              <a:t>WebShop</a:t>
            </a:r>
            <a:r>
              <a:rPr lang="en-US" altLang="he-IL" kern="0" dirty="0" smtClean="0"/>
              <a:t>");</a:t>
            </a:r>
            <a:endParaRPr lang="en-US" altLang="he-IL" kern="0" dirty="0"/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 dirty="0"/>
              <a:t>    </a:t>
            </a:r>
            <a:r>
              <a:rPr lang="en-US" altLang="he-IL" kern="0" dirty="0" err="1"/>
              <a:t>ds.setUsername</a:t>
            </a:r>
            <a:r>
              <a:rPr lang="en-US" altLang="he-IL" kern="0" dirty="0"/>
              <a:t>("root");</a:t>
            </a:r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 dirty="0"/>
              <a:t>    </a:t>
            </a:r>
            <a:r>
              <a:rPr lang="en-US" altLang="he-IL" kern="0" dirty="0" err="1"/>
              <a:t>ds.setPassword</a:t>
            </a:r>
            <a:r>
              <a:rPr lang="en-US" altLang="he-IL" kern="0" dirty="0"/>
              <a:t>("root");</a:t>
            </a:r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 dirty="0"/>
              <a:t>    return ds;</a:t>
            </a:r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388570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B9A302-CBE3-4E19-9E29-585F0D78611C}" type="slidenum">
              <a:rPr lang="he-IL" altLang="he-IL" sz="1200"/>
              <a:pPr/>
              <a:t>37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JDBC – </a:t>
            </a:r>
            <a:r>
              <a:rPr lang="en-US" altLang="he-IL" b="1" dirty="0" err="1" smtClean="0"/>
              <a:t>DataSource</a:t>
            </a:r>
            <a:r>
              <a:rPr lang="en-US" altLang="he-IL" dirty="0" smtClean="0"/>
              <a:t> (4 – with JNDI)</a:t>
            </a:r>
            <a:endParaRPr lang="en-US" altLang="he-IL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5175" y="1295400"/>
            <a:ext cx="7721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273050" indent="-2714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+mn-lt"/>
                <a:cs typeface="+mn-cs"/>
              </a:defRPr>
            </a:lvl2pPr>
            <a:lvl3pPr marL="546100" indent="-2714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3pPr>
            <a:lvl4pPr marL="806450" indent="-2587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4pPr>
            <a:lvl5pPr marL="1073150" indent="-26511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5pPr>
            <a:lvl6pPr marL="15303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6pPr>
            <a:lvl7pPr marL="19875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7pPr>
            <a:lvl8pPr marL="24447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8pPr>
            <a:lvl9pPr marL="29019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1587" lvl="1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 smtClean="0"/>
              <a:t>JNDI = Java Naming and Directory Interface</a:t>
            </a:r>
          </a:p>
          <a:p>
            <a:pPr marL="1587" lvl="1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b="1" kern="0" smtClean="0"/>
              <a:t>	(locate resources in a distributed environment)</a:t>
            </a:r>
          </a:p>
          <a:p>
            <a:pPr marL="1587" lvl="1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kern="0" smtClean="0">
                <a:hlinkClick r:id="rId3"/>
              </a:rPr>
              <a:t>https://docs.oracle.com/javase/9/docs/api/javax/naming/InitialContext.html</a:t>
            </a:r>
            <a:r>
              <a:rPr lang="en-US" altLang="he-IL" sz="1600" kern="0" smtClean="0"/>
              <a:t> </a:t>
            </a:r>
          </a:p>
          <a:p>
            <a:pPr marL="1587" lvl="1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2000" b="1" kern="0" smtClean="0"/>
              <a:t>Practical common usage for registering and getting DataSource</a:t>
            </a:r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 smtClean="0"/>
              <a:t>// getting DataSource from JNDI Context</a:t>
            </a:r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 smtClean="0"/>
              <a:t>Context </a:t>
            </a:r>
            <a:r>
              <a:rPr lang="en-US" altLang="he-IL" kern="0"/>
              <a:t>initContext = new InitialContext();</a:t>
            </a:r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/>
              <a:t>Context envContext = (Context) initContext.lookup("java:comp/env");</a:t>
            </a:r>
          </a:p>
          <a:p>
            <a:pPr marL="274637" lvl="2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kern="0"/>
              <a:t>DataSource ds = (DataSource) envContext.lookup</a:t>
            </a:r>
            <a:r>
              <a:rPr lang="en-US" altLang="he-IL" kern="0"/>
              <a:t>("</a:t>
            </a:r>
            <a:r>
              <a:rPr lang="en-US" altLang="he-IL" kern="0" smtClean="0"/>
              <a:t>jdbc/WebShopDB</a:t>
            </a:r>
            <a:r>
              <a:rPr lang="en-US" altLang="he-IL" kern="0"/>
              <a:t>");</a:t>
            </a:r>
          </a:p>
          <a:p>
            <a:pPr marL="1587" lvl="1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600" kern="0" smtClean="0"/>
          </a:p>
          <a:p>
            <a:pPr marL="1587" lvl="1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kern="0" smtClean="0"/>
              <a:t>And in a context.xml declare your DB context:</a:t>
            </a:r>
          </a:p>
          <a:p>
            <a:pPr marL="1587" lvl="1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100" kern="0"/>
              <a:t>&lt;Resource</a:t>
            </a:r>
          </a:p>
          <a:p>
            <a:pPr marL="1587" lvl="1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100" kern="0"/>
              <a:t>    name</a:t>
            </a:r>
            <a:r>
              <a:rPr lang="en-US" altLang="he-IL" sz="1100" kern="0"/>
              <a:t>="</a:t>
            </a:r>
            <a:r>
              <a:rPr lang="en-US" altLang="he-IL" sz="1100" kern="0" smtClean="0"/>
              <a:t>jdbc/WebShopDB"  </a:t>
            </a:r>
            <a:r>
              <a:rPr lang="en-US" altLang="he-IL" sz="1100" kern="0"/>
              <a:t>auth="</a:t>
            </a:r>
            <a:r>
              <a:rPr lang="en-US" altLang="he-IL" sz="1100" kern="0"/>
              <a:t>Container</a:t>
            </a:r>
            <a:r>
              <a:rPr lang="en-US" altLang="he-IL" sz="1100" kern="0" smtClean="0"/>
              <a:t>"   </a:t>
            </a:r>
            <a:r>
              <a:rPr lang="en-US" altLang="he-IL" sz="1100" kern="0"/>
              <a:t>type="javax.sql.DataSource"</a:t>
            </a:r>
          </a:p>
          <a:p>
            <a:pPr marL="1587" lvl="1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100" kern="0"/>
              <a:t>    maxActive</a:t>
            </a:r>
            <a:r>
              <a:rPr lang="en-US" altLang="he-IL" sz="1100" kern="0"/>
              <a:t>="</a:t>
            </a:r>
            <a:r>
              <a:rPr lang="en-US" altLang="he-IL" sz="1100" kern="0" smtClean="0"/>
              <a:t>100"   </a:t>
            </a:r>
            <a:r>
              <a:rPr lang="en-US" altLang="he-IL" sz="1100" kern="0"/>
              <a:t>maxIdle</a:t>
            </a:r>
            <a:r>
              <a:rPr lang="en-US" altLang="he-IL" sz="1100" kern="0"/>
              <a:t>="</a:t>
            </a:r>
            <a:r>
              <a:rPr lang="en-US" altLang="he-IL" sz="1100" kern="0" smtClean="0"/>
              <a:t>30"   </a:t>
            </a:r>
            <a:r>
              <a:rPr lang="en-US" altLang="he-IL" sz="1100" kern="0"/>
              <a:t>maxWait</a:t>
            </a:r>
            <a:r>
              <a:rPr lang="en-US" altLang="he-IL" sz="1100" kern="0"/>
              <a:t>="</a:t>
            </a:r>
            <a:r>
              <a:rPr lang="en-US" altLang="he-IL" sz="1100" kern="0" smtClean="0"/>
              <a:t>10000"    </a:t>
            </a:r>
            <a:r>
              <a:rPr lang="en-US" altLang="he-IL" sz="1100" kern="0"/>
              <a:t>driverClassName="com.mysql.jdbc.Driver"</a:t>
            </a:r>
          </a:p>
          <a:p>
            <a:pPr marL="1587" lvl="1" indent="0" eaLnBrk="1" hangingPunct="1">
              <a:buSz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100" kern="0"/>
              <a:t>    url="jdbc:mysql</a:t>
            </a:r>
            <a:r>
              <a:rPr lang="en-US" altLang="he-IL" sz="1100" kern="0"/>
              <a:t>://</a:t>
            </a:r>
            <a:r>
              <a:rPr lang="en-US" altLang="he-IL" sz="1100" kern="0" smtClean="0"/>
              <a:t>localhost:3306/WebShop"   </a:t>
            </a:r>
            <a:r>
              <a:rPr lang="en-US" altLang="he-IL" sz="1100" kern="0"/>
              <a:t>username</a:t>
            </a:r>
            <a:r>
              <a:rPr lang="en-US" altLang="he-IL" sz="1100" kern="0"/>
              <a:t>="</a:t>
            </a:r>
            <a:r>
              <a:rPr lang="en-US" altLang="he-IL" sz="1100" kern="0" smtClean="0"/>
              <a:t>root"    </a:t>
            </a:r>
            <a:r>
              <a:rPr lang="en-US" altLang="he-IL" sz="1100" kern="0"/>
              <a:t>password</a:t>
            </a:r>
            <a:r>
              <a:rPr lang="en-US" altLang="he-IL" sz="1100" kern="0" smtClean="0"/>
              <a:t>="root"  </a:t>
            </a:r>
            <a:r>
              <a:rPr lang="en-US" altLang="he-IL" sz="1100" kern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87349819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7882306-B575-4665-B97B-DF8A82467BAE}" type="slidenum">
              <a:rPr lang="he-IL" altLang="he-IL" sz="1200"/>
              <a:pPr/>
              <a:t>38</a:t>
            </a:fld>
            <a:endParaRPr lang="en-US" altLang="he-IL" sz="12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Getting a Connection</a:t>
            </a:r>
            <a:endParaRPr lang="en-US" altLang="he-IL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0" y="1295400"/>
            <a:ext cx="8293100" cy="4987925"/>
          </a:xfrm>
        </p:spPr>
        <p:txBody>
          <a:bodyPr/>
          <a:lstStyle/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/>
              <a:t>With </a:t>
            </a:r>
            <a:r>
              <a:rPr lang="en-US" altLang="he-IL" b="1"/>
              <a:t>DriverManager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sz="1600"/>
              <a:t>Connection conn </a:t>
            </a:r>
            <a:r>
              <a:rPr lang="en-US" sz="1600"/>
              <a:t>= </a:t>
            </a:r>
            <a:r>
              <a:rPr lang="en-US" sz="1600" smtClean="0"/>
              <a:t>DriverManager.getConnection</a:t>
            </a:r>
            <a:r>
              <a:rPr lang="en-US" altLang="he-IL" sz="1600" smtClean="0"/>
              <a:t>("</a:t>
            </a:r>
            <a:r>
              <a:rPr lang="en-US" altLang="he-IL" sz="1600"/>
              <a:t>jdbc:mysql://</a:t>
            </a:r>
            <a:r>
              <a:rPr lang="en-US" altLang="he-IL" sz="1600"/>
              <a:t>localhost:3306/WebShop</a:t>
            </a:r>
            <a:r>
              <a:rPr lang="en-US" altLang="he-IL" sz="1600" smtClean="0"/>
              <a:t>")</a:t>
            </a:r>
            <a:r>
              <a:rPr lang="en-US" sz="1600" smtClean="0"/>
              <a:t>;</a:t>
            </a:r>
            <a:endParaRPr lang="en-US" altLang="he-IL" sz="1600"/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// </a:t>
            </a:r>
            <a:r>
              <a:rPr lang="en-US" altLang="he-IL" sz="1600"/>
              <a:t>you </a:t>
            </a:r>
            <a:r>
              <a:rPr lang="en-US" altLang="he-IL" sz="1600"/>
              <a:t>may </a:t>
            </a:r>
            <a:r>
              <a:rPr lang="en-US" altLang="he-IL" sz="1600" smtClean="0"/>
              <a:t>need </a:t>
            </a:r>
            <a:r>
              <a:rPr lang="en-US" altLang="he-IL" sz="1600"/>
              <a:t>to provide </a:t>
            </a:r>
            <a:r>
              <a:rPr lang="en-US" altLang="he-IL" sz="1600"/>
              <a:t>username </a:t>
            </a:r>
            <a:r>
              <a:rPr lang="en-US" altLang="he-IL" sz="1600" smtClean="0"/>
              <a:t>password</a:t>
            </a:r>
            <a:endParaRPr lang="en-US" altLang="he-IL" sz="1600"/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2400" smtClean="0"/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With </a:t>
            </a:r>
            <a:r>
              <a:rPr lang="en-US" altLang="he-IL" b="1" smtClean="0"/>
              <a:t>DataSource</a:t>
            </a:r>
            <a:endParaRPr lang="en-US" altLang="he-IL" b="1" dirty="0" smtClean="0"/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sz="1600" smtClean="0"/>
              <a:t>Connection conn </a:t>
            </a:r>
            <a:r>
              <a:rPr lang="en-US" sz="1600"/>
              <a:t>= </a:t>
            </a:r>
            <a:r>
              <a:rPr lang="en-US" sz="1600" smtClean="0"/>
              <a:t>getDataSource</a:t>
            </a:r>
            <a:r>
              <a:rPr lang="en-US" sz="1600"/>
              <a:t>().getConnection();</a:t>
            </a:r>
            <a:endParaRPr lang="en-US" altLang="he-IL" sz="1600" dirty="0" smtClean="0"/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// (getDataSource is our own method that returns DataSource, see previous slides)</a:t>
            </a:r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// you may want to provide username password per connection request or per DataSource</a:t>
            </a:r>
            <a:endParaRPr lang="en-US" altLang="he-IL" sz="1600" dirty="0"/>
          </a:p>
        </p:txBody>
      </p:sp>
    </p:spTree>
    <p:extLst>
      <p:ext uri="{BB962C8B-B14F-4D97-AF65-F5344CB8AC3E}">
        <p14:creationId xmlns:p14="http://schemas.microsoft.com/office/powerpoint/2010/main" val="238857223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7882306-B575-4665-B97B-DF8A82467BAE}" type="slidenum">
              <a:rPr lang="he-IL" altLang="he-IL" sz="1200"/>
              <a:pPr/>
              <a:t>39</a:t>
            </a:fld>
            <a:endParaRPr lang="en-US" altLang="he-IL" sz="12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First Query</a:t>
            </a:r>
            <a:endParaRPr lang="en-US" altLang="he-IL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Connection </a:t>
            </a:r>
            <a:r>
              <a:rPr lang="en-US" altLang="he-IL" sz="1600"/>
              <a:t>conn </a:t>
            </a:r>
            <a:r>
              <a:rPr lang="en-US" altLang="he-IL" sz="1600"/>
              <a:t>= </a:t>
            </a:r>
            <a:r>
              <a:rPr lang="en-US" altLang="he-IL" sz="1600" smtClean="0"/>
              <a:t>getDataSource</a:t>
            </a:r>
            <a:r>
              <a:rPr lang="en-US" altLang="he-IL" sz="1600"/>
              <a:t>().</a:t>
            </a:r>
            <a:r>
              <a:rPr lang="en-US" altLang="he-IL" sz="1600"/>
              <a:t>getConnection</a:t>
            </a:r>
            <a:r>
              <a:rPr lang="en-US" altLang="he-IL" sz="1600" smtClean="0"/>
              <a:t>();</a:t>
            </a:r>
            <a:endParaRPr lang="en-US" altLang="he-IL" sz="1600"/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Statement </a:t>
            </a:r>
            <a:r>
              <a:rPr lang="en-US" altLang="he-IL" sz="1600"/>
              <a:t>stmt </a:t>
            </a:r>
            <a:r>
              <a:rPr lang="en-US" altLang="he-IL" sz="1600"/>
              <a:t>= conn.createStatement</a:t>
            </a:r>
            <a:r>
              <a:rPr lang="en-US" altLang="he-IL" sz="1600" smtClean="0"/>
              <a:t>();</a:t>
            </a:r>
            <a:endParaRPr lang="en-US" altLang="he-IL" sz="1600"/>
          </a:p>
          <a:p>
            <a:pPr lvl="1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ResultSet </a:t>
            </a:r>
            <a:r>
              <a:rPr lang="en-US" altLang="he-IL" sz="1600"/>
              <a:t>rs </a:t>
            </a:r>
            <a:r>
              <a:rPr lang="en-US" altLang="he-IL" sz="1600"/>
              <a:t>= </a:t>
            </a:r>
            <a:r>
              <a:rPr lang="en-US" altLang="he-IL" sz="1600"/>
              <a:t>stmt.executeQuery("SELECT version()");</a:t>
            </a:r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if </a:t>
            </a:r>
            <a:r>
              <a:rPr lang="en-US" altLang="he-IL" sz="1600"/>
              <a:t>(rs.next()) {</a:t>
            </a:r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/>
              <a:t>     </a:t>
            </a:r>
            <a:r>
              <a:rPr lang="en-US" altLang="he-IL" sz="1600" smtClean="0"/>
              <a:t>System.out.println</a:t>
            </a:r>
            <a:r>
              <a:rPr lang="en-US" altLang="he-IL" sz="1600"/>
              <a:t>("Database Version : " + rs.getString(1));</a:t>
            </a:r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}</a:t>
            </a:r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600"/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// Must close: ResultSet, Query, Connection</a:t>
            </a:r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// (may use try-with-resource syntax)</a:t>
            </a:r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600"/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b="1" u="sng"/>
              <a:t>Note</a:t>
            </a:r>
            <a:r>
              <a:rPr lang="en-US" altLang="he-IL" sz="1600"/>
              <a:t>: Beware of SQL injection – </a:t>
            </a:r>
            <a:r>
              <a:rPr lang="en-US" altLang="he-IL" sz="1600" b="1"/>
              <a:t>DO NOT CONCATANTE SQL STATEMENTS!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b="1"/>
              <a:t>							    Use PreparedStatment </a:t>
            </a:r>
            <a:r>
              <a:rPr lang="en-US" altLang="he-IL" sz="1600" b="1"/>
              <a:t>instead</a:t>
            </a:r>
            <a:r>
              <a:rPr lang="en-US" altLang="he-IL" sz="1600" b="1" smtClean="0"/>
              <a:t>!!!</a:t>
            </a:r>
            <a:endParaRPr lang="en-US" altLang="he-IL" sz="1800" b="1"/>
          </a:p>
        </p:txBody>
      </p:sp>
    </p:spTree>
    <p:extLst>
      <p:ext uri="{BB962C8B-B14F-4D97-AF65-F5344CB8AC3E}">
        <p14:creationId xmlns:p14="http://schemas.microsoft.com/office/powerpoint/2010/main" val="317165817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6147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dirty="0"/>
              <a:t>Relational </a:t>
            </a:r>
            <a:r>
              <a:rPr lang="en-US" altLang="he-IL" dirty="0" smtClean="0"/>
              <a:t>Databases</a:t>
            </a:r>
            <a:endParaRPr lang="en-US" altLang="he-IL" dirty="0" smtClean="0"/>
          </a:p>
          <a:p>
            <a:pPr eaLnBrk="1" hangingPunct="1"/>
            <a:r>
              <a:rPr lang="en-US" altLang="he-IL" dirty="0" smtClean="0"/>
              <a:t>SQL</a:t>
            </a:r>
            <a:endParaRPr lang="en-US" altLang="he-IL" dirty="0" smtClean="0"/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Database Design</a:t>
            </a:r>
            <a:endParaRPr lang="en-US" altLang="he-IL" dirty="0" smtClean="0"/>
          </a:p>
          <a:p>
            <a:pPr eaLnBrk="1" hangingPunct="1">
              <a:buClr>
                <a:schemeClr val="bg1"/>
              </a:buClr>
            </a:pPr>
            <a:r>
              <a:rPr lang="en-US" altLang="he-IL"/>
              <a:t>Exercise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JDBC</a:t>
            </a:r>
            <a:endParaRPr lang="en-US" altLang="he-IL" dirty="0" smtClean="0"/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Exercise</a:t>
            </a:r>
          </a:p>
          <a:p>
            <a:pPr eaLnBrk="1" hangingPunct="1"/>
            <a:endParaRPr lang="en-US" altLang="he-IL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7882306-B575-4665-B97B-DF8A82467BAE}" type="slidenum">
              <a:rPr lang="he-IL" altLang="he-IL" sz="1200"/>
              <a:pPr/>
              <a:t>40</a:t>
            </a:fld>
            <a:endParaRPr lang="en-US" altLang="he-IL" sz="12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Running on ResultSet + using MetaData</a:t>
            </a:r>
            <a:endParaRPr lang="en-US" altLang="he-IL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lvl="1" eaLnBrk="1" hangingPunct="1">
              <a:spcBef>
                <a:spcPts val="0"/>
              </a:spcBef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Connection </a:t>
            </a:r>
            <a:r>
              <a:rPr lang="en-US" altLang="he-IL" sz="1600"/>
              <a:t>conn </a:t>
            </a:r>
            <a:r>
              <a:rPr lang="en-US" altLang="he-IL" sz="1600"/>
              <a:t>= </a:t>
            </a:r>
            <a:r>
              <a:rPr lang="en-US" altLang="he-IL" sz="1600" smtClean="0"/>
              <a:t>getDataSource</a:t>
            </a:r>
            <a:r>
              <a:rPr lang="en-US" altLang="he-IL" sz="1600"/>
              <a:t>().</a:t>
            </a:r>
            <a:r>
              <a:rPr lang="en-US" altLang="he-IL" sz="1600"/>
              <a:t>getConnection</a:t>
            </a:r>
            <a:r>
              <a:rPr lang="en-US" altLang="he-IL" sz="1600" smtClean="0"/>
              <a:t>();</a:t>
            </a:r>
            <a:endParaRPr lang="en-US" altLang="he-IL" sz="1600"/>
          </a:p>
          <a:p>
            <a:pPr lvl="1" eaLnBrk="1" hangingPunct="1">
              <a:spcBef>
                <a:spcPts val="0"/>
              </a:spcBef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Statement </a:t>
            </a:r>
            <a:r>
              <a:rPr lang="en-US" altLang="he-IL" sz="1600"/>
              <a:t>stmt </a:t>
            </a:r>
            <a:r>
              <a:rPr lang="en-US" altLang="he-IL" sz="1600"/>
              <a:t>= conn.createStatement</a:t>
            </a:r>
            <a:r>
              <a:rPr lang="en-US" altLang="he-IL" sz="1600" smtClean="0"/>
              <a:t>();</a:t>
            </a:r>
            <a:endParaRPr lang="en-US" altLang="he-IL" sz="1600"/>
          </a:p>
          <a:p>
            <a:pPr lvl="1" eaLnBrk="1" hangingPunct="1">
              <a:spcBef>
                <a:spcPts val="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ResultSet </a:t>
            </a:r>
            <a:r>
              <a:rPr lang="en-US" altLang="he-IL" sz="1600"/>
              <a:t>rs </a:t>
            </a:r>
            <a:r>
              <a:rPr lang="en-US" altLang="he-IL" sz="1600"/>
              <a:t>= </a:t>
            </a:r>
            <a:r>
              <a:rPr lang="en-US" altLang="he-IL" sz="1600"/>
              <a:t>stmt.executeQuery("</a:t>
            </a:r>
            <a:r>
              <a:rPr lang="en-US" altLang="he-IL" sz="1600"/>
              <a:t>SELECT </a:t>
            </a:r>
            <a:r>
              <a:rPr lang="en-US" altLang="he-IL" sz="1600" smtClean="0"/>
              <a:t>* from Employees");</a:t>
            </a:r>
          </a:p>
          <a:p>
            <a:pPr lvl="1" eaLnBrk="1" hangingPunct="1">
              <a:spcBef>
                <a:spcPts val="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/>
              <a:t>ResultSetMetaData </a:t>
            </a:r>
            <a:r>
              <a:rPr lang="en-US" altLang="he-IL" sz="1600" smtClean="0"/>
              <a:t>metadata </a:t>
            </a:r>
            <a:r>
              <a:rPr lang="en-US" altLang="he-IL" sz="1600"/>
              <a:t>= </a:t>
            </a:r>
            <a:r>
              <a:rPr lang="en-US" altLang="he-IL" sz="1600"/>
              <a:t>rs.getMetaData</a:t>
            </a:r>
            <a:r>
              <a:rPr lang="en-US" altLang="he-IL" sz="1600" smtClean="0"/>
              <a:t>();</a:t>
            </a:r>
          </a:p>
          <a:p>
            <a:pPr lvl="1" eaLnBrk="1" hangingPunct="1">
              <a:spcBef>
                <a:spcPts val="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int cols = metadata.getColumnCount();</a:t>
            </a:r>
            <a:endParaRPr lang="en-US" altLang="he-IL" sz="1600"/>
          </a:p>
          <a:p>
            <a:pPr lvl="1" eaLnBrk="1" hangingPunct="1">
              <a:spcBef>
                <a:spcPts val="0"/>
              </a:spcBef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for(int </a:t>
            </a:r>
            <a:r>
              <a:rPr lang="en-US" altLang="he-IL" sz="1600"/>
              <a:t>i=0; i&lt;cols; ++i</a:t>
            </a:r>
            <a:r>
              <a:rPr lang="en-US" altLang="he-IL" sz="1600"/>
              <a:t>) </a:t>
            </a:r>
            <a:r>
              <a:rPr lang="en-US" altLang="he-IL" sz="1600" smtClean="0"/>
              <a:t>{</a:t>
            </a:r>
          </a:p>
          <a:p>
            <a:pPr lvl="1" eaLnBrk="1" hangingPunct="1">
              <a:spcBef>
                <a:spcPts val="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/>
              <a:t> </a:t>
            </a:r>
            <a:r>
              <a:rPr lang="en-US" altLang="he-IL" sz="1600" smtClean="0"/>
              <a:t>   System.out.print(metadata.getColumnName(i) + </a:t>
            </a:r>
            <a:r>
              <a:rPr lang="en-US" altLang="he-IL" sz="1600"/>
              <a:t>"</a:t>
            </a:r>
            <a:r>
              <a:rPr lang="en-US" altLang="he-IL" sz="1600" smtClean="0"/>
              <a:t>\t");</a:t>
            </a:r>
          </a:p>
          <a:p>
            <a:pPr lvl="1" eaLnBrk="1" hangingPunct="1">
              <a:spcBef>
                <a:spcPts val="0"/>
              </a:spcBef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}</a:t>
            </a:r>
          </a:p>
          <a:p>
            <a:pPr lvl="1" eaLnBrk="1" hangingPunct="1">
              <a:spcBef>
                <a:spcPts val="0"/>
              </a:spcBef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System.out.println();</a:t>
            </a:r>
          </a:p>
          <a:p>
            <a:pPr lvl="1" eaLnBrk="1" hangingPunct="1">
              <a:spcBef>
                <a:spcPts val="0"/>
              </a:spcBef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while </a:t>
            </a:r>
            <a:r>
              <a:rPr lang="en-US" altLang="he-IL" sz="1600"/>
              <a:t>(rs.next</a:t>
            </a:r>
            <a:r>
              <a:rPr lang="en-US" altLang="he-IL" sz="1600"/>
              <a:t>()) </a:t>
            </a:r>
            <a:r>
              <a:rPr lang="en-US" altLang="he-IL" sz="1600" smtClean="0"/>
              <a:t>{</a:t>
            </a:r>
          </a:p>
          <a:p>
            <a:pPr lvl="1" eaLnBrk="1" hangingPunct="1">
              <a:spcBef>
                <a:spcPts val="0"/>
              </a:spcBef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    for(int </a:t>
            </a:r>
            <a:r>
              <a:rPr lang="en-US" altLang="he-IL" sz="1600"/>
              <a:t>i=0; i&lt;cols; ++i) {</a:t>
            </a:r>
          </a:p>
          <a:p>
            <a:pPr lvl="1" eaLnBrk="1" hangingPunct="1">
              <a:spcBef>
                <a:spcPts val="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/>
              <a:t>    </a:t>
            </a:r>
            <a:r>
              <a:rPr lang="en-US" altLang="he-IL" sz="1600" smtClean="0"/>
              <a:t>    System.out.print(rs.getObject(i</a:t>
            </a:r>
            <a:r>
              <a:rPr lang="en-US" altLang="he-IL" sz="1600"/>
              <a:t>) + "\t");</a:t>
            </a:r>
          </a:p>
          <a:p>
            <a:pPr lvl="1" eaLnBrk="1" hangingPunct="1">
              <a:spcBef>
                <a:spcPts val="0"/>
              </a:spcBef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    }</a:t>
            </a:r>
            <a:endParaRPr lang="en-US" altLang="he-IL" sz="1600"/>
          </a:p>
          <a:p>
            <a:pPr lvl="1" eaLnBrk="1" hangingPunct="1">
              <a:spcBef>
                <a:spcPts val="0"/>
              </a:spcBef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}</a:t>
            </a:r>
          </a:p>
          <a:p>
            <a:pPr lvl="1" eaLnBrk="1" hangingPunct="1">
              <a:spcBef>
                <a:spcPts val="0"/>
              </a:spcBef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600"/>
          </a:p>
          <a:p>
            <a:pPr lvl="1" eaLnBrk="1" hangingPunct="1">
              <a:spcBef>
                <a:spcPts val="0"/>
              </a:spcBef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// Must close: ResultSet, Query, Connection</a:t>
            </a:r>
          </a:p>
          <a:p>
            <a:pPr lvl="1" eaLnBrk="1" hangingPunct="1">
              <a:spcBef>
                <a:spcPts val="0"/>
              </a:spcBef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// (may use try-with-resource syntax)</a:t>
            </a:r>
          </a:p>
          <a:p>
            <a:pPr lvl="1" eaLnBrk="1" hangingPunct="1">
              <a:spcBef>
                <a:spcPts val="0"/>
              </a:spcBef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600"/>
          </a:p>
          <a:p>
            <a:pPr lvl="1" eaLnBrk="1" hangingPunct="1">
              <a:spcBef>
                <a:spcPts val="0"/>
              </a:spcBef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>
                <a:hlinkClick r:id="rId3"/>
              </a:rPr>
              <a:t>https</a:t>
            </a:r>
            <a:r>
              <a:rPr lang="en-US" altLang="he-IL" sz="1600">
                <a:hlinkClick r:id="rId3"/>
              </a:rPr>
              <a:t>://</a:t>
            </a:r>
            <a:r>
              <a:rPr lang="en-US" altLang="he-IL" sz="1600" smtClean="0">
                <a:hlinkClick r:id="rId3"/>
              </a:rPr>
              <a:t>docs.oracle.com/javase/9/docs/api/java/sql/ResultSet.html</a:t>
            </a:r>
            <a:r>
              <a:rPr lang="en-US" altLang="he-IL" sz="1600" smtClean="0"/>
              <a:t> </a:t>
            </a:r>
            <a:endParaRPr lang="en-US" altLang="he-IL" sz="1600"/>
          </a:p>
        </p:txBody>
      </p:sp>
    </p:spTree>
    <p:extLst>
      <p:ext uri="{BB962C8B-B14F-4D97-AF65-F5344CB8AC3E}">
        <p14:creationId xmlns:p14="http://schemas.microsoft.com/office/powerpoint/2010/main" val="410022098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7D93A1D-DC83-4004-B59F-D0EAC5C28E21}" type="slidenum">
              <a:rPr lang="he-IL" altLang="he-IL" sz="1200"/>
              <a:pPr/>
              <a:t>41</a:t>
            </a:fld>
            <a:endParaRPr lang="en-US" altLang="he-IL" sz="12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Insert / Update with JDBC</a:t>
            </a:r>
            <a:endParaRPr lang="en-US" altLang="he-IL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/>
              <a:t>Statement statement = dbConnection.createStatement();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/>
              <a:t>// execute the </a:t>
            </a:r>
            <a:r>
              <a:rPr lang="en-US" altLang="he-IL" sz="1600"/>
              <a:t>insert </a:t>
            </a:r>
            <a:r>
              <a:rPr lang="en-US" altLang="he-IL" sz="1600" smtClean="0"/>
              <a:t>/ update SQL statement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String sqlString = " … "; // the actual SQL string</a:t>
            </a:r>
            <a:endParaRPr lang="en-US" altLang="he-IL" sz="1600"/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statement.executeUpdate(sqlString); // run the statement</a:t>
            </a:r>
            <a:endParaRPr lang="en-US" altLang="he-IL" sz="1600"/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800" smtClean="0"/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/>
              <a:t>See: </a:t>
            </a:r>
            <a:r>
              <a:rPr lang="en-US" altLang="he-IL" sz="1600">
                <a:hlinkClick r:id="rId3"/>
              </a:rPr>
              <a:t>https</a:t>
            </a:r>
            <a:r>
              <a:rPr lang="en-US" altLang="he-IL" sz="1600">
                <a:hlinkClick r:id="rId3"/>
              </a:rPr>
              <a:t>://</a:t>
            </a:r>
            <a:r>
              <a:rPr lang="en-US" altLang="he-IL" sz="1600" smtClean="0">
                <a:hlinkClick r:id="rId3"/>
              </a:rPr>
              <a:t>docs.oracle.com/javase/9/docs/api/java/sql/Statement.html#executeUpdate-java.lang.String-</a:t>
            </a:r>
            <a:r>
              <a:rPr lang="en-US" altLang="he-IL" sz="1600" smtClean="0"/>
              <a:t> 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600"/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b="1" u="sng" smtClean="0"/>
              <a:t>Note</a:t>
            </a:r>
            <a:r>
              <a:rPr lang="en-US" altLang="he-IL" sz="1600" smtClean="0"/>
              <a:t>: Beware of SQL injection – </a:t>
            </a:r>
            <a:r>
              <a:rPr lang="en-US" altLang="he-IL" sz="1600" b="1" smtClean="0"/>
              <a:t>DO NOT CONCATANTE SQL STATEMENTS!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b="1"/>
              <a:t>	</a:t>
            </a:r>
            <a:r>
              <a:rPr lang="en-US" altLang="he-IL" sz="1600" b="1" smtClean="0"/>
              <a:t>						    Use PreparedStatment instead!!!</a:t>
            </a:r>
            <a:endParaRPr lang="en-US" altLang="he-IL" sz="1800" b="1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7D93A1D-DC83-4004-B59F-D0EAC5C28E21}" type="slidenum">
              <a:rPr lang="he-IL" altLang="he-IL" sz="1200"/>
              <a:pPr/>
              <a:t>42</a:t>
            </a:fld>
            <a:endParaRPr lang="en-US" altLang="he-IL" sz="12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Prepared Statements</a:t>
            </a:r>
            <a:endParaRPr lang="en-US" altLang="he-IL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/>
              <a:t>Beware of SQL injection – </a:t>
            </a:r>
            <a:r>
              <a:rPr lang="en-US" altLang="he-IL" sz="1800" b="1"/>
              <a:t>DO NOT CONCATANTE </a:t>
            </a:r>
            <a:r>
              <a:rPr lang="en-US" altLang="he-IL" sz="1800" b="1"/>
              <a:t>SQL </a:t>
            </a:r>
            <a:r>
              <a:rPr lang="en-US" altLang="he-IL" sz="1800" b="1" smtClean="0"/>
              <a:t>STATEMENTS!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b="1"/>
              <a:t> </a:t>
            </a:r>
            <a:r>
              <a:rPr lang="en-US" altLang="he-IL" sz="1800" b="1" smtClean="0"/>
              <a:t>              </a:t>
            </a:r>
            <a:r>
              <a:rPr lang="en-US" altLang="he-IL" sz="2400" b="1" smtClean="0"/>
              <a:t>&gt;&gt;&gt;  Use </a:t>
            </a:r>
            <a:r>
              <a:rPr lang="en-US" altLang="he-IL" sz="2400" b="1"/>
              <a:t>PreparedStatment </a:t>
            </a:r>
            <a:r>
              <a:rPr lang="en-US" altLang="he-IL" sz="2400" b="1"/>
              <a:t>instead</a:t>
            </a:r>
            <a:r>
              <a:rPr lang="en-US" altLang="he-IL" sz="2400" b="1" smtClean="0"/>
              <a:t>!!! &lt;&lt;&lt;</a:t>
            </a:r>
            <a:endParaRPr lang="en-US" altLang="he-IL" sz="2400" b="1"/>
          </a:p>
          <a:p>
            <a:pPr marL="1587" lvl="1" indent="0" eaLnBrk="1" hangingPunct="1">
              <a:spcBef>
                <a:spcPts val="60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600" smtClean="0"/>
          </a:p>
          <a:p>
            <a:pPr marL="1587" lvl="1" indent="0" eaLnBrk="1" hangingPunct="1">
              <a:spcBef>
                <a:spcPts val="60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// Select example</a:t>
            </a:r>
          </a:p>
          <a:p>
            <a:pPr marL="1587" lvl="1" indent="0" eaLnBrk="1" hangingPunct="1">
              <a:spcBef>
                <a:spcPts val="60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String query </a:t>
            </a:r>
            <a:r>
              <a:rPr lang="en-US" altLang="he-IL" sz="1600"/>
              <a:t>= "</a:t>
            </a:r>
            <a:r>
              <a:rPr lang="en-US" altLang="he-IL" sz="1600"/>
              <a:t>select </a:t>
            </a:r>
            <a:r>
              <a:rPr lang="en-US" altLang="he-IL" sz="1600" smtClean="0"/>
              <a:t>* </a:t>
            </a:r>
            <a:r>
              <a:rPr lang="en-US" altLang="he-IL" sz="1600"/>
              <a:t>from </a:t>
            </a:r>
            <a:r>
              <a:rPr lang="en-US" altLang="he-IL" sz="1600" smtClean="0"/>
              <a:t>Person where last_name=? </a:t>
            </a:r>
            <a:r>
              <a:rPr lang="en-US" altLang="he-IL" sz="1600"/>
              <a:t>and </a:t>
            </a:r>
            <a:r>
              <a:rPr lang="en-US" altLang="he-IL" sz="1600" smtClean="0"/>
              <a:t>year_born &gt; ?";</a:t>
            </a:r>
            <a:endParaRPr lang="en-US" altLang="he-IL" sz="1600"/>
          </a:p>
          <a:p>
            <a:pPr marL="1587" lvl="1" indent="0" eaLnBrk="1" hangingPunct="1">
              <a:spcBef>
                <a:spcPts val="60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PreparedStatement </a:t>
            </a:r>
            <a:r>
              <a:rPr lang="en-US" altLang="he-IL" sz="1600"/>
              <a:t>preparedStatement </a:t>
            </a:r>
            <a:r>
              <a:rPr lang="en-US" altLang="he-IL" sz="1600"/>
              <a:t>= </a:t>
            </a:r>
            <a:r>
              <a:rPr lang="en-US" altLang="he-IL" sz="1600" smtClean="0"/>
              <a:t>conn.prepareStatement(query);</a:t>
            </a:r>
            <a:endParaRPr lang="en-US" altLang="he-IL" sz="1600"/>
          </a:p>
          <a:p>
            <a:pPr marL="1587" lvl="1" indent="0" eaLnBrk="1" hangingPunct="1">
              <a:spcBef>
                <a:spcPts val="60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preparedStatement.setString(1</a:t>
            </a:r>
            <a:r>
              <a:rPr lang="en-US" altLang="he-IL" sz="1600"/>
              <a:t>, </a:t>
            </a:r>
            <a:r>
              <a:rPr lang="en-US" altLang="he-IL" sz="1600" smtClean="0"/>
              <a:t>lastName); // assume we have a String lastName</a:t>
            </a:r>
            <a:endParaRPr lang="en-US" altLang="he-IL" sz="1600"/>
          </a:p>
          <a:p>
            <a:pPr marL="1587" lvl="1" indent="0" eaLnBrk="1" hangingPunct="1">
              <a:spcBef>
                <a:spcPts val="60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preparedStatement.setInt(2, yearBorn); // assume we have an int yearBorn</a:t>
            </a:r>
            <a:endParaRPr lang="en-US" altLang="he-IL" sz="1600"/>
          </a:p>
          <a:p>
            <a:pPr marL="1587" lvl="1" indent="0" eaLnBrk="1" hangingPunct="1">
              <a:spcBef>
                <a:spcPts val="60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ResultSet </a:t>
            </a:r>
            <a:r>
              <a:rPr lang="en-US" altLang="he-IL" sz="1600"/>
              <a:t>rs = </a:t>
            </a:r>
            <a:r>
              <a:rPr lang="en-US" altLang="he-IL" sz="1600"/>
              <a:t>preparedStatement.executeQuery</a:t>
            </a:r>
            <a:r>
              <a:rPr lang="en-US" altLang="he-IL" sz="1600" smtClean="0"/>
              <a:t>();</a:t>
            </a:r>
          </a:p>
          <a:p>
            <a:pPr marL="1587" lvl="1" indent="0" eaLnBrk="1" hangingPunct="1">
              <a:spcBef>
                <a:spcPts val="60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/>
              <a:t>//… don’t forget to close all (or use try-with-resource)</a:t>
            </a:r>
          </a:p>
          <a:p>
            <a:pPr marL="1587" lvl="1" indent="0" eaLnBrk="1" hangingPunct="1">
              <a:spcBef>
                <a:spcPts val="60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600"/>
          </a:p>
          <a:p>
            <a:pPr marL="1587" lvl="1" indent="0" eaLnBrk="1" hangingPunct="1">
              <a:spcBef>
                <a:spcPts val="60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>
                <a:hlinkClick r:id="rId3"/>
              </a:rPr>
              <a:t>https</a:t>
            </a:r>
            <a:r>
              <a:rPr lang="en-US" altLang="he-IL" sz="1600">
                <a:hlinkClick r:id="rId3"/>
              </a:rPr>
              <a:t>://</a:t>
            </a:r>
            <a:r>
              <a:rPr lang="en-US" altLang="he-IL" sz="1600" smtClean="0">
                <a:hlinkClick r:id="rId3"/>
              </a:rPr>
              <a:t>docs.oracle.com/javase/9/docs/api/java/sql/PreparedStatement.html</a:t>
            </a:r>
            <a:r>
              <a:rPr lang="en-US" altLang="he-IL" sz="1600" smtClean="0"/>
              <a:t> </a:t>
            </a:r>
            <a:endParaRPr lang="en-US" alt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305486070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7D93A1D-DC83-4004-B59F-D0EAC5C28E21}" type="slidenum">
              <a:rPr lang="he-IL" altLang="he-IL" sz="1200"/>
              <a:pPr/>
              <a:t>43</a:t>
            </a:fld>
            <a:endParaRPr lang="en-US" altLang="he-IL" sz="12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Prepared Statements</a:t>
            </a:r>
            <a:endParaRPr lang="en-US" altLang="he-IL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marL="1587" lvl="1" indent="0" eaLnBrk="1" hangingPunct="1">
              <a:spcBef>
                <a:spcPts val="60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/>
              <a:t>// Update example – changing last_name for ALL persons with </a:t>
            </a:r>
            <a:r>
              <a:rPr lang="en-US" altLang="he-IL" sz="1600"/>
              <a:t>a </a:t>
            </a:r>
            <a:r>
              <a:rPr lang="en-US" altLang="he-IL" sz="1600" smtClean="0"/>
              <a:t>given </a:t>
            </a:r>
            <a:r>
              <a:rPr lang="en-US" altLang="he-IL" sz="1600"/>
              <a:t>last_name</a:t>
            </a:r>
          </a:p>
          <a:p>
            <a:pPr marL="1587" lvl="1" indent="0" eaLnBrk="1" hangingPunct="1">
              <a:spcBef>
                <a:spcPts val="60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String updateStr </a:t>
            </a:r>
            <a:r>
              <a:rPr lang="en-US" altLang="he-IL" sz="1600"/>
              <a:t>= </a:t>
            </a:r>
            <a:r>
              <a:rPr lang="en-US" altLang="he-IL" sz="1600" smtClean="0"/>
              <a:t>“Update Person set last_name=? where last_name=?";</a:t>
            </a:r>
            <a:endParaRPr lang="en-US" altLang="he-IL" sz="1600"/>
          </a:p>
          <a:p>
            <a:pPr marL="1587" lvl="1" indent="0" eaLnBrk="1" hangingPunct="1">
              <a:spcBef>
                <a:spcPts val="60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PreparedStatement </a:t>
            </a:r>
            <a:r>
              <a:rPr lang="en-US" altLang="he-IL" sz="1600"/>
              <a:t>preparedStatement </a:t>
            </a:r>
            <a:r>
              <a:rPr lang="en-US" altLang="he-IL" sz="1600"/>
              <a:t>= </a:t>
            </a:r>
            <a:r>
              <a:rPr lang="en-US" altLang="he-IL" sz="1600" smtClean="0"/>
              <a:t>conn.prepareStatement(</a:t>
            </a:r>
            <a:r>
              <a:rPr lang="en-US" altLang="he-IL" sz="1600"/>
              <a:t>updateStr</a:t>
            </a:r>
            <a:r>
              <a:rPr lang="en-US" altLang="he-IL" sz="1600" smtClean="0"/>
              <a:t>);</a:t>
            </a:r>
            <a:endParaRPr lang="en-US" altLang="he-IL" sz="1600"/>
          </a:p>
          <a:p>
            <a:pPr marL="1587" lvl="1" indent="0" eaLnBrk="1" hangingPunct="1">
              <a:spcBef>
                <a:spcPts val="60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preparedStatement.setString(1</a:t>
            </a:r>
            <a:r>
              <a:rPr lang="en-US" altLang="he-IL" sz="1600"/>
              <a:t>, </a:t>
            </a:r>
            <a:r>
              <a:rPr lang="en-US" altLang="he-IL" sz="1600" smtClean="0"/>
              <a:t>oldName); // assume we have a String oldName</a:t>
            </a:r>
            <a:endParaRPr lang="en-US" altLang="he-IL" sz="1600"/>
          </a:p>
          <a:p>
            <a:pPr marL="1587" lvl="1" indent="0" eaLnBrk="1" hangingPunct="1">
              <a:spcBef>
                <a:spcPts val="60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preparedStatement.setInt(2, newName); // </a:t>
            </a:r>
            <a:r>
              <a:rPr lang="en-US" altLang="he-IL" sz="1600"/>
              <a:t>assume we have a </a:t>
            </a:r>
            <a:r>
              <a:rPr lang="en-US" altLang="he-IL" sz="1600"/>
              <a:t>String </a:t>
            </a:r>
            <a:r>
              <a:rPr lang="en-US" altLang="he-IL" sz="1600" smtClean="0"/>
              <a:t>newName</a:t>
            </a:r>
            <a:endParaRPr lang="en-US" altLang="he-IL" sz="1600"/>
          </a:p>
          <a:p>
            <a:pPr marL="1587" lvl="1" indent="0" eaLnBrk="1" hangingPunct="1">
              <a:spcBef>
                <a:spcPts val="60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preparedStatement.executeUpdate();</a:t>
            </a:r>
          </a:p>
          <a:p>
            <a:pPr marL="1587" lvl="1" indent="0" eaLnBrk="1" hangingPunct="1">
              <a:spcBef>
                <a:spcPts val="60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//… don’t forget to close all (or use try-with-resource)</a:t>
            </a:r>
          </a:p>
          <a:p>
            <a:pPr marL="1587" lvl="1" indent="0" eaLnBrk="1" hangingPunct="1">
              <a:spcBef>
                <a:spcPts val="60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600"/>
          </a:p>
          <a:p>
            <a:pPr marL="1587" lvl="1" indent="0" eaLnBrk="1" hangingPunct="1">
              <a:spcBef>
                <a:spcPts val="60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/>
              <a:t>// </a:t>
            </a:r>
            <a:r>
              <a:rPr lang="en-US" altLang="he-IL" sz="1600" smtClean="0"/>
              <a:t>Insert example – insert a person, we assume there is an id auto_increment field</a:t>
            </a:r>
            <a:endParaRPr lang="en-US" altLang="he-IL" sz="1600"/>
          </a:p>
          <a:p>
            <a:pPr marL="1587" lvl="1" indent="0" eaLnBrk="1" hangingPunct="1">
              <a:spcBef>
                <a:spcPts val="60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/>
              <a:t>String </a:t>
            </a:r>
            <a:r>
              <a:rPr lang="en-US" altLang="he-IL" sz="1600" smtClean="0"/>
              <a:t>insertStr </a:t>
            </a:r>
            <a:r>
              <a:rPr lang="en-US" altLang="he-IL" sz="1600"/>
              <a:t>= </a:t>
            </a:r>
            <a:r>
              <a:rPr lang="en-US" altLang="he-IL" sz="1600" smtClean="0"/>
              <a:t>“Insert </a:t>
            </a:r>
            <a:r>
              <a:rPr lang="en-US" altLang="he-IL" sz="1600"/>
              <a:t>into </a:t>
            </a:r>
            <a:r>
              <a:rPr lang="en-US" altLang="he-IL" sz="1600" smtClean="0"/>
              <a:t>Person (first_name, last_name) </a:t>
            </a:r>
            <a:r>
              <a:rPr lang="en-US" altLang="he-IL" sz="1600"/>
              <a:t>values (?, ?)";</a:t>
            </a:r>
          </a:p>
          <a:p>
            <a:pPr marL="1587" lvl="1" indent="0" eaLnBrk="1" hangingPunct="1">
              <a:spcBef>
                <a:spcPts val="60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/>
              <a:t>PreparedStatement preparedStatement </a:t>
            </a:r>
            <a:r>
              <a:rPr lang="en-US" altLang="he-IL" sz="1600"/>
              <a:t>= </a:t>
            </a:r>
            <a:r>
              <a:rPr lang="en-US" altLang="he-IL" sz="1600" smtClean="0"/>
              <a:t>conn.prepareStatement(insertStr);</a:t>
            </a:r>
            <a:endParaRPr lang="en-US" altLang="he-IL" sz="1600"/>
          </a:p>
          <a:p>
            <a:pPr marL="1587" lvl="1" indent="0" eaLnBrk="1" hangingPunct="1">
              <a:spcBef>
                <a:spcPts val="60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/>
              <a:t>preparedStatement.setString(1, lastName); // assume we have a String lastName</a:t>
            </a:r>
          </a:p>
          <a:p>
            <a:pPr marL="1587" lvl="1" indent="0" eaLnBrk="1" hangingPunct="1">
              <a:spcBef>
                <a:spcPts val="60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preparedStatement.setString(2</a:t>
            </a:r>
            <a:r>
              <a:rPr lang="en-US" altLang="he-IL" sz="1600"/>
              <a:t>, </a:t>
            </a:r>
            <a:r>
              <a:rPr lang="en-US" altLang="he-IL" sz="1600" smtClean="0"/>
              <a:t>firstName); </a:t>
            </a:r>
            <a:r>
              <a:rPr lang="en-US" altLang="he-IL" sz="1600"/>
              <a:t>// </a:t>
            </a:r>
            <a:r>
              <a:rPr lang="en-US" altLang="he-IL" sz="1600"/>
              <a:t> // assume we have a </a:t>
            </a:r>
            <a:r>
              <a:rPr lang="en-US" altLang="he-IL" sz="1600"/>
              <a:t>String </a:t>
            </a:r>
            <a:r>
              <a:rPr lang="en-US" altLang="he-IL" sz="1600" smtClean="0"/>
              <a:t>firstName</a:t>
            </a:r>
            <a:endParaRPr lang="en-US" altLang="he-IL" sz="1600"/>
          </a:p>
          <a:p>
            <a:pPr marL="1587" lvl="1" indent="0" eaLnBrk="1" hangingPunct="1">
              <a:spcBef>
                <a:spcPts val="60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/>
              <a:t>preparedStatement.executeUpdate();</a:t>
            </a:r>
          </a:p>
          <a:p>
            <a:pPr marL="1587" lvl="1" indent="0" eaLnBrk="1" hangingPunct="1">
              <a:spcBef>
                <a:spcPts val="60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//… </a:t>
            </a:r>
            <a:r>
              <a:rPr lang="en-US" altLang="he-IL" sz="1600"/>
              <a:t>don’t forget to close all (or use try-with-resource)</a:t>
            </a:r>
          </a:p>
        </p:txBody>
      </p:sp>
    </p:spTree>
    <p:extLst>
      <p:ext uri="{BB962C8B-B14F-4D97-AF65-F5344CB8AC3E}">
        <p14:creationId xmlns:p14="http://schemas.microsoft.com/office/powerpoint/2010/main" val="369863500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7D93A1D-DC83-4004-B59F-D0EAC5C28E21}" type="slidenum">
              <a:rPr lang="he-IL" altLang="he-IL" sz="1200"/>
              <a:pPr/>
              <a:t>44</a:t>
            </a:fld>
            <a:endParaRPr lang="en-US" altLang="he-IL" sz="12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Calling a Stored Procedure</a:t>
            </a:r>
            <a:endParaRPr lang="en-US" altLang="he-IL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295400"/>
            <a:ext cx="8394700" cy="4987925"/>
          </a:xfrm>
        </p:spPr>
        <p:txBody>
          <a:bodyPr/>
          <a:lstStyle/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smtClean="0"/>
              <a:t>What is stored procedure? </a:t>
            </a:r>
            <a:r>
              <a:rPr lang="en-US" altLang="he-IL" sz="1800" u="sng" smtClean="0"/>
              <a:t>Why NOT to use it… </a:t>
            </a:r>
            <a:r>
              <a:rPr lang="en-US" altLang="he-IL" sz="1800" u="sng" smtClean="0"/>
              <a:t>and when it is reasonable using it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700"/>
          </a:p>
          <a:p>
            <a:pPr marL="1587" lvl="1" indent="0" eaLnBrk="1" hangingPunct="1">
              <a:spcBef>
                <a:spcPts val="60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// Example (note: this is not the only way for doing it, you can also get return value(s) back):</a:t>
            </a:r>
            <a:endParaRPr lang="en-US" altLang="he-IL" sz="1600"/>
          </a:p>
          <a:p>
            <a:pPr marL="1587" lvl="1" indent="0" eaLnBrk="1" hangingPunct="1">
              <a:spcBef>
                <a:spcPts val="60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stmt </a:t>
            </a:r>
            <a:r>
              <a:rPr lang="en-US" altLang="he-IL" sz="1600"/>
              <a:t>= </a:t>
            </a:r>
            <a:r>
              <a:rPr lang="en-US" altLang="he-IL" sz="1600" smtClean="0"/>
              <a:t>conn.prepareCall</a:t>
            </a:r>
            <a:r>
              <a:rPr lang="en-US" altLang="he-IL" sz="1600"/>
              <a:t>("{</a:t>
            </a:r>
            <a:r>
              <a:rPr lang="en-US" altLang="he-IL" sz="1600"/>
              <a:t>call </a:t>
            </a:r>
            <a:r>
              <a:rPr lang="en-US" altLang="he-IL" sz="1600" smtClean="0"/>
              <a:t>calcDerivedVal(?,?,?)}");</a:t>
            </a:r>
            <a:endParaRPr lang="en-US" altLang="he-IL" sz="1600"/>
          </a:p>
          <a:p>
            <a:pPr marL="1587" lvl="1" indent="0" eaLnBrk="1" hangingPunct="1">
              <a:spcBef>
                <a:spcPts val="60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stmt.setInt(1</a:t>
            </a:r>
            <a:r>
              <a:rPr lang="en-US" altLang="he-IL" sz="1600"/>
              <a:t>, </a:t>
            </a:r>
            <a:r>
              <a:rPr lang="en-US" altLang="he-IL" sz="1600" smtClean="0"/>
              <a:t>derived_id</a:t>
            </a:r>
            <a:r>
              <a:rPr lang="en-US" altLang="he-IL" sz="1600"/>
              <a:t>);</a:t>
            </a:r>
          </a:p>
          <a:p>
            <a:pPr marL="1587" lvl="1" indent="0" eaLnBrk="1" hangingPunct="1">
              <a:spcBef>
                <a:spcPts val="60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stmt.setInt(2, stock_id</a:t>
            </a:r>
            <a:r>
              <a:rPr lang="en-US" altLang="he-IL" sz="1600"/>
              <a:t>);</a:t>
            </a:r>
          </a:p>
          <a:p>
            <a:pPr marL="1587" lvl="1" indent="0" eaLnBrk="1" hangingPunct="1">
              <a:spcBef>
                <a:spcPts val="60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// register </a:t>
            </a:r>
            <a:r>
              <a:rPr lang="en-US" altLang="he-IL" sz="1600"/>
              <a:t>the OUT parameter before calling the stored procedure</a:t>
            </a:r>
          </a:p>
          <a:p>
            <a:pPr marL="1587" lvl="1" indent="0" eaLnBrk="1" hangingPunct="1">
              <a:spcBef>
                <a:spcPts val="60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stmt.registerOutParameter(3, java.sql.Types.DOUBLE);</a:t>
            </a:r>
            <a:endParaRPr lang="en-US" altLang="he-IL" sz="1600"/>
          </a:p>
          <a:p>
            <a:pPr marL="1587" lvl="1" indent="0" eaLnBrk="1" hangingPunct="1">
              <a:spcBef>
                <a:spcPts val="60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stmt.execute();</a:t>
            </a:r>
            <a:endParaRPr lang="en-US" altLang="he-IL" sz="1600"/>
          </a:p>
          <a:p>
            <a:pPr marL="1587" lvl="1" indent="0" eaLnBrk="1" hangingPunct="1">
              <a:spcBef>
                <a:spcPts val="60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// read </a:t>
            </a:r>
            <a:r>
              <a:rPr lang="en-US" altLang="he-IL" sz="1600"/>
              <a:t>the </a:t>
            </a:r>
            <a:r>
              <a:rPr lang="en-US" altLang="he-IL" sz="1600"/>
              <a:t>OUT </a:t>
            </a:r>
            <a:r>
              <a:rPr lang="en-US" altLang="he-IL" sz="1600" smtClean="0"/>
              <a:t>parameter</a:t>
            </a:r>
            <a:endParaRPr lang="en-US" altLang="he-IL" sz="1600"/>
          </a:p>
          <a:p>
            <a:pPr marL="1587" lvl="1" indent="0" eaLnBrk="1" hangingPunct="1">
              <a:spcBef>
                <a:spcPts val="60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Double </a:t>
            </a:r>
            <a:r>
              <a:rPr lang="en-US" altLang="he-IL" sz="1600"/>
              <a:t>result </a:t>
            </a:r>
            <a:r>
              <a:rPr lang="en-US" altLang="he-IL" sz="1600"/>
              <a:t>= </a:t>
            </a:r>
            <a:r>
              <a:rPr lang="en-US" altLang="he-IL" sz="1600" smtClean="0"/>
              <a:t>stmt.getDouble(3);</a:t>
            </a:r>
          </a:p>
          <a:p>
            <a:pPr marL="1587" lvl="1" indent="0" eaLnBrk="1" hangingPunct="1">
              <a:spcBef>
                <a:spcPts val="600"/>
              </a:spcBef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/>
              <a:t>//… don’t forget to close all (or use </a:t>
            </a:r>
            <a:r>
              <a:rPr lang="en-US" altLang="he-IL" sz="1600"/>
              <a:t>try-with-resource</a:t>
            </a:r>
            <a:r>
              <a:rPr lang="en-US" altLang="he-IL" sz="1600" smtClean="0"/>
              <a:t>)</a:t>
            </a:r>
            <a:endParaRPr lang="en-US" altLang="he-IL" sz="1600"/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600" smtClean="0">
              <a:hlinkClick r:id="rId3"/>
            </a:endParaRP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400" smtClean="0">
                <a:hlinkClick r:id="rId3"/>
              </a:rPr>
              <a:t>https</a:t>
            </a:r>
            <a:r>
              <a:rPr lang="en-US" altLang="he-IL" sz="1400">
                <a:hlinkClick r:id="rId3"/>
              </a:rPr>
              <a:t>://</a:t>
            </a:r>
            <a:r>
              <a:rPr lang="en-US" altLang="he-IL" sz="1400" smtClean="0">
                <a:hlinkClick r:id="rId3"/>
              </a:rPr>
              <a:t>docs.oracle.com/javase/9/docs/api/java/sql/Connection.html#prepareCall-java.lang.String- </a:t>
            </a:r>
            <a:endParaRPr lang="en-US" altLang="he-IL" sz="1400">
              <a:hlinkClick r:id="rId3"/>
            </a:endParaRP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400" smtClean="0">
                <a:hlinkClick r:id="rId3"/>
              </a:rPr>
              <a:t>https</a:t>
            </a:r>
            <a:r>
              <a:rPr lang="en-US" altLang="he-IL" sz="1400">
                <a:hlinkClick r:id="rId3"/>
              </a:rPr>
              <a:t>://</a:t>
            </a:r>
            <a:r>
              <a:rPr lang="en-US" altLang="he-IL" sz="1400" smtClean="0">
                <a:hlinkClick r:id="rId3"/>
              </a:rPr>
              <a:t>docs.oracle.com/javase/9/docs/api/java/sql/CallableStatement.html</a:t>
            </a:r>
            <a:r>
              <a:rPr lang="en-US" altLang="he-IL" sz="1400" smtClean="0"/>
              <a:t> </a:t>
            </a:r>
            <a:endParaRPr lang="en-US" altLang="he-IL" sz="1400"/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400">
                <a:hlinkClick r:id="rId4"/>
              </a:rPr>
              <a:t>https</a:t>
            </a:r>
            <a:r>
              <a:rPr lang="en-US" altLang="he-IL" sz="1400">
                <a:hlinkClick r:id="rId4"/>
              </a:rPr>
              <a:t>://</a:t>
            </a:r>
            <a:r>
              <a:rPr lang="en-US" altLang="he-IL" sz="1400" smtClean="0">
                <a:hlinkClick r:id="rId4"/>
              </a:rPr>
              <a:t>dev.mysql.com/doc/connector-j/5.1/en/connector-j-usagenotes-statements-callable.html</a:t>
            </a:r>
            <a:r>
              <a:rPr lang="en-US" altLang="he-IL" sz="1400" smtClean="0"/>
              <a:t> 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800"/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800" dirty="0" smtClean="0"/>
          </a:p>
        </p:txBody>
      </p:sp>
    </p:spTree>
    <p:extLst>
      <p:ext uri="{BB962C8B-B14F-4D97-AF65-F5344CB8AC3E}">
        <p14:creationId xmlns:p14="http://schemas.microsoft.com/office/powerpoint/2010/main" val="201129489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7D93A1D-DC83-4004-B59F-D0EAC5C28E21}" type="slidenum">
              <a:rPr lang="he-IL" altLang="he-IL" sz="1200"/>
              <a:pPr/>
              <a:t>45</a:t>
            </a:fld>
            <a:endParaRPr lang="en-US" altLang="he-IL" sz="12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Statement Caching and Batching</a:t>
            </a:r>
            <a:endParaRPr lang="en-US" altLang="he-IL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smtClean="0"/>
              <a:t>For both PreparedStatement and CallableStatement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smtClean="0"/>
              <a:t>Implicit caching is done automatically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smtClean="0"/>
              <a:t>Better to reuse the Statement!</a:t>
            </a:r>
          </a:p>
          <a:p>
            <a:pPr lvl="1" eaLnBrk="1" hangingPunct="1">
              <a:buFontTx/>
              <a:buChar char="-"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smtClean="0"/>
              <a:t>Don’t close it if you still going to use it</a:t>
            </a:r>
          </a:p>
          <a:p>
            <a:pPr lvl="1" eaLnBrk="1" hangingPunct="1">
              <a:buFontTx/>
              <a:buChar char="-"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smtClean="0"/>
              <a:t>Don’t recreate it in a loop!</a:t>
            </a:r>
          </a:p>
          <a:p>
            <a:pPr lvl="1" eaLnBrk="1" hangingPunct="1">
              <a:buFontTx/>
              <a:buChar char="-"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smtClean="0"/>
              <a:t>You may need to use Statement.clearParameters()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Some databases allow explicit caching, e.g. Oracle:</a:t>
            </a:r>
            <a:endParaRPr lang="en-US" altLang="he-IL" sz="1600"/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>
                <a:hlinkClick r:id="rId3"/>
              </a:rPr>
              <a:t>https</a:t>
            </a:r>
            <a:r>
              <a:rPr lang="en-US" altLang="he-IL" sz="1600">
                <a:hlinkClick r:id="rId3"/>
              </a:rPr>
              <a:t>://</a:t>
            </a:r>
            <a:r>
              <a:rPr lang="en-US" altLang="he-IL" sz="1600" smtClean="0">
                <a:hlinkClick r:id="rId3"/>
              </a:rPr>
              <a:t>docs.oracle.com/cd/B10500_01/java.920/a96654/stmtcach.htm</a:t>
            </a:r>
            <a:r>
              <a:rPr lang="en-US" altLang="he-IL" sz="1600" smtClean="0"/>
              <a:t> 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600"/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smtClean="0"/>
              <a:t>If you have many sequential statements – better send them to the DB as a batch rather than one by one, see example: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>
                <a:hlinkClick r:id="rId4"/>
              </a:rPr>
              <a:t>https</a:t>
            </a:r>
            <a:r>
              <a:rPr lang="en-US" altLang="he-IL" sz="1600">
                <a:hlinkClick r:id="rId4"/>
              </a:rPr>
              <a:t>://</a:t>
            </a:r>
            <a:r>
              <a:rPr lang="en-US" altLang="he-IL" sz="1600" smtClean="0">
                <a:hlinkClick r:id="rId4"/>
              </a:rPr>
              <a:t>stackoverflow.com/questions/12100550/using-prepared-statement-multiple-times-efficiently/12100587#12100587</a:t>
            </a:r>
            <a:r>
              <a:rPr lang="en-US" altLang="he-IL" sz="1600" smtClean="0"/>
              <a:t> </a:t>
            </a:r>
            <a:endParaRPr lang="en-US" alt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18132822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7D93A1D-DC83-4004-B59F-D0EAC5C28E21}" type="slidenum">
              <a:rPr lang="he-IL" altLang="he-IL" sz="1200"/>
              <a:pPr/>
              <a:t>46</a:t>
            </a:fld>
            <a:endParaRPr lang="en-US" altLang="he-IL" sz="12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Managing the Database from the IDE</a:t>
            </a:r>
            <a:endParaRPr lang="en-US" altLang="he-IL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295400"/>
            <a:ext cx="8394700" cy="4987925"/>
          </a:xfrm>
        </p:spPr>
        <p:txBody>
          <a:bodyPr/>
          <a:lstStyle/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b="1" smtClean="0"/>
              <a:t>Intellij: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>
                <a:hlinkClick r:id="rId3"/>
              </a:rPr>
              <a:t>https</a:t>
            </a:r>
            <a:r>
              <a:rPr lang="en-US" altLang="he-IL" sz="1800">
                <a:hlinkClick r:id="rId3"/>
              </a:rPr>
              <a:t>://</a:t>
            </a:r>
            <a:r>
              <a:rPr lang="en-US" altLang="he-IL" sz="1800" smtClean="0">
                <a:hlinkClick r:id="rId3"/>
              </a:rPr>
              <a:t>www.jetbrains.com/help/idea/database-console.html</a:t>
            </a:r>
            <a:endParaRPr lang="en-US" altLang="he-IL" sz="1800" smtClean="0"/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>
                <a:hlinkClick r:id="rId4"/>
              </a:rPr>
              <a:t>https</a:t>
            </a:r>
            <a:r>
              <a:rPr lang="en-US" altLang="he-IL" sz="1800">
                <a:hlinkClick r:id="rId4"/>
              </a:rPr>
              <a:t>://</a:t>
            </a:r>
            <a:r>
              <a:rPr lang="en-US" altLang="he-IL" sz="1800" smtClean="0">
                <a:hlinkClick r:id="rId4"/>
              </a:rPr>
              <a:t>www.jetbrains.com/help/idea/database-tool-window.html</a:t>
            </a:r>
            <a:endParaRPr lang="en-US" altLang="he-IL" sz="1800" smtClean="0"/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600"/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b="1" smtClean="0"/>
              <a:t>Eclipse: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b="1" smtClean="0"/>
              <a:t>Database Development Perspective:</a:t>
            </a:r>
            <a:endParaRPr lang="en-US" altLang="he-IL" sz="600" smtClean="0">
              <a:hlinkClick r:id="rId5"/>
            </a:endParaRP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>
                <a:hlinkClick r:id="rId6"/>
              </a:rPr>
              <a:t>http://www.eclipse.org/articles/article.php?file=Article-EclipseDbWebapps/index.html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smtClean="0">
                <a:hlinkClick r:id="rId6"/>
              </a:rPr>
              <a:t>https</a:t>
            </a:r>
            <a:r>
              <a:rPr lang="en-US" altLang="he-IL" sz="1800">
                <a:hlinkClick r:id="rId6"/>
              </a:rPr>
              <a:t>://</a:t>
            </a:r>
            <a:r>
              <a:rPr lang="en-US" altLang="he-IL" sz="1800" smtClean="0">
                <a:hlinkClick r:id="rId6"/>
              </a:rPr>
              <a:t>stackoverflow.com/questions/7923041/i-dont-have-database-development-perspective-in-eclipse-java-se-ide</a:t>
            </a:r>
            <a:r>
              <a:rPr lang="en-US" altLang="he-IL" sz="1800" smtClean="0"/>
              <a:t> </a:t>
            </a:r>
            <a:endParaRPr lang="en-US" altLang="he-IL" sz="1800"/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b="1" smtClean="0"/>
              <a:t>Eclipse DBeaver Plugin: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>
                <a:hlinkClick r:id="rId7"/>
              </a:rPr>
              <a:t>https</a:t>
            </a:r>
            <a:r>
              <a:rPr lang="en-US" altLang="he-IL" sz="1800">
                <a:hlinkClick r:id="rId7"/>
              </a:rPr>
              <a:t>://</a:t>
            </a:r>
            <a:r>
              <a:rPr lang="en-US" altLang="he-IL" sz="1800" smtClean="0">
                <a:hlinkClick r:id="rId7"/>
              </a:rPr>
              <a:t>marketplace.eclipse.org/content/dbeaver</a:t>
            </a:r>
            <a:r>
              <a:rPr lang="en-US" altLang="he-IL" sz="1800" smtClean="0"/>
              <a:t> </a:t>
            </a:r>
            <a:endParaRPr lang="en-US" altLang="he-IL" sz="1800" dirty="0" smtClean="0"/>
          </a:p>
        </p:txBody>
      </p:sp>
    </p:spTree>
    <p:extLst>
      <p:ext uri="{BB962C8B-B14F-4D97-AF65-F5344CB8AC3E}">
        <p14:creationId xmlns:p14="http://schemas.microsoft.com/office/powerpoint/2010/main" val="275624054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7D93A1D-DC83-4004-B59F-D0EAC5C28E21}" type="slidenum">
              <a:rPr lang="he-IL" altLang="he-IL" sz="1200"/>
              <a:pPr/>
              <a:t>47</a:t>
            </a:fld>
            <a:endParaRPr lang="en-US" altLang="he-IL" sz="12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Additional Stuff</a:t>
            </a:r>
            <a:endParaRPr lang="en-US" altLang="he-IL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smtClean="0"/>
              <a:t>With Spring you may work with </a:t>
            </a:r>
            <a:r>
              <a:rPr lang="en-US" altLang="he-IL" sz="1800" b="1" smtClean="0"/>
              <a:t>JdbcTemplate</a:t>
            </a:r>
            <a:r>
              <a:rPr lang="en-US" altLang="he-IL" sz="1800" smtClean="0"/>
              <a:t> that simplifies some of the JDBC operations:</a:t>
            </a:r>
            <a:br>
              <a:rPr lang="en-US" altLang="he-IL" sz="1800" smtClean="0"/>
            </a:br>
            <a:r>
              <a:rPr lang="en-US" altLang="he-IL" sz="1800" smtClean="0">
                <a:hlinkClick r:id="rId3"/>
              </a:rPr>
              <a:t>https://docs.spring.io/spring-framework/docs/current/javadoc-api/org/springframework/jdbc/core/JdbcTemplate.html</a:t>
            </a:r>
            <a:r>
              <a:rPr lang="en-US" altLang="he-IL" sz="1800" smtClean="0"/>
              <a:t> </a:t>
            </a:r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800"/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/>
              <a:t>To bridge between Object and Relational Mapping (ORM) you may want to use </a:t>
            </a:r>
            <a:r>
              <a:rPr lang="en-US" altLang="he-IL" sz="1800" b="1"/>
              <a:t>JPA</a:t>
            </a:r>
            <a:r>
              <a:rPr lang="en-US" altLang="he-IL" sz="1800"/>
              <a:t> (and </a:t>
            </a:r>
            <a:r>
              <a:rPr lang="en-US" altLang="he-IL" sz="1800" b="1"/>
              <a:t>Hibernate</a:t>
            </a:r>
            <a:r>
              <a:rPr lang="en-US" altLang="he-IL" sz="1800"/>
              <a:t> or another provider </a:t>
            </a:r>
            <a:r>
              <a:rPr lang="en-US" altLang="he-IL" sz="1800"/>
              <a:t>for </a:t>
            </a:r>
            <a:r>
              <a:rPr lang="en-US" altLang="he-IL" sz="1800" smtClean="0"/>
              <a:t>the actual </a:t>
            </a:r>
            <a:r>
              <a:rPr lang="en-US" altLang="he-IL" sz="1800"/>
              <a:t>implementation):</a:t>
            </a:r>
            <a:r>
              <a:rPr lang="en-US" altLang="he-IL" sz="1800"/>
              <a:t/>
            </a:r>
            <a:br>
              <a:rPr lang="en-US" altLang="he-IL" sz="1800"/>
            </a:br>
            <a:r>
              <a:rPr lang="en-US" altLang="he-IL" sz="1800">
                <a:hlinkClick r:id="rId4"/>
              </a:rPr>
              <a:t>https</a:t>
            </a:r>
            <a:r>
              <a:rPr lang="en-US" altLang="he-IL" sz="1800">
                <a:hlinkClick r:id="rId4"/>
              </a:rPr>
              <a:t>://</a:t>
            </a:r>
            <a:r>
              <a:rPr lang="en-US" altLang="he-IL" sz="1800" smtClean="0">
                <a:hlinkClick r:id="rId4"/>
              </a:rPr>
              <a:t>docs.oracle.com/javaee/7/api/javax/persistence/package-summary.html</a:t>
            </a:r>
            <a:r>
              <a:rPr lang="en-US" altLang="he-IL" sz="1800"/>
              <a:t> </a:t>
            </a:r>
            <a:br>
              <a:rPr lang="en-US" altLang="he-IL" sz="1800"/>
            </a:br>
            <a:r>
              <a:rPr lang="en-US" altLang="he-IL" sz="1800">
                <a:hlinkClick r:id="rId5"/>
              </a:rPr>
              <a:t>http</a:t>
            </a:r>
            <a:r>
              <a:rPr lang="en-US" altLang="he-IL" sz="1800">
                <a:hlinkClick r:id="rId5"/>
              </a:rPr>
              <a:t>://</a:t>
            </a:r>
            <a:r>
              <a:rPr lang="en-US" altLang="he-IL" sz="1800" smtClean="0">
                <a:hlinkClick r:id="rId5"/>
              </a:rPr>
              <a:t>www.oracle.com/technetwork/java/javaee/tech/persistence-jsp-140049.html</a:t>
            </a:r>
            <a:r>
              <a:rPr lang="en-US" altLang="he-IL" sz="1800"/>
              <a:t> </a:t>
            </a:r>
            <a:br>
              <a:rPr lang="en-US" altLang="he-IL" sz="1800"/>
            </a:br>
            <a:r>
              <a:rPr lang="en-US" altLang="he-IL" sz="1800">
                <a:hlinkClick r:id="rId6"/>
              </a:rPr>
              <a:t>http://</a:t>
            </a:r>
            <a:r>
              <a:rPr lang="en-US" altLang="he-IL" sz="1800">
                <a:hlinkClick r:id="rId6"/>
              </a:rPr>
              <a:t>hibernate.org/orm</a:t>
            </a:r>
            <a:r>
              <a:rPr lang="en-US" altLang="he-IL" sz="1800" smtClean="0">
                <a:hlinkClick r:id="rId6"/>
              </a:rPr>
              <a:t>/</a:t>
            </a:r>
            <a:r>
              <a:rPr lang="en-US" altLang="he-IL" sz="1800" smtClean="0"/>
              <a:t> </a:t>
            </a:r>
            <a:endParaRPr lang="en-US" altLang="he-IL" sz="1800"/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800" dirty="0" smtClean="0"/>
          </a:p>
        </p:txBody>
      </p:sp>
    </p:spTree>
    <p:extLst>
      <p:ext uri="{BB962C8B-B14F-4D97-AF65-F5344CB8AC3E}">
        <p14:creationId xmlns:p14="http://schemas.microsoft.com/office/powerpoint/2010/main" val="269871484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7D93A1D-DC83-4004-B59F-D0EAC5C28E21}" type="slidenum">
              <a:rPr lang="he-IL" altLang="he-IL" sz="1200"/>
              <a:pPr/>
              <a:t>48</a:t>
            </a:fld>
            <a:endParaRPr lang="en-US" altLang="he-IL" sz="12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Unit Testing Database Driven Applications</a:t>
            </a:r>
            <a:endParaRPr lang="en-US" altLang="he-IL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smtClean="0"/>
              <a:t>Isolate the data access objects (DAO) layer – so you can mock it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smtClean="0"/>
              <a:t>Have two layers of testing:</a:t>
            </a:r>
          </a:p>
          <a:p>
            <a:pPr lvl="2" eaLnBrk="1" hangingPunct="1">
              <a:buFontTx/>
              <a:buChar char="-"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smtClean="0"/>
              <a:t>Without a database (mocking the DAO layer)</a:t>
            </a:r>
          </a:p>
          <a:p>
            <a:pPr lvl="2" eaLnBrk="1" hangingPunct="1">
              <a:buFontTx/>
              <a:buChar char="-"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smtClean="0"/>
              <a:t>With a Test scheme database (you can create it in the @Before)</a:t>
            </a:r>
          </a:p>
          <a:p>
            <a:pPr marL="274637" lvl="2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600" smtClean="0"/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smtClean="0"/>
              <a:t>See </a:t>
            </a:r>
            <a:r>
              <a:rPr lang="en-US" altLang="he-IL" sz="1800"/>
              <a:t>for </a:t>
            </a:r>
            <a:r>
              <a:rPr lang="en-US" altLang="he-IL" sz="1800"/>
              <a:t>example</a:t>
            </a:r>
            <a:r>
              <a:rPr lang="en-US" altLang="he-IL" sz="1800" smtClean="0"/>
              <a:t>:</a:t>
            </a:r>
            <a:br>
              <a:rPr lang="en-US" altLang="he-IL" sz="1800" smtClean="0"/>
            </a:br>
            <a:r>
              <a:rPr lang="en-US" altLang="he-IL" sz="1600">
                <a:hlinkClick r:id="rId3"/>
              </a:rPr>
              <a:t>https://</a:t>
            </a:r>
            <a:r>
              <a:rPr lang="en-US" altLang="he-IL" sz="1600">
                <a:hlinkClick r:id="rId3"/>
              </a:rPr>
              <a:t>stackoverflow.com/questions/145131/whats-the-best-strategy-for-unit-testing-database-driven-applications</a:t>
            </a:r>
            <a:r>
              <a:rPr lang="en-US" altLang="he-IL" sz="1600"/>
              <a:t> </a:t>
            </a:r>
            <a:endParaRPr lang="en-US" altLang="he-IL" sz="1600" smtClean="0"/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600"/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smtClean="0"/>
              <a:t>You may want to use for assistance one of these utils for JUnit:</a:t>
            </a:r>
          </a:p>
          <a:p>
            <a:pPr lvl="1" eaLnBrk="1" hangingPunct="1">
              <a:buFontTx/>
              <a:buChar char="-"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smtClean="0"/>
              <a:t>DBSetup: 	</a:t>
            </a:r>
            <a:r>
              <a:rPr lang="en-US" altLang="he-IL" sz="1800" smtClean="0">
                <a:hlinkClick r:id="rId4"/>
              </a:rPr>
              <a:t>http</a:t>
            </a:r>
            <a:r>
              <a:rPr lang="en-US" altLang="he-IL" sz="1800">
                <a:hlinkClick r:id="rId4"/>
              </a:rPr>
              <a:t>://</a:t>
            </a:r>
            <a:r>
              <a:rPr lang="en-US" altLang="he-IL" sz="1800">
                <a:hlinkClick r:id="rId4"/>
              </a:rPr>
              <a:t>dbsetup.ninja-squad.com</a:t>
            </a:r>
            <a:r>
              <a:rPr lang="en-US" altLang="he-IL" sz="1800" smtClean="0">
                <a:hlinkClick r:id="rId4"/>
              </a:rPr>
              <a:t>/</a:t>
            </a:r>
            <a:r>
              <a:rPr lang="en-US" altLang="he-IL" sz="1800" smtClean="0"/>
              <a:t> </a:t>
            </a:r>
          </a:p>
          <a:p>
            <a:pPr lvl="1" eaLnBrk="1" hangingPunct="1">
              <a:buFontTx/>
              <a:buChar char="-"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smtClean="0"/>
              <a:t>DBUnit:		</a:t>
            </a:r>
            <a:r>
              <a:rPr lang="en-US" altLang="he-IL" sz="1800" smtClean="0">
                <a:hlinkClick r:id="rId5"/>
              </a:rPr>
              <a:t>http</a:t>
            </a:r>
            <a:r>
              <a:rPr lang="en-US" altLang="he-IL" sz="1800">
                <a:hlinkClick r:id="rId5"/>
              </a:rPr>
              <a:t>://</a:t>
            </a:r>
            <a:r>
              <a:rPr lang="en-US" altLang="he-IL" sz="1800">
                <a:hlinkClick r:id="rId5"/>
              </a:rPr>
              <a:t>dbunit.sourceforge.net</a:t>
            </a:r>
            <a:r>
              <a:rPr lang="en-US" altLang="he-IL" sz="1800" smtClean="0">
                <a:hlinkClick r:id="rId5"/>
              </a:rPr>
              <a:t>/</a:t>
            </a:r>
            <a:r>
              <a:rPr lang="en-US" altLang="he-IL" sz="1800" smtClean="0"/>
              <a:t> </a:t>
            </a:r>
          </a:p>
          <a:p>
            <a:pPr lvl="1" eaLnBrk="1" hangingPunct="1">
              <a:buFontTx/>
              <a:buChar char="-"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smtClean="0"/>
              <a:t>JDBDT:</a:t>
            </a:r>
            <a:r>
              <a:rPr lang="en-US" altLang="he-IL" sz="1800"/>
              <a:t>	</a:t>
            </a:r>
            <a:r>
              <a:rPr lang="en-US" altLang="he-IL" sz="1800"/>
              <a:t>	</a:t>
            </a:r>
            <a:r>
              <a:rPr lang="en-US" altLang="he-IL" sz="1800">
                <a:hlinkClick r:id="rId6"/>
              </a:rPr>
              <a:t>http://</a:t>
            </a:r>
            <a:r>
              <a:rPr lang="en-US" altLang="he-IL" sz="1800">
                <a:hlinkClick r:id="rId6"/>
              </a:rPr>
              <a:t>jdbdt.org</a:t>
            </a:r>
            <a:r>
              <a:rPr lang="en-US" altLang="he-IL" sz="1800" smtClean="0">
                <a:hlinkClick r:id="rId6"/>
              </a:rPr>
              <a:t>/</a:t>
            </a:r>
            <a:r>
              <a:rPr lang="en-US" altLang="he-IL" sz="1800" smtClean="0"/>
              <a:t> </a:t>
            </a:r>
            <a:endParaRPr lang="en-US" altLang="he-IL" sz="1800"/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smtClean="0"/>
              <a:t>Read also:</a:t>
            </a:r>
            <a:br>
              <a:rPr lang="en-US" altLang="he-IL" sz="1800" smtClean="0"/>
            </a:br>
            <a:r>
              <a:rPr lang="en-US" altLang="he-IL" sz="1400" smtClean="0">
                <a:hlinkClick r:id="rId7"/>
              </a:rPr>
              <a:t>http</a:t>
            </a:r>
            <a:r>
              <a:rPr lang="en-US" altLang="he-IL" sz="1400">
                <a:hlinkClick r:id="rId7"/>
              </a:rPr>
              <a:t>://</a:t>
            </a:r>
            <a:r>
              <a:rPr lang="en-US" altLang="he-IL" sz="1400">
                <a:hlinkClick r:id="rId7"/>
              </a:rPr>
              <a:t>callistaenterprise.se/blogg/teknik/2011/02/13/lessons-learned-using-dbunit-in-a-large-project</a:t>
            </a:r>
            <a:r>
              <a:rPr lang="en-US" altLang="he-IL" sz="1400" smtClean="0">
                <a:hlinkClick r:id="rId7"/>
              </a:rPr>
              <a:t>/</a:t>
            </a:r>
            <a:r>
              <a:rPr lang="en-US" altLang="he-IL" sz="1400"/>
              <a:t> </a:t>
            </a:r>
            <a:r>
              <a:rPr lang="en-US" altLang="he-IL" sz="1400" smtClean="0"/>
              <a:t/>
            </a:r>
            <a:br>
              <a:rPr lang="en-US" altLang="he-IL" sz="1400" smtClean="0"/>
            </a:br>
            <a:endParaRPr lang="en-US" altLang="he-IL" sz="1400"/>
          </a:p>
        </p:txBody>
      </p:sp>
    </p:spTree>
    <p:extLst>
      <p:ext uri="{BB962C8B-B14F-4D97-AF65-F5344CB8AC3E}">
        <p14:creationId xmlns:p14="http://schemas.microsoft.com/office/powerpoint/2010/main" val="374561132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he-IL" sz="5400" b="1" dirty="0" smtClean="0"/>
          </a:p>
          <a:p>
            <a:pPr marL="0" indent="0" eaLnBrk="1" hangingPunct="1">
              <a:buNone/>
            </a:pPr>
            <a:r>
              <a:rPr lang="en-US" altLang="he-IL" sz="5400" b="1" smtClean="0"/>
              <a:t>Exercise</a:t>
            </a:r>
            <a:endParaRPr lang="en-US" altLang="he-IL" sz="5400" b="1" dirty="0" smtClean="0"/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551613"/>
            <a:ext cx="965200" cy="2809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D44C7C8-82B0-4B21-90F8-795A180BC466}" type="slidenum">
              <a:rPr lang="he-IL" altLang="he-IL" sz="1200"/>
              <a:pPr/>
              <a:t>49</a:t>
            </a:fld>
            <a:endParaRPr lang="en-US" altLang="he-IL" sz="1200"/>
          </a:p>
        </p:txBody>
      </p:sp>
    </p:spTree>
    <p:extLst>
      <p:ext uri="{BB962C8B-B14F-4D97-AF65-F5344CB8AC3E}">
        <p14:creationId xmlns:p14="http://schemas.microsoft.com/office/powerpoint/2010/main" val="221761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B9A302-CBE3-4E19-9E29-585F0D78611C}" type="slidenum">
              <a:rPr lang="he-IL" altLang="he-IL" sz="1200"/>
              <a:pPr/>
              <a:t>5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Relational Database</a:t>
            </a:r>
            <a:endParaRPr lang="en-US" altLang="he-IL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Data is managed in Table(s)</a:t>
            </a:r>
            <a:endParaRPr lang="en-US" altLang="he-IL" dirty="0" smtClean="0"/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Each table has Columns (fields) and Rows (Records)</a:t>
            </a:r>
            <a:endParaRPr lang="en-US" altLang="he-IL" dirty="0" smtClean="0"/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Each Row has its own Unique Key (Primary Key) that can be a single field or a combination of several fields</a:t>
            </a:r>
            <a:endParaRPr lang="en-US" altLang="he-IL" dirty="0" smtClean="0"/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Relations between tables are managed based on tables’ fields</a:t>
            </a:r>
            <a:endParaRPr lang="en-US" altLang="he-IL" dirty="0" smtClean="0"/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A relation that points to a Unique Row in another table is based on matching the Primary Key of the other table, this field in the referring table is called a Foreign Key (and it doesn’t have to be unique)</a:t>
            </a:r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Database can have also: Indexes, Constraints, Stored Procedures</a:t>
            </a:r>
            <a:br>
              <a:rPr lang="en-US" altLang="he-IL" smtClean="0"/>
            </a:br>
            <a:r>
              <a:rPr lang="en-US" altLang="he-IL" smtClean="0"/>
              <a:t>(and also: dynamic and static views, and more)</a:t>
            </a:r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Called also RDBMS = Relational Database Management System</a:t>
            </a:r>
            <a:endParaRPr lang="en-US" altLang="he-IL" dirty="0" smtClean="0"/>
          </a:p>
          <a:p>
            <a:pPr lvl="2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2000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B9A302-CBE3-4E19-9E29-585F0D78611C}" type="slidenum">
              <a:rPr lang="he-IL" altLang="he-IL" sz="1200"/>
              <a:pPr/>
              <a:t>50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Exercise</a:t>
            </a:r>
            <a:endParaRPr lang="en-US" altLang="he-IL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r>
              <a:rPr lang="en-US" sz="1600" smtClean="0"/>
              <a:t>Implement a console application for the group </a:t>
            </a:r>
            <a:r>
              <a:rPr lang="en-US" sz="1600"/>
              <a:t>of chains </a:t>
            </a:r>
            <a:r>
              <a:rPr lang="en-US" sz="1600"/>
              <a:t>of </a:t>
            </a:r>
            <a:r>
              <a:rPr lang="en-US" sz="1600" smtClean="0"/>
              <a:t>stores (SQL Exercise).</a:t>
            </a:r>
          </a:p>
          <a:p>
            <a:r>
              <a:rPr lang="en-US" sz="1600" smtClean="0"/>
              <a:t>The program shall have the following Menu:</a:t>
            </a:r>
            <a:endParaRPr lang="en-US" sz="1600"/>
          </a:p>
          <a:p>
            <a:pPr lvl="1"/>
            <a:r>
              <a:rPr lang="en-US" sz="1400" smtClean="0"/>
              <a:t>Create a new Chain</a:t>
            </a:r>
            <a:endParaRPr lang="en-US" sz="1400"/>
          </a:p>
          <a:p>
            <a:pPr lvl="1"/>
            <a:r>
              <a:rPr lang="en-US" sz="1400" smtClean="0"/>
              <a:t>Add a store to a Chain</a:t>
            </a:r>
            <a:endParaRPr lang="en-US" sz="1400"/>
          </a:p>
          <a:p>
            <a:pPr lvl="1"/>
            <a:r>
              <a:rPr lang="en-US" sz="1400" smtClean="0"/>
              <a:t>Add Employee to Chain / to Group Management</a:t>
            </a:r>
            <a:endParaRPr lang="en-US" sz="1400"/>
          </a:p>
          <a:p>
            <a:pPr lvl="1"/>
            <a:r>
              <a:rPr lang="en-US" sz="1400" smtClean="0"/>
              <a:t>Present all shops that are in a certain Shopping Mall</a:t>
            </a:r>
          </a:p>
          <a:p>
            <a:pPr lvl="1"/>
            <a:r>
              <a:rPr lang="en-US" sz="1400"/>
              <a:t>Present all shops that are in a certain </a:t>
            </a:r>
            <a:r>
              <a:rPr lang="en-US" sz="1400"/>
              <a:t>Shopping </a:t>
            </a:r>
            <a:r>
              <a:rPr lang="en-US" sz="1400" smtClean="0"/>
              <a:t>Mall Group</a:t>
            </a:r>
          </a:p>
          <a:p>
            <a:pPr lvl="1"/>
            <a:r>
              <a:rPr lang="en-US" sz="1400"/>
              <a:t>Present </a:t>
            </a:r>
            <a:r>
              <a:rPr lang="en-US" sz="1400" smtClean="0"/>
              <a:t>all Employees of a certain Chain</a:t>
            </a:r>
          </a:p>
          <a:p>
            <a:pPr lvl="1"/>
            <a:r>
              <a:rPr lang="en-US" sz="1400"/>
              <a:t>Present </a:t>
            </a:r>
            <a:r>
              <a:rPr lang="en-US" sz="1400"/>
              <a:t>all </a:t>
            </a:r>
            <a:r>
              <a:rPr lang="en-US" sz="1400" smtClean="0"/>
              <a:t>details of a Shop</a:t>
            </a:r>
          </a:p>
          <a:p>
            <a:pPr lvl="1"/>
            <a:endParaRPr lang="en-US" sz="1400"/>
          </a:p>
          <a:p>
            <a:pPr marL="1587" lvl="1" indent="0">
              <a:buNone/>
            </a:pPr>
            <a:r>
              <a:rPr lang="en-US" sz="1400" smtClean="0"/>
              <a:t>=&gt; Add Unit Testing while you implement it.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4249821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B9A302-CBE3-4E19-9E29-585F0D78611C}" type="slidenum">
              <a:rPr lang="he-IL" altLang="he-IL" sz="1200"/>
              <a:pPr/>
              <a:t>6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SQL Crash Course</a:t>
            </a:r>
            <a:endParaRPr lang="en-US" altLang="he-IL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Structured Query Language</a:t>
            </a:r>
            <a:endParaRPr lang="en-US" altLang="he-IL" dirty="0" smtClean="0"/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The name is a bit misleading – it’s not only for “queries”</a:t>
            </a:r>
            <a:endParaRPr lang="en-US" altLang="he-IL" dirty="0" smtClean="0"/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One of the oldest Computer Languges that is still widely in use</a:t>
            </a:r>
          </a:p>
          <a:p>
            <a:pPr lvl="2" eaLnBrk="1" hangingPunct="1">
              <a:buFontTx/>
              <a:buChar char="-"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/>
              <a:t>First appeared in 1974</a:t>
            </a:r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What made it so popular?</a:t>
            </a:r>
          </a:p>
          <a:p>
            <a:pPr lvl="2" eaLnBrk="1" hangingPunct="1">
              <a:buFontTx/>
              <a:buChar char="-"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Simple</a:t>
            </a:r>
          </a:p>
          <a:p>
            <a:pPr lvl="2" eaLnBrk="1" hangingPunct="1">
              <a:buFontTx/>
              <a:buChar char="-"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A declarative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53192262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B9A302-CBE3-4E19-9E29-585F0D78611C}" type="slidenum">
              <a:rPr lang="he-IL" altLang="he-IL" sz="1200"/>
              <a:pPr/>
              <a:t>7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SQL – Managing the DB Schema (DDL)</a:t>
            </a:r>
            <a:endParaRPr lang="en-US" altLang="he-IL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DDL = Data Definition Language</a:t>
            </a:r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b="1" smtClean="0"/>
              <a:t>Create: Schema, Table</a:t>
            </a:r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Drop: </a:t>
            </a:r>
            <a:r>
              <a:rPr lang="en-US" altLang="he-IL"/>
              <a:t>Schema</a:t>
            </a:r>
            <a:r>
              <a:rPr lang="en-US" altLang="he-IL"/>
              <a:t>, </a:t>
            </a:r>
            <a:r>
              <a:rPr lang="en-US" altLang="he-IL" smtClean="0"/>
              <a:t>Table</a:t>
            </a:r>
            <a:endParaRPr lang="en-US" altLang="he-IL" dirty="0" smtClean="0"/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b="1" smtClean="0"/>
              <a:t>Alter Table</a:t>
            </a:r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Truncate Table</a:t>
            </a:r>
            <a:br>
              <a:rPr lang="en-US" altLang="he-IL" smtClean="0"/>
            </a:br>
            <a:r>
              <a:rPr lang="en-US" altLang="he-IL" sz="1600" smtClean="0"/>
              <a:t>– for deleting all data in a table (faster than DELETE)</a:t>
            </a:r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mtClean="0"/>
          </a:p>
        </p:txBody>
      </p:sp>
    </p:spTree>
    <p:extLst>
      <p:ext uri="{BB962C8B-B14F-4D97-AF65-F5344CB8AC3E}">
        <p14:creationId xmlns:p14="http://schemas.microsoft.com/office/powerpoint/2010/main" val="134286451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B9A302-CBE3-4E19-9E29-585F0D78611C}" type="slidenum">
              <a:rPr lang="he-IL" altLang="he-IL" sz="1200"/>
              <a:pPr/>
              <a:t>8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SQL – Create Database (=Create Schema)</a:t>
            </a:r>
            <a:endParaRPr lang="en-US" altLang="he-IL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Create Database (MySQL):</a:t>
            </a:r>
            <a:br>
              <a:rPr lang="en-US" altLang="he-IL" smtClean="0"/>
            </a:br>
            <a:r>
              <a:rPr lang="en-US" altLang="he-IL" smtClean="0">
                <a:hlinkClick r:id="rId3"/>
              </a:rPr>
              <a:t>https</a:t>
            </a:r>
            <a:r>
              <a:rPr lang="en-US" altLang="he-IL">
                <a:hlinkClick r:id="rId3"/>
              </a:rPr>
              <a:t>://</a:t>
            </a:r>
            <a:r>
              <a:rPr lang="en-US" altLang="he-IL" smtClean="0">
                <a:hlinkClick r:id="rId3"/>
              </a:rPr>
              <a:t>dev.mysql.com/doc/refman/5.7/en/create-database.html</a:t>
            </a:r>
            <a:r>
              <a:rPr lang="en-US" altLang="he-IL" smtClean="0"/>
              <a:t> </a:t>
            </a:r>
            <a:endParaRPr lang="en-US" altLang="he-IL"/>
          </a:p>
          <a:p>
            <a:pPr marL="71437" indent="0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800" smtClean="0"/>
          </a:p>
          <a:p>
            <a:pPr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/>
              <a:t>CREATE {DATABASE | SCHEMA} [IF NOT EXISTS] db_name</a:t>
            </a:r>
          </a:p>
          <a:p>
            <a:pPr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/>
              <a:t>    [create_specification] ...</a:t>
            </a:r>
          </a:p>
          <a:p>
            <a:pPr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800"/>
          </a:p>
          <a:p>
            <a:pPr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/>
              <a:t>create_specification:</a:t>
            </a:r>
          </a:p>
          <a:p>
            <a:pPr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/>
              <a:t>    [DEFAULT] CHARACTER SET [=] charset_name</a:t>
            </a:r>
          </a:p>
          <a:p>
            <a:pPr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/>
              <a:t>  | [DEFAULT] COLLATE </a:t>
            </a:r>
            <a:r>
              <a:rPr lang="en-US" altLang="he-IL" sz="1800"/>
              <a:t>[=] </a:t>
            </a:r>
            <a:r>
              <a:rPr lang="en-US" altLang="he-IL" sz="1800" smtClean="0"/>
              <a:t>collation_name</a:t>
            </a:r>
          </a:p>
          <a:p>
            <a:pPr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800"/>
          </a:p>
          <a:p>
            <a:pPr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smtClean="0"/>
              <a:t>Also relevant: SHOW DATABASES</a:t>
            </a:r>
            <a:endParaRPr lang="en-US" altLang="he-IL" sz="1800"/>
          </a:p>
        </p:txBody>
      </p:sp>
    </p:spTree>
    <p:extLst>
      <p:ext uri="{BB962C8B-B14F-4D97-AF65-F5344CB8AC3E}">
        <p14:creationId xmlns:p14="http://schemas.microsoft.com/office/powerpoint/2010/main" val="287098848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B9A302-CBE3-4E19-9E29-585F0D78611C}" type="slidenum">
              <a:rPr lang="he-IL" altLang="he-IL" sz="1200"/>
              <a:pPr/>
              <a:t>9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SQL – Create Table</a:t>
            </a:r>
            <a:endParaRPr lang="en-US" altLang="he-IL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mtClean="0"/>
              <a:t>Create Table (MySQL):</a:t>
            </a:r>
            <a:br>
              <a:rPr lang="en-US" altLang="he-IL" smtClean="0"/>
            </a:br>
            <a:r>
              <a:rPr lang="en-US" altLang="he-IL">
                <a:hlinkClick r:id="rId3"/>
              </a:rPr>
              <a:t>https</a:t>
            </a:r>
            <a:r>
              <a:rPr lang="en-US" altLang="he-IL">
                <a:hlinkClick r:id="rId3"/>
              </a:rPr>
              <a:t>://</a:t>
            </a:r>
            <a:r>
              <a:rPr lang="en-US" altLang="he-IL" smtClean="0">
                <a:hlinkClick r:id="rId3"/>
              </a:rPr>
              <a:t>dev.mysql.com/doc/refman/5.7/en/create-table.html</a:t>
            </a:r>
            <a:r>
              <a:rPr lang="en-US" altLang="he-IL" smtClean="0"/>
              <a:t> 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800" smtClean="0"/>
          </a:p>
          <a:p>
            <a:pPr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/>
              <a:t>CREATE TABLE [table name] ( [column definitions] ) [table </a:t>
            </a:r>
            <a:r>
              <a:rPr lang="en-US" altLang="he-IL" sz="1800"/>
              <a:t>parameters</a:t>
            </a:r>
            <a:r>
              <a:rPr lang="en-US" altLang="he-IL" sz="1800" smtClean="0"/>
              <a:t>]</a:t>
            </a:r>
          </a:p>
          <a:p>
            <a:pPr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1800"/>
          </a:p>
          <a:p>
            <a:pPr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smtClean="0"/>
              <a:t>Example:</a:t>
            </a:r>
            <a:endParaRPr lang="en-US" altLang="he-IL" sz="1800"/>
          </a:p>
          <a:p>
            <a:pPr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/>
              <a:t>CREATE TABLE employees (</a:t>
            </a:r>
          </a:p>
          <a:p>
            <a:pPr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 smtClean="0"/>
              <a:t>	    </a:t>
            </a:r>
            <a:r>
              <a:rPr lang="en-US" altLang="he-IL" sz="1600"/>
              <a:t>id            </a:t>
            </a:r>
            <a:r>
              <a:rPr lang="en-US" altLang="he-IL" sz="1600" smtClean="0"/>
              <a:t>		INTEGER       	PRIMARY </a:t>
            </a:r>
            <a:r>
              <a:rPr lang="en-US" altLang="he-IL" sz="1600"/>
              <a:t>KEY,</a:t>
            </a:r>
          </a:p>
          <a:p>
            <a:pPr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/>
              <a:t>    </a:t>
            </a:r>
            <a:r>
              <a:rPr lang="en-US" altLang="he-IL" sz="1600" smtClean="0"/>
              <a:t>		first_name 		VARCHAR(50</a:t>
            </a:r>
            <a:r>
              <a:rPr lang="en-US" altLang="he-IL" sz="1600"/>
              <a:t>)   </a:t>
            </a:r>
            <a:r>
              <a:rPr lang="en-US" altLang="he-IL" sz="1600" smtClean="0"/>
              <a:t>	not </a:t>
            </a:r>
            <a:r>
              <a:rPr lang="en-US" altLang="he-IL" sz="1600"/>
              <a:t>null,</a:t>
            </a:r>
          </a:p>
          <a:p>
            <a:pPr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/>
              <a:t>    </a:t>
            </a:r>
            <a:r>
              <a:rPr lang="en-US" altLang="he-IL" sz="1600" smtClean="0"/>
              <a:t>		last_name  		VARCHAR(75</a:t>
            </a:r>
            <a:r>
              <a:rPr lang="en-US" altLang="he-IL" sz="1600"/>
              <a:t>)   </a:t>
            </a:r>
            <a:r>
              <a:rPr lang="en-US" altLang="he-IL" sz="1600" smtClean="0"/>
              <a:t>	not </a:t>
            </a:r>
            <a:r>
              <a:rPr lang="en-US" altLang="he-IL" sz="1600"/>
              <a:t>null,</a:t>
            </a:r>
          </a:p>
          <a:p>
            <a:pPr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/>
              <a:t>    </a:t>
            </a:r>
            <a:r>
              <a:rPr lang="en-US" altLang="he-IL" sz="1600" smtClean="0"/>
              <a:t>		fname         	VARCHAR(50</a:t>
            </a:r>
            <a:r>
              <a:rPr lang="en-US" altLang="he-IL" sz="1600"/>
              <a:t>)   </a:t>
            </a:r>
            <a:r>
              <a:rPr lang="en-US" altLang="he-IL" sz="1600" smtClean="0"/>
              <a:t>	not </a:t>
            </a:r>
            <a:r>
              <a:rPr lang="en-US" altLang="he-IL" sz="1600"/>
              <a:t>null,</a:t>
            </a:r>
          </a:p>
          <a:p>
            <a:pPr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/>
              <a:t>    </a:t>
            </a:r>
            <a:r>
              <a:rPr lang="en-US" altLang="he-IL" sz="1600" smtClean="0"/>
              <a:t>		dateofbirth 		DATE          	not </a:t>
            </a:r>
            <a:r>
              <a:rPr lang="en-US" altLang="he-IL" sz="1600"/>
              <a:t>null</a:t>
            </a:r>
          </a:p>
          <a:p>
            <a:pPr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60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4933076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D_Lesson_template_2008-v1">
  <a:themeElements>
    <a:clrScheme name="CTD_Lesson_template_2008-v1 1">
      <a:dk1>
        <a:srgbClr val="4D4D4D"/>
      </a:dk1>
      <a:lt1>
        <a:srgbClr val="FFFFFF"/>
      </a:lt1>
      <a:dk2>
        <a:srgbClr val="FF6600"/>
      </a:dk2>
      <a:lt2>
        <a:srgbClr val="808080"/>
      </a:lt2>
      <a:accent1>
        <a:srgbClr val="3399CC"/>
      </a:accent1>
      <a:accent2>
        <a:srgbClr val="66CC33"/>
      </a:accent2>
      <a:accent3>
        <a:srgbClr val="FFFFFF"/>
      </a:accent3>
      <a:accent4>
        <a:srgbClr val="404040"/>
      </a:accent4>
      <a:accent5>
        <a:srgbClr val="ADCAE2"/>
      </a:accent5>
      <a:accent6>
        <a:srgbClr val="5CB92D"/>
      </a:accent6>
      <a:hlink>
        <a:srgbClr val="FECC00"/>
      </a:hlink>
      <a:folHlink>
        <a:srgbClr val="B2B2B2"/>
      </a:folHlink>
    </a:clrScheme>
    <a:fontScheme name="CTD_Lesson_template_2008-v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TD_Lesson_template_2008-v1 1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2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6600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B8A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3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3399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ADC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4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66CC33"/>
        </a:accent1>
        <a:accent2>
          <a:srgbClr val="3399CC"/>
        </a:accent2>
        <a:accent3>
          <a:srgbClr val="FFFFFF"/>
        </a:accent3>
        <a:accent4>
          <a:srgbClr val="404040"/>
        </a:accent4>
        <a:accent5>
          <a:srgbClr val="B8E2AD"/>
        </a:accent5>
        <a:accent6>
          <a:srgbClr val="2D8AB9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5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0000FF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0000E7"/>
        </a:accent6>
        <a:hlink>
          <a:srgbClr val="00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Custom Design">
  <a:themeElements>
    <a:clrScheme name="6_Custom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0000CC"/>
      </a:folHlink>
    </a:clrScheme>
    <a:fontScheme name="6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6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CTD_Lesson_template_2008-v1</Template>
  <TotalTime>10407</TotalTime>
  <Words>2399</Words>
  <Application>Microsoft Office PowerPoint</Application>
  <PresentationFormat>‫הצגה על המסך (4:3)</PresentationFormat>
  <Paragraphs>590</Paragraphs>
  <Slides>50</Slides>
  <Notes>49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50</vt:i4>
      </vt:variant>
    </vt:vector>
  </HeadingPairs>
  <TitlesOfParts>
    <vt:vector size="56" baseType="lpstr">
      <vt:lpstr>Arial</vt:lpstr>
      <vt:lpstr>Comfortaa</vt:lpstr>
      <vt:lpstr>Symbol</vt:lpstr>
      <vt:lpstr>Verdana</vt:lpstr>
      <vt:lpstr>CTD_Lesson_template_2008-v1</vt:lpstr>
      <vt:lpstr>6_Custom Design</vt:lpstr>
      <vt:lpstr>מצגת של PowerPoint</vt:lpstr>
      <vt:lpstr>SQL and JDBC</vt:lpstr>
      <vt:lpstr>Lesson’s Objectives </vt:lpstr>
      <vt:lpstr>Agenda</vt:lpstr>
      <vt:lpstr>Relational Database</vt:lpstr>
      <vt:lpstr>SQL Crash Course</vt:lpstr>
      <vt:lpstr>SQL – Managing the DB Schema (DDL)</vt:lpstr>
      <vt:lpstr>SQL – Create Database (=Create Schema)</vt:lpstr>
      <vt:lpstr>SQL – Create Table</vt:lpstr>
      <vt:lpstr>SQL – ALTER Table</vt:lpstr>
      <vt:lpstr>SQL – Managing the DB Data (DML, CRUD)</vt:lpstr>
      <vt:lpstr>SQL – Managing the DB Data – Select (1)</vt:lpstr>
      <vt:lpstr>SQL – Managing the DB Data – Select (2)</vt:lpstr>
      <vt:lpstr>SQL – Managing the DB Data – Select (3a)</vt:lpstr>
      <vt:lpstr>SQL – Managing the DB Data – Select (3b)</vt:lpstr>
      <vt:lpstr>SQL – Managing the DB Data – Select (3c)</vt:lpstr>
      <vt:lpstr>SQL – Join Options</vt:lpstr>
      <vt:lpstr>SQL – Inner Select (Example 1)</vt:lpstr>
      <vt:lpstr>SQL – Inner Select (Example 2)</vt:lpstr>
      <vt:lpstr>SQL – More Select Options</vt:lpstr>
      <vt:lpstr>SQL – Select Having Example</vt:lpstr>
      <vt:lpstr>SQL – Operators</vt:lpstr>
      <vt:lpstr>SQL – Select – MySQL Reference</vt:lpstr>
      <vt:lpstr>SQL – Delete</vt:lpstr>
      <vt:lpstr>SQL – Insert</vt:lpstr>
      <vt:lpstr>SQL – Update</vt:lpstr>
      <vt:lpstr>Database Design and ERD</vt:lpstr>
      <vt:lpstr>מצגת של PowerPoint</vt:lpstr>
      <vt:lpstr>Exercise</vt:lpstr>
      <vt:lpstr>JDBC</vt:lpstr>
      <vt:lpstr>JDBC</vt:lpstr>
      <vt:lpstr>JDBC – Managing the Driver(s)</vt:lpstr>
      <vt:lpstr>JDBC – DriverManager Example (older)</vt:lpstr>
      <vt:lpstr>JDBC – DataSource (1 - Naive Example)</vt:lpstr>
      <vt:lpstr>JDBC – DataSource (2 – with Apache DBCP)</vt:lpstr>
      <vt:lpstr>JDBC – DataSource (3 – with Spring)</vt:lpstr>
      <vt:lpstr>JDBC – DataSource (4 – with JNDI)</vt:lpstr>
      <vt:lpstr>Getting a Connection</vt:lpstr>
      <vt:lpstr>First Query</vt:lpstr>
      <vt:lpstr>Running on ResultSet + using MetaData</vt:lpstr>
      <vt:lpstr>Insert / Update with JDBC</vt:lpstr>
      <vt:lpstr>Prepared Statements</vt:lpstr>
      <vt:lpstr>Prepared Statements</vt:lpstr>
      <vt:lpstr>Calling a Stored Procedure</vt:lpstr>
      <vt:lpstr>Statement Caching and Batching</vt:lpstr>
      <vt:lpstr>Managing the Database from the IDE</vt:lpstr>
      <vt:lpstr>Additional Stuff</vt:lpstr>
      <vt:lpstr>Unit Testing Database Driven Applications</vt:lpstr>
      <vt:lpstr>מצגת של PowerPoint</vt:lpstr>
      <vt:lpstr>Exercise</vt:lpstr>
    </vt:vector>
  </TitlesOfParts>
  <Company>Comverse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for Beginners – 5. Files</dc:title>
  <dc:creator>Amir Kirsh</dc:creator>
  <dc:description/>
  <cp:lastModifiedBy>amirk</cp:lastModifiedBy>
  <cp:revision>138</cp:revision>
  <cp:lastPrinted>2000-08-01T20:59:04Z</cp:lastPrinted>
  <dcterms:created xsi:type="dcterms:W3CDTF">2008-03-13T10:37:25Z</dcterms:created>
  <dcterms:modified xsi:type="dcterms:W3CDTF">2018-04-08T09:02:52Z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">
    <vt:lpwstr>Designed and built by www.in-support.com as part of the Wiz-Kit presentation package for Comverse - Version 08th Dec 2006 - 004</vt:lpwstr>
  </property>
</Properties>
</file>