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45"/>
  </p:notesMasterIdLst>
  <p:handoutMasterIdLst>
    <p:handoutMasterId r:id="rId46"/>
  </p:handoutMasterIdLst>
  <p:sldIdLst>
    <p:sldId id="448" r:id="rId3"/>
    <p:sldId id="286" r:id="rId4"/>
    <p:sldId id="290" r:id="rId5"/>
    <p:sldId id="285" r:id="rId6"/>
    <p:sldId id="348" r:id="rId7"/>
    <p:sldId id="420" r:id="rId8"/>
    <p:sldId id="349" r:id="rId9"/>
    <p:sldId id="428" r:id="rId10"/>
    <p:sldId id="429" r:id="rId11"/>
    <p:sldId id="430" r:id="rId12"/>
    <p:sldId id="431" r:id="rId13"/>
    <p:sldId id="432" r:id="rId14"/>
    <p:sldId id="422" r:id="rId15"/>
    <p:sldId id="423" r:id="rId16"/>
    <p:sldId id="434" r:id="rId17"/>
    <p:sldId id="437" r:id="rId18"/>
    <p:sldId id="439" r:id="rId19"/>
    <p:sldId id="438" r:id="rId20"/>
    <p:sldId id="440" r:id="rId21"/>
    <p:sldId id="441" r:id="rId22"/>
    <p:sldId id="457" r:id="rId23"/>
    <p:sldId id="459" r:id="rId24"/>
    <p:sldId id="460" r:id="rId25"/>
    <p:sldId id="424" r:id="rId26"/>
    <p:sldId id="442" r:id="rId27"/>
    <p:sldId id="447" r:id="rId28"/>
    <p:sldId id="443" r:id="rId29"/>
    <p:sldId id="444" r:id="rId30"/>
    <p:sldId id="446" r:id="rId31"/>
    <p:sldId id="425" r:id="rId32"/>
    <p:sldId id="417" r:id="rId33"/>
    <p:sldId id="453" r:id="rId34"/>
    <p:sldId id="454" r:id="rId35"/>
    <p:sldId id="455" r:id="rId36"/>
    <p:sldId id="456" r:id="rId37"/>
    <p:sldId id="426" r:id="rId38"/>
    <p:sldId id="414" r:id="rId39"/>
    <p:sldId id="450" r:id="rId40"/>
    <p:sldId id="458" r:id="rId41"/>
    <p:sldId id="449" r:id="rId42"/>
    <p:sldId id="452" r:id="rId43"/>
    <p:sldId id="277" r:id="rId44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26">
          <p15:clr>
            <a:srgbClr val="A4A3A4"/>
          </p15:clr>
        </p15:guide>
        <p15:guide id="2" pos="343">
          <p15:clr>
            <a:srgbClr val="A4A3A4"/>
          </p15:clr>
        </p15:guide>
        <p15:guide id="3" pos="2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009200"/>
    <a:srgbClr val="00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0" autoAdjust="0"/>
    <p:restoredTop sz="94600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>
        <p:guide orient="horz" pos="1926"/>
        <p:guide pos="343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F6E7EC6D-5D96-4BF2-9E23-D07CB456650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2265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D10AF013-29EF-4545-BC98-814396CAE21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2515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9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1B0E0D-4E9A-4528-997F-0837D86CFB3E}" type="slidenum">
              <a:rPr lang="en-US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9458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EE7F12-2248-49F8-A696-7CC5D907B960}" type="slidenum">
              <a:rPr lang="en-US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6294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2EE449-6BFB-4F5F-A4D6-09076841BAF1}" type="slidenum">
              <a:rPr lang="en-US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2390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93AE6A-DE7E-44CB-8D97-FEBB9DF2C5A4}" type="slidenum">
              <a:rPr lang="en-US" altLang="he-IL" sz="1200">
                <a:solidFill>
                  <a:schemeClr val="tx1"/>
                </a:solidFill>
              </a:rPr>
              <a:pPr/>
              <a:t>14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4258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D3A33E-8A1A-4C3A-ADB1-E99B167B3A3C}" type="slidenum">
              <a:rPr lang="en-US" altLang="he-IL" sz="1200">
                <a:solidFill>
                  <a:schemeClr val="tx1"/>
                </a:solidFill>
              </a:rPr>
              <a:pPr/>
              <a:t>15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0278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622FEE-DCA8-4E24-A481-B80B1C15BF65}" type="slidenum">
              <a:rPr lang="en-US" altLang="he-IL" sz="1200">
                <a:solidFill>
                  <a:schemeClr val="tx1"/>
                </a:solidFill>
              </a:rPr>
              <a:pPr/>
              <a:t>16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04213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BFE8F1-8ADE-40EA-9ADF-4D65CFFAB0AB}" type="slidenum">
              <a:rPr lang="en-US" altLang="he-IL" sz="1200">
                <a:solidFill>
                  <a:schemeClr val="tx1"/>
                </a:solidFill>
              </a:rPr>
              <a:pPr/>
              <a:t>17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38765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969542-7890-44C5-A911-3DDB2A5E3C21}" type="slidenum">
              <a:rPr lang="en-US" altLang="he-IL" sz="1200">
                <a:solidFill>
                  <a:schemeClr val="tx1"/>
                </a:solidFill>
              </a:rPr>
              <a:pPr/>
              <a:t>18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9291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89413F-FB21-42A5-8C5B-0E3CD2E741A0}" type="slidenum">
              <a:rPr lang="en-US" altLang="he-IL" sz="1200">
                <a:solidFill>
                  <a:schemeClr val="tx1"/>
                </a:solidFill>
              </a:rPr>
              <a:pPr/>
              <a:t>19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215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A49C80-780B-4EE3-8CD0-6D2D10A11F82}" type="slidenum">
              <a:rPr lang="en-US" altLang="he-IL" sz="1200">
                <a:solidFill>
                  <a:schemeClr val="tx1"/>
                </a:solidFill>
              </a:rPr>
              <a:pPr/>
              <a:t>20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931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28E96C-26C8-431D-A361-8059D0D8F410}" type="slidenum">
              <a:rPr lang="en-US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7008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2EE449-6BFB-4F5F-A4D6-09076841BAF1}" type="slidenum">
              <a:rPr lang="en-US" altLang="he-IL" sz="1200">
                <a:solidFill>
                  <a:schemeClr val="tx1"/>
                </a:solidFill>
              </a:rPr>
              <a:pPr/>
              <a:t>21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79297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93AE6A-DE7E-44CB-8D97-FEBB9DF2C5A4}" type="slidenum">
              <a:rPr lang="en-US" altLang="he-IL" sz="1200">
                <a:solidFill>
                  <a:schemeClr val="tx1"/>
                </a:solidFill>
              </a:rPr>
              <a:pPr/>
              <a:t>22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751818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D3A33E-8A1A-4C3A-ADB1-E99B167B3A3C}" type="slidenum">
              <a:rPr lang="en-US" altLang="he-IL" sz="1200">
                <a:solidFill>
                  <a:schemeClr val="tx1"/>
                </a:solidFill>
              </a:rPr>
              <a:pPr/>
              <a:t>23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66288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B80641-9A03-43AF-9AF4-A32B89CEFAEB}" type="slidenum">
              <a:rPr lang="en-US" altLang="he-IL" sz="1200">
                <a:solidFill>
                  <a:schemeClr val="tx1"/>
                </a:solidFill>
              </a:rPr>
              <a:pPr/>
              <a:t>24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75441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4AB445-FAD6-418D-9FA3-AB26BDF76F32}" type="slidenum">
              <a:rPr lang="en-US" altLang="he-IL" sz="1200">
                <a:solidFill>
                  <a:schemeClr val="tx1"/>
                </a:solidFill>
              </a:rPr>
              <a:pPr/>
              <a:t>25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7815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5FD491-665C-4830-BD92-09D538A0F26D}" type="slidenum">
              <a:rPr lang="en-US" altLang="he-IL" sz="1200">
                <a:solidFill>
                  <a:schemeClr val="tx1"/>
                </a:solidFill>
              </a:rPr>
              <a:pPr/>
              <a:t>26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82067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C541A0-AFFD-41A1-AFE8-1B75DF4ACA25}" type="slidenum">
              <a:rPr lang="en-US" altLang="he-IL" sz="1200">
                <a:solidFill>
                  <a:schemeClr val="tx1"/>
                </a:solidFill>
              </a:rPr>
              <a:pPr/>
              <a:t>27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47029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4ECEAC-B491-45A8-B782-6FDEF345CF8B}" type="slidenum">
              <a:rPr lang="en-US" altLang="he-IL" sz="1200">
                <a:solidFill>
                  <a:schemeClr val="tx1"/>
                </a:solidFill>
              </a:rPr>
              <a:pPr/>
              <a:t>28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75124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E01412-0BDF-4E0F-B2D8-4E7266CC3AA8}" type="slidenum">
              <a:rPr lang="en-US" altLang="he-IL" sz="1200">
                <a:solidFill>
                  <a:schemeClr val="tx1"/>
                </a:solidFill>
              </a:rPr>
              <a:pPr/>
              <a:t>29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93714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B64424-234C-42DF-915A-450426EB0079}" type="slidenum">
              <a:rPr lang="en-US" altLang="he-IL" sz="1200">
                <a:solidFill>
                  <a:schemeClr val="tx1"/>
                </a:solidFill>
              </a:rPr>
              <a:pPr/>
              <a:t>30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6ED0D4-BDB6-45D0-917B-B09F28CF2C1C}" type="slidenum">
              <a:rPr lang="en-US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977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64A36-8D67-4AEA-82AC-4E7FAB30623E}" type="slidenum">
              <a:rPr lang="en-US" altLang="he-IL" sz="1200">
                <a:solidFill>
                  <a:schemeClr val="tx1"/>
                </a:solidFill>
              </a:rPr>
              <a:pPr/>
              <a:t>31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74564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64A36-8D67-4AEA-82AC-4E7FAB30623E}" type="slidenum">
              <a:rPr lang="en-US" altLang="he-IL" sz="1200">
                <a:solidFill>
                  <a:schemeClr val="tx1"/>
                </a:solidFill>
              </a:rPr>
              <a:pPr/>
              <a:t>32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11629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64A36-8D67-4AEA-82AC-4E7FAB30623E}" type="slidenum">
              <a:rPr lang="en-US" altLang="he-IL" sz="1200">
                <a:solidFill>
                  <a:schemeClr val="tx1"/>
                </a:solidFill>
              </a:rPr>
              <a:pPr/>
              <a:t>33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92076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64A36-8D67-4AEA-82AC-4E7FAB30623E}" type="slidenum">
              <a:rPr lang="en-US" altLang="he-IL" sz="1200">
                <a:solidFill>
                  <a:schemeClr val="tx1"/>
                </a:solidFill>
              </a:rPr>
              <a:pPr/>
              <a:t>34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1957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64A36-8D67-4AEA-82AC-4E7FAB30623E}" type="slidenum">
              <a:rPr lang="en-US" altLang="he-IL" sz="1200">
                <a:solidFill>
                  <a:schemeClr val="tx1"/>
                </a:solidFill>
              </a:rPr>
              <a:pPr/>
              <a:t>35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03662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9B11BA-5523-4529-9745-FC485B53610D}" type="slidenum">
              <a:rPr lang="en-US" altLang="he-IL" sz="1200">
                <a:solidFill>
                  <a:schemeClr val="tx1"/>
                </a:solidFill>
              </a:rPr>
              <a:pPr/>
              <a:t>36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41386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37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13794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38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95053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39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18333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40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8319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8D4A70-9D5A-4960-9182-BFAD1A9187E9}" type="slidenum">
              <a:rPr lang="en-US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93509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3BB2EC-D517-4282-9CA8-38A6BEC796F5}" type="slidenum">
              <a:rPr lang="en-US" altLang="he-IL" sz="1200">
                <a:solidFill>
                  <a:schemeClr val="tx1"/>
                </a:solidFill>
              </a:rPr>
              <a:pPr/>
              <a:t>41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320143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0843A8-12B9-4612-BED4-CC39ED3431A4}" type="slidenum">
              <a:rPr lang="en-US" altLang="he-IL" sz="1200">
                <a:solidFill>
                  <a:schemeClr val="tx1"/>
                </a:solidFill>
              </a:rPr>
              <a:pPr/>
              <a:t>42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357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15938-AF5F-4660-B721-2210F5C7241F}" type="slidenum">
              <a:rPr lang="en-US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013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F8EFC3-2CDD-4759-8237-F48010B5EBC4}" type="slidenum">
              <a:rPr lang="en-US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4507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E253D2-D3D7-4B4B-B4FB-D18A8A1A769A}" type="slidenum">
              <a:rPr lang="en-US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4352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A08DF8-6E85-4D4C-BD31-07FDA1B0C6EB}" type="slidenum">
              <a:rPr lang="en-US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3075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BAAD5D-02C3-4569-92C3-BE008E3B5670}" type="slidenum">
              <a:rPr lang="en-US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056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89450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7032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577B4-8A45-4F4F-BF32-E68D59EABF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6491748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C62BB-3F6A-4973-822A-A2F4714357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01367570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43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1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5248AAE-B34E-44EE-BBF5-DB91974FD7A6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2" r:id="rId3"/>
    <p:sldLayoutId id="2147483725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concurrent/locks/package-summar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e-and-swa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9/docs/api/java/util/concurrent/atomic/package-summary.html" TargetMode="External"/><Relationship Id="rId4" Type="http://schemas.openxmlformats.org/officeDocument/2006/relationships/hyperlink" Target="https://docs.oracle.com/javase/tutorial/essential/concurrency/atomicvar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concurrent/ThreadPoolExecutor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-programmer.com/java-blocking-queues-explained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-programmer.com/java-blocking-queues-explaine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-programmer.com/java-blocking-queues-explained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collection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tutorial/essential/concurrency/forkjoin.html" TargetMode="External"/><Relationship Id="rId5" Type="http://schemas.openxmlformats.org/officeDocument/2006/relationships/hyperlink" Target="https://dzone.com/articles/javautilconcurrentfuture" TargetMode="External"/><Relationship Id="rId4" Type="http://schemas.openxmlformats.org/officeDocument/2006/relationships/hyperlink" Target="http://www.baeldung.com/java-futur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371475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1025025"/>
            <a:ext cx="3105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75275"/>
            <a:ext cx="8520600" cy="6777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Verdana"/>
                <a:ea typeface="Verdana"/>
                <a:cs typeface="Verdana"/>
                <a:sym typeface="Verdana"/>
              </a:rPr>
              <a:t>Threads and Multi-threading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4961500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17723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1ABEE2-2330-4B87-988C-9E88A99A379F}" type="slidenum">
              <a:rPr lang="en-US" altLang="he-IL" sz="1200"/>
              <a:pPr/>
              <a:t>10</a:t>
            </a:fld>
            <a:endParaRPr lang="en-US" altLang="he-IL" sz="1200"/>
          </a:p>
        </p:txBody>
      </p:sp>
      <p:sp>
        <p:nvSpPr>
          <p:cNvPr id="1115141" name="Rectangle 5"/>
          <p:cNvSpPr>
            <a:spLocks noChangeArrowheads="1"/>
          </p:cNvSpPr>
          <p:nvPr/>
        </p:nvSpPr>
        <p:spPr bwMode="auto">
          <a:xfrm>
            <a:off x="2476500" y="1816100"/>
            <a:ext cx="4219575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Option 2</a:t>
            </a:r>
            <a:r>
              <a:rPr lang="en-US" altLang="he-IL" b="1"/>
              <a:t> – implementing Runnable:</a:t>
            </a:r>
            <a:endParaRPr lang="en-US" altLang="he-IL" sz="1200" b="1" u="sng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44513" y="1803400"/>
            <a:ext cx="78025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Thread2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Runnable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646464"/>
                </a:solidFill>
                <a:latin typeface="Courier New" panose="02070309020205020404" pitchFamily="49" charset="0"/>
              </a:rPr>
              <a:t>	@Override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run()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"Thread2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		// do our thing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PrintNumbers</a:t>
            </a:r>
            <a:r>
              <a:rPr lang="en-US" altLang="he-IL"/>
              <a:t>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D20840-2966-4C17-8559-3AD51E661220}" type="slidenum">
              <a:rPr lang="en-US" altLang="he-IL" sz="1200"/>
              <a:pPr/>
              <a:t>11</a:t>
            </a:fld>
            <a:endParaRPr lang="en-US" altLang="he-IL" sz="1200"/>
          </a:p>
        </p:txBody>
      </p:sp>
      <p:sp>
        <p:nvSpPr>
          <p:cNvPr id="1117189" name="Rectangle 5"/>
          <p:cNvSpPr>
            <a:spLocks noChangeArrowheads="1"/>
          </p:cNvSpPr>
          <p:nvPr/>
        </p:nvSpPr>
        <p:spPr bwMode="auto">
          <a:xfrm>
            <a:off x="1547813" y="3348038"/>
            <a:ext cx="5265737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Option 2</a:t>
            </a:r>
            <a:r>
              <a:rPr lang="en-US" altLang="he-IL" b="1"/>
              <a:t> – implementing Runnable (cont’):</a:t>
            </a:r>
            <a:endParaRPr lang="en-US" altLang="he-IL" sz="1200" b="1" u="sng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44513" y="1803400"/>
            <a:ext cx="780256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(String[] args)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"Main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for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i=0; i&lt;3; i++)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	new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Thread2()).start();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he-IL" sz="1800">
                <a:solidFill>
                  <a:srgbClr val="3F7F5F"/>
                </a:solidFill>
                <a:latin typeface="Courier New" panose="02070309020205020404" pitchFamily="49" charset="0"/>
              </a:rPr>
              <a:t>// again, don't call run!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solidFill>
                  <a:srgbClr val="3F7F5F"/>
                </a:solidFill>
                <a:latin typeface="Courier New" panose="02070309020205020404" pitchFamily="49" charset="0"/>
              </a:rPr>
              <a:t>			// (if you want a separate thread)</a:t>
            </a:r>
            <a:endParaRPr lang="en-US" altLang="he-IL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	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E1FDB3-C6C1-4321-ACA1-9EB1B71A9FB8}" type="slidenum">
              <a:rPr lang="en-US" altLang="he-IL" sz="1200"/>
              <a:pPr/>
              <a:t>12</a:t>
            </a:fld>
            <a:endParaRPr lang="en-US" altLang="he-IL" sz="1200"/>
          </a:p>
        </p:txBody>
      </p:sp>
      <p:sp>
        <p:nvSpPr>
          <p:cNvPr id="1119237" name="Rectangle 5"/>
          <p:cNvSpPr>
            <a:spLocks noChangeArrowheads="1"/>
          </p:cNvSpPr>
          <p:nvPr/>
        </p:nvSpPr>
        <p:spPr bwMode="auto">
          <a:xfrm>
            <a:off x="855663" y="2717800"/>
            <a:ext cx="7285037" cy="27670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Option 3</a:t>
            </a:r>
            <a:r>
              <a:rPr lang="en-US" altLang="he-IL" b="1"/>
              <a:t> – implementing Runnable as Anonymous:</a:t>
            </a:r>
            <a:endParaRPr lang="en-US" altLang="he-IL" sz="1200" b="1" u="sng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44513" y="1803400"/>
            <a:ext cx="78025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"Main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new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Thread(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Runnable()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646464"/>
                </a:solidFill>
                <a:latin typeface="Courier New" panose="02070309020205020404" pitchFamily="49" charset="0"/>
              </a:rPr>
              <a:t>		@Override</a:t>
            </a:r>
            <a:endParaRPr lang="en-US" altLang="he-IL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"Thread3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			// do our thing</a:t>
            </a:r>
            <a:endParaRPr lang="en-US" altLang="he-IL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		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}).start(); </a:t>
            </a: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// don't call run! ...</a:t>
            </a:r>
            <a:endParaRPr lang="en-US" altLang="he-IL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1530350" y="19065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</a:t>
            </a:r>
            <a:r>
              <a:rPr lang="en-US" altLang="he-IL" dirty="0" smtClean="0"/>
              <a:t>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E425EF-8FAD-4C35-A206-223409CAD8DD}" type="slidenum">
              <a:rPr lang="en-US" altLang="he-IL" sz="1200"/>
              <a:pPr/>
              <a:t>14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49275" y="1114425"/>
            <a:ext cx="7591425" cy="515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/>
              <a:t>Synchronization of threads is needed for in order to control threads coordination, mainly in order to </a:t>
            </a:r>
            <a:r>
              <a:rPr lang="en-US" altLang="he-IL" b="1" dirty="0">
                <a:solidFill>
                  <a:srgbClr val="FF6600"/>
                </a:solidFill>
              </a:rPr>
              <a:t>prevent simultaneous operations on data</a:t>
            </a:r>
            <a:r>
              <a:rPr lang="en-US" altLang="he-IL" b="1" dirty="0"/>
              <a:t/>
            </a:r>
            <a:br>
              <a:rPr lang="en-US" altLang="he-IL" b="1" dirty="0"/>
            </a:br>
            <a:r>
              <a:rPr lang="en-US" altLang="he-IL" sz="1400" dirty="0"/>
              <a:t/>
            </a:r>
            <a:br>
              <a:rPr lang="en-US" altLang="he-IL" sz="1400" dirty="0"/>
            </a:br>
            <a:r>
              <a:rPr lang="en-US" altLang="he-IL" b="1" dirty="0"/>
              <a:t>For simple synchronization Java provides the </a:t>
            </a:r>
            <a:r>
              <a:rPr lang="en-US" altLang="he-IL" b="1" dirty="0">
                <a:solidFill>
                  <a:srgbClr val="FF6600"/>
                </a:solidFill>
              </a:rPr>
              <a:t>synchronized</a:t>
            </a:r>
            <a:r>
              <a:rPr lang="en-US" altLang="he-IL" b="1" dirty="0"/>
              <a:t> keyword</a:t>
            </a:r>
            <a:br>
              <a:rPr lang="en-US" altLang="he-IL" b="1" dirty="0"/>
            </a:br>
            <a:r>
              <a:rPr lang="en-US" altLang="he-IL" sz="1400" b="1" dirty="0"/>
              <a:t/>
            </a:r>
            <a:br>
              <a:rPr lang="en-US" altLang="he-IL" sz="1400" b="1" dirty="0"/>
            </a:br>
            <a:r>
              <a:rPr lang="en-US" altLang="he-IL" b="1" dirty="0"/>
              <a:t>For more sophisticated </a:t>
            </a:r>
            <a:r>
              <a:rPr lang="en-US" altLang="he-IL" b="1" dirty="0">
                <a:solidFill>
                  <a:srgbClr val="FF6600"/>
                </a:solidFill>
              </a:rPr>
              <a:t>locking mechanisms</a:t>
            </a:r>
            <a:r>
              <a:rPr lang="en-US" altLang="he-IL" b="1" dirty="0"/>
              <a:t>, starting from Java 5, the package </a:t>
            </a:r>
            <a:r>
              <a:rPr lang="en-US" altLang="he-IL" b="1" dirty="0" err="1"/>
              <a:t>java.concurrent.locks</a:t>
            </a:r>
            <a:r>
              <a:rPr lang="en-US" altLang="he-IL" b="1" dirty="0"/>
              <a:t> provides additional locking options, see: </a:t>
            </a:r>
            <a:r>
              <a:rPr lang="en-US" altLang="he-IL" sz="2000" b="1" dirty="0" smtClean="0">
                <a:hlinkClick r:id="rId3"/>
              </a:rPr>
              <a:t>https://docs.oracle.com/javase/9/docs/api/java/util/concurrent/locks/package-summary.html</a:t>
            </a:r>
            <a:r>
              <a:rPr lang="en-US" altLang="he-IL" sz="2000" b="1" dirty="0" smtClean="0"/>
              <a:t> </a:t>
            </a:r>
            <a:r>
              <a:rPr lang="en-US" altLang="he-IL" b="1" dirty="0"/>
              <a:t/>
            </a:r>
            <a:br>
              <a:rPr lang="en-US" altLang="he-IL" b="1" dirty="0"/>
            </a:br>
            <a:endParaRPr lang="en-US" altLang="he-IL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87C79-17C8-454F-BE24-1EB04C487990}" type="slidenum">
              <a:rPr lang="en-US" altLang="he-IL" sz="1200"/>
              <a:pPr/>
              <a:t>15</a:t>
            </a:fld>
            <a:endParaRPr lang="en-US" altLang="he-IL" sz="1200"/>
          </a:p>
        </p:txBody>
      </p:sp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855663" y="2417763"/>
            <a:ext cx="7005637" cy="968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544513" y="1803400"/>
            <a:ext cx="78025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SynchronizedCounter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0;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increment() {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 	public 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decrement() { c--; } 	public 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value() { return c; 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1</a:t>
            </a:r>
            <a:r>
              <a:rPr lang="en-US" altLang="he-IL" b="1"/>
              <a:t> – synchronizing methods:</a:t>
            </a:r>
            <a:endParaRPr lang="en-US" altLang="he-IL" sz="1200" b="1" u="sng"/>
          </a:p>
        </p:txBody>
      </p:sp>
      <p:sp>
        <p:nvSpPr>
          <p:cNvPr id="1123334" name="Rectangle 6"/>
          <p:cNvSpPr>
            <a:spLocks noChangeArrowheads="1"/>
          </p:cNvSpPr>
          <p:nvPr/>
        </p:nvSpPr>
        <p:spPr bwMode="auto">
          <a:xfrm>
            <a:off x="549275" y="3800475"/>
            <a:ext cx="7591425" cy="2160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The </a:t>
            </a:r>
            <a:r>
              <a:rPr lang="en-US" altLang="he-IL" b="1">
                <a:solidFill>
                  <a:srgbClr val="FF6600"/>
                </a:solidFill>
              </a:rPr>
              <a:t>synchronized</a:t>
            </a:r>
            <a:r>
              <a:rPr lang="en-US" altLang="he-IL" b="1"/>
              <a:t> keyword on a method means that </a:t>
            </a:r>
            <a:r>
              <a:rPr lang="en-US" altLang="he-IL" b="1">
                <a:solidFill>
                  <a:schemeClr val="tx2"/>
                </a:solidFill>
              </a:rPr>
              <a:t>if </a:t>
            </a:r>
            <a:r>
              <a:rPr lang="en-US" altLang="he-IL" b="1" u="sng">
                <a:solidFill>
                  <a:schemeClr val="tx2"/>
                </a:solidFill>
              </a:rPr>
              <a:t>this</a:t>
            </a:r>
            <a:r>
              <a:rPr lang="en-US" altLang="he-IL" b="1">
                <a:solidFill>
                  <a:schemeClr val="tx2"/>
                </a:solidFill>
              </a:rPr>
              <a:t> is already locked anywhere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b="1"/>
              <a:t>(on this method or elsewhere) </a:t>
            </a:r>
            <a:r>
              <a:rPr lang="en-US" altLang="he-IL" b="1" u="sng">
                <a:solidFill>
                  <a:schemeClr val="tx2"/>
                </a:solidFill>
              </a:rPr>
              <a:t>by another thread</a:t>
            </a:r>
            <a:r>
              <a:rPr lang="en-US" altLang="he-IL" b="1"/>
              <a:t>,</a:t>
            </a:r>
            <a:br>
              <a:rPr lang="en-US" altLang="he-IL" b="1"/>
            </a:br>
            <a:r>
              <a:rPr lang="en-US" altLang="he-IL" b="1"/>
              <a:t>we need to </a:t>
            </a:r>
            <a:r>
              <a:rPr lang="en-US" altLang="he-IL" b="1">
                <a:solidFill>
                  <a:schemeClr val="tx2"/>
                </a:solidFill>
              </a:rPr>
              <a:t>wait till </a:t>
            </a:r>
            <a:r>
              <a:rPr lang="en-US" altLang="he-IL" b="1" u="sng">
                <a:solidFill>
                  <a:schemeClr val="tx2"/>
                </a:solidFill>
              </a:rPr>
              <a:t>this</a:t>
            </a:r>
            <a:r>
              <a:rPr lang="en-US" altLang="he-IL" b="1">
                <a:solidFill>
                  <a:schemeClr val="tx2"/>
                </a:solidFill>
              </a:rPr>
              <a:t> is unlocked</a:t>
            </a:r>
            <a:r>
              <a:rPr lang="en-US" altLang="he-IL" b="1"/>
              <a:t> before entering the method</a:t>
            </a:r>
          </a:p>
        </p:txBody>
      </p:sp>
      <p:sp>
        <p:nvSpPr>
          <p:cNvPr id="1123335" name="AutoShape 7"/>
          <p:cNvSpPr>
            <a:spLocks noChangeArrowheads="1"/>
          </p:cNvSpPr>
          <p:nvPr/>
        </p:nvSpPr>
        <p:spPr bwMode="auto">
          <a:xfrm>
            <a:off x="7270750" y="5132388"/>
            <a:ext cx="1725613" cy="942975"/>
          </a:xfrm>
          <a:prstGeom prst="wedgeEllipseCallout">
            <a:avLst>
              <a:gd name="adj1" fmla="val -65917"/>
              <a:gd name="adj2" fmla="val -52019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Reentrant is allowed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0" grpId="0" animBg="1"/>
      <p:bldP spid="1123334" grpId="0" animBg="1"/>
      <p:bldP spid="11233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CE5C09-3C8F-4FEB-B1E7-71BFB7690BED}" type="slidenum">
              <a:rPr lang="en-US" altLang="he-IL" sz="1200"/>
              <a:pPr/>
              <a:t>16</a:t>
            </a:fld>
            <a:endParaRPr lang="en-US" altLang="he-IL" sz="1200"/>
          </a:p>
        </p:txBody>
      </p:sp>
      <p:sp>
        <p:nvSpPr>
          <p:cNvPr id="1129474" name="Rectangle 2"/>
          <p:cNvSpPr>
            <a:spLocks noChangeArrowheads="1"/>
          </p:cNvSpPr>
          <p:nvPr/>
        </p:nvSpPr>
        <p:spPr bwMode="auto">
          <a:xfrm>
            <a:off x="712788" y="2108200"/>
            <a:ext cx="3671887" cy="1249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44513" y="1803400"/>
            <a:ext cx="7802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public void addName(String name) { 	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(this)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lastName = name;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nameCount++;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nameList.add(name);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2</a:t>
            </a:r>
            <a:r>
              <a:rPr lang="en-US" altLang="he-IL" b="1"/>
              <a:t> – synchronizing blocks:</a:t>
            </a:r>
            <a:endParaRPr lang="en-US" altLang="he-IL" sz="1200" b="1" u="sng"/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549275" y="4086225"/>
            <a:ext cx="7591425" cy="2085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When </a:t>
            </a:r>
            <a:r>
              <a:rPr lang="en-US" altLang="he-IL" b="1">
                <a:solidFill>
                  <a:schemeClr val="tx2"/>
                </a:solidFill>
              </a:rPr>
              <a:t>synchronizing a block</a:t>
            </a:r>
            <a:r>
              <a:rPr lang="en-US" altLang="he-IL" b="1"/>
              <a:t>, key for the locking should be supplied (usually would be </a:t>
            </a:r>
            <a:r>
              <a:rPr lang="en-US" altLang="he-IL" b="1">
                <a:solidFill>
                  <a:schemeClr val="tx2"/>
                </a:solidFill>
              </a:rPr>
              <a:t>this</a:t>
            </a:r>
            <a:r>
              <a:rPr lang="en-US" altLang="he-IL" b="1"/>
              <a:t>)</a:t>
            </a:r>
            <a:br>
              <a:rPr lang="en-US" altLang="he-IL" b="1"/>
            </a:br>
            <a:r>
              <a:rPr lang="en-US" altLang="he-IL" b="1"/>
              <a:t>The advantage of not synchronizing the entire method is </a:t>
            </a:r>
            <a:r>
              <a:rPr lang="en-US" altLang="he-IL" b="1">
                <a:solidFill>
                  <a:schemeClr val="tx2"/>
                </a:solidFill>
              </a:rPr>
              <a:t>efficiency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4" grpId="0" animBg="1"/>
      <p:bldP spid="11294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70A13B-6AE5-4A5B-9537-16EBC37C11FC}" type="slidenum">
              <a:rPr lang="en-US" altLang="he-IL" sz="1200"/>
              <a:pPr/>
              <a:t>17</a:t>
            </a:fld>
            <a:endParaRPr lang="en-US" altLang="he-IL" sz="1200"/>
          </a:p>
        </p:txBody>
      </p:sp>
      <p:sp>
        <p:nvSpPr>
          <p:cNvPr id="1133570" name="Rectangle 2"/>
          <p:cNvSpPr>
            <a:spLocks noChangeArrowheads="1"/>
          </p:cNvSpPr>
          <p:nvPr/>
        </p:nvSpPr>
        <p:spPr bwMode="auto">
          <a:xfrm>
            <a:off x="825500" y="3028950"/>
            <a:ext cx="3716338" cy="14938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133577" name="Rectangle 9"/>
          <p:cNvSpPr>
            <a:spLocks noChangeArrowheads="1"/>
          </p:cNvSpPr>
          <p:nvPr/>
        </p:nvSpPr>
        <p:spPr bwMode="auto">
          <a:xfrm>
            <a:off x="825500" y="4578350"/>
            <a:ext cx="3716338" cy="14938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44513" y="1803400"/>
            <a:ext cx="78025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public class TwoCounters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long c1 = 0, c2 = 0;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Object lock1 = new Object();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Object lock2 = new Object();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public void inc1()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(lock1)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	c1++;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public void inc2()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(lock2)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	c2++;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3</a:t>
            </a:r>
            <a:r>
              <a:rPr lang="en-US" altLang="he-IL" b="1"/>
              <a:t> – synchronizing using different locks:</a:t>
            </a:r>
            <a:endParaRPr lang="en-US" altLang="he-IL" sz="1200" b="1" u="sng"/>
          </a:p>
        </p:txBody>
      </p:sp>
      <p:sp>
        <p:nvSpPr>
          <p:cNvPr id="1133578" name="AutoShape 10"/>
          <p:cNvSpPr>
            <a:spLocks noChangeArrowheads="1"/>
          </p:cNvSpPr>
          <p:nvPr/>
        </p:nvSpPr>
        <p:spPr bwMode="auto">
          <a:xfrm>
            <a:off x="5456238" y="3405188"/>
            <a:ext cx="3303587" cy="1901825"/>
          </a:xfrm>
          <a:prstGeom prst="wedgeEllipseCallout">
            <a:avLst>
              <a:gd name="adj1" fmla="val -71671"/>
              <a:gd name="adj2" fmla="val 8014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You must be absolutely sure that there is no tie between c1 and c2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0" grpId="0" animBg="1"/>
      <p:bldP spid="1133577" grpId="0" animBg="1"/>
      <p:bldP spid="11335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21B02A-EC0B-4BC9-AF92-848F4AB1BB11}" type="slidenum">
              <a:rPr lang="en-US" altLang="he-IL" sz="1200"/>
              <a:pPr/>
              <a:t>18</a:t>
            </a:fld>
            <a:endParaRPr lang="en-US" altLang="he-IL" sz="1200"/>
          </a:p>
        </p:txBody>
      </p:sp>
      <p:sp>
        <p:nvSpPr>
          <p:cNvPr id="1131522" name="Rectangle 2"/>
          <p:cNvSpPr>
            <a:spLocks noChangeArrowheads="1"/>
          </p:cNvSpPr>
          <p:nvPr/>
        </p:nvSpPr>
        <p:spPr bwMode="auto">
          <a:xfrm>
            <a:off x="841375" y="2746375"/>
            <a:ext cx="6386513" cy="18097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44513" y="1803400"/>
            <a:ext cx="78025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public class Screen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static Screen theScreen;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Screen(){…} // private c’tor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 getScreen()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if(theScreen == null)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	theScreen = new Screen();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return theScreen;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4</a:t>
            </a:r>
            <a:r>
              <a:rPr lang="en-US" altLang="he-IL" b="1"/>
              <a:t> – synchronizing static methods:</a:t>
            </a:r>
            <a:endParaRPr lang="en-US" altLang="he-IL" sz="1200" b="1" u="sng"/>
          </a:p>
        </p:txBody>
      </p:sp>
      <p:sp>
        <p:nvSpPr>
          <p:cNvPr id="1131527" name="AutoShape 7"/>
          <p:cNvSpPr>
            <a:spLocks noChangeArrowheads="1"/>
          </p:cNvSpPr>
          <p:nvPr/>
        </p:nvSpPr>
        <p:spPr bwMode="auto">
          <a:xfrm>
            <a:off x="6886575" y="3568700"/>
            <a:ext cx="1858963" cy="1195388"/>
          </a:xfrm>
          <a:prstGeom prst="wedgeEllipseCallout">
            <a:avLst>
              <a:gd name="adj1" fmla="val -91676"/>
              <a:gd name="adj2" fmla="val -66204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This is a Singleton example</a:t>
            </a:r>
          </a:p>
        </p:txBody>
      </p:sp>
      <p:sp>
        <p:nvSpPr>
          <p:cNvPr id="1131528" name="AutoShape 8"/>
          <p:cNvSpPr>
            <a:spLocks noChangeArrowheads="1"/>
          </p:cNvSpPr>
          <p:nvPr/>
        </p:nvSpPr>
        <p:spPr bwMode="auto">
          <a:xfrm>
            <a:off x="4040188" y="4899025"/>
            <a:ext cx="4149725" cy="1141413"/>
          </a:xfrm>
          <a:prstGeom prst="wedgeEllipseCallout">
            <a:avLst>
              <a:gd name="adj1" fmla="val -26282"/>
              <a:gd name="adj2" fmla="val -134005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1800" b="1"/>
              <a:t>It is </a:t>
            </a:r>
            <a:r>
              <a:rPr lang="en-US" altLang="he-IL" sz="1800" b="1" u="sng"/>
              <a:t>not</a:t>
            </a:r>
            <a:r>
              <a:rPr lang="en-US" altLang="he-IL" sz="1800" b="1"/>
              <a:t> the most</a:t>
            </a:r>
            <a:br>
              <a:rPr lang="en-US" altLang="he-IL" sz="1800" b="1"/>
            </a:br>
            <a:r>
              <a:rPr lang="en-US" altLang="he-IL" sz="1800" b="1"/>
              <a:t>efficient way to implement Singleton in Java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nimBg="1"/>
      <p:bldP spid="1131527" grpId="0" animBg="1"/>
      <p:bldP spid="11315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CD6C33-D4AC-4FFB-98B7-AD38AB98A26E}" type="slidenum">
              <a:rPr lang="en-US" altLang="he-IL" sz="1200"/>
              <a:pPr/>
              <a:t>19</a:t>
            </a:fld>
            <a:endParaRPr lang="en-US" altLang="he-IL" sz="12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4</a:t>
            </a:r>
            <a:r>
              <a:rPr lang="en-US" altLang="he-IL" b="1"/>
              <a:t> – synchronizing static methods …</a:t>
            </a:r>
            <a:endParaRPr lang="en-US" altLang="he-IL" sz="1200" b="1" u="sng"/>
          </a:p>
        </p:txBody>
      </p:sp>
      <p:sp>
        <p:nvSpPr>
          <p:cNvPr id="1135622" name="Rectangle 6"/>
          <p:cNvSpPr>
            <a:spLocks noChangeArrowheads="1"/>
          </p:cNvSpPr>
          <p:nvPr/>
        </p:nvSpPr>
        <p:spPr bwMode="auto">
          <a:xfrm>
            <a:off x="544513" y="1955800"/>
            <a:ext cx="8048625" cy="3575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Having a </a:t>
            </a:r>
            <a:r>
              <a:rPr lang="en-US" altLang="he-IL" b="1">
                <a:solidFill>
                  <a:schemeClr val="tx2"/>
                </a:solidFill>
              </a:rPr>
              <a:t>static method</a:t>
            </a:r>
            <a:r>
              <a:rPr lang="en-US" altLang="he-IL" b="1"/>
              <a:t> be </a:t>
            </a:r>
            <a:r>
              <a:rPr lang="en-US" altLang="he-IL" b="1">
                <a:solidFill>
                  <a:srgbClr val="FF6600"/>
                </a:solidFill>
              </a:rPr>
              <a:t>synchronized</a:t>
            </a:r>
            <a:r>
              <a:rPr lang="en-US" altLang="he-IL" b="1"/>
              <a:t> means that </a:t>
            </a:r>
            <a:r>
              <a:rPr lang="en-US" altLang="he-IL" b="1">
                <a:solidFill>
                  <a:schemeClr val="tx2"/>
                </a:solidFill>
              </a:rPr>
              <a:t>ALL objects of this type are locked</a:t>
            </a:r>
            <a:r>
              <a:rPr lang="en-US" altLang="he-IL" b="1"/>
              <a:t> on the method and can get in one thread at a time.</a:t>
            </a:r>
            <a:br>
              <a:rPr lang="en-US" altLang="he-IL" b="1"/>
            </a:br>
            <a:r>
              <a:rPr lang="en-US" altLang="he-IL" sz="1000" b="1"/>
              <a:t/>
            </a:r>
            <a:br>
              <a:rPr lang="en-US" altLang="he-IL" sz="1000" b="1"/>
            </a:br>
            <a:r>
              <a:rPr lang="en-US" altLang="he-IL" b="1"/>
              <a:t>The lock is the </a:t>
            </a:r>
            <a:r>
              <a:rPr lang="en-US" altLang="he-IL" b="1">
                <a:solidFill>
                  <a:schemeClr val="tx2"/>
                </a:solidFill>
              </a:rPr>
              <a:t>Class object</a:t>
            </a:r>
            <a:r>
              <a:rPr lang="en-US" altLang="he-IL" b="1"/>
              <a:t> representing this class. </a:t>
            </a:r>
            <a:br>
              <a:rPr lang="en-US" altLang="he-IL" b="1"/>
            </a:br>
            <a:r>
              <a:rPr lang="en-US" altLang="he-IL" sz="1000" b="1"/>
              <a:t/>
            </a:r>
            <a:br>
              <a:rPr lang="en-US" altLang="he-IL" sz="1000" b="1"/>
            </a:br>
            <a:r>
              <a:rPr lang="en-US" altLang="he-IL" b="1"/>
              <a:t>The performance penalty might be sometimes too high 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</a:t>
            </a:r>
            <a:r>
              <a:rPr lang="en-US" altLang="he-IL" b="1">
                <a:solidFill>
                  <a:schemeClr val="tx2"/>
                </a:solidFill>
              </a:rPr>
              <a:t>needs careful attention!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dirty="0" smtClean="0"/>
              <a:t>Threads and Multi-threading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A80935-25B2-4C3C-8247-B33CF5A1C1CB}" type="slidenum">
              <a:rPr lang="en-US" altLang="he-IL" sz="1200"/>
              <a:pPr/>
              <a:t>20</a:t>
            </a:fld>
            <a:endParaRPr lang="en-US" altLang="he-IL" sz="1200"/>
          </a:p>
        </p:txBody>
      </p:sp>
      <p:sp>
        <p:nvSpPr>
          <p:cNvPr id="1137672" name="Rectangle 8"/>
          <p:cNvSpPr>
            <a:spLocks noChangeArrowheads="1"/>
          </p:cNvSpPr>
          <p:nvPr/>
        </p:nvSpPr>
        <p:spPr bwMode="auto">
          <a:xfrm>
            <a:off x="823913" y="2133600"/>
            <a:ext cx="7254875" cy="2841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137666" name="Rectangle 2"/>
          <p:cNvSpPr>
            <a:spLocks noChangeArrowheads="1"/>
          </p:cNvSpPr>
          <p:nvPr/>
        </p:nvSpPr>
        <p:spPr bwMode="auto">
          <a:xfrm>
            <a:off x="798513" y="2746375"/>
            <a:ext cx="4262437" cy="8953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544513" y="1803400"/>
            <a:ext cx="7802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public class Screen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static Screen theScreen = new Screen();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private Screen(){…} // private c’tor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public static getScreen()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	return theScreen;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Synchronization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 4’</a:t>
            </a:r>
            <a:r>
              <a:rPr lang="en-US" altLang="he-IL" b="1"/>
              <a:t> – a better singleton:</a:t>
            </a:r>
            <a:endParaRPr lang="en-US" altLang="he-IL" sz="1200" b="1" u="sng"/>
          </a:p>
        </p:txBody>
      </p:sp>
      <p:sp>
        <p:nvSpPr>
          <p:cNvPr id="1137671" name="AutoShape 7"/>
          <p:cNvSpPr>
            <a:spLocks noChangeArrowheads="1"/>
          </p:cNvSpPr>
          <p:nvPr/>
        </p:nvSpPr>
        <p:spPr bwMode="auto">
          <a:xfrm>
            <a:off x="5751513" y="3568700"/>
            <a:ext cx="2994025" cy="944563"/>
          </a:xfrm>
          <a:prstGeom prst="wedgeEllipseCallout">
            <a:avLst>
              <a:gd name="adj1" fmla="val -81338"/>
              <a:gd name="adj2" fmla="val -84454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No synchronization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72" grpId="0" animBg="1"/>
      <p:bldP spid="1137666" grpId="0" animBg="1"/>
      <p:bldP spid="11376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1530350" y="254158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</a:t>
            </a:r>
            <a:r>
              <a:rPr lang="en-US" altLang="he-IL" dirty="0" smtClean="0"/>
              <a:t>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879611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E425EF-8FAD-4C35-A206-223409CAD8DD}" type="slidenum">
              <a:rPr lang="en-US" altLang="he-IL" sz="1200"/>
              <a:pPr/>
              <a:t>22</a:t>
            </a:fld>
            <a:endParaRPr lang="en-US" altLang="he-IL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Atomic Variables</a:t>
            </a:r>
            <a:endParaRPr lang="en-US" altLang="he-IL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49275" y="1114425"/>
            <a:ext cx="7845425" cy="515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 smtClean="0"/>
              <a:t>A</a:t>
            </a:r>
            <a:r>
              <a:rPr lang="en-US" altLang="he-IL" b="1" dirty="0" smtClean="0"/>
              <a:t>llows atomic operations </a:t>
            </a:r>
            <a:r>
              <a:rPr lang="en-US" altLang="he-IL" b="1" dirty="0" smtClean="0"/>
              <a:t>on a variable without</a:t>
            </a:r>
            <a:r>
              <a:rPr lang="en-US" altLang="he-IL" b="1" dirty="0" smtClean="0"/>
              <a:t> synchronization. </a:t>
            </a:r>
            <a:r>
              <a:rPr lang="en-US" altLang="he-IL" b="1" dirty="0" smtClean="0">
                <a:solidFill>
                  <a:srgbClr val="FF6600"/>
                </a:solidFill>
              </a:rPr>
              <a:t>Usually should </a:t>
            </a:r>
            <a:r>
              <a:rPr lang="en-US" altLang="he-IL" b="1" dirty="0" smtClean="0">
                <a:solidFill>
                  <a:srgbClr val="FF6600"/>
                </a:solidFill>
              </a:rPr>
              <a:t>be more efficient</a:t>
            </a:r>
            <a:r>
              <a:rPr lang="en-US" altLang="he-IL" b="1" dirty="0" smtClean="0">
                <a:solidFill>
                  <a:srgbClr val="FF6600"/>
                </a:solidFill>
              </a:rPr>
              <a:t>.</a:t>
            </a:r>
            <a:r>
              <a:rPr lang="en-US" altLang="he-IL" b="1" dirty="0"/>
              <a:t/>
            </a:r>
            <a:br>
              <a:rPr lang="en-US" altLang="he-IL" b="1" dirty="0"/>
            </a:br>
            <a:r>
              <a:rPr lang="en-US" altLang="he-IL" sz="1400" dirty="0"/>
              <a:t/>
            </a:r>
            <a:br>
              <a:rPr lang="en-US" altLang="he-IL" sz="1400" dirty="0"/>
            </a:b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altLang="he-IL" b="1" dirty="0" smtClean="0"/>
              <a:t>Implementation is Hardware and OS dependent </a:t>
            </a:r>
            <a:r>
              <a:rPr lang="en-US" altLang="he-IL" b="1" dirty="0" smtClean="0"/>
              <a:t>but maybe using </a:t>
            </a:r>
            <a:r>
              <a:rPr lang="en-US" altLang="he-IL" b="1" dirty="0" smtClean="0">
                <a:hlinkClick r:id="rId3"/>
              </a:rPr>
              <a:t>Compare and Swap (CAS)</a:t>
            </a:r>
            <a:r>
              <a:rPr lang="en-US" altLang="he-IL" b="1" dirty="0" smtClean="0"/>
              <a:t>.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 dirty="0"/>
              <a:t>	</a:t>
            </a:r>
            <a:r>
              <a:rPr lang="en-US" altLang="he-IL" b="1" dirty="0" smtClean="0"/>
              <a:t>See: </a:t>
            </a:r>
            <a:r>
              <a:rPr lang="en-US" altLang="he-IL" sz="2000" b="1" dirty="0">
                <a:hlinkClick r:id="rId4"/>
              </a:rPr>
              <a:t>https://</a:t>
            </a:r>
            <a:r>
              <a:rPr lang="en-US" altLang="he-IL" sz="2000" b="1" dirty="0" smtClean="0">
                <a:hlinkClick r:id="rId4"/>
              </a:rPr>
              <a:t>docs.oracle.com/javase/tutorial/essential/concurrency/atomicvars.html</a:t>
            </a:r>
            <a:r>
              <a:rPr lang="en-US" altLang="he-IL" sz="2000" b="1" dirty="0" smtClean="0"/>
              <a:t> </a:t>
            </a:r>
            <a:br>
              <a:rPr lang="en-US" altLang="he-IL" sz="2000" b="1" dirty="0" smtClean="0"/>
            </a:br>
            <a:r>
              <a:rPr lang="en-US" altLang="he-IL" sz="2000" b="1" dirty="0" smtClean="0">
                <a:hlinkClick r:id="rId5"/>
              </a:rPr>
              <a:t>https</a:t>
            </a:r>
            <a:r>
              <a:rPr lang="en-US" altLang="he-IL" sz="2000" b="1" dirty="0">
                <a:hlinkClick r:id="rId5"/>
              </a:rPr>
              <a:t>://</a:t>
            </a:r>
            <a:r>
              <a:rPr lang="en-US" altLang="he-IL" sz="2000" b="1" dirty="0" smtClean="0">
                <a:hlinkClick r:id="rId5"/>
              </a:rPr>
              <a:t>docs.oracle.com/javase/9/docs/api/java/util/concurrent/atomic/package-summary.html</a:t>
            </a:r>
            <a:r>
              <a:rPr lang="en-US" altLang="he-IL" sz="2000" b="1" dirty="0" smtClean="0"/>
              <a:t> </a:t>
            </a:r>
            <a:br>
              <a:rPr lang="en-US" altLang="he-IL" sz="2000" b="1" dirty="0" smtClean="0"/>
            </a:br>
            <a:r>
              <a:rPr lang="en-US" altLang="he-IL" b="1" dirty="0"/>
              <a:t/>
            </a:r>
            <a:br>
              <a:rPr lang="en-US" altLang="he-IL" b="1" dirty="0"/>
            </a:br>
            <a:endParaRPr lang="en-US" altLang="he-IL" b="1" dirty="0"/>
          </a:p>
        </p:txBody>
      </p:sp>
    </p:spTree>
    <p:extLst>
      <p:ext uri="{BB962C8B-B14F-4D97-AF65-F5344CB8AC3E}">
        <p14:creationId xmlns:p14="http://schemas.microsoft.com/office/powerpoint/2010/main" val="26949668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37894" y="2885817"/>
            <a:ext cx="3250406" cy="3714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37894" y="2578523"/>
            <a:ext cx="3250406" cy="3714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74700" y="2102599"/>
            <a:ext cx="7358856" cy="3714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87C79-17C8-454F-BE24-1EB04C487990}" type="slidenum">
              <a:rPr lang="en-US" altLang="he-IL" sz="1200"/>
              <a:pPr/>
              <a:t>23</a:t>
            </a:fld>
            <a:endParaRPr lang="en-US" altLang="he-IL" sz="1200"/>
          </a:p>
        </p:txBody>
      </p:sp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5041901" y="3425125"/>
            <a:ext cx="1372394" cy="2832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552847" y="1257023"/>
            <a:ext cx="7802562" cy="283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java.util.concurrent.atomic.AtomicInteger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he-IL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he-I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</a:pP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AtomicCounter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he-I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alt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he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increment() 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c.incrementAndGet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decrement() 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c.decrementAndGet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value() { return </a:t>
            </a:r>
            <a:r>
              <a:rPr lang="en-US" altLang="he-I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</a:t>
            </a:r>
            <a:r>
              <a:rPr lang="en-US" altLang="he-I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</a:pPr>
            <a:r>
              <a:rPr lang="en-US" alt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/>
              <a:t>Atomic </a:t>
            </a:r>
            <a:r>
              <a:rPr lang="en-US" altLang="he-IL" dirty="0" smtClean="0"/>
              <a:t>Variables - Example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15270821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1233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ChangeArrowheads="1"/>
          </p:cNvSpPr>
          <p:nvPr/>
        </p:nvSpPr>
        <p:spPr bwMode="auto">
          <a:xfrm>
            <a:off x="1530350" y="321310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10D506-C09F-438D-9AB2-F2A007592247}" type="slidenum">
              <a:rPr lang="en-US" altLang="he-IL" sz="1200"/>
              <a:pPr/>
              <a:t>25</a:t>
            </a:fld>
            <a:endParaRPr lang="en-US" altLang="he-IL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wait(), notify(), notifyAll()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57200" y="1671638"/>
            <a:ext cx="8332788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/>
              <a:t>This is an optional topic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/>
              <a:t>We may </a:t>
            </a:r>
            <a:r>
              <a:rPr lang="en-US" altLang="he-IL" b="1" dirty="0">
                <a:hlinkClick r:id="rId3" action="ppaction://hlinksldjump"/>
              </a:rPr>
              <a:t>skip it</a:t>
            </a:r>
            <a:r>
              <a:rPr lang="en-US" altLang="he-IL" b="1" dirty="0"/>
              <a:t>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3A26E4-C148-4BAF-B62B-0C4E3617C9F1}" type="slidenum">
              <a:rPr lang="en-US" altLang="he-IL" sz="1200"/>
              <a:pPr/>
              <a:t>26</a:t>
            </a:fld>
            <a:endParaRPr lang="en-US" altLang="he-IL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wait(), notify(), notifyAll()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49275" y="1114425"/>
            <a:ext cx="7591425" cy="515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/>
              <a:t>wait() and notify() allows a thread to</a:t>
            </a:r>
            <a:br>
              <a:rPr lang="en-US" altLang="he-IL" b="1" dirty="0"/>
            </a:br>
            <a:r>
              <a:rPr lang="en-US" altLang="he-IL" b="1" dirty="0">
                <a:solidFill>
                  <a:schemeClr val="tx2"/>
                </a:solidFill>
              </a:rPr>
              <a:t>wait for an event</a:t>
            </a:r>
            <a:br>
              <a:rPr lang="en-US" altLang="he-IL" b="1" dirty="0">
                <a:solidFill>
                  <a:schemeClr val="tx2"/>
                </a:solidFill>
              </a:rPr>
            </a:br>
            <a:r>
              <a:rPr lang="en-US" altLang="he-IL" sz="2000" b="1" dirty="0">
                <a:solidFill>
                  <a:schemeClr val="tx1"/>
                </a:solidFill>
              </a:rPr>
              <a:t/>
            </a:r>
            <a:br>
              <a:rPr lang="en-US" altLang="he-IL" sz="2000" b="1" dirty="0">
                <a:solidFill>
                  <a:schemeClr val="tx1"/>
                </a:solidFill>
              </a:rPr>
            </a:br>
            <a:r>
              <a:rPr lang="en-US" altLang="he-IL" b="1" dirty="0">
                <a:solidFill>
                  <a:schemeClr val="tx1"/>
                </a:solidFill>
              </a:rPr>
              <a:t>A call to </a:t>
            </a:r>
            <a:r>
              <a:rPr lang="en-US" altLang="he-IL" b="1" dirty="0" err="1">
                <a:solidFill>
                  <a:schemeClr val="tx2"/>
                </a:solidFill>
              </a:rPr>
              <a:t>notifyAll</a:t>
            </a:r>
            <a:r>
              <a:rPr lang="en-US" altLang="he-IL" b="1" dirty="0">
                <a:solidFill>
                  <a:schemeClr val="tx2"/>
                </a:solidFill>
              </a:rPr>
              <a:t>()</a:t>
            </a:r>
            <a:r>
              <a:rPr lang="en-US" altLang="he-IL" b="1" dirty="0">
                <a:solidFill>
                  <a:schemeClr val="tx1"/>
                </a:solidFill>
              </a:rPr>
              <a:t> allows all threads that are on wait() with the same lock to be released</a:t>
            </a:r>
            <a:br>
              <a:rPr lang="en-US" altLang="he-IL" b="1" dirty="0">
                <a:solidFill>
                  <a:schemeClr val="tx1"/>
                </a:solidFill>
              </a:rPr>
            </a:br>
            <a:r>
              <a:rPr lang="en-US" altLang="he-IL" sz="1600" b="1" dirty="0">
                <a:solidFill>
                  <a:schemeClr val="tx1"/>
                </a:solidFill>
              </a:rPr>
              <a:t/>
            </a:r>
            <a:br>
              <a:rPr lang="en-US" altLang="he-IL" sz="1600" b="1" dirty="0">
                <a:solidFill>
                  <a:schemeClr val="tx1"/>
                </a:solidFill>
              </a:rPr>
            </a:br>
            <a:r>
              <a:rPr lang="en-US" altLang="he-IL" b="1" dirty="0">
                <a:solidFill>
                  <a:schemeClr val="tx1"/>
                </a:solidFill>
              </a:rPr>
              <a:t>A call to </a:t>
            </a:r>
            <a:r>
              <a:rPr lang="en-US" altLang="he-IL" b="1" dirty="0">
                <a:solidFill>
                  <a:schemeClr val="tx2"/>
                </a:solidFill>
              </a:rPr>
              <a:t>notify()</a:t>
            </a:r>
            <a:r>
              <a:rPr lang="en-US" altLang="he-IL" b="1" dirty="0">
                <a:solidFill>
                  <a:schemeClr val="tx1"/>
                </a:solidFill>
              </a:rPr>
              <a:t> allows one arbitrary thread that is on a wait() with the same lock to be released</a:t>
            </a:r>
            <a:br>
              <a:rPr lang="en-US" altLang="he-IL" b="1" dirty="0">
                <a:solidFill>
                  <a:schemeClr val="tx1"/>
                </a:solidFill>
              </a:rPr>
            </a:br>
            <a:r>
              <a:rPr lang="en-US" altLang="he-IL" b="1" dirty="0">
                <a:solidFill>
                  <a:schemeClr val="tx1"/>
                </a:solidFill>
              </a:rPr>
              <a:t/>
            </a:r>
            <a:br>
              <a:rPr lang="en-US" altLang="he-IL" b="1" dirty="0">
                <a:solidFill>
                  <a:schemeClr val="tx1"/>
                </a:solidFill>
              </a:rPr>
            </a:br>
            <a:r>
              <a:rPr lang="en-US" altLang="he-IL" sz="2000" b="1" u="sng" dirty="0" smtClean="0">
                <a:solidFill>
                  <a:schemeClr val="tx1"/>
                </a:solidFill>
              </a:rPr>
              <a:t>Note</a:t>
            </a:r>
            <a:r>
              <a:rPr lang="en-US" altLang="he-IL" sz="2000" b="1" dirty="0" smtClean="0">
                <a:solidFill>
                  <a:schemeClr val="tx1"/>
                </a:solidFill>
              </a:rPr>
              <a:t>: wait and notify are already</a:t>
            </a:r>
            <a:br>
              <a:rPr lang="en-US" altLang="he-IL" sz="2000" b="1" dirty="0" smtClean="0">
                <a:solidFill>
                  <a:schemeClr val="tx1"/>
                </a:solidFill>
              </a:rPr>
            </a:br>
            <a:r>
              <a:rPr lang="en-US" altLang="he-IL" sz="2000" b="1" dirty="0" smtClean="0">
                <a:solidFill>
                  <a:schemeClr val="tx1"/>
                </a:solidFill>
              </a:rPr>
              <a:t>on class Object, so you can use</a:t>
            </a:r>
            <a:br>
              <a:rPr lang="en-US" altLang="he-IL" sz="2000" b="1" dirty="0" smtClean="0">
                <a:solidFill>
                  <a:schemeClr val="tx1"/>
                </a:solidFill>
              </a:rPr>
            </a:br>
            <a:r>
              <a:rPr lang="en-US" altLang="he-IL" sz="2000" b="1" dirty="0" smtClean="0">
                <a:solidFill>
                  <a:schemeClr val="tx1"/>
                </a:solidFill>
              </a:rPr>
              <a:t>an object of type Object for the</a:t>
            </a:r>
            <a:br>
              <a:rPr lang="en-US" altLang="he-IL" sz="2000" b="1" dirty="0" smtClean="0">
                <a:solidFill>
                  <a:schemeClr val="tx1"/>
                </a:solidFill>
              </a:rPr>
            </a:br>
            <a:r>
              <a:rPr lang="en-US" altLang="he-IL" sz="2000" b="1" dirty="0" smtClean="0">
                <a:solidFill>
                  <a:schemeClr val="tx1"/>
                </a:solidFill>
              </a:rPr>
              <a:t>token to wait on.</a:t>
            </a:r>
            <a:endParaRPr lang="en-US" altLang="he-IL" sz="1800" b="1" dirty="0"/>
          </a:p>
        </p:txBody>
      </p:sp>
      <p:sp>
        <p:nvSpPr>
          <p:cNvPr id="1139716" name="AutoShape 4"/>
          <p:cNvSpPr>
            <a:spLocks noChangeArrowheads="1"/>
          </p:cNvSpPr>
          <p:nvPr/>
        </p:nvSpPr>
        <p:spPr bwMode="auto">
          <a:xfrm>
            <a:off x="6173788" y="4452938"/>
            <a:ext cx="2800350" cy="1476375"/>
          </a:xfrm>
          <a:prstGeom prst="wedgeEllipseCallout">
            <a:avLst>
              <a:gd name="adj1" fmla="val -74037"/>
              <a:gd name="adj2" fmla="val -76991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Instead of “busy wait” or sleep loop!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299374-D1D8-4C56-95D3-2EE9D7BEC2AC}" type="slidenum">
              <a:rPr lang="en-US" altLang="he-IL" sz="1200"/>
              <a:pPr/>
              <a:t>27</a:t>
            </a:fld>
            <a:endParaRPr lang="en-US" altLang="he-IL" sz="1200"/>
          </a:p>
        </p:txBody>
      </p:sp>
      <p:sp>
        <p:nvSpPr>
          <p:cNvPr id="1141762" name="Rectangle 2"/>
          <p:cNvSpPr>
            <a:spLocks noChangeArrowheads="1"/>
          </p:cNvSpPr>
          <p:nvPr/>
        </p:nvSpPr>
        <p:spPr bwMode="auto">
          <a:xfrm>
            <a:off x="798513" y="3503613"/>
            <a:ext cx="6637337" cy="13525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44513" y="2289175"/>
            <a:ext cx="780256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Drop {</a:t>
            </a:r>
          </a:p>
          <a:p>
            <a:pPr eaLnBrk="1" hangingPunct="1">
              <a:spcBef>
                <a:spcPct val="0"/>
              </a:spcBef>
            </a:pPr>
            <a:endParaRPr lang="en-US" alt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Message sent from producer to consumer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message;</a:t>
            </a:r>
          </a:p>
          <a:p>
            <a:pPr eaLnBrk="1" hangingPunct="1">
              <a:spcBef>
                <a:spcPct val="0"/>
              </a:spcBef>
            </a:pPr>
            <a:endParaRPr lang="en-US" alt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A flag, True if consumer should wait for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producer to send message, False if producer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should wait for consumer to retrieve message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he-I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empty = true;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wait(), notify(), notifyAll()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57200" y="1185863"/>
            <a:ext cx="8332788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 dirty="0"/>
              <a:t>Example</a:t>
            </a:r>
            <a:r>
              <a:rPr lang="en-US" altLang="he-IL" sz="1800" b="1" dirty="0"/>
              <a:t/>
            </a:r>
            <a:br>
              <a:rPr lang="en-US" altLang="he-IL" sz="1800" b="1" dirty="0"/>
            </a:br>
            <a:r>
              <a:rPr lang="en-US" altLang="he-IL" sz="1800" b="1" dirty="0" smtClean="0"/>
              <a:t>(</a:t>
            </a:r>
            <a:r>
              <a:rPr lang="en-US" altLang="he-IL" sz="1400" b="1" dirty="0" smtClean="0"/>
              <a:t>based on an example from Sun’s Java Tutorial</a:t>
            </a:r>
            <a:r>
              <a:rPr lang="en-US" altLang="he-IL" sz="1800" b="1" dirty="0" smtClean="0"/>
              <a:t>):</a:t>
            </a:r>
            <a:endParaRPr lang="en-US" altLang="he-IL" b="1" dirty="0"/>
          </a:p>
        </p:txBody>
      </p:sp>
      <p:sp>
        <p:nvSpPr>
          <p:cNvPr id="1141767" name="AutoShape 7"/>
          <p:cNvSpPr>
            <a:spLocks noChangeArrowheads="1"/>
          </p:cNvSpPr>
          <p:nvPr/>
        </p:nvSpPr>
        <p:spPr bwMode="auto">
          <a:xfrm>
            <a:off x="4541838" y="5132388"/>
            <a:ext cx="4454525" cy="942975"/>
          </a:xfrm>
          <a:prstGeom prst="wedgeEllipseCallout">
            <a:avLst>
              <a:gd name="adj1" fmla="val -70065"/>
              <a:gd name="adj2" fmla="val -81648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Flag must be used, never count only on the notify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animBg="1"/>
      <p:bldP spid="11417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D21069-CB27-4829-8508-5B7FF23AD490}" type="slidenum">
              <a:rPr lang="en-US" altLang="he-IL" sz="1200"/>
              <a:pPr/>
              <a:t>28</a:t>
            </a:fld>
            <a:endParaRPr lang="en-US" altLang="he-IL" sz="1200"/>
          </a:p>
        </p:txBody>
      </p:sp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150938" y="2609850"/>
            <a:ext cx="7313612" cy="1635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44513" y="1803400"/>
            <a:ext cx="80391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public class Drop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6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 String take()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// Wait until message is available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while (empty)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	// we do nothing on InterruptedException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	// since the while condition is checked anyhow			try { wait(); } catch (InterruptedException e) {} 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// Toggle status and notify on the status change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empty = true;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notifyAll();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return message;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6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wait(), notify(), notifyAll()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57200" y="1185863"/>
            <a:ext cx="83327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</a:t>
            </a:r>
            <a:r>
              <a:rPr lang="en-US" altLang="he-IL" sz="2000" b="1" u="sng"/>
              <a:t> (cont’)</a:t>
            </a:r>
            <a:endParaRPr lang="en-US" altLang="he-IL" b="1"/>
          </a:p>
        </p:txBody>
      </p:sp>
      <p:sp>
        <p:nvSpPr>
          <p:cNvPr id="1143814" name="AutoShape 6"/>
          <p:cNvSpPr>
            <a:spLocks noChangeArrowheads="1"/>
          </p:cNvSpPr>
          <p:nvPr/>
        </p:nvSpPr>
        <p:spPr bwMode="auto">
          <a:xfrm>
            <a:off x="4852988" y="1268413"/>
            <a:ext cx="3848100" cy="942975"/>
          </a:xfrm>
          <a:prstGeom prst="wedgeEllipseCallout">
            <a:avLst>
              <a:gd name="adj1" fmla="val -87088"/>
              <a:gd name="adj2" fmla="val 57407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Must be in synchronized context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DF4082-8447-4E7A-926D-30A5268408F6}" type="slidenum">
              <a:rPr lang="en-US" altLang="he-IL" sz="1200"/>
              <a:pPr/>
              <a:t>29</a:t>
            </a:fld>
            <a:endParaRPr lang="en-US" altLang="he-IL" sz="1200"/>
          </a:p>
        </p:txBody>
      </p:sp>
      <p:sp>
        <p:nvSpPr>
          <p:cNvPr id="1149954" name="Rectangle 2"/>
          <p:cNvSpPr>
            <a:spLocks noChangeArrowheads="1"/>
          </p:cNvSpPr>
          <p:nvPr/>
        </p:nvSpPr>
        <p:spPr bwMode="auto">
          <a:xfrm>
            <a:off x="1150938" y="2609850"/>
            <a:ext cx="7313612" cy="16351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544513" y="1803400"/>
            <a:ext cx="80391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public class Drop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6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 void put(String message)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// Wait until message has been retrieved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while (!empty)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	// we do nothing on InterruptedException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	// since the while condition is checked anyhow			try { wait(); } catch (InterruptedException e) {}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// Toggle status, store message and notify consumer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empty = false;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this.message = message;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	notifyAll();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6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wait(), notify(), notifyAll()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57200" y="1185863"/>
            <a:ext cx="83327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Example</a:t>
            </a:r>
            <a:r>
              <a:rPr lang="en-US" altLang="he-IL" sz="2000" b="1" u="sng"/>
              <a:t> (cont’)</a:t>
            </a:r>
            <a:endParaRPr lang="en-US" altLang="he-IL" b="1"/>
          </a:p>
        </p:txBody>
      </p:sp>
      <p:sp>
        <p:nvSpPr>
          <p:cNvPr id="1149958" name="AutoShape 6"/>
          <p:cNvSpPr>
            <a:spLocks noChangeArrowheads="1"/>
          </p:cNvSpPr>
          <p:nvPr/>
        </p:nvSpPr>
        <p:spPr bwMode="auto">
          <a:xfrm>
            <a:off x="4852988" y="1268413"/>
            <a:ext cx="3848100" cy="942975"/>
          </a:xfrm>
          <a:prstGeom prst="wedgeEllipseCallout">
            <a:avLst>
              <a:gd name="adj1" fmla="val -87088"/>
              <a:gd name="adj2" fmla="val 57407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000" b="1"/>
              <a:t>Must be in synchronized context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4" grpId="0" animBg="1"/>
      <p:bldP spid="11499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58BC59-F971-412F-9491-BFADE610E14A}" type="slidenum">
              <a:rPr lang="en-US" altLang="he-IL" sz="1200"/>
              <a:pPr/>
              <a:t>3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mtClean="0"/>
              <a:t>By the end of this lesson you will:</a:t>
            </a:r>
          </a:p>
          <a:p>
            <a:pPr lvl="1" eaLnBrk="1" hangingPunct="1"/>
            <a:r>
              <a:rPr lang="en-US" altLang="he-IL" smtClean="0"/>
              <a:t>Be familiar with the Java threads syntax and API</a:t>
            </a:r>
          </a:p>
          <a:p>
            <a:pPr lvl="1" eaLnBrk="1" hangingPunct="1"/>
            <a:r>
              <a:rPr lang="en-US" altLang="he-IL" smtClean="0"/>
              <a:t>Be able to create Java multithreaded applications</a:t>
            </a:r>
          </a:p>
          <a:p>
            <a:pPr lvl="1" eaLnBrk="1" hangingPunct="1">
              <a:buFontTx/>
              <a:buNone/>
            </a:pPr>
            <a:endParaRPr lang="en-US" altLang="he-IL" smtClean="0"/>
          </a:p>
          <a:p>
            <a:pPr lvl="4" eaLnBrk="1" hangingPunct="1"/>
            <a:endParaRPr lang="en-US" altLang="he-IL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1530350" y="385286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A48F5-FA62-475B-A08E-F814ADE78A8E}" type="slidenum">
              <a:rPr lang="en-US" altLang="he-IL" sz="1200"/>
              <a:pPr/>
              <a:t>31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 Pools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4513" y="1290638"/>
            <a:ext cx="8004175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 smtClean="0">
                <a:solidFill>
                  <a:schemeClr val="tx2"/>
                </a:solidFill>
              </a:rPr>
              <a:t>Prevent </a:t>
            </a:r>
            <a:r>
              <a:rPr lang="en-US" altLang="he-IL" b="1" dirty="0">
                <a:solidFill>
                  <a:schemeClr val="tx2"/>
                </a:solidFill>
              </a:rPr>
              <a:t>the thread-per-session pitfall</a:t>
            </a:r>
            <a:r>
              <a:rPr lang="en-US" altLang="he-IL" b="1" dirty="0" smtClean="0">
                <a:solidFill>
                  <a:schemeClr val="tx2"/>
                </a:solidFill>
              </a:rPr>
              <a:t>!</a:t>
            </a:r>
            <a:r>
              <a:rPr lang="en-US" altLang="he-IL" sz="1000" dirty="0" smtClean="0"/>
              <a:t/>
            </a:r>
            <a:br>
              <a:rPr lang="en-US" altLang="he-IL" sz="1000" dirty="0" smtClean="0"/>
            </a:b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altLang="he-IL" sz="2000" dirty="0" smtClean="0"/>
              <a:t>Number of “Worker Threads” is predefined (exact number or range)</a:t>
            </a:r>
            <a:br>
              <a:rPr lang="en-US" altLang="he-IL" sz="2000" dirty="0" smtClean="0"/>
            </a:br>
            <a:r>
              <a:rPr lang="en-US" altLang="he-IL" sz="1200" dirty="0" smtClean="0"/>
              <a:t/>
            </a:r>
            <a:br>
              <a:rPr lang="en-US" altLang="he-IL" sz="1200" dirty="0" smtClean="0"/>
            </a:br>
            <a:r>
              <a:rPr lang="en-US" altLang="he-IL" sz="2000" dirty="0" smtClean="0"/>
              <a:t>In case there are more Tasks than Threads:</a:t>
            </a:r>
          </a:p>
          <a:p>
            <a:pPr marL="1214437" lvl="2" indent="-342900" eaLnBrk="1" hangingPunct="1">
              <a:spcBef>
                <a:spcPct val="60000"/>
              </a:spcBef>
              <a:buSzTx/>
              <a:buFontTx/>
              <a:buChar char="-"/>
            </a:pPr>
            <a:r>
              <a:rPr lang="en-US" altLang="he-IL" sz="2000" dirty="0" smtClean="0"/>
              <a:t>each available thread takes a task</a:t>
            </a:r>
          </a:p>
          <a:p>
            <a:pPr marL="1214437" lvl="2" indent="-342900" eaLnBrk="1" hangingPunct="1">
              <a:spcBef>
                <a:spcPct val="60000"/>
              </a:spcBef>
              <a:buSzTx/>
              <a:buFontTx/>
              <a:buChar char="-"/>
            </a:pPr>
            <a:r>
              <a:rPr lang="en-US" altLang="he-IL" sz="2000" dirty="0" smtClean="0"/>
              <a:t>unhandled tasks are waiting in a queue</a:t>
            </a:r>
          </a:p>
          <a:p>
            <a:pPr marL="1214437" lvl="2" indent="-342900" eaLnBrk="1" hangingPunct="1">
              <a:spcBef>
                <a:spcPct val="60000"/>
              </a:spcBef>
              <a:buSzTx/>
              <a:buFontTx/>
              <a:buChar char="-"/>
            </a:pPr>
            <a:r>
              <a:rPr lang="en-US" altLang="he-IL" sz="2000" dirty="0" smtClean="0"/>
              <a:t>when a thread finishes its task it come to the queue to take a waiting task</a:t>
            </a:r>
            <a:endParaRPr lang="en-US" altLang="he-IL" dirty="0" smtClean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b="1" dirty="0" smtClean="0">
                <a:solidFill>
                  <a:srgbClr val="212121"/>
                </a:solidFill>
              </a:rPr>
              <a:t>	Class </a:t>
            </a:r>
            <a:r>
              <a:rPr lang="en-US" altLang="he-IL" b="1" u="sng" dirty="0" err="1">
                <a:solidFill>
                  <a:srgbClr val="212121"/>
                </a:solidFill>
              </a:rPr>
              <a:t>ThreadPoolExecutor</a:t>
            </a:r>
            <a:r>
              <a:rPr lang="en-US" altLang="he-IL" b="1" dirty="0"/>
              <a:t>:</a:t>
            </a:r>
            <a:br>
              <a:rPr lang="en-US" altLang="he-IL" b="1" dirty="0"/>
            </a:br>
            <a:r>
              <a:rPr lang="en-US" altLang="he-IL" sz="1200" b="1" dirty="0"/>
              <a:t/>
            </a:r>
            <a:br>
              <a:rPr lang="en-US" altLang="he-IL" sz="1200" b="1" dirty="0"/>
            </a:br>
            <a:r>
              <a:rPr lang="en-US" altLang="he-IL" sz="2000" b="1" dirty="0" smtClean="0">
                <a:hlinkClick r:id="rId3"/>
              </a:rPr>
              <a:t>https://docs.oracle.com/javase/9/docs/api/java/util/concurrent/</a:t>
            </a:r>
            <a:br>
              <a:rPr lang="en-US" altLang="he-IL" sz="2000" b="1" dirty="0" smtClean="0">
                <a:hlinkClick r:id="rId3"/>
              </a:rPr>
            </a:br>
            <a:r>
              <a:rPr lang="en-US" altLang="he-IL" sz="2000" b="1" dirty="0" smtClean="0">
                <a:hlinkClick r:id="rId3"/>
              </a:rPr>
              <a:t>ThreadPoolExecutor.html</a:t>
            </a:r>
            <a:r>
              <a:rPr lang="en-US" altLang="he-IL" sz="2000" b="1" dirty="0" smtClean="0"/>
              <a:t> </a:t>
            </a:r>
            <a:endParaRPr lang="en-US" altLang="he-IL" sz="20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A48F5-FA62-475B-A08E-F814ADE78A8E}" type="slidenum">
              <a:rPr lang="en-US" altLang="he-IL" sz="1200"/>
              <a:pPr/>
              <a:t>32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Thread Pools – Working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4513" y="5448300"/>
            <a:ext cx="80041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sz="1200" b="1" dirty="0"/>
              <a:t/>
            </a:r>
            <a:br>
              <a:rPr lang="en-US" altLang="he-IL" sz="1200" b="1" dirty="0"/>
            </a:br>
            <a:r>
              <a:rPr lang="en-US" altLang="he-IL" sz="1400" b="1" dirty="0" smtClean="0"/>
              <a:t>source: </a:t>
            </a:r>
            <a:r>
              <a:rPr lang="en-US" altLang="he-IL" sz="1400" b="1" dirty="0" smtClean="0">
                <a:hlinkClick r:id="rId3"/>
              </a:rPr>
              <a:t>http://www.geek-programmer.com/java-blocking-queues-explained/</a:t>
            </a:r>
            <a:r>
              <a:rPr lang="en-US" altLang="he-IL" sz="1400" b="1" dirty="0" smtClean="0"/>
              <a:t> </a:t>
            </a:r>
            <a:endParaRPr lang="en-US" altLang="he-IL" sz="20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852612"/>
            <a:ext cx="7126287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39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A48F5-FA62-475B-A08E-F814ADE78A8E}" type="slidenum">
              <a:rPr lang="en-US" altLang="he-IL" sz="1200"/>
              <a:pPr/>
              <a:t>33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Thread Pools – Waiting for Tasks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4513" y="5448300"/>
            <a:ext cx="80041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sz="1200" b="1" dirty="0"/>
              <a:t/>
            </a:r>
            <a:br>
              <a:rPr lang="en-US" altLang="he-IL" sz="1200" b="1" dirty="0"/>
            </a:br>
            <a:r>
              <a:rPr lang="en-US" altLang="he-IL" sz="1400" b="1" dirty="0" smtClean="0"/>
              <a:t>source: </a:t>
            </a:r>
            <a:r>
              <a:rPr lang="en-US" altLang="he-IL" sz="1400" b="1" dirty="0" smtClean="0">
                <a:hlinkClick r:id="rId3"/>
              </a:rPr>
              <a:t>http://www.geek-programmer.com/java-blocking-queues-explained/</a:t>
            </a:r>
            <a:r>
              <a:rPr lang="en-US" altLang="he-IL" sz="1400" b="1" dirty="0" smtClean="0"/>
              <a:t> </a:t>
            </a:r>
            <a:endParaRPr lang="en-US" altLang="he-IL" sz="20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1852612"/>
            <a:ext cx="72294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60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A48F5-FA62-475B-A08E-F814ADE78A8E}" type="slidenum">
              <a:rPr lang="en-US" altLang="he-IL" sz="1200"/>
              <a:pPr/>
              <a:t>34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Thread Pools – Waiting for Queue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4513" y="5448300"/>
            <a:ext cx="80041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sz="1200" b="1" dirty="0"/>
              <a:t/>
            </a:r>
            <a:br>
              <a:rPr lang="en-US" altLang="he-IL" sz="1200" b="1" dirty="0"/>
            </a:br>
            <a:r>
              <a:rPr lang="en-US" altLang="he-IL" sz="1400" b="1" dirty="0" smtClean="0"/>
              <a:t>source: </a:t>
            </a:r>
            <a:r>
              <a:rPr lang="en-US" altLang="he-IL" sz="1400" b="1" dirty="0" smtClean="0">
                <a:hlinkClick r:id="rId3"/>
              </a:rPr>
              <a:t>http://www.geek-programmer.com/java-blocking-queues-explained/</a:t>
            </a:r>
            <a:r>
              <a:rPr lang="en-US" altLang="he-IL" sz="1400" b="1" dirty="0" smtClean="0"/>
              <a:t> </a:t>
            </a:r>
            <a:endParaRPr lang="en-US" altLang="he-IL" sz="2000" b="1" dirty="0"/>
          </a:p>
        </p:txBody>
      </p:sp>
      <p:pic>
        <p:nvPicPr>
          <p:cNvPr id="84994" name="Picture 2" descr="https://i1.wp.com/www.geek-programmer.com/wp-content/uploads/2017/08/thread3.jpg?resize=746%2C2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12131"/>
            <a:ext cx="71056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457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1A48F5-FA62-475B-A08E-F814ADE78A8E}" type="slidenum">
              <a:rPr lang="en-US" altLang="he-IL" sz="1200"/>
              <a:pPr/>
              <a:t>35</a:t>
            </a:fld>
            <a:endParaRPr lang="en-US" altLang="he-IL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Additional Stuff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4513" y="1290638"/>
            <a:ext cx="8004175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 dirty="0"/>
              <a:t/>
            </a:r>
            <a:br>
              <a:rPr lang="en-US" altLang="he-IL" sz="1000" dirty="0"/>
            </a:br>
            <a:r>
              <a:rPr lang="en-US" altLang="he-IL" b="1" dirty="0" smtClean="0">
                <a:solidFill>
                  <a:schemeClr val="tx2"/>
                </a:solidFill>
              </a:rPr>
              <a:t>Other relevant concurrent stuff:</a:t>
            </a:r>
          </a:p>
          <a:p>
            <a:pPr lvl="1" eaLnBrk="1" hangingPunct="1">
              <a:spcBef>
                <a:spcPct val="60000"/>
              </a:spcBef>
              <a:buSzTx/>
            </a:pP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sz="2000" b="1" dirty="0"/>
              <a:t>Concurrent </a:t>
            </a:r>
            <a:r>
              <a:rPr lang="en-US" sz="2000" b="1" dirty="0" smtClean="0"/>
              <a:t>Collections:</a:t>
            </a:r>
            <a:br>
              <a:rPr lang="en-US" sz="2000" b="1" dirty="0" smtClean="0"/>
            </a:br>
            <a:r>
              <a:rPr lang="en-US" sz="1800" b="1" dirty="0" err="1" smtClean="0"/>
              <a:t>ConcurrentHashMap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CopyOnWriteArrayList</a:t>
            </a:r>
            <a:r>
              <a:rPr lang="en-US" sz="1800" b="1" dirty="0" smtClean="0"/>
              <a:t>, …</a:t>
            </a:r>
            <a:br>
              <a:rPr lang="en-US" sz="1800" b="1" dirty="0" smtClean="0"/>
            </a:br>
            <a:r>
              <a:rPr lang="en-US" sz="1400" b="1" dirty="0" smtClean="0">
                <a:hlinkClick r:id="rId3"/>
              </a:rPr>
              <a:t>https://docs.oracle.com/javase/tutorial/essential/concurrency/collections.html</a:t>
            </a:r>
            <a:r>
              <a:rPr lang="en-US" sz="1400" b="1" dirty="0" smtClean="0"/>
              <a:t> </a:t>
            </a:r>
            <a:endParaRPr lang="en-US" sz="2000" b="1" dirty="0"/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2000" b="1" dirty="0" smtClean="0"/>
              <a:t>Futures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>
                <a:hlinkClick r:id="rId4"/>
              </a:rPr>
              <a:t>http://www.baeldung.com/java-future</a:t>
            </a:r>
            <a:r>
              <a:rPr lang="en-US" sz="1400" b="1" dirty="0" smtClean="0"/>
              <a:t> </a:t>
            </a:r>
            <a:br>
              <a:rPr lang="en-US" sz="1400" b="1" dirty="0" smtClean="0"/>
            </a:br>
            <a:r>
              <a:rPr lang="en-US" sz="1400" b="1" dirty="0" smtClean="0">
                <a:hlinkClick r:id="rId5"/>
              </a:rPr>
              <a:t>https://dzone.com/articles/javautilconcurrentfuture</a:t>
            </a:r>
            <a:r>
              <a:rPr lang="en-US" sz="1400" b="1" dirty="0" smtClean="0"/>
              <a:t> 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400" dirty="0" smtClean="0"/>
              <a:t/>
            </a:r>
            <a:br>
              <a:rPr lang="en-US" altLang="he-IL" sz="1400" dirty="0" smtClean="0"/>
            </a:br>
            <a:r>
              <a:rPr lang="en-US" sz="2000" b="1" dirty="0" err="1" smtClean="0"/>
              <a:t>ForkJoin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400" b="1" dirty="0" smtClean="0">
                <a:hlinkClick r:id="rId6"/>
              </a:rPr>
              <a:t>https://docs.oracle.com/javase/tutorial/essential/concurrency/forkjoin.html</a:t>
            </a:r>
            <a:r>
              <a:rPr lang="en-US" sz="1400" b="1" dirty="0" smtClean="0"/>
              <a:t> 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2000" dirty="0" smtClean="0"/>
              <a:t/>
            </a:r>
            <a:br>
              <a:rPr lang="en-US" altLang="he-IL" sz="2000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739386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ChangeArrowheads="1"/>
          </p:cNvSpPr>
          <p:nvPr/>
        </p:nvSpPr>
        <p:spPr bwMode="auto">
          <a:xfrm>
            <a:off x="1530350" y="44815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37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X threads with a single Map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There are X text files we want to index into a Map, so we will know for each word found in any of the files where it was found (which files, which exact positions)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Name of the files to index are given in the command line. Use number of threads = number of files (not optimal, but only for this exercise).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Implement the indexing.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Implement a main that checks that the indexing works as expected.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38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</a:t>
            </a:r>
            <a:r>
              <a:rPr lang="en-US" altLang="he-IL" dirty="0" smtClean="0"/>
              <a:t>synchronize vs. atomic</a:t>
            </a:r>
            <a:endParaRPr lang="en-US" altLang="he-IL" dirty="0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356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/>
              <a:t>Implement a </a:t>
            </a:r>
            <a:r>
              <a:rPr lang="en-US" altLang="he-IL" b="1" dirty="0" smtClean="0"/>
              <a:t>Counter class with </a:t>
            </a:r>
            <a:r>
              <a:rPr lang="en-US" altLang="he-IL" b="1" i="1" dirty="0" smtClean="0"/>
              <a:t>increment()</a:t>
            </a:r>
            <a:r>
              <a:rPr lang="en-US" altLang="he-IL" b="1" dirty="0" smtClean="0"/>
              <a:t> and </a:t>
            </a:r>
            <a:r>
              <a:rPr lang="en-US" altLang="he-IL" b="1" i="1" dirty="0" smtClean="0"/>
              <a:t>decrement</a:t>
            </a:r>
            <a:r>
              <a:rPr lang="en-US" altLang="he-IL" b="1" i="1" dirty="0" smtClean="0"/>
              <a:t>()</a:t>
            </a:r>
            <a:r>
              <a:rPr lang="en-US" altLang="he-IL" b="1" dirty="0" smtClean="0"/>
              <a:t> methods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sz="2000" b="1" dirty="0" smtClean="0"/>
              <a:t>Try it without synchronization and make it get wrong values (</a:t>
            </a:r>
            <a:r>
              <a:rPr lang="en-US" altLang="he-IL" sz="2000" b="1" dirty="0" smtClean="0"/>
              <a:t>i.e. get wrong number because of race condition between threads)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sz="2000" b="1" dirty="0" smtClean="0"/>
              <a:t>Add </a:t>
            </a:r>
            <a:r>
              <a:rPr lang="en-US" altLang="he-IL" sz="2000" b="1" dirty="0"/>
              <a:t>synchronization </a:t>
            </a:r>
            <a:r>
              <a:rPr lang="en-US" altLang="he-IL" sz="2000" b="1" dirty="0" smtClean="0"/>
              <a:t>and check that the bug was fixed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sz="2000" b="1" dirty="0" smtClean="0"/>
              <a:t>Replace the </a:t>
            </a:r>
            <a:r>
              <a:rPr lang="en-US" altLang="he-IL" sz="2000" b="1" dirty="0"/>
              <a:t>synchronization </a:t>
            </a:r>
            <a:r>
              <a:rPr lang="en-US" altLang="he-IL" sz="2000" b="1" dirty="0" smtClean="0"/>
              <a:t>with using atomic variable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endParaRPr lang="en-US" altLang="he-IL" sz="2000" b="1" dirty="0"/>
          </a:p>
          <a:p>
            <a:pPr marL="342900" indent="-342900" eaLnBrk="1" hangingPunct="1">
              <a:spcBef>
                <a:spcPct val="50000"/>
              </a:spcBef>
              <a:buSzPct val="70000"/>
              <a:buFont typeface="Symbol" panose="05050102010706020507" pitchFamily="18" charset="2"/>
              <a:buChar char="Þ"/>
            </a:pPr>
            <a:r>
              <a:rPr lang="en-US" altLang="he-IL" sz="2000" b="1" dirty="0" smtClean="0"/>
              <a:t>Compare the times* – which is more efficient?</a:t>
            </a:r>
            <a:endParaRPr lang="en-US" altLang="he-IL" sz="2000" b="1" dirty="0"/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1600" b="1" dirty="0" smtClean="0"/>
              <a:t>	* Do some research on how to benchmark java code</a:t>
            </a:r>
            <a:endParaRPr lang="en-US" altLang="he-I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496268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39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wait-notify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/>
              <a:t>Implement a </a:t>
            </a:r>
            <a:r>
              <a:rPr lang="en-US" altLang="he-IL" b="1" dirty="0" err="1" smtClean="0"/>
              <a:t>BlockingStack</a:t>
            </a:r>
            <a:r>
              <a:rPr lang="en-US" altLang="he-IL" b="1" dirty="0" smtClean="0"/>
              <a:t> with a predefined </a:t>
            </a:r>
            <a:r>
              <a:rPr lang="en-US" altLang="he-IL" b="1" u="sng" dirty="0" smtClean="0"/>
              <a:t>capacity</a:t>
            </a:r>
            <a:r>
              <a:rPr lang="en-US" altLang="he-IL" b="1" dirty="0" smtClean="0"/>
              <a:t>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The </a:t>
            </a:r>
            <a:r>
              <a:rPr lang="en-US" altLang="he-IL" b="1" dirty="0" err="1" smtClean="0"/>
              <a:t>BlockingStack</a:t>
            </a:r>
            <a:r>
              <a:rPr lang="en-US" altLang="he-IL" b="1" dirty="0" smtClean="0"/>
              <a:t> will have the following methods: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smtClean="0"/>
              <a:t>push – should </a:t>
            </a:r>
            <a:r>
              <a:rPr lang="en-US" altLang="he-IL" b="1" i="1" u="sng" dirty="0" smtClean="0"/>
              <a:t>block</a:t>
            </a:r>
            <a:r>
              <a:rPr lang="en-US" altLang="he-IL" b="1" dirty="0" smtClean="0"/>
              <a:t> in case </a:t>
            </a:r>
            <a:r>
              <a:rPr lang="en-US" altLang="he-IL" b="1" dirty="0" err="1" smtClean="0"/>
              <a:t>BlockingStack</a:t>
            </a:r>
            <a:r>
              <a:rPr lang="en-US" altLang="he-IL" b="1" dirty="0" smtClean="0"/>
              <a:t> is full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smtClean="0"/>
              <a:t>pop – should </a:t>
            </a:r>
            <a:r>
              <a:rPr lang="en-US" altLang="he-IL" b="1" i="1" u="sng" dirty="0" smtClean="0"/>
              <a:t>block</a:t>
            </a:r>
            <a:r>
              <a:rPr lang="en-US" altLang="he-IL" b="1" dirty="0" smtClean="0"/>
              <a:t> in case </a:t>
            </a:r>
            <a:r>
              <a:rPr lang="en-US" altLang="he-IL" b="1" dirty="0" err="1" smtClean="0"/>
              <a:t>BlockingStack</a:t>
            </a:r>
            <a:r>
              <a:rPr lang="en-US" altLang="he-IL" b="1" dirty="0" smtClean="0"/>
              <a:t> is empty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err="1" smtClean="0"/>
              <a:t>tryPush</a:t>
            </a:r>
            <a:r>
              <a:rPr lang="en-US" altLang="he-IL" b="1" dirty="0" smtClean="0"/>
              <a:t> – shouldn’t block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err="1" smtClean="0"/>
              <a:t>tryPop</a:t>
            </a:r>
            <a:r>
              <a:rPr lang="en-US" altLang="he-IL" b="1" dirty="0" smtClean="0"/>
              <a:t> – shouldn’t block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err="1" smtClean="0"/>
              <a:t>tryPush</a:t>
            </a:r>
            <a:r>
              <a:rPr lang="en-US" altLang="he-IL" b="1" dirty="0" smtClean="0"/>
              <a:t>(timeout) – shouldn’t block</a:t>
            </a:r>
          </a:p>
          <a:p>
            <a:pPr marL="342900" indent="-342900" eaLnBrk="1" hangingPunct="1">
              <a:spcBef>
                <a:spcPct val="50000"/>
              </a:spcBef>
              <a:buSzPct val="70000"/>
              <a:buFontTx/>
              <a:buChar char="-"/>
            </a:pPr>
            <a:r>
              <a:rPr lang="en-US" altLang="he-IL" b="1" dirty="0" err="1" smtClean="0"/>
              <a:t>tryPop</a:t>
            </a:r>
            <a:r>
              <a:rPr lang="en-US" altLang="he-IL" b="1" dirty="0" smtClean="0"/>
              <a:t>(timeout) – shouldn’t block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Implement Unit Tests for your class! (Preferably – TDD)</a:t>
            </a:r>
          </a:p>
        </p:txBody>
      </p:sp>
    </p:spTree>
    <p:extLst>
      <p:ext uri="{BB962C8B-B14F-4D97-AF65-F5344CB8AC3E}">
        <p14:creationId xmlns:p14="http://schemas.microsoft.com/office/powerpoint/2010/main" val="21125935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8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Atomic 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40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Thread Pools 1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/>
              <a:t>Implement a multithreaded application performing</a:t>
            </a:r>
            <a:br>
              <a:rPr lang="en-US" altLang="he-IL" b="1"/>
            </a:br>
            <a:r>
              <a:rPr lang="en-US" altLang="he-IL" b="1">
                <a:solidFill>
                  <a:schemeClr val="tx2"/>
                </a:solidFill>
              </a:rPr>
              <a:t>X sessions</a:t>
            </a:r>
            <a:r>
              <a:rPr lang="en-US" altLang="he-IL" b="1"/>
              <a:t> of the PrintNumbers.printNumbers task,</a:t>
            </a:r>
            <a:br>
              <a:rPr lang="en-US" altLang="he-IL" b="1"/>
            </a:br>
            <a:r>
              <a:rPr lang="en-US" altLang="he-IL" b="1"/>
              <a:t>(presented at the beginning of this lesson) – </a:t>
            </a:r>
            <a:br>
              <a:rPr lang="en-US" altLang="he-IL" b="1"/>
            </a:br>
            <a:r>
              <a:rPr lang="en-US" altLang="he-IL" b="1"/>
              <a:t>with a Thread Pool of </a:t>
            </a:r>
            <a:r>
              <a:rPr lang="en-US" altLang="he-IL" b="1">
                <a:solidFill>
                  <a:schemeClr val="tx2"/>
                </a:solidFill>
              </a:rPr>
              <a:t>Y threads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/>
              <a:t>X and Y should be retrieved from the command-line</a:t>
            </a:r>
          </a:p>
        </p:txBody>
      </p:sp>
    </p:spTree>
    <p:extLst>
      <p:ext uri="{BB962C8B-B14F-4D97-AF65-F5344CB8AC3E}">
        <p14:creationId xmlns:p14="http://schemas.microsoft.com/office/powerpoint/2010/main" val="23072459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88B61-E7F4-479F-91DC-0BC269040469}" type="slidenum">
              <a:rPr lang="en-US" altLang="he-IL" sz="1200"/>
              <a:pPr/>
              <a:t>41</a:t>
            </a:fld>
            <a:endParaRPr lang="en-US" altLang="he-IL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– X threads with a single Map (again)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There are X text files we want to index into a Map, so we will know for each word found in any of the files where it was found (which files, which exact positions)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Name of the files to index are given in the command line. Number of threads to use is given in the command line with the first parameter:</a:t>
            </a:r>
            <a:br>
              <a:rPr lang="en-US" altLang="he-IL" b="1" dirty="0" smtClean="0"/>
            </a:br>
            <a:r>
              <a:rPr lang="en-US" altLang="he-IL" b="1" dirty="0" smtClean="0"/>
              <a:t> -threads &lt;</a:t>
            </a:r>
            <a:r>
              <a:rPr lang="en-US" altLang="he-IL" b="1" dirty="0" err="1" smtClean="0"/>
              <a:t>num_threads</a:t>
            </a:r>
            <a:r>
              <a:rPr lang="en-US" altLang="he-IL" b="1" dirty="0" smtClean="0"/>
              <a:t>&gt;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sz="2000" b="1" dirty="0" smtClean="0"/>
              <a:t>(If requested </a:t>
            </a:r>
            <a:r>
              <a:rPr lang="en-US" altLang="he-IL" sz="2000" b="1" dirty="0" err="1" smtClean="0"/>
              <a:t>num_threads</a:t>
            </a:r>
            <a:r>
              <a:rPr lang="en-US" altLang="he-IL" sz="2000" b="1" dirty="0" smtClean="0"/>
              <a:t> &gt; </a:t>
            </a:r>
            <a:r>
              <a:rPr lang="en-US" altLang="he-IL" sz="2000" b="1" dirty="0" err="1" smtClean="0"/>
              <a:t>num</a:t>
            </a:r>
            <a:r>
              <a:rPr lang="en-US" altLang="he-IL" sz="2000" b="1" dirty="0" smtClean="0"/>
              <a:t> files, use fewer threads…)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Implement the indexing.</a:t>
            </a:r>
          </a:p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dirty="0" smtClean="0"/>
              <a:t>Implement a main that checks that the indexing works as expected.</a:t>
            </a:r>
          </a:p>
        </p:txBody>
      </p:sp>
    </p:spTree>
    <p:extLst>
      <p:ext uri="{BB962C8B-B14F-4D97-AF65-F5344CB8AC3E}">
        <p14:creationId xmlns:p14="http://schemas.microsoft.com/office/powerpoint/2010/main" val="39300932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0E363D-9AAF-40A4-BAA4-0129A704FDC5}" type="slidenum">
              <a:rPr lang="en-US" altLang="he-IL" sz="1200"/>
              <a:pPr/>
              <a:t>42</a:t>
            </a:fld>
            <a:endParaRPr lang="en-US" altLang="he-IL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33800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1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2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3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4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5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6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3807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3797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789E01-514F-49BF-94E0-9B6DA8615B44}" type="slidenum">
              <a:rPr lang="en-US" altLang="he-IL" sz="1200"/>
              <a:pPr/>
              <a:t>5</a:t>
            </a:fld>
            <a:endParaRPr lang="en-US" altLang="he-IL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Overview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49275" y="1114425"/>
            <a:ext cx="8108950" cy="2822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	Threads allow the program to </a:t>
            </a:r>
            <a:r>
              <a:rPr lang="en-US" altLang="he-IL" b="1">
                <a:solidFill>
                  <a:schemeClr val="tx2"/>
                </a:solidFill>
              </a:rPr>
              <a:t>run tasks in parallel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sz="1000" b="1"/>
              <a:t/>
            </a:r>
            <a:br>
              <a:rPr lang="en-US" altLang="he-IL" sz="1000" b="1"/>
            </a:b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	In many cases threads need to be </a:t>
            </a:r>
            <a:r>
              <a:rPr lang="en-US" altLang="he-IL" b="1">
                <a:solidFill>
                  <a:schemeClr val="tx2"/>
                </a:solidFill>
              </a:rPr>
              <a:t>synchronized</a:t>
            </a:r>
            <a:r>
              <a:rPr lang="en-US" altLang="he-IL" b="1"/>
              <a:t>, </a:t>
            </a:r>
            <a:br>
              <a:rPr lang="en-US" altLang="he-IL" b="1"/>
            </a:br>
            <a:r>
              <a:rPr lang="en-US" altLang="he-IL" b="1"/>
              <a:t>	that is, be kept not to handle the same data in 	memory concurrently</a:t>
            </a:r>
            <a:br>
              <a:rPr lang="en-US" altLang="he-IL" b="1"/>
            </a:br>
            <a:r>
              <a:rPr lang="en-US" altLang="he-IL" sz="1000" b="1"/>
              <a:t/>
            </a:r>
            <a:br>
              <a:rPr lang="en-US" altLang="he-IL" sz="1000" b="1"/>
            </a:b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	There are cases in which a thread needs to </a:t>
            </a:r>
            <a:r>
              <a:rPr lang="en-US" altLang="he-IL" b="1">
                <a:solidFill>
                  <a:schemeClr val="tx2"/>
                </a:solidFill>
              </a:rPr>
              <a:t>wait</a:t>
            </a:r>
            <a:r>
              <a:rPr lang="en-US" altLang="he-IL" b="1"/>
              <a:t> 	for another thread before proceeding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b="1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44513" y="4227513"/>
            <a:ext cx="8108950" cy="1228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6334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>
                <a:solidFill>
                  <a:schemeClr val="tx1"/>
                </a:solidFill>
              </a:rPr>
              <a:t>Never use thread-per-session 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this is a wrong and un-scaled architecture 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use instead Thread Pools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endParaRPr lang="en-US" altLang="he-IL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ChangeArrowheads="1"/>
          </p:cNvSpPr>
          <p:nvPr/>
        </p:nvSpPr>
        <p:spPr bwMode="auto">
          <a:xfrm>
            <a:off x="1530350" y="1277938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Threads Overview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Creating threads in Java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Synchronization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/>
              <a:t>Atomic </a:t>
            </a:r>
            <a:r>
              <a:rPr lang="en-US" altLang="he-IL" dirty="0" smtClean="0"/>
              <a:t>Variables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wait() and notify()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Thread Pools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29794F-B7C6-4CED-B29B-588E02B1BF87}" type="slidenum">
              <a:rPr lang="en-US" altLang="he-IL" sz="1200"/>
              <a:pPr/>
              <a:t>7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The operation we want to be threaded</a:t>
            </a:r>
            <a:r>
              <a:rPr lang="en-US" altLang="he-IL" b="1"/>
              <a:t>:</a:t>
            </a:r>
            <a:endParaRPr lang="en-US" altLang="he-IL" sz="1200" b="1" u="sng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44513" y="1803400"/>
            <a:ext cx="75961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PrintNumbers { 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static 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printNumbers()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for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i=0; i&lt;1000; i++)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 +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						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F3BD5C-A181-4F00-AFC0-351C189A3F93}" type="slidenum">
              <a:rPr lang="en-US" altLang="he-IL" sz="1200"/>
              <a:pPr/>
              <a:t>8</a:t>
            </a:fld>
            <a:endParaRPr lang="en-US" altLang="he-IL" sz="1200"/>
          </a:p>
        </p:txBody>
      </p:sp>
      <p:sp>
        <p:nvSpPr>
          <p:cNvPr id="1111045" name="Rectangle 5"/>
          <p:cNvSpPr>
            <a:spLocks noChangeArrowheads="1"/>
          </p:cNvSpPr>
          <p:nvPr/>
        </p:nvSpPr>
        <p:spPr bwMode="auto">
          <a:xfrm>
            <a:off x="1547813" y="1814513"/>
            <a:ext cx="4425950" cy="279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Option 1</a:t>
            </a:r>
            <a:r>
              <a:rPr lang="en-US" altLang="he-IL" b="1"/>
              <a:t> – extending class Thread:</a:t>
            </a:r>
            <a:endParaRPr lang="en-US" altLang="he-IL" sz="1200" b="1" u="sng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44513" y="1803400"/>
            <a:ext cx="78025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Thread1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646464"/>
                </a:solidFill>
                <a:latin typeface="Courier New" panose="02070309020205020404" pitchFamily="49" charset="0"/>
              </a:rPr>
              <a:t>	@Override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run()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"Thread1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		// do our thing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PrintNumbers</a:t>
            </a:r>
            <a:r>
              <a:rPr lang="en-US" altLang="he-IL"/>
              <a:t>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		// the super doesn't anything,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		// but just for the courtesy and good practice 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super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.run();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26DD9A-42AC-4D97-A483-7731082B5D54}" type="slidenum">
              <a:rPr lang="en-US" altLang="he-IL" sz="1200"/>
              <a:pPr/>
              <a:t>9</a:t>
            </a:fld>
            <a:endParaRPr lang="en-US" altLang="he-IL" sz="1200"/>
          </a:p>
        </p:txBody>
      </p:sp>
      <p:sp>
        <p:nvSpPr>
          <p:cNvPr id="1113093" name="Rectangle 5"/>
          <p:cNvSpPr>
            <a:spLocks noChangeArrowheads="1"/>
          </p:cNvSpPr>
          <p:nvPr/>
        </p:nvSpPr>
        <p:spPr bwMode="auto">
          <a:xfrm>
            <a:off x="1562100" y="3348038"/>
            <a:ext cx="3454400" cy="2635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Threads in Java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1185863"/>
            <a:ext cx="8229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</a:pPr>
            <a:r>
              <a:rPr lang="en-US" altLang="he-IL" b="1" u="sng"/>
              <a:t>Option 1</a:t>
            </a:r>
            <a:r>
              <a:rPr lang="en-US" altLang="he-IL" b="1"/>
              <a:t> – extending class Thread (cont’):</a:t>
            </a:r>
            <a:endParaRPr lang="en-US" altLang="he-IL" sz="1200" b="1" u="sng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44513" y="1803400"/>
            <a:ext cx="78025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354013" algn="l"/>
                <a:tab pos="722313" algn="l"/>
                <a:tab pos="10763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2000" b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(String[] args)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he-IL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he-IL" sz="2000">
                <a:solidFill>
                  <a:srgbClr val="2A00FF"/>
                </a:solidFill>
                <a:latin typeface="Courier New" panose="02070309020205020404" pitchFamily="49" charset="0"/>
              </a:rPr>
              <a:t>"Main ThreadId: "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+ 					Thread.</a:t>
            </a: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().getId());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for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i=0; i&lt;3; i++) {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b="1">
                <a:solidFill>
                  <a:srgbClr val="7F0055"/>
                </a:solidFill>
                <a:latin typeface="Courier New" panose="02070309020205020404" pitchFamily="49" charset="0"/>
              </a:rPr>
              <a:t>			new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 Thread1().start(); </a:t>
            </a:r>
            <a:r>
              <a:rPr lang="en-US" altLang="he-IL" sz="2000">
                <a:solidFill>
                  <a:srgbClr val="3F7F5F"/>
                </a:solidFill>
                <a:latin typeface="Courier New" panose="02070309020205020404" pitchFamily="49" charset="0"/>
              </a:rPr>
              <a:t>// don't call run! 			// (if you want a separate thread)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 i="1">
                <a:solidFill>
                  <a:srgbClr val="000000"/>
                </a:solidFill>
                <a:latin typeface="Courier New" panose="02070309020205020404" pitchFamily="49" charset="0"/>
              </a:rPr>
              <a:t>		printNumbers</a:t>
            </a: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he-IL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20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3" grpId="0" animBg="1"/>
    </p:bld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5262</TotalTime>
  <Words>878</Words>
  <Application>Microsoft Office PowerPoint</Application>
  <PresentationFormat>‫הצגה על המסך (4:3)</PresentationFormat>
  <Paragraphs>396</Paragraphs>
  <Slides>42</Slides>
  <Notes>41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42</vt:i4>
      </vt:variant>
    </vt:vector>
  </HeadingPairs>
  <TitlesOfParts>
    <vt:vector size="49" baseType="lpstr">
      <vt:lpstr>Arial</vt:lpstr>
      <vt:lpstr>Comfortaa</vt:lpstr>
      <vt:lpstr>Courier New</vt:lpstr>
      <vt:lpstr>Symbol</vt:lpstr>
      <vt:lpstr>Verdana</vt:lpstr>
      <vt:lpstr>CTD_Lesson_template_2008-v1</vt:lpstr>
      <vt:lpstr>6_Custom Design</vt:lpstr>
      <vt:lpstr>מצגת של PowerPoint</vt:lpstr>
      <vt:lpstr>Threads and Multi-threading</vt:lpstr>
      <vt:lpstr>Lesson’s Objectives </vt:lpstr>
      <vt:lpstr>Agenda</vt:lpstr>
      <vt:lpstr>Threads Overview</vt:lpstr>
      <vt:lpstr>Agenda</vt:lpstr>
      <vt:lpstr>Threads in Java</vt:lpstr>
      <vt:lpstr>Threads in Java</vt:lpstr>
      <vt:lpstr>Threads in Java</vt:lpstr>
      <vt:lpstr>Threads in Java</vt:lpstr>
      <vt:lpstr>Threads in Java</vt:lpstr>
      <vt:lpstr>Threads in Java</vt:lpstr>
      <vt:lpstr>Agenda</vt:lpstr>
      <vt:lpstr>Synchronization</vt:lpstr>
      <vt:lpstr>Synchronization</vt:lpstr>
      <vt:lpstr>Synchronization</vt:lpstr>
      <vt:lpstr>Synchronization</vt:lpstr>
      <vt:lpstr>Synchronization</vt:lpstr>
      <vt:lpstr>Synchronization</vt:lpstr>
      <vt:lpstr>Synchronization</vt:lpstr>
      <vt:lpstr>Agenda</vt:lpstr>
      <vt:lpstr>Atomic Variables</vt:lpstr>
      <vt:lpstr>Atomic Variables - Example</vt:lpstr>
      <vt:lpstr>Agenda</vt:lpstr>
      <vt:lpstr>wait(), notify(), notifyAll()</vt:lpstr>
      <vt:lpstr>wait(), notify(), notifyAll()</vt:lpstr>
      <vt:lpstr>wait(), notify(), notifyAll()</vt:lpstr>
      <vt:lpstr>wait(), notify(), notifyAll()</vt:lpstr>
      <vt:lpstr>wait(), notify(), notifyAll()</vt:lpstr>
      <vt:lpstr>Agenda</vt:lpstr>
      <vt:lpstr>Thread Pools</vt:lpstr>
      <vt:lpstr>Thread Pools – Working</vt:lpstr>
      <vt:lpstr>Thread Pools – Waiting for Tasks</vt:lpstr>
      <vt:lpstr>Thread Pools – Waiting for Queue</vt:lpstr>
      <vt:lpstr>Additional Stuff</vt:lpstr>
      <vt:lpstr>Agenda</vt:lpstr>
      <vt:lpstr>Exercise – X threads with a single Map</vt:lpstr>
      <vt:lpstr>Exercise – synchronize vs. atomic</vt:lpstr>
      <vt:lpstr>Exercise – wait-notify</vt:lpstr>
      <vt:lpstr>Exercise – Thread Pools 1</vt:lpstr>
      <vt:lpstr>Exercise – X threads with a single Map (again)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4. Threads</dc:title>
  <dc:creator>Amir Kirsh</dc:creator>
  <dc:description/>
  <cp:lastModifiedBy>amirk</cp:lastModifiedBy>
  <cp:revision>132</cp:revision>
  <cp:lastPrinted>2000-08-01T20:59:04Z</cp:lastPrinted>
  <dcterms:created xsi:type="dcterms:W3CDTF">2008-03-13T10:37:25Z</dcterms:created>
  <dcterms:modified xsi:type="dcterms:W3CDTF">2018-04-17T08:32:30Z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