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  <p:sldMasterId id="2147483668" r:id="rId2"/>
  </p:sldMasterIdLst>
  <p:notesMasterIdLst>
    <p:notesMasterId r:id="rId28"/>
  </p:notesMasterIdLst>
  <p:handoutMasterIdLst>
    <p:handoutMasterId r:id="rId29"/>
  </p:handoutMasterIdLst>
  <p:sldIdLst>
    <p:sldId id="396" r:id="rId3"/>
    <p:sldId id="286" r:id="rId4"/>
    <p:sldId id="290" r:id="rId5"/>
    <p:sldId id="285" r:id="rId6"/>
    <p:sldId id="258" r:id="rId7"/>
    <p:sldId id="392" r:id="rId8"/>
    <p:sldId id="385" r:id="rId9"/>
    <p:sldId id="389" r:id="rId10"/>
    <p:sldId id="393" r:id="rId11"/>
    <p:sldId id="386" r:id="rId12"/>
    <p:sldId id="394" r:id="rId13"/>
    <p:sldId id="395" r:id="rId14"/>
    <p:sldId id="398" r:id="rId15"/>
    <p:sldId id="391" r:id="rId16"/>
    <p:sldId id="401" r:id="rId17"/>
    <p:sldId id="402" r:id="rId18"/>
    <p:sldId id="400" r:id="rId19"/>
    <p:sldId id="404" r:id="rId20"/>
    <p:sldId id="405" r:id="rId21"/>
    <p:sldId id="403" r:id="rId22"/>
    <p:sldId id="388" r:id="rId23"/>
    <p:sldId id="399" r:id="rId24"/>
    <p:sldId id="397" r:id="rId25"/>
    <p:sldId id="369" r:id="rId26"/>
    <p:sldId id="277" r:id="rId27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61">
          <p15:clr>
            <a:srgbClr val="A4A3A4"/>
          </p15:clr>
        </p15:guide>
        <p15:guide id="2" pos="310">
          <p15:clr>
            <a:srgbClr val="A4A3A4"/>
          </p15:clr>
        </p15:guide>
        <p15:guide id="3" pos="5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0CC"/>
    <a:srgbClr val="FFA366"/>
    <a:srgbClr val="FF6600"/>
    <a:srgbClr val="D6EBF5"/>
    <a:srgbClr val="85C2E0"/>
    <a:srgbClr val="3399CC"/>
    <a:srgbClr val="2EFAAC"/>
    <a:srgbClr val="DAF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0" autoAdjust="0"/>
    <p:restoredTop sz="82416" autoAdjust="0"/>
  </p:normalViewPr>
  <p:slideViewPr>
    <p:cSldViewPr snapToGrid="0">
      <p:cViewPr varScale="1">
        <p:scale>
          <a:sx n="71" d="100"/>
          <a:sy n="71" d="100"/>
        </p:scale>
        <p:origin x="1332" y="66"/>
      </p:cViewPr>
      <p:guideLst>
        <p:guide orient="horz" pos="1861"/>
        <p:guide pos="310"/>
        <p:guide pos="5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EC640201-F39F-4D1E-B019-8E4044BD302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65828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00C6CD26-6ED1-493F-8C1E-9F6E922B1C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2832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057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9478AF-E1AB-4568-BF5F-9105CAE25249}" type="slidenum">
              <a:rPr lang="en-US" altLang="he-IL" sz="1200">
                <a:solidFill>
                  <a:schemeClr val="tx1"/>
                </a:solidFill>
              </a:rPr>
              <a:pPr/>
              <a:t>11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62258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15CBA7-77C5-4F89-9FBB-5B11A1B44204}" type="slidenum">
              <a:rPr lang="en-US" altLang="he-IL" sz="1200">
                <a:solidFill>
                  <a:schemeClr val="tx1"/>
                </a:solidFill>
              </a:rPr>
              <a:pPr/>
              <a:t>12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16625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CAF6DE-A17C-4ADE-B042-F2564B1064C9}" type="slidenum">
              <a:rPr lang="en-US" altLang="he-IL" sz="1200">
                <a:solidFill>
                  <a:schemeClr val="tx1"/>
                </a:solidFill>
              </a:rPr>
              <a:pPr/>
              <a:t>13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938694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48E516-FCC6-44FE-B863-1908FEA5952D}" type="slidenum">
              <a:rPr lang="en-US" altLang="he-IL" sz="1200">
                <a:solidFill>
                  <a:schemeClr val="tx1"/>
                </a:solidFill>
              </a:rPr>
              <a:pPr/>
              <a:t>14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81728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48E516-FCC6-44FE-B863-1908FEA5952D}" type="slidenum">
              <a:rPr lang="en-US" altLang="he-IL" sz="1200">
                <a:solidFill>
                  <a:schemeClr val="tx1"/>
                </a:solidFill>
              </a:rPr>
              <a:pPr/>
              <a:t>15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199345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48E516-FCC6-44FE-B863-1908FEA5952D}" type="slidenum">
              <a:rPr lang="en-US" altLang="he-IL" sz="1200">
                <a:solidFill>
                  <a:schemeClr val="tx1"/>
                </a:solidFill>
              </a:rPr>
              <a:pPr/>
              <a:t>16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3888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48E516-FCC6-44FE-B863-1908FEA5952D}" type="slidenum">
              <a:rPr lang="en-US" altLang="he-IL" sz="1200">
                <a:solidFill>
                  <a:schemeClr val="tx1"/>
                </a:solidFill>
              </a:rPr>
              <a:pPr/>
              <a:t>17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860653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48E516-FCC6-44FE-B863-1908FEA5952D}" type="slidenum">
              <a:rPr lang="en-US" altLang="he-IL" sz="1200">
                <a:solidFill>
                  <a:schemeClr val="tx1"/>
                </a:solidFill>
              </a:rPr>
              <a:pPr/>
              <a:t>18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78415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48E516-FCC6-44FE-B863-1908FEA5952D}" type="slidenum">
              <a:rPr lang="en-US" altLang="he-IL" sz="1200">
                <a:solidFill>
                  <a:schemeClr val="tx1"/>
                </a:solidFill>
              </a:rPr>
              <a:pPr/>
              <a:t>19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39714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48E516-FCC6-44FE-B863-1908FEA5952D}" type="slidenum">
              <a:rPr lang="en-US" altLang="he-IL" sz="1200">
                <a:solidFill>
                  <a:schemeClr val="tx1"/>
                </a:solidFill>
              </a:rPr>
              <a:pPr/>
              <a:t>20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00982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C22A2D-5B5C-4154-B774-F7FCD62EB78B}" type="slidenum">
              <a:rPr lang="en-US" altLang="he-IL" sz="1200">
                <a:solidFill>
                  <a:schemeClr val="tx1"/>
                </a:solidFill>
              </a:rPr>
              <a:pPr/>
              <a:t>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34185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43EA43-7CF5-4ABE-B270-1E31FD973DF7}" type="slidenum">
              <a:rPr lang="en-US" altLang="he-IL" sz="1200">
                <a:solidFill>
                  <a:schemeClr val="tx1"/>
                </a:solidFill>
              </a:rPr>
              <a:pPr/>
              <a:t>21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171795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48E516-FCC6-44FE-B863-1908FEA5952D}" type="slidenum">
              <a:rPr lang="en-US" altLang="he-IL" sz="1200">
                <a:solidFill>
                  <a:schemeClr val="tx1"/>
                </a:solidFill>
              </a:rPr>
              <a:pPr/>
              <a:t>22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916399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43EA43-7CF5-4ABE-B270-1E31FD973DF7}" type="slidenum">
              <a:rPr lang="en-US" altLang="he-IL" sz="1200">
                <a:solidFill>
                  <a:schemeClr val="tx1"/>
                </a:solidFill>
              </a:rPr>
              <a:pPr/>
              <a:t>23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67274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9378F1-C065-450B-95BD-2680846B9342}" type="slidenum">
              <a:rPr lang="en-US" altLang="he-IL" sz="1200">
                <a:solidFill>
                  <a:schemeClr val="tx1"/>
                </a:solidFill>
              </a:rPr>
              <a:pPr/>
              <a:t>24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52896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7FC888-118E-4945-90BA-35967CD3CBEF}" type="slidenum">
              <a:rPr lang="en-US" altLang="he-IL" sz="1200">
                <a:solidFill>
                  <a:schemeClr val="tx1"/>
                </a:solidFill>
              </a:rPr>
              <a:pPr/>
              <a:t>25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63129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843F563-7EDA-493D-8EE8-A0FF363FD084}" type="slidenum">
              <a:rPr lang="en-US" altLang="he-IL" sz="1200">
                <a:solidFill>
                  <a:schemeClr val="tx1"/>
                </a:solidFill>
              </a:rPr>
              <a:pPr/>
              <a:t>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2289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4141ED-7CB4-4B0B-A5DE-E98450BB6AB5}" type="slidenum">
              <a:rPr lang="en-US" altLang="he-IL" sz="1200">
                <a:solidFill>
                  <a:schemeClr val="tx1"/>
                </a:solidFill>
              </a:rPr>
              <a:pPr/>
              <a:t>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06106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A9F677-4852-4733-A04A-D265CCCE77B7}" type="slidenum">
              <a:rPr lang="en-US" altLang="he-IL" sz="1200">
                <a:solidFill>
                  <a:schemeClr val="tx1"/>
                </a:solidFill>
              </a:rPr>
              <a:pPr/>
              <a:t>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38832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7398FC-1BC1-4DFF-9AC1-3E4DACF7A9CE}" type="slidenum">
              <a:rPr lang="en-US" altLang="he-IL" sz="1200">
                <a:solidFill>
                  <a:schemeClr val="tx1"/>
                </a:solidFill>
              </a:rPr>
              <a:pPr/>
              <a:t>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14621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A50BAB-AB22-45E0-A7A7-99E5B4503BE0}" type="slidenum">
              <a:rPr lang="en-US" altLang="he-IL" sz="1200">
                <a:solidFill>
                  <a:schemeClr val="tx1"/>
                </a:solidFill>
              </a:rPr>
              <a:pPr/>
              <a:t>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30357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AACF66-8317-4FAD-A0DE-14AC84606B50}" type="slidenum">
              <a:rPr lang="en-US" altLang="he-IL" sz="1200">
                <a:solidFill>
                  <a:schemeClr val="tx1"/>
                </a:solidFill>
              </a:rPr>
              <a:pPr/>
              <a:t>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52301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00555E-C999-445F-8D02-DB1D3ADED365}" type="slidenum">
              <a:rPr lang="en-US" altLang="he-IL" sz="1200">
                <a:solidFill>
                  <a:schemeClr val="tx1"/>
                </a:solidFill>
              </a:rPr>
              <a:pPr/>
              <a:t>10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3531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5"/>
            <a:ext cx="9144000" cy="892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he-IL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" y="6629400"/>
            <a:ext cx="857250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813">
              <a:defRPr/>
            </a:pPr>
            <a:r>
              <a:rPr lang="en-US" sz="1200" dirty="0">
                <a:solidFill>
                  <a:schemeClr val="tx1"/>
                </a:solidFill>
              </a:rPr>
              <a:t>© Amir Kirsh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411663"/>
            <a:ext cx="9144000" cy="1536700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9144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Lesson Name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5"/>
            <a:ext cx="9144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Course Name and Date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3" y="6534150"/>
            <a:ext cx="3405187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58523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D78C1-77E2-479D-B222-E774DCB4DC4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49810049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844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814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093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gray">
          <a:xfrm>
            <a:off x="0" y="6451600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lIns="0" tIns="46494" rIns="92985" bIns="46494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Introduction level</a:t>
            </a:r>
          </a:p>
          <a:p>
            <a:pPr lvl="1"/>
            <a:r>
              <a:rPr lang="en-US" altLang="he-IL" smtClean="0"/>
              <a:t>First level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3"/>
            <a:r>
              <a:rPr lang="en-US" altLang="he-IL" smtClean="0"/>
              <a:t>Next level</a:t>
            </a:r>
          </a:p>
          <a:p>
            <a:pPr lvl="4"/>
            <a:r>
              <a:rPr lang="en-US" altLang="he-IL" smtClean="0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6551613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0ED25EB-7426-47D1-9492-66340F0AA6C6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8" r:id="rId2"/>
    <p:sldLayoutId id="2147483702" r:id="rId3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gray">
          <a:xfrm>
            <a:off x="6872288" y="0"/>
            <a:ext cx="758825" cy="6870700"/>
          </a:xfrm>
          <a:prstGeom prst="rect">
            <a:avLst/>
          </a:prstGeom>
          <a:solidFill>
            <a:srgbClr val="85C2E0">
              <a:alpha val="35001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541463" y="0"/>
            <a:ext cx="5407025" cy="6889750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5" y="708025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0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Topic 1</a:t>
            </a:r>
          </a:p>
          <a:p>
            <a:pPr lvl="0"/>
            <a:r>
              <a:rPr lang="en-US" altLang="he-IL" smtClean="0"/>
              <a:t>Topic 2</a:t>
            </a:r>
          </a:p>
          <a:p>
            <a:pPr lvl="0"/>
            <a:r>
              <a:rPr lang="en-US" altLang="he-IL" smtClean="0"/>
              <a:t>Topic 3</a:t>
            </a:r>
          </a:p>
          <a:p>
            <a:pPr lvl="0"/>
            <a:r>
              <a:rPr lang="en-US" altLang="he-IL" smtClean="0"/>
              <a:t>Topic 4</a:t>
            </a:r>
          </a:p>
          <a:p>
            <a:pPr lvl="0"/>
            <a:r>
              <a:rPr lang="en-US" altLang="he-IL" smtClean="0"/>
              <a:t>Topic 5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4"/>
            <a:endParaRPr lang="en-US" altLang="he-I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s.shichao.io/unp/ch6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yedo.github.io/netty/2013/06/19/what-is-netty.html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yedo.github.io/netty/2013/06/19/what-is-netty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valdes.com/java-nio-selectors-using-nio-client-server-exampl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nio/channels/Selector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valdes.com/java-nio-selectors-using-nio-client-server-exampl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.il/imgres?imgurl=http://spagettikoodi.files.wordpress.com/2010/11/java-duke-guitar.png&amp;imgrefurl=http://www.regesh.co.il/2/java-collection%26page%3D2&amp;usg=__Q4XKMM2y6fNsYEllDMVkJ6otPOg=&amp;h=448&amp;w=525&amp;sz=155&amp;hl=iw&amp;start=5&amp;zoom=1&amp;tbnid=-QJzOnVDJFDaKM:&amp;tbnh=113&amp;tbnw=132&amp;ei=dMZXTerdEoG2hAeJvtHbDA&amp;prev=/images?q%3Djava%26um%3D1%26hl%3Diw%26sa%3DN%26rls%3Dcom.microsoft:en-us%26rlz%3D1I7SUNC_en%26tbs%3Disch:1&amp;um=1&amp;itbs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google.co.il/imgres?imgurl=http://thesymbianshow.files.wordpress.com/2009/06/322px-java_logosvg.png&amp;imgrefurl=http://thesymbianshow.wordpress.com/2009/06/13/%D7%98%D7%99%D7%A4-%D7%A9%D7%99%D7%A0%D7%95%D7%99-%D7%A8%D7%96%D7%95%D7%9C%D7%95%D7%A6%D7%99%D7%94-%D7%A9%D7%9C-%D7%99%D7%99%D7%A9%D7%95%D7%9E%D7%99-%D7%95%D7%9E%D7%A9%D7%97%D7%A7%D7%99-java/&amp;usg=__5sV9BXA5B_N1A79Fvdh4z7-vosE=&amp;h=599&amp;w=322&amp;sz=28&amp;hl=iw&amp;start=1&amp;zoom=1&amp;tbnid=mpdvPW9pstMpEM:&amp;tbnh=135&amp;tbnw=73&amp;ei=dMZXTerdEoG2hAeJvtHbDA&amp;prev=/images?q%3Djava%26um%3D1%26hl%3Diw%26sa%3DN%26rls%3Dcom.microsoft:en-us%26rlz%3D1I7SUNC_en%26tbs%3Disch:1&amp;um=1&amp;itbs=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etty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2371475"/>
            <a:ext cx="8520600" cy="502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 b="1" dirty="0">
                <a:latin typeface="Comfortaa"/>
                <a:ea typeface="Comfortaa"/>
                <a:cs typeface="Comfortaa"/>
                <a:sym typeface="Comfortaa"/>
              </a:rPr>
              <a:t>AT&amp;T </a:t>
            </a:r>
            <a:r>
              <a:rPr lang="en" sz="2100" b="1" dirty="0" smtClean="0">
                <a:latin typeface="Comfortaa"/>
                <a:ea typeface="Comfortaa"/>
                <a:cs typeface="Comfortaa"/>
                <a:sym typeface="Comfortaa"/>
              </a:rPr>
              <a:t>BIQ </a:t>
            </a:r>
            <a:r>
              <a:rPr lang="en" sz="2100" b="1" dirty="0">
                <a:latin typeface="Comfortaa"/>
                <a:ea typeface="Comfortaa"/>
                <a:cs typeface="Comfortaa"/>
                <a:sym typeface="Comfortaa"/>
              </a:rPr>
              <a:t>Project 2018</a:t>
            </a:r>
            <a:endParaRPr sz="1300"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900" b="1" dirty="0"/>
          </a:p>
        </p:txBody>
      </p:sp>
      <p:pic>
        <p:nvPicPr>
          <p:cNvPr id="55" name="Shape 55" descr="clarituneLogoB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00" y="1025025"/>
            <a:ext cx="31051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3375275"/>
            <a:ext cx="8520600" cy="677700"/>
          </a:xfrm>
          <a:prstGeom prst="rect">
            <a:avLst/>
          </a:prstGeom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latin typeface="Verdana"/>
                <a:ea typeface="Verdana"/>
                <a:cs typeface="Verdana"/>
                <a:sym typeface="Verdana"/>
              </a:rPr>
              <a:t>Java Networking</a:t>
            </a:r>
            <a:endParaRPr sz="2800" b="1" dirty="0"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9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4961500"/>
            <a:ext cx="8520600" cy="502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000" b="1" dirty="0"/>
              <a:t>© All rights reserved.</a:t>
            </a:r>
            <a:br>
              <a:rPr lang="en" sz="1000" b="1" dirty="0"/>
            </a:br>
            <a:r>
              <a:rPr lang="en" sz="1000" b="1" dirty="0"/>
              <a:t>    Materials are for the sole use of the AT&amp;T </a:t>
            </a:r>
            <a:r>
              <a:rPr lang="en" sz="1000" b="1" dirty="0" smtClean="0"/>
              <a:t>BIQ </a:t>
            </a:r>
            <a:r>
              <a:rPr lang="en" sz="1000" b="1" dirty="0"/>
              <a:t>Project 2018. Any other use is forbidden</a:t>
            </a:r>
            <a:endParaRPr sz="1000" b="1" dirty="0"/>
          </a:p>
        </p:txBody>
      </p:sp>
    </p:spTree>
    <p:extLst>
      <p:ext uri="{BB962C8B-B14F-4D97-AF65-F5344CB8AC3E}">
        <p14:creationId xmlns:p14="http://schemas.microsoft.com/office/powerpoint/2010/main" val="315712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ChangeArrowheads="1"/>
          </p:cNvSpPr>
          <p:nvPr/>
        </p:nvSpPr>
        <p:spPr bwMode="auto">
          <a:xfrm>
            <a:off x="1530350" y="1906588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Downloading a web page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TCP Client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TCP Server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err="1"/>
              <a:t>java.nio</a:t>
            </a:r>
            <a:r>
              <a:rPr lang="en-US" altLang="he-IL" dirty="0"/>
              <a:t> – selectors and channels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What’s </a:t>
            </a:r>
            <a:r>
              <a:rPr lang="en-US" altLang="he-IL" dirty="0" smtClean="0"/>
              <a:t>beyond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67F1C6-2A1D-4ABF-9889-074A934A0DD7}" type="slidenum">
              <a:rPr lang="en-US" altLang="he-IL" sz="1200"/>
              <a:pPr/>
              <a:t>11</a:t>
            </a:fld>
            <a:endParaRPr lang="en-US" altLang="he-IL" sz="12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Simple TCP Echo Server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14438"/>
            <a:ext cx="7721600" cy="50688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Socket socket;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 server = new ServerSocket(7000);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DataInputStream inputStream;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PrintStream outputStream;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line = "";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socket = server.accept(); // blocking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inputStream = new DataInputStream(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socket.getInputStream());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outputStream = new PrintStream(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socket.getOutputStream());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while(!line.equals("!"))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line = inputStream.readLine();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outputStream.println(line); 					System.out.println(line);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7E5EBA-46D2-4F32-A817-23E4BBE208EE}" type="slidenum">
              <a:rPr lang="en-US" altLang="he-IL" sz="1200"/>
              <a:pPr/>
              <a:t>12</a:t>
            </a:fld>
            <a:endParaRPr lang="en-US" altLang="he-IL" sz="12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Simple TCP Echo Server – cont’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e)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System.err.println(e);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try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socket.close();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catch (IOException e)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// log and ignore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ChangeArrowheads="1"/>
          </p:cNvSpPr>
          <p:nvPr/>
        </p:nvSpPr>
        <p:spPr bwMode="auto">
          <a:xfrm>
            <a:off x="1530350" y="255746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Downloading a web page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TCP Client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TCP Server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err="1"/>
              <a:t>j</a:t>
            </a:r>
            <a:r>
              <a:rPr lang="en-US" altLang="he-IL" dirty="0" err="1" smtClean="0"/>
              <a:t>ava.nio</a:t>
            </a:r>
            <a:r>
              <a:rPr lang="en-US" altLang="he-IL" dirty="0" smtClean="0"/>
              <a:t> – selectors and channels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What’s </a:t>
            </a:r>
            <a:r>
              <a:rPr lang="en-US" altLang="he-IL" dirty="0" smtClean="0"/>
              <a:t>beyond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76481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8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94BEF4-C2A7-420D-B346-AA91518FE6DE}" type="slidenum">
              <a:rPr lang="en-US" altLang="he-IL" sz="1200"/>
              <a:pPr/>
              <a:t>14</a:t>
            </a:fld>
            <a:endParaRPr lang="en-US" altLang="he-IL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err="1"/>
              <a:t>java.nio.channels</a:t>
            </a:r>
            <a:endParaRPr lang="en-US" altLang="he-IL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2400" dirty="0" smtClean="0"/>
              <a:t>Avoid the “Thread per Session” pitfall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endParaRPr lang="en-US" altLang="he-IL" sz="2400" dirty="0"/>
          </a:p>
          <a:p>
            <a:pPr lvl="1" eaLnBrk="1" hangingPunct="1">
              <a:lnSpc>
                <a:spcPct val="90000"/>
              </a:lnSpc>
              <a:buFontTx/>
              <a:buChar char="-"/>
              <a:tabLst>
                <a:tab pos="1346200" algn="l"/>
                <a:tab pos="1795463" algn="l"/>
              </a:tabLst>
            </a:pPr>
            <a:r>
              <a:rPr lang="en-US" altLang="he-IL" sz="2400" dirty="0" smtClean="0"/>
              <a:t>Single thread listens for all client sockets and dispatches the requests.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  <a:tabLst>
                <a:tab pos="1346200" algn="l"/>
                <a:tab pos="1795463" algn="l"/>
              </a:tabLst>
            </a:pPr>
            <a:r>
              <a:rPr lang="en-US" altLang="he-IL" sz="2400" dirty="0" smtClean="0"/>
              <a:t>Based on OS “Select” mechanism – multiplexing</a:t>
            </a:r>
            <a:br>
              <a:rPr lang="en-US" altLang="he-IL" sz="2400" dirty="0" smtClean="0"/>
            </a:br>
            <a:r>
              <a:rPr lang="en-US" altLang="he-IL" sz="2400" dirty="0" smtClean="0"/>
              <a:t>	</a:t>
            </a:r>
            <a:r>
              <a:rPr lang="en-US" altLang="he-IL" sz="1800" dirty="0" smtClean="0">
                <a:hlinkClick r:id="rId3"/>
              </a:rPr>
              <a:t>https</a:t>
            </a:r>
            <a:r>
              <a:rPr lang="en-US" altLang="he-IL" sz="1800" dirty="0">
                <a:hlinkClick r:id="rId3"/>
              </a:rPr>
              <a:t>://notes.shichao.io/unp/ch6</a:t>
            </a:r>
            <a:r>
              <a:rPr lang="en-US" altLang="he-IL" sz="1800" dirty="0" smtClean="0">
                <a:hlinkClick r:id="rId3"/>
              </a:rPr>
              <a:t>/</a:t>
            </a:r>
            <a:r>
              <a:rPr lang="en-US" altLang="he-IL" sz="1800" dirty="0" smtClean="0"/>
              <a:t> 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endParaRPr lang="en-US" altLang="he-IL" sz="2400" dirty="0" smtClean="0"/>
          </a:p>
          <a:p>
            <a:pPr lvl="1" eaLnBrk="1" hangingPunct="1">
              <a:lnSpc>
                <a:spcPct val="90000"/>
              </a:lnSpc>
              <a:buFontTx/>
              <a:buChar char="-"/>
              <a:tabLst>
                <a:tab pos="1346200" algn="l"/>
                <a:tab pos="1795463" algn="l"/>
              </a:tabLst>
            </a:pPr>
            <a:endParaRPr lang="en-US" altLang="he-IL" sz="1800" dirty="0" smtClean="0"/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346200" algn="l"/>
                <a:tab pos="1795463" algn="l"/>
              </a:tabLst>
            </a:pPr>
            <a:endParaRPr lang="en-US" altLang="he-IL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94BEF4-C2A7-420D-B346-AA91518FE6DE}" type="slidenum">
              <a:rPr lang="en-US" altLang="he-IL" sz="1200"/>
              <a:pPr/>
              <a:t>15</a:t>
            </a:fld>
            <a:endParaRPr lang="en-US" altLang="he-IL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Before </a:t>
            </a:r>
            <a:r>
              <a:rPr lang="en-US" altLang="he-IL" dirty="0" err="1" smtClean="0"/>
              <a:t>java.nio.channels</a:t>
            </a:r>
            <a:r>
              <a:rPr lang="en-US" altLang="he-IL" dirty="0" smtClean="0"/>
              <a:t> – the “old” way</a:t>
            </a:r>
            <a:endParaRPr lang="en-US" altLang="he-IL" dirty="0" smtClean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24" y="1267658"/>
            <a:ext cx="4592806" cy="2968166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564" y="2949903"/>
            <a:ext cx="4993230" cy="3288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274" y="4354230"/>
            <a:ext cx="22725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Option A – single thread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007223" y="6164870"/>
            <a:ext cx="252804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Option B – thread per session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3230" y="1080810"/>
            <a:ext cx="440155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5"/>
              </a:rPr>
              <a:t>http://</a:t>
            </a:r>
            <a:r>
              <a:rPr lang="en-US" sz="1100" dirty="0" smtClean="0">
                <a:hlinkClick r:id="rId5"/>
              </a:rPr>
              <a:t>ayedo.github.io/netty/2013/06/19/what-is-netty.html</a:t>
            </a:r>
            <a:r>
              <a:rPr lang="en-US" sz="1100" dirty="0" smtClean="0"/>
              <a:t> 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20220438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94BEF4-C2A7-420D-B346-AA91518FE6DE}" type="slidenum">
              <a:rPr lang="en-US" altLang="he-IL" sz="1200"/>
              <a:pPr/>
              <a:t>16</a:t>
            </a:fld>
            <a:endParaRPr lang="en-US" altLang="he-IL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Before </a:t>
            </a:r>
            <a:r>
              <a:rPr lang="en-US" altLang="he-IL" dirty="0" err="1" smtClean="0"/>
              <a:t>java.nio.channels</a:t>
            </a:r>
            <a:r>
              <a:rPr lang="en-US" altLang="he-IL" dirty="0" smtClean="0"/>
              <a:t> – the “old” way</a:t>
            </a:r>
            <a:endParaRPr lang="en-US" altLang="he-I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4274" y="4354230"/>
            <a:ext cx="227255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Option C – single thread with Selector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54387" y="5917333"/>
            <a:ext cx="28507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Option D – Selector + Handlers (e.g. Thread Pool)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3230" y="1080810"/>
            <a:ext cx="440155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http://</a:t>
            </a:r>
            <a:r>
              <a:rPr lang="en-US" sz="1100" dirty="0" smtClean="0">
                <a:hlinkClick r:id="rId3"/>
              </a:rPr>
              <a:t>ayedo.github.io/netty/2013/06/19/what-is-netty.html</a:t>
            </a:r>
            <a:r>
              <a:rPr lang="en-US" sz="1100" dirty="0" smtClean="0"/>
              <a:t> </a:t>
            </a:r>
            <a:endParaRPr lang="he-IL" sz="11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77" y="1127687"/>
            <a:ext cx="4397188" cy="322654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035" y="3183716"/>
            <a:ext cx="4467412" cy="273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51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94BEF4-C2A7-420D-B346-AA91518FE6DE}" type="slidenum">
              <a:rPr lang="en-US" altLang="he-IL" sz="1200"/>
              <a:pPr/>
              <a:t>17</a:t>
            </a:fld>
            <a:endParaRPr lang="en-US" altLang="he-IL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err="1"/>
              <a:t>java.nio.channels</a:t>
            </a:r>
            <a:endParaRPr lang="en-US" altLang="he-IL" dirty="0" smtClean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571625"/>
            <a:ext cx="8286750" cy="3714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2447" y="5867967"/>
            <a:ext cx="51858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https://avaldes.com/java-nio-selectors-using-nio-client-server-example</a:t>
            </a:r>
            <a:r>
              <a:rPr lang="en-US" sz="1100" dirty="0" smtClean="0">
                <a:hlinkClick r:id="rId4"/>
              </a:rPr>
              <a:t>/</a:t>
            </a:r>
            <a:r>
              <a:rPr lang="en-US" sz="1100" dirty="0" smtClean="0"/>
              <a:t> 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0893660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94BEF4-C2A7-420D-B346-AA91518FE6DE}" type="slidenum">
              <a:rPr lang="en-US" altLang="he-IL" sz="1200"/>
              <a:pPr/>
              <a:t>18</a:t>
            </a:fld>
            <a:endParaRPr lang="en-US" altLang="he-IL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err="1" smtClean="0"/>
              <a:t>java.nio.channels</a:t>
            </a:r>
            <a:r>
              <a:rPr lang="en-US" altLang="he-IL" dirty="0" smtClean="0"/>
              <a:t> – Example</a:t>
            </a:r>
            <a:endParaRPr lang="en-US" altLang="he-IL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// </a:t>
            </a:r>
            <a:r>
              <a:rPr lang="en-US" altLang="he-IL" sz="1400" dirty="0">
                <a:hlinkClick r:id="rId3"/>
              </a:rPr>
              <a:t>https://</a:t>
            </a:r>
            <a:r>
              <a:rPr lang="en-US" altLang="he-IL" sz="1400" dirty="0" smtClean="0">
                <a:hlinkClick r:id="rId3"/>
              </a:rPr>
              <a:t>docs.oracle.com/javase/9/docs/api/java/nio/channels/Selector.html</a:t>
            </a:r>
            <a:r>
              <a:rPr lang="en-US" altLang="he-IL" sz="1400" dirty="0" smtClean="0"/>
              <a:t> 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Selector </a:t>
            </a:r>
            <a:r>
              <a:rPr lang="en-US" altLang="he-IL" sz="1400" dirty="0" err="1"/>
              <a:t>selector</a:t>
            </a:r>
            <a:r>
              <a:rPr lang="en-US" altLang="he-IL" sz="1400" dirty="0"/>
              <a:t> = </a:t>
            </a:r>
            <a:r>
              <a:rPr lang="en-US" altLang="he-IL" sz="1400" dirty="0" err="1"/>
              <a:t>Selector.open</a:t>
            </a:r>
            <a:r>
              <a:rPr lang="en-US" altLang="he-IL" sz="1400" dirty="0" smtClean="0"/>
              <a:t>();</a:t>
            </a:r>
            <a:endParaRPr lang="en-US" altLang="he-IL" sz="1400" dirty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endParaRPr lang="en-US" altLang="he-IL" sz="1400" dirty="0" smtClean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</a:t>
            </a:r>
            <a:r>
              <a:rPr lang="en-US" altLang="he-IL" sz="1400" dirty="0" err="1"/>
              <a:t>ServerSocketChannel</a:t>
            </a:r>
            <a:r>
              <a:rPr lang="en-US" altLang="he-IL" sz="1400" dirty="0"/>
              <a:t> </a:t>
            </a:r>
            <a:r>
              <a:rPr lang="en-US" altLang="he-IL" sz="1400" dirty="0" err="1"/>
              <a:t>mySocket</a:t>
            </a:r>
            <a:r>
              <a:rPr lang="en-US" altLang="he-IL" sz="1400" dirty="0"/>
              <a:t> = </a:t>
            </a:r>
            <a:r>
              <a:rPr lang="en-US" altLang="he-IL" sz="1400" dirty="0" err="1"/>
              <a:t>ServerSocketChannel.open</a:t>
            </a:r>
            <a:r>
              <a:rPr lang="en-US" altLang="he-IL" sz="1400" dirty="0"/>
              <a:t>();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</a:t>
            </a:r>
            <a:r>
              <a:rPr lang="en-US" altLang="he-IL" sz="1400" dirty="0" err="1" smtClean="0"/>
              <a:t>ServerSocket</a:t>
            </a:r>
            <a:r>
              <a:rPr lang="en-US" altLang="he-IL" sz="1400" dirty="0" smtClean="0"/>
              <a:t> </a:t>
            </a:r>
            <a:r>
              <a:rPr lang="en-US" altLang="he-IL" sz="1400" dirty="0" err="1"/>
              <a:t>serverSocket</a:t>
            </a:r>
            <a:r>
              <a:rPr lang="en-US" altLang="he-IL" sz="1400" dirty="0"/>
              <a:t> = </a:t>
            </a:r>
            <a:r>
              <a:rPr lang="en-US" altLang="he-IL" sz="1400" dirty="0" err="1"/>
              <a:t>mySocket.socket</a:t>
            </a:r>
            <a:r>
              <a:rPr lang="en-US" altLang="he-IL" sz="1400" dirty="0"/>
              <a:t>();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</a:t>
            </a:r>
            <a:r>
              <a:rPr lang="en-US" altLang="he-IL" sz="1400" dirty="0" err="1" smtClean="0"/>
              <a:t>InetSocketAddress</a:t>
            </a:r>
            <a:r>
              <a:rPr lang="en-US" altLang="he-IL" sz="1400" dirty="0" smtClean="0"/>
              <a:t> </a:t>
            </a:r>
            <a:r>
              <a:rPr lang="en-US" altLang="he-IL" sz="1400" dirty="0"/>
              <a:t>address = new </a:t>
            </a:r>
            <a:r>
              <a:rPr lang="en-US" altLang="he-IL" sz="1400" dirty="0" err="1"/>
              <a:t>InetSocketAddress</a:t>
            </a:r>
            <a:r>
              <a:rPr lang="en-US" altLang="he-IL" sz="1400" dirty="0"/>
              <a:t>(</a:t>
            </a:r>
            <a:r>
              <a:rPr lang="en-US" altLang="he-IL" sz="1400" dirty="0" err="1"/>
              <a:t>hostIP</a:t>
            </a:r>
            <a:r>
              <a:rPr lang="en-US" altLang="he-IL" sz="1400" dirty="0"/>
              <a:t>, port);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</a:t>
            </a:r>
            <a:r>
              <a:rPr lang="en-US" altLang="he-IL" sz="1400" dirty="0" err="1" smtClean="0"/>
              <a:t>serverSocket.bind</a:t>
            </a:r>
            <a:r>
              <a:rPr lang="en-US" altLang="he-IL" sz="1400" dirty="0" smtClean="0"/>
              <a:t>(address</a:t>
            </a:r>
            <a:r>
              <a:rPr lang="en-US" altLang="he-IL" sz="1400" dirty="0"/>
              <a:t>);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endParaRPr lang="en-US" altLang="he-IL" sz="1400" dirty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</a:t>
            </a:r>
            <a:r>
              <a:rPr lang="en-US" altLang="he-IL" sz="1400" dirty="0" err="1" smtClean="0"/>
              <a:t>mySocket.configureBlocking</a:t>
            </a:r>
            <a:r>
              <a:rPr lang="en-US" altLang="he-IL" sz="1400" dirty="0" smtClean="0"/>
              <a:t>(false</a:t>
            </a:r>
            <a:r>
              <a:rPr lang="en-US" altLang="he-IL" sz="1400" dirty="0"/>
              <a:t>);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</a:t>
            </a:r>
            <a:r>
              <a:rPr lang="en-US" altLang="he-IL" sz="1400" dirty="0" err="1" smtClean="0"/>
              <a:t>int</a:t>
            </a:r>
            <a:r>
              <a:rPr lang="en-US" altLang="he-IL" sz="1400" dirty="0" smtClean="0"/>
              <a:t> </a:t>
            </a:r>
            <a:r>
              <a:rPr lang="en-US" altLang="he-IL" sz="1400" dirty="0"/>
              <a:t>ops = </a:t>
            </a:r>
            <a:r>
              <a:rPr lang="en-US" altLang="he-IL" sz="1400" dirty="0" err="1"/>
              <a:t>mySocket.validOps</a:t>
            </a:r>
            <a:r>
              <a:rPr lang="en-US" altLang="he-IL" sz="1400" dirty="0"/>
              <a:t>();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</a:t>
            </a:r>
            <a:r>
              <a:rPr lang="en-US" altLang="he-IL" sz="1400" dirty="0" err="1" smtClean="0"/>
              <a:t>mySocket.register</a:t>
            </a:r>
            <a:r>
              <a:rPr lang="en-US" altLang="he-IL" sz="1400" dirty="0" smtClean="0"/>
              <a:t>(selector</a:t>
            </a:r>
            <a:r>
              <a:rPr lang="en-US" altLang="he-IL" sz="1400" dirty="0"/>
              <a:t>, ops, null</a:t>
            </a:r>
            <a:r>
              <a:rPr lang="en-US" altLang="he-IL" sz="1400" dirty="0" smtClean="0"/>
              <a:t>);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endParaRPr lang="en-US" altLang="he-IL" sz="1400" dirty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endParaRPr lang="en-US" altLang="he-IL" sz="1400" dirty="0" smtClean="0"/>
          </a:p>
        </p:txBody>
      </p:sp>
    </p:spTree>
    <p:extLst>
      <p:ext uri="{BB962C8B-B14F-4D97-AF65-F5344CB8AC3E}">
        <p14:creationId xmlns:p14="http://schemas.microsoft.com/office/powerpoint/2010/main" val="40674031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94BEF4-C2A7-420D-B346-AA91518FE6DE}" type="slidenum">
              <a:rPr lang="en-US" altLang="he-IL" sz="1200"/>
              <a:pPr/>
              <a:t>19</a:t>
            </a:fld>
            <a:endParaRPr lang="en-US" altLang="he-IL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err="1" smtClean="0"/>
              <a:t>java.nio.channels</a:t>
            </a:r>
            <a:r>
              <a:rPr lang="en-US" altLang="he-IL" dirty="0" smtClean="0"/>
              <a:t> – Example - </a:t>
            </a:r>
            <a:r>
              <a:rPr lang="en-US" altLang="he-IL" dirty="0" err="1" smtClean="0"/>
              <a:t>cont</a:t>
            </a:r>
            <a:r>
              <a:rPr lang="en-US" altLang="he-IL" dirty="0" smtClean="0"/>
              <a:t>’</a:t>
            </a:r>
            <a:endParaRPr lang="en-US" altLang="he-IL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 err="1"/>
              <a:t>int</a:t>
            </a:r>
            <a:r>
              <a:rPr lang="en-US" altLang="he-IL" sz="1400" dirty="0"/>
              <a:t> </a:t>
            </a:r>
            <a:r>
              <a:rPr lang="en-US" altLang="he-IL" sz="1400" dirty="0" err="1"/>
              <a:t>readyChannels</a:t>
            </a:r>
            <a:r>
              <a:rPr lang="en-US" altLang="he-IL" sz="1400" dirty="0"/>
              <a:t> = </a:t>
            </a:r>
            <a:r>
              <a:rPr lang="en-US" altLang="he-IL" sz="1400" dirty="0" err="1"/>
              <a:t>selector.select</a:t>
            </a:r>
            <a:r>
              <a:rPr lang="en-US" altLang="he-IL" sz="1400" dirty="0"/>
              <a:t>();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logger.info("Keys with ready channels....: " + </a:t>
            </a:r>
            <a:r>
              <a:rPr lang="en-US" altLang="he-IL" sz="1400" dirty="0" err="1"/>
              <a:t>readyChannels</a:t>
            </a:r>
            <a:r>
              <a:rPr lang="en-US" altLang="he-IL" sz="1400" dirty="0" smtClean="0"/>
              <a:t>);</a:t>
            </a:r>
            <a:endParaRPr lang="en-US" altLang="he-IL" sz="1400" dirty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Set&lt;</a:t>
            </a:r>
            <a:r>
              <a:rPr lang="en-US" altLang="he-IL" sz="1400" dirty="0" err="1"/>
              <a:t>SelectionKey</a:t>
            </a:r>
            <a:r>
              <a:rPr lang="en-US" altLang="he-IL" sz="1400" dirty="0"/>
              <a:t>&gt; </a:t>
            </a:r>
            <a:r>
              <a:rPr lang="en-US" altLang="he-IL" sz="1400" dirty="0" err="1"/>
              <a:t>selectedKeys</a:t>
            </a:r>
            <a:r>
              <a:rPr lang="en-US" altLang="he-IL" sz="1400" dirty="0"/>
              <a:t> = </a:t>
            </a:r>
            <a:r>
              <a:rPr lang="en-US" altLang="he-IL" sz="1400" dirty="0" err="1"/>
              <a:t>selector.selectedKeys</a:t>
            </a:r>
            <a:r>
              <a:rPr lang="en-US" altLang="he-IL" sz="1400" dirty="0" smtClean="0"/>
              <a:t>();</a:t>
            </a:r>
            <a:endParaRPr lang="en-US" altLang="he-IL" sz="1400" dirty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Iterator&lt;</a:t>
            </a:r>
            <a:r>
              <a:rPr lang="en-US" altLang="he-IL" sz="1400" dirty="0" err="1"/>
              <a:t>SelectionKey</a:t>
            </a:r>
            <a:r>
              <a:rPr lang="en-US" altLang="he-IL" sz="1400" dirty="0"/>
              <a:t>&gt; </a:t>
            </a:r>
            <a:r>
              <a:rPr lang="en-US" altLang="he-IL" sz="1400" dirty="0" err="1"/>
              <a:t>i</a:t>
            </a:r>
            <a:r>
              <a:rPr lang="en-US" altLang="he-IL" sz="1400" dirty="0"/>
              <a:t>= </a:t>
            </a:r>
            <a:r>
              <a:rPr lang="en-US" altLang="he-IL" sz="1400" dirty="0" err="1"/>
              <a:t>selectedKeys.iterator</a:t>
            </a:r>
            <a:r>
              <a:rPr lang="en-US" altLang="he-IL" sz="1400" dirty="0" smtClean="0"/>
              <a:t>();</a:t>
            </a:r>
            <a:endParaRPr lang="en-US" altLang="he-IL" sz="1400" dirty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while(</a:t>
            </a:r>
            <a:r>
              <a:rPr lang="en-US" altLang="he-IL" sz="1400" dirty="0" err="1"/>
              <a:t>i.hasNext</a:t>
            </a:r>
            <a:r>
              <a:rPr lang="en-US" altLang="he-IL" sz="1400" dirty="0"/>
              <a:t>()) {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 </a:t>
            </a:r>
            <a:r>
              <a:rPr lang="en-US" altLang="he-IL" sz="1400" dirty="0" err="1"/>
              <a:t>SelectionKey</a:t>
            </a:r>
            <a:r>
              <a:rPr lang="en-US" altLang="he-IL" sz="1400" dirty="0"/>
              <a:t> key = </a:t>
            </a:r>
            <a:r>
              <a:rPr lang="en-US" altLang="he-IL" sz="1400" dirty="0" err="1"/>
              <a:t>i.next</a:t>
            </a:r>
            <a:r>
              <a:rPr lang="en-US" altLang="he-IL" sz="1400" dirty="0" smtClean="0"/>
              <a:t>();</a:t>
            </a:r>
            <a:endParaRPr lang="en-US" altLang="he-IL" sz="1400" dirty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 if (</a:t>
            </a:r>
            <a:r>
              <a:rPr lang="en-US" altLang="he-IL" sz="1400" dirty="0" err="1"/>
              <a:t>key.isAcceptable</a:t>
            </a:r>
            <a:r>
              <a:rPr lang="en-US" altLang="he-IL" sz="1400" dirty="0"/>
              <a:t>()) {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   </a:t>
            </a:r>
            <a:r>
              <a:rPr lang="en-US" altLang="he-IL" sz="1400" dirty="0" err="1"/>
              <a:t>processAcceptable</a:t>
            </a:r>
            <a:r>
              <a:rPr lang="en-US" altLang="he-IL" sz="1400" dirty="0"/>
              <a:t>(key);   // connection accepted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 } else if (</a:t>
            </a:r>
            <a:r>
              <a:rPr lang="en-US" altLang="he-IL" sz="1400" dirty="0" err="1"/>
              <a:t>key.isConnectable</a:t>
            </a:r>
            <a:r>
              <a:rPr lang="en-US" altLang="he-IL" sz="1400" dirty="0"/>
              <a:t>()) {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   </a:t>
            </a:r>
            <a:r>
              <a:rPr lang="en-US" altLang="he-IL" sz="1400" dirty="0" err="1"/>
              <a:t>processConnectable</a:t>
            </a:r>
            <a:r>
              <a:rPr lang="en-US" altLang="he-IL" sz="1400" dirty="0"/>
              <a:t>(key);  // connection established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 } else if (</a:t>
            </a:r>
            <a:r>
              <a:rPr lang="en-US" altLang="he-IL" sz="1400" dirty="0" err="1"/>
              <a:t>key.isReadable</a:t>
            </a:r>
            <a:r>
              <a:rPr lang="en-US" altLang="he-IL" sz="1400" dirty="0"/>
              <a:t>()) {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   </a:t>
            </a:r>
            <a:r>
              <a:rPr lang="en-US" altLang="he-IL" sz="1400" dirty="0" err="1"/>
              <a:t>processReadable</a:t>
            </a:r>
            <a:r>
              <a:rPr lang="en-US" altLang="he-IL" sz="1400" dirty="0"/>
              <a:t>(key);     // ready for reading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 } else if (</a:t>
            </a:r>
            <a:r>
              <a:rPr lang="en-US" altLang="he-IL" sz="1400" dirty="0" err="1"/>
              <a:t>key.isWritable</a:t>
            </a:r>
            <a:r>
              <a:rPr lang="en-US" altLang="he-IL" sz="1400" dirty="0"/>
              <a:t>()) {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   </a:t>
            </a:r>
            <a:r>
              <a:rPr lang="en-US" altLang="he-IL" sz="1400" dirty="0" err="1"/>
              <a:t>processWritable</a:t>
            </a:r>
            <a:r>
              <a:rPr lang="en-US" altLang="he-IL" sz="1400" dirty="0"/>
              <a:t>(key);     // ready for writing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  }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 smtClean="0"/>
              <a:t>}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1400" dirty="0"/>
              <a:t>// See: </a:t>
            </a:r>
            <a:r>
              <a:rPr lang="en-US" altLang="he-IL" sz="1400" dirty="0">
                <a:hlinkClick r:id="rId3"/>
              </a:rPr>
              <a:t>https://avaldes.com/java-nio-selectors-using-nio-client-server-example</a:t>
            </a:r>
            <a:r>
              <a:rPr lang="en-US" altLang="he-IL" sz="1400" dirty="0" smtClean="0">
                <a:hlinkClick r:id="rId3"/>
              </a:rPr>
              <a:t>/</a:t>
            </a:r>
            <a:r>
              <a:rPr lang="en-US" altLang="he-IL" sz="1400" dirty="0" smtClean="0"/>
              <a:t> </a:t>
            </a:r>
            <a:endParaRPr lang="en-US" altLang="he-IL" sz="1400" dirty="0" smtClean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endParaRPr lang="en-US" altLang="he-IL" sz="1400" dirty="0" smtClean="0"/>
          </a:p>
        </p:txBody>
      </p:sp>
    </p:spTree>
    <p:extLst>
      <p:ext uri="{BB962C8B-B14F-4D97-AF65-F5344CB8AC3E}">
        <p14:creationId xmlns:p14="http://schemas.microsoft.com/office/powerpoint/2010/main" val="21687657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 lIns="540000" rIns="432000"/>
          <a:lstStyle/>
          <a:p>
            <a:pPr indent="0" eaLnBrk="1" hangingPunct="1"/>
            <a:r>
              <a:rPr lang="en-US" altLang="he-IL" b="1" smtClean="0"/>
              <a:t>Java Networking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z="1800" smtClean="0"/>
              <a:t>Written by Amir Kirsh</a:t>
            </a:r>
          </a:p>
        </p:txBody>
      </p:sp>
      <p:pic>
        <p:nvPicPr>
          <p:cNvPr id="4100" name="Picture 10" descr="http://t2.gstatic.com/images?q=tbn:-QJzOnVDJFDaKM:http://spagettikoodi.files.wordpress.com/2010/11/java-duke-guitar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306513"/>
            <a:ext cx="21955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2" descr="http://t2.gstatic.com/images?q=tbn:mpdvPW9pstMpEM:http://thesymbianshow.files.wordpress.com/2009/06/322px-java_logosvg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095375"/>
            <a:ext cx="1166812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5" descr="JavaMa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790700"/>
            <a:ext cx="27670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94BEF4-C2A7-420D-B346-AA91518FE6DE}" type="slidenum">
              <a:rPr lang="en-US" altLang="he-IL" sz="1200"/>
              <a:pPr/>
              <a:t>20</a:t>
            </a:fld>
            <a:endParaRPr lang="en-US" altLang="he-IL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err="1" smtClean="0"/>
              <a:t>java.nio.channels</a:t>
            </a:r>
            <a:r>
              <a:rPr lang="en-US" altLang="he-IL" dirty="0" smtClean="0"/>
              <a:t> - </a:t>
            </a:r>
            <a:r>
              <a:rPr lang="en-US" altLang="he-IL" dirty="0" err="1" smtClean="0"/>
              <a:t>netty</a:t>
            </a:r>
            <a:endParaRPr lang="en-US" altLang="he-IL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sz="2400" dirty="0">
                <a:hlinkClick r:id="rId3"/>
              </a:rPr>
              <a:t>http://netty.io</a:t>
            </a:r>
            <a:r>
              <a:rPr lang="en-US" altLang="he-IL" sz="2400" dirty="0" smtClean="0">
                <a:hlinkClick r:id="rId3"/>
              </a:rPr>
              <a:t>/</a:t>
            </a:r>
            <a:endParaRPr lang="en-US" altLang="he-IL" sz="2400" dirty="0" smtClean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endParaRPr lang="en-US" altLang="he-IL" sz="2400" dirty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dirty="0" smtClean="0"/>
              <a:t>Java Framework for embedded client-server / client / server</a:t>
            </a:r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endParaRPr lang="en-US" altLang="he-IL" dirty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dirty="0" smtClean="0"/>
              <a:t>Open Source (Apache License)</a:t>
            </a:r>
            <a:endParaRPr lang="en-US" altLang="he-IL" dirty="0" smtClean="0"/>
          </a:p>
          <a:p>
            <a:pPr lvl="1" eaLnBrk="1" hangingPunct="1">
              <a:lnSpc>
                <a:spcPct val="90000"/>
              </a:lnSpc>
              <a:buFontTx/>
              <a:buChar char="-"/>
              <a:tabLst>
                <a:tab pos="1346200" algn="l"/>
                <a:tab pos="1795463" algn="l"/>
              </a:tabLst>
            </a:pPr>
            <a:endParaRPr lang="en-US" altLang="he-IL" sz="1800" dirty="0" smtClean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dirty="0" smtClean="0"/>
              <a:t>Using </a:t>
            </a:r>
            <a:r>
              <a:rPr lang="en-US" altLang="he-IL" dirty="0" err="1" smtClean="0"/>
              <a:t>java.nio.channels</a:t>
            </a:r>
            <a:endParaRPr lang="en-US" altLang="he-IL" dirty="0" smtClean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endParaRPr lang="en-US" altLang="he-IL" dirty="0"/>
          </a:p>
          <a:p>
            <a:pPr marL="1587" lvl="1" indent="0" eaLnBrk="1" hangingPunct="1">
              <a:lnSpc>
                <a:spcPct val="90000"/>
              </a:lnSpc>
              <a:buNone/>
              <a:tabLst>
                <a:tab pos="1346200" algn="l"/>
                <a:tab pos="1795463" algn="l"/>
              </a:tabLst>
            </a:pPr>
            <a:r>
              <a:rPr lang="en-US" altLang="he-IL" dirty="0" smtClean="0"/>
              <a:t>Supporting many protocols and needs</a:t>
            </a:r>
            <a:endParaRPr lang="en-US" altLang="he-IL" dirty="0" smtClean="0"/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346200" algn="l"/>
                <a:tab pos="1795463" algn="l"/>
              </a:tabLst>
            </a:pP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26826184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ChangeArrowheads="1"/>
          </p:cNvSpPr>
          <p:nvPr/>
        </p:nvSpPr>
        <p:spPr bwMode="auto">
          <a:xfrm>
            <a:off x="1530350" y="3176588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Downloading a web page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TCP Client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TCP Server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err="1" smtClean="0"/>
              <a:t>java.nio</a:t>
            </a:r>
            <a:r>
              <a:rPr lang="en-US" altLang="he-IL" dirty="0" smtClean="0"/>
              <a:t> </a:t>
            </a:r>
            <a:r>
              <a:rPr lang="en-US" altLang="he-IL" dirty="0"/>
              <a:t>– selectors and </a:t>
            </a:r>
            <a:r>
              <a:rPr lang="en-US" altLang="he-IL" dirty="0" smtClean="0"/>
              <a:t>channels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What’s </a:t>
            </a:r>
            <a:r>
              <a:rPr lang="en-US" altLang="he-IL" dirty="0" smtClean="0"/>
              <a:t>beyond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94BEF4-C2A7-420D-B346-AA91518FE6DE}" type="slidenum">
              <a:rPr lang="en-US" altLang="he-IL" sz="1200"/>
              <a:pPr/>
              <a:t>22</a:t>
            </a:fld>
            <a:endParaRPr lang="en-US" altLang="he-IL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What’s beyond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Char char="-"/>
              <a:tabLst>
                <a:tab pos="1346200" algn="l"/>
                <a:tab pos="1795463" algn="l"/>
              </a:tabLst>
            </a:pPr>
            <a:r>
              <a:rPr lang="en-US" altLang="he-IL" sz="2400" dirty="0" smtClean="0"/>
              <a:t>UDP</a:t>
            </a: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1346200" algn="l"/>
                <a:tab pos="1795463" algn="l"/>
              </a:tabLst>
            </a:pPr>
            <a:r>
              <a:rPr lang="en-US" altLang="he-IL" sz="1800" b="1" dirty="0" err="1" smtClean="0"/>
              <a:t>java.net.DatagramSocket</a:t>
            </a:r>
            <a:endParaRPr lang="en-US" altLang="he-IL" sz="500" dirty="0" smtClean="0"/>
          </a:p>
          <a:p>
            <a:pPr lvl="1" eaLnBrk="1" hangingPunct="1">
              <a:lnSpc>
                <a:spcPct val="90000"/>
              </a:lnSpc>
              <a:buFontTx/>
              <a:buChar char="-"/>
              <a:tabLst>
                <a:tab pos="1346200" algn="l"/>
                <a:tab pos="1795463" algn="l"/>
              </a:tabLst>
            </a:pPr>
            <a:r>
              <a:rPr lang="en-US" altLang="he-IL" sz="2400" dirty="0" smtClean="0"/>
              <a:t>Multicast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346200" algn="l"/>
                <a:tab pos="1795463" algn="l"/>
              </a:tabLst>
            </a:pPr>
            <a:r>
              <a:rPr lang="en-US" altLang="he-IL" b="1" dirty="0" smtClean="0"/>
              <a:t>	</a:t>
            </a:r>
            <a:r>
              <a:rPr lang="en-US" altLang="he-IL" sz="1800" b="1" dirty="0" err="1" smtClean="0"/>
              <a:t>java.net.MulticastSocket</a:t>
            </a:r>
            <a:endParaRPr lang="en-US" altLang="he-IL" sz="1800" b="1" dirty="0" smtClean="0"/>
          </a:p>
          <a:p>
            <a:pPr lvl="1" eaLnBrk="1" hangingPunct="1">
              <a:lnSpc>
                <a:spcPct val="90000"/>
              </a:lnSpc>
              <a:buFontTx/>
              <a:buChar char="-"/>
              <a:tabLst>
                <a:tab pos="1346200" algn="l"/>
                <a:tab pos="1795463" algn="l"/>
              </a:tabLst>
            </a:pPr>
            <a:r>
              <a:rPr lang="en-US" altLang="he-IL" sz="2400" dirty="0" smtClean="0"/>
              <a:t>Servlets </a:t>
            </a:r>
            <a:r>
              <a:rPr lang="en-US" altLang="he-IL" sz="2400" dirty="0" smtClean="0"/>
              <a:t>(and JSP)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  <a:tabLst>
                <a:tab pos="1346200" algn="l"/>
                <a:tab pos="1795463" algn="l"/>
              </a:tabLst>
            </a:pPr>
            <a:r>
              <a:rPr lang="en-US" altLang="he-IL" sz="2400" dirty="0" smtClean="0"/>
              <a:t>Web Services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  <a:tabLst>
                <a:tab pos="1346200" algn="l"/>
                <a:tab pos="1795463" algn="l"/>
              </a:tabLst>
            </a:pPr>
            <a:r>
              <a:rPr lang="en-US" altLang="he-IL" sz="2400" dirty="0" smtClean="0"/>
              <a:t>RMI; EJB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  <a:tabLst>
                <a:tab pos="1346200" algn="l"/>
                <a:tab pos="1795463" algn="l"/>
              </a:tabLst>
            </a:pPr>
            <a:endParaRPr lang="en-US" altLang="he-IL" sz="1800" dirty="0" smtClean="0"/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346200" algn="l"/>
                <a:tab pos="1795463" algn="l"/>
              </a:tabLst>
            </a:pP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40178694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ChangeArrowheads="1"/>
          </p:cNvSpPr>
          <p:nvPr/>
        </p:nvSpPr>
        <p:spPr bwMode="auto">
          <a:xfrm>
            <a:off x="1530350" y="3808597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Downloading a web page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TCP Client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TCP Server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err="1" smtClean="0"/>
              <a:t>java.nio</a:t>
            </a:r>
            <a:r>
              <a:rPr lang="en-US" altLang="he-IL" dirty="0" smtClean="0"/>
              <a:t> </a:t>
            </a:r>
            <a:r>
              <a:rPr lang="en-US" altLang="he-IL" dirty="0"/>
              <a:t>– selectors and </a:t>
            </a:r>
            <a:r>
              <a:rPr lang="en-US" altLang="he-IL" dirty="0" smtClean="0"/>
              <a:t>channels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What’s </a:t>
            </a:r>
            <a:r>
              <a:rPr lang="en-US" altLang="he-IL" dirty="0" smtClean="0"/>
              <a:t>beyond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1442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E4988BF-EC16-4B88-9569-3AF6F36CD256}" type="slidenum">
              <a:rPr lang="en-US" altLang="he-IL" sz="1200"/>
              <a:pPr/>
              <a:t>24</a:t>
            </a:fld>
            <a:endParaRPr lang="en-US" altLang="he-IL" sz="120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Exercise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mtClean="0"/>
              <a:t>Write a simple chat server and chat client.</a:t>
            </a:r>
          </a:p>
          <a:p>
            <a:pPr marL="0" indent="0" eaLnBrk="1" hangingPunct="1"/>
            <a:r>
              <a:rPr lang="en-US" altLang="he-IL" smtClean="0"/>
              <a:t>The chat client will get input from the keyboard and send it, at EOL, to the chat server. Messages from the server will be printed to the client’s Console.</a:t>
            </a:r>
          </a:p>
          <a:p>
            <a:pPr marL="0" indent="0" eaLnBrk="1" hangingPunct="1"/>
            <a:r>
              <a:rPr lang="en-US" altLang="he-IL" smtClean="0"/>
              <a:t>The chat server will distribute all messages to all the clients, with the id of the sending client.</a:t>
            </a:r>
          </a:p>
          <a:p>
            <a:pPr marL="0" indent="0" eaLnBrk="1" hangingPunct="1"/>
            <a:r>
              <a:rPr lang="en-US" altLang="he-IL" smtClean="0"/>
              <a:t>Use threads appropriately in the server!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E1FD5B-6AEC-4A3C-8651-C2CC12038362}" type="slidenum">
              <a:rPr lang="en-US" altLang="he-IL" sz="1200"/>
              <a:pPr/>
              <a:t>25</a:t>
            </a:fld>
            <a:endParaRPr lang="en-US" altLang="he-IL" sz="120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white">
          <a:xfrm>
            <a:off x="0" y="6138863"/>
            <a:ext cx="9144000" cy="719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he-IL" altLang="he-IL"/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3406775" y="3440113"/>
            <a:ext cx="5254625" cy="1006475"/>
            <a:chOff x="1225" y="1843"/>
            <a:chExt cx="3310" cy="634"/>
          </a:xfrm>
        </p:grpSpPr>
        <p:sp>
          <p:nvSpPr>
            <p:cNvPr id="19464" name="Freeform 4"/>
            <p:cNvSpPr>
              <a:spLocks/>
            </p:cNvSpPr>
            <p:nvPr/>
          </p:nvSpPr>
          <p:spPr bwMode="gray">
            <a:xfrm>
              <a:off x="1225" y="1911"/>
              <a:ext cx="428" cy="558"/>
            </a:xfrm>
            <a:custGeom>
              <a:avLst/>
              <a:gdLst>
                <a:gd name="T0" fmla="*/ 428 w 428"/>
                <a:gd name="T1" fmla="*/ 4 h 558"/>
                <a:gd name="T2" fmla="*/ 428 w 428"/>
                <a:gd name="T3" fmla="*/ 4 h 558"/>
                <a:gd name="T4" fmla="*/ 426 w 428"/>
                <a:gd name="T5" fmla="*/ 42 h 558"/>
                <a:gd name="T6" fmla="*/ 420 w 428"/>
                <a:gd name="T7" fmla="*/ 46 h 558"/>
                <a:gd name="T8" fmla="*/ 420 w 428"/>
                <a:gd name="T9" fmla="*/ 46 h 558"/>
                <a:gd name="T10" fmla="*/ 332 w 428"/>
                <a:gd name="T11" fmla="*/ 44 h 558"/>
                <a:gd name="T12" fmla="*/ 244 w 428"/>
                <a:gd name="T13" fmla="*/ 42 h 558"/>
                <a:gd name="T14" fmla="*/ 244 w 428"/>
                <a:gd name="T15" fmla="*/ 42 h 558"/>
                <a:gd name="T16" fmla="*/ 242 w 428"/>
                <a:gd name="T17" fmla="*/ 120 h 558"/>
                <a:gd name="T18" fmla="*/ 242 w 428"/>
                <a:gd name="T19" fmla="*/ 120 h 558"/>
                <a:gd name="T20" fmla="*/ 242 w 428"/>
                <a:gd name="T21" fmla="*/ 198 h 558"/>
                <a:gd name="T22" fmla="*/ 244 w 428"/>
                <a:gd name="T23" fmla="*/ 276 h 558"/>
                <a:gd name="T24" fmla="*/ 244 w 428"/>
                <a:gd name="T25" fmla="*/ 276 h 558"/>
                <a:gd name="T26" fmla="*/ 246 w 428"/>
                <a:gd name="T27" fmla="*/ 448 h 558"/>
                <a:gd name="T28" fmla="*/ 246 w 428"/>
                <a:gd name="T29" fmla="*/ 448 h 558"/>
                <a:gd name="T30" fmla="*/ 250 w 428"/>
                <a:gd name="T31" fmla="*/ 552 h 558"/>
                <a:gd name="T32" fmla="*/ 244 w 428"/>
                <a:gd name="T33" fmla="*/ 556 h 558"/>
                <a:gd name="T34" fmla="*/ 244 w 428"/>
                <a:gd name="T35" fmla="*/ 556 h 558"/>
                <a:gd name="T36" fmla="*/ 192 w 428"/>
                <a:gd name="T37" fmla="*/ 558 h 558"/>
                <a:gd name="T38" fmla="*/ 188 w 428"/>
                <a:gd name="T39" fmla="*/ 554 h 558"/>
                <a:gd name="T40" fmla="*/ 188 w 428"/>
                <a:gd name="T41" fmla="*/ 554 h 558"/>
                <a:gd name="T42" fmla="*/ 190 w 428"/>
                <a:gd name="T43" fmla="*/ 470 h 558"/>
                <a:gd name="T44" fmla="*/ 190 w 428"/>
                <a:gd name="T45" fmla="*/ 470 h 558"/>
                <a:gd name="T46" fmla="*/ 188 w 428"/>
                <a:gd name="T47" fmla="*/ 42 h 558"/>
                <a:gd name="T48" fmla="*/ 188 w 428"/>
                <a:gd name="T49" fmla="*/ 42 h 558"/>
                <a:gd name="T50" fmla="*/ 4 w 428"/>
                <a:gd name="T51" fmla="*/ 46 h 558"/>
                <a:gd name="T52" fmla="*/ 0 w 428"/>
                <a:gd name="T53" fmla="*/ 42 h 558"/>
                <a:gd name="T54" fmla="*/ 0 w 428"/>
                <a:gd name="T55" fmla="*/ 42 h 558"/>
                <a:gd name="T56" fmla="*/ 2 w 428"/>
                <a:gd name="T57" fmla="*/ 24 h 558"/>
                <a:gd name="T58" fmla="*/ 2 w 428"/>
                <a:gd name="T59" fmla="*/ 24 h 558"/>
                <a:gd name="T60" fmla="*/ 2 w 428"/>
                <a:gd name="T61" fmla="*/ 4 h 558"/>
                <a:gd name="T62" fmla="*/ 8 w 428"/>
                <a:gd name="T63" fmla="*/ 0 h 558"/>
                <a:gd name="T64" fmla="*/ 8 w 428"/>
                <a:gd name="T65" fmla="*/ 0 h 558"/>
                <a:gd name="T66" fmla="*/ 84 w 428"/>
                <a:gd name="T67" fmla="*/ 2 h 558"/>
                <a:gd name="T68" fmla="*/ 316 w 428"/>
                <a:gd name="T69" fmla="*/ 2 h 558"/>
                <a:gd name="T70" fmla="*/ 316 w 428"/>
                <a:gd name="T71" fmla="*/ 2 h 558"/>
                <a:gd name="T72" fmla="*/ 424 w 428"/>
                <a:gd name="T73" fmla="*/ 0 h 558"/>
                <a:gd name="T74" fmla="*/ 428 w 428"/>
                <a:gd name="T75" fmla="*/ 4 h 5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558"/>
                <a:gd name="T116" fmla="*/ 428 w 428"/>
                <a:gd name="T117" fmla="*/ 558 h 5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558">
                  <a:moveTo>
                    <a:pt x="428" y="4"/>
                  </a:moveTo>
                  <a:lnTo>
                    <a:pt x="428" y="4"/>
                  </a:lnTo>
                  <a:lnTo>
                    <a:pt x="426" y="42"/>
                  </a:lnTo>
                  <a:lnTo>
                    <a:pt x="420" y="46"/>
                  </a:lnTo>
                  <a:lnTo>
                    <a:pt x="332" y="44"/>
                  </a:lnTo>
                  <a:lnTo>
                    <a:pt x="244" y="42"/>
                  </a:lnTo>
                  <a:lnTo>
                    <a:pt x="242" y="120"/>
                  </a:lnTo>
                  <a:lnTo>
                    <a:pt x="242" y="198"/>
                  </a:lnTo>
                  <a:lnTo>
                    <a:pt x="244" y="276"/>
                  </a:lnTo>
                  <a:lnTo>
                    <a:pt x="246" y="448"/>
                  </a:lnTo>
                  <a:lnTo>
                    <a:pt x="250" y="552"/>
                  </a:lnTo>
                  <a:lnTo>
                    <a:pt x="244" y="556"/>
                  </a:lnTo>
                  <a:lnTo>
                    <a:pt x="192" y="558"/>
                  </a:lnTo>
                  <a:lnTo>
                    <a:pt x="188" y="554"/>
                  </a:lnTo>
                  <a:lnTo>
                    <a:pt x="190" y="470"/>
                  </a:lnTo>
                  <a:lnTo>
                    <a:pt x="188" y="42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2" y="24"/>
                  </a:lnTo>
                  <a:lnTo>
                    <a:pt x="2" y="4"/>
                  </a:lnTo>
                  <a:lnTo>
                    <a:pt x="8" y="0"/>
                  </a:lnTo>
                  <a:lnTo>
                    <a:pt x="84" y="2"/>
                  </a:lnTo>
                  <a:lnTo>
                    <a:pt x="316" y="2"/>
                  </a:lnTo>
                  <a:lnTo>
                    <a:pt x="424" y="0"/>
                  </a:lnTo>
                  <a:lnTo>
                    <a:pt x="428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9465" name="Freeform 5"/>
            <p:cNvSpPr>
              <a:spLocks/>
            </p:cNvSpPr>
            <p:nvPr/>
          </p:nvSpPr>
          <p:spPr bwMode="gray">
            <a:xfrm>
              <a:off x="1675" y="1843"/>
              <a:ext cx="358" cy="626"/>
            </a:xfrm>
            <a:custGeom>
              <a:avLst/>
              <a:gdLst>
                <a:gd name="T0" fmla="*/ 352 w 358"/>
                <a:gd name="T1" fmla="*/ 624 h 626"/>
                <a:gd name="T2" fmla="*/ 298 w 358"/>
                <a:gd name="T3" fmla="*/ 622 h 626"/>
                <a:gd name="T4" fmla="*/ 298 w 358"/>
                <a:gd name="T5" fmla="*/ 492 h 626"/>
                <a:gd name="T6" fmla="*/ 298 w 358"/>
                <a:gd name="T7" fmla="*/ 384 h 626"/>
                <a:gd name="T8" fmla="*/ 296 w 358"/>
                <a:gd name="T9" fmla="*/ 340 h 626"/>
                <a:gd name="T10" fmla="*/ 292 w 358"/>
                <a:gd name="T11" fmla="*/ 318 h 626"/>
                <a:gd name="T12" fmla="*/ 286 w 358"/>
                <a:gd name="T13" fmla="*/ 298 h 626"/>
                <a:gd name="T14" fmla="*/ 272 w 358"/>
                <a:gd name="T15" fmla="*/ 278 h 626"/>
                <a:gd name="T16" fmla="*/ 252 w 358"/>
                <a:gd name="T17" fmla="*/ 264 h 626"/>
                <a:gd name="T18" fmla="*/ 240 w 358"/>
                <a:gd name="T19" fmla="*/ 260 h 626"/>
                <a:gd name="T20" fmla="*/ 214 w 358"/>
                <a:gd name="T21" fmla="*/ 256 h 626"/>
                <a:gd name="T22" fmla="*/ 200 w 358"/>
                <a:gd name="T23" fmla="*/ 254 h 626"/>
                <a:gd name="T24" fmla="*/ 164 w 358"/>
                <a:gd name="T25" fmla="*/ 258 h 626"/>
                <a:gd name="T26" fmla="*/ 126 w 358"/>
                <a:gd name="T27" fmla="*/ 270 h 626"/>
                <a:gd name="T28" fmla="*/ 108 w 358"/>
                <a:gd name="T29" fmla="*/ 278 h 626"/>
                <a:gd name="T30" fmla="*/ 76 w 358"/>
                <a:gd name="T31" fmla="*/ 296 h 626"/>
                <a:gd name="T32" fmla="*/ 62 w 358"/>
                <a:gd name="T33" fmla="*/ 308 h 626"/>
                <a:gd name="T34" fmla="*/ 62 w 358"/>
                <a:gd name="T35" fmla="*/ 316 h 626"/>
                <a:gd name="T36" fmla="*/ 68 w 358"/>
                <a:gd name="T37" fmla="*/ 620 h 626"/>
                <a:gd name="T38" fmla="*/ 64 w 358"/>
                <a:gd name="T39" fmla="*/ 624 h 626"/>
                <a:gd name="T40" fmla="*/ 8 w 358"/>
                <a:gd name="T41" fmla="*/ 620 h 626"/>
                <a:gd name="T42" fmla="*/ 10 w 358"/>
                <a:gd name="T43" fmla="*/ 276 h 626"/>
                <a:gd name="T44" fmla="*/ 10 w 358"/>
                <a:gd name="T45" fmla="*/ 210 h 626"/>
                <a:gd name="T46" fmla="*/ 6 w 358"/>
                <a:gd name="T47" fmla="*/ 78 h 626"/>
                <a:gd name="T48" fmla="*/ 6 w 358"/>
                <a:gd name="T49" fmla="*/ 8 h 626"/>
                <a:gd name="T50" fmla="*/ 60 w 358"/>
                <a:gd name="T51" fmla="*/ 0 h 626"/>
                <a:gd name="T52" fmla="*/ 64 w 358"/>
                <a:gd name="T53" fmla="*/ 4 h 626"/>
                <a:gd name="T54" fmla="*/ 62 w 358"/>
                <a:gd name="T55" fmla="*/ 126 h 626"/>
                <a:gd name="T56" fmla="*/ 62 w 358"/>
                <a:gd name="T57" fmla="*/ 262 h 626"/>
                <a:gd name="T58" fmla="*/ 98 w 358"/>
                <a:gd name="T59" fmla="*/ 242 h 626"/>
                <a:gd name="T60" fmla="*/ 136 w 358"/>
                <a:gd name="T61" fmla="*/ 226 h 626"/>
                <a:gd name="T62" fmla="*/ 176 w 358"/>
                <a:gd name="T63" fmla="*/ 216 h 626"/>
                <a:gd name="T64" fmla="*/ 218 w 358"/>
                <a:gd name="T65" fmla="*/ 212 h 626"/>
                <a:gd name="T66" fmla="*/ 238 w 358"/>
                <a:gd name="T67" fmla="*/ 214 h 626"/>
                <a:gd name="T68" fmla="*/ 274 w 358"/>
                <a:gd name="T69" fmla="*/ 222 h 626"/>
                <a:gd name="T70" fmla="*/ 290 w 358"/>
                <a:gd name="T71" fmla="*/ 228 h 626"/>
                <a:gd name="T72" fmla="*/ 318 w 358"/>
                <a:gd name="T73" fmla="*/ 248 h 626"/>
                <a:gd name="T74" fmla="*/ 338 w 358"/>
                <a:gd name="T75" fmla="*/ 278 h 626"/>
                <a:gd name="T76" fmla="*/ 342 w 358"/>
                <a:gd name="T77" fmla="*/ 288 h 626"/>
                <a:gd name="T78" fmla="*/ 350 w 358"/>
                <a:gd name="T79" fmla="*/ 326 h 626"/>
                <a:gd name="T80" fmla="*/ 350 w 358"/>
                <a:gd name="T81" fmla="*/ 378 h 626"/>
                <a:gd name="T82" fmla="*/ 352 w 358"/>
                <a:gd name="T83" fmla="*/ 458 h 626"/>
                <a:gd name="T84" fmla="*/ 352 w 358"/>
                <a:gd name="T85" fmla="*/ 624 h 6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8"/>
                <a:gd name="T130" fmla="*/ 0 h 626"/>
                <a:gd name="T131" fmla="*/ 358 w 358"/>
                <a:gd name="T132" fmla="*/ 626 h 62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8" h="626">
                  <a:moveTo>
                    <a:pt x="352" y="624"/>
                  </a:moveTo>
                  <a:lnTo>
                    <a:pt x="352" y="624"/>
                  </a:lnTo>
                  <a:lnTo>
                    <a:pt x="302" y="626"/>
                  </a:lnTo>
                  <a:lnTo>
                    <a:pt x="298" y="622"/>
                  </a:lnTo>
                  <a:lnTo>
                    <a:pt x="298" y="492"/>
                  </a:lnTo>
                  <a:lnTo>
                    <a:pt x="298" y="384"/>
                  </a:lnTo>
                  <a:lnTo>
                    <a:pt x="296" y="340"/>
                  </a:lnTo>
                  <a:lnTo>
                    <a:pt x="292" y="318"/>
                  </a:lnTo>
                  <a:lnTo>
                    <a:pt x="286" y="298"/>
                  </a:lnTo>
                  <a:lnTo>
                    <a:pt x="280" y="288"/>
                  </a:lnTo>
                  <a:lnTo>
                    <a:pt x="272" y="278"/>
                  </a:lnTo>
                  <a:lnTo>
                    <a:pt x="262" y="270"/>
                  </a:lnTo>
                  <a:lnTo>
                    <a:pt x="252" y="264"/>
                  </a:lnTo>
                  <a:lnTo>
                    <a:pt x="240" y="260"/>
                  </a:lnTo>
                  <a:lnTo>
                    <a:pt x="226" y="258"/>
                  </a:lnTo>
                  <a:lnTo>
                    <a:pt x="214" y="256"/>
                  </a:lnTo>
                  <a:lnTo>
                    <a:pt x="200" y="254"/>
                  </a:lnTo>
                  <a:lnTo>
                    <a:pt x="182" y="256"/>
                  </a:lnTo>
                  <a:lnTo>
                    <a:pt x="164" y="258"/>
                  </a:lnTo>
                  <a:lnTo>
                    <a:pt x="146" y="262"/>
                  </a:lnTo>
                  <a:lnTo>
                    <a:pt x="126" y="270"/>
                  </a:lnTo>
                  <a:lnTo>
                    <a:pt x="108" y="278"/>
                  </a:lnTo>
                  <a:lnTo>
                    <a:pt x="92" y="286"/>
                  </a:lnTo>
                  <a:lnTo>
                    <a:pt x="76" y="296"/>
                  </a:lnTo>
                  <a:lnTo>
                    <a:pt x="62" y="308"/>
                  </a:lnTo>
                  <a:lnTo>
                    <a:pt x="62" y="316"/>
                  </a:lnTo>
                  <a:lnTo>
                    <a:pt x="64" y="468"/>
                  </a:lnTo>
                  <a:lnTo>
                    <a:pt x="68" y="620"/>
                  </a:lnTo>
                  <a:lnTo>
                    <a:pt x="64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10" y="276"/>
                  </a:lnTo>
                  <a:lnTo>
                    <a:pt x="10" y="210"/>
                  </a:lnTo>
                  <a:lnTo>
                    <a:pt x="8" y="144"/>
                  </a:lnTo>
                  <a:lnTo>
                    <a:pt x="6" y="7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2" y="66"/>
                  </a:lnTo>
                  <a:lnTo>
                    <a:pt x="62" y="126"/>
                  </a:lnTo>
                  <a:lnTo>
                    <a:pt x="62" y="262"/>
                  </a:lnTo>
                  <a:lnTo>
                    <a:pt x="80" y="252"/>
                  </a:lnTo>
                  <a:lnTo>
                    <a:pt x="98" y="242"/>
                  </a:lnTo>
                  <a:lnTo>
                    <a:pt x="116" y="232"/>
                  </a:lnTo>
                  <a:lnTo>
                    <a:pt x="136" y="226"/>
                  </a:lnTo>
                  <a:lnTo>
                    <a:pt x="156" y="220"/>
                  </a:lnTo>
                  <a:lnTo>
                    <a:pt x="176" y="216"/>
                  </a:lnTo>
                  <a:lnTo>
                    <a:pt x="196" y="214"/>
                  </a:lnTo>
                  <a:lnTo>
                    <a:pt x="218" y="212"/>
                  </a:lnTo>
                  <a:lnTo>
                    <a:pt x="238" y="214"/>
                  </a:lnTo>
                  <a:lnTo>
                    <a:pt x="256" y="216"/>
                  </a:lnTo>
                  <a:lnTo>
                    <a:pt x="274" y="222"/>
                  </a:lnTo>
                  <a:lnTo>
                    <a:pt x="290" y="228"/>
                  </a:lnTo>
                  <a:lnTo>
                    <a:pt x="304" y="238"/>
                  </a:lnTo>
                  <a:lnTo>
                    <a:pt x="318" y="248"/>
                  </a:lnTo>
                  <a:lnTo>
                    <a:pt x="330" y="262"/>
                  </a:lnTo>
                  <a:lnTo>
                    <a:pt x="338" y="278"/>
                  </a:lnTo>
                  <a:lnTo>
                    <a:pt x="342" y="288"/>
                  </a:lnTo>
                  <a:lnTo>
                    <a:pt x="346" y="300"/>
                  </a:lnTo>
                  <a:lnTo>
                    <a:pt x="350" y="326"/>
                  </a:lnTo>
                  <a:lnTo>
                    <a:pt x="350" y="378"/>
                  </a:lnTo>
                  <a:lnTo>
                    <a:pt x="352" y="458"/>
                  </a:lnTo>
                  <a:lnTo>
                    <a:pt x="358" y="620"/>
                  </a:lnTo>
                  <a:lnTo>
                    <a:pt x="35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9466" name="Freeform 6"/>
            <p:cNvSpPr>
              <a:spLocks noEditPoints="1"/>
            </p:cNvSpPr>
            <p:nvPr/>
          </p:nvSpPr>
          <p:spPr bwMode="gray">
            <a:xfrm>
              <a:off x="2073" y="2055"/>
              <a:ext cx="326" cy="422"/>
            </a:xfrm>
            <a:custGeom>
              <a:avLst/>
              <a:gdLst>
                <a:gd name="T0" fmla="*/ 276 w 326"/>
                <a:gd name="T1" fmla="*/ 414 h 422"/>
                <a:gd name="T2" fmla="*/ 270 w 326"/>
                <a:gd name="T3" fmla="*/ 382 h 422"/>
                <a:gd name="T4" fmla="*/ 226 w 326"/>
                <a:gd name="T5" fmla="*/ 406 h 422"/>
                <a:gd name="T6" fmla="*/ 178 w 326"/>
                <a:gd name="T7" fmla="*/ 420 h 422"/>
                <a:gd name="T8" fmla="*/ 144 w 326"/>
                <a:gd name="T9" fmla="*/ 422 h 422"/>
                <a:gd name="T10" fmla="*/ 88 w 326"/>
                <a:gd name="T11" fmla="*/ 412 h 422"/>
                <a:gd name="T12" fmla="*/ 52 w 326"/>
                <a:gd name="T13" fmla="*/ 394 h 422"/>
                <a:gd name="T14" fmla="*/ 32 w 326"/>
                <a:gd name="T15" fmla="*/ 376 h 422"/>
                <a:gd name="T16" fmla="*/ 12 w 326"/>
                <a:gd name="T17" fmla="*/ 346 h 422"/>
                <a:gd name="T18" fmla="*/ 2 w 326"/>
                <a:gd name="T19" fmla="*/ 308 h 422"/>
                <a:gd name="T20" fmla="*/ 2 w 326"/>
                <a:gd name="T21" fmla="*/ 270 h 422"/>
                <a:gd name="T22" fmla="*/ 28 w 326"/>
                <a:gd name="T23" fmla="*/ 214 h 422"/>
                <a:gd name="T24" fmla="*/ 58 w 326"/>
                <a:gd name="T25" fmla="*/ 188 h 422"/>
                <a:gd name="T26" fmla="*/ 96 w 326"/>
                <a:gd name="T27" fmla="*/ 172 h 422"/>
                <a:gd name="T28" fmla="*/ 182 w 326"/>
                <a:gd name="T29" fmla="*/ 150 h 422"/>
                <a:gd name="T30" fmla="*/ 270 w 326"/>
                <a:gd name="T31" fmla="*/ 124 h 422"/>
                <a:gd name="T32" fmla="*/ 264 w 326"/>
                <a:gd name="T33" fmla="*/ 84 h 422"/>
                <a:gd name="T34" fmla="*/ 246 w 326"/>
                <a:gd name="T35" fmla="*/ 60 h 422"/>
                <a:gd name="T36" fmla="*/ 196 w 326"/>
                <a:gd name="T37" fmla="*/ 42 h 422"/>
                <a:gd name="T38" fmla="*/ 142 w 326"/>
                <a:gd name="T39" fmla="*/ 44 h 422"/>
                <a:gd name="T40" fmla="*/ 54 w 326"/>
                <a:gd name="T41" fmla="*/ 72 h 422"/>
                <a:gd name="T42" fmla="*/ 50 w 326"/>
                <a:gd name="T43" fmla="*/ 50 h 422"/>
                <a:gd name="T44" fmla="*/ 54 w 326"/>
                <a:gd name="T45" fmla="*/ 26 h 422"/>
                <a:gd name="T46" fmla="*/ 118 w 326"/>
                <a:gd name="T47" fmla="*/ 8 h 422"/>
                <a:gd name="T48" fmla="*/ 184 w 326"/>
                <a:gd name="T49" fmla="*/ 0 h 422"/>
                <a:gd name="T50" fmla="*/ 242 w 326"/>
                <a:gd name="T51" fmla="*/ 8 h 422"/>
                <a:gd name="T52" fmla="*/ 278 w 326"/>
                <a:gd name="T53" fmla="*/ 22 h 422"/>
                <a:gd name="T54" fmla="*/ 314 w 326"/>
                <a:gd name="T55" fmla="*/ 64 h 422"/>
                <a:gd name="T56" fmla="*/ 320 w 326"/>
                <a:gd name="T57" fmla="*/ 92 h 422"/>
                <a:gd name="T58" fmla="*/ 322 w 326"/>
                <a:gd name="T59" fmla="*/ 120 h 422"/>
                <a:gd name="T60" fmla="*/ 320 w 326"/>
                <a:gd name="T61" fmla="*/ 304 h 422"/>
                <a:gd name="T62" fmla="*/ 320 w 326"/>
                <a:gd name="T63" fmla="*/ 412 h 422"/>
                <a:gd name="T64" fmla="*/ 204 w 326"/>
                <a:gd name="T65" fmla="*/ 188 h 422"/>
                <a:gd name="T66" fmla="*/ 134 w 326"/>
                <a:gd name="T67" fmla="*/ 204 h 422"/>
                <a:gd name="T68" fmla="*/ 102 w 326"/>
                <a:gd name="T69" fmla="*/ 216 h 422"/>
                <a:gd name="T70" fmla="*/ 78 w 326"/>
                <a:gd name="T71" fmla="*/ 234 h 422"/>
                <a:gd name="T72" fmla="*/ 56 w 326"/>
                <a:gd name="T73" fmla="*/ 276 h 422"/>
                <a:gd name="T74" fmla="*/ 58 w 326"/>
                <a:gd name="T75" fmla="*/ 312 h 422"/>
                <a:gd name="T76" fmla="*/ 86 w 326"/>
                <a:gd name="T77" fmla="*/ 356 h 422"/>
                <a:gd name="T78" fmla="*/ 118 w 326"/>
                <a:gd name="T79" fmla="*/ 374 h 422"/>
                <a:gd name="T80" fmla="*/ 156 w 326"/>
                <a:gd name="T81" fmla="*/ 380 h 422"/>
                <a:gd name="T82" fmla="*/ 202 w 326"/>
                <a:gd name="T83" fmla="*/ 374 h 422"/>
                <a:gd name="T84" fmla="*/ 244 w 326"/>
                <a:gd name="T85" fmla="*/ 356 h 422"/>
                <a:gd name="T86" fmla="*/ 270 w 326"/>
                <a:gd name="T87" fmla="*/ 180 h 4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6"/>
                <a:gd name="T133" fmla="*/ 0 h 422"/>
                <a:gd name="T134" fmla="*/ 326 w 326"/>
                <a:gd name="T135" fmla="*/ 422 h 42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6" h="422">
                  <a:moveTo>
                    <a:pt x="320" y="412"/>
                  </a:moveTo>
                  <a:lnTo>
                    <a:pt x="320" y="412"/>
                  </a:lnTo>
                  <a:lnTo>
                    <a:pt x="276" y="414"/>
                  </a:lnTo>
                  <a:lnTo>
                    <a:pt x="270" y="410"/>
                  </a:lnTo>
                  <a:lnTo>
                    <a:pt x="270" y="382"/>
                  </a:lnTo>
                  <a:lnTo>
                    <a:pt x="256" y="392"/>
                  </a:lnTo>
                  <a:lnTo>
                    <a:pt x="240" y="400"/>
                  </a:lnTo>
                  <a:lnTo>
                    <a:pt x="226" y="406"/>
                  </a:lnTo>
                  <a:lnTo>
                    <a:pt x="210" y="412"/>
                  </a:lnTo>
                  <a:lnTo>
                    <a:pt x="194" y="416"/>
                  </a:lnTo>
                  <a:lnTo>
                    <a:pt x="178" y="420"/>
                  </a:lnTo>
                  <a:lnTo>
                    <a:pt x="162" y="420"/>
                  </a:lnTo>
                  <a:lnTo>
                    <a:pt x="144" y="422"/>
                  </a:lnTo>
                  <a:lnTo>
                    <a:pt x="114" y="420"/>
                  </a:lnTo>
                  <a:lnTo>
                    <a:pt x="100" y="416"/>
                  </a:lnTo>
                  <a:lnTo>
                    <a:pt x="88" y="412"/>
                  </a:lnTo>
                  <a:lnTo>
                    <a:pt x="74" y="408"/>
                  </a:lnTo>
                  <a:lnTo>
                    <a:pt x="62" y="400"/>
                  </a:lnTo>
                  <a:lnTo>
                    <a:pt x="52" y="394"/>
                  </a:lnTo>
                  <a:lnTo>
                    <a:pt x="42" y="386"/>
                  </a:lnTo>
                  <a:lnTo>
                    <a:pt x="32" y="376"/>
                  </a:lnTo>
                  <a:lnTo>
                    <a:pt x="24" y="366"/>
                  </a:lnTo>
                  <a:lnTo>
                    <a:pt x="16" y="356"/>
                  </a:lnTo>
                  <a:lnTo>
                    <a:pt x="12" y="346"/>
                  </a:lnTo>
                  <a:lnTo>
                    <a:pt x="6" y="334"/>
                  </a:lnTo>
                  <a:lnTo>
                    <a:pt x="4" y="322"/>
                  </a:lnTo>
                  <a:lnTo>
                    <a:pt x="2" y="308"/>
                  </a:lnTo>
                  <a:lnTo>
                    <a:pt x="0" y="294"/>
                  </a:lnTo>
                  <a:lnTo>
                    <a:pt x="2" y="270"/>
                  </a:lnTo>
                  <a:lnTo>
                    <a:pt x="8" y="248"/>
                  </a:lnTo>
                  <a:lnTo>
                    <a:pt x="16" y="230"/>
                  </a:lnTo>
                  <a:lnTo>
                    <a:pt x="28" y="214"/>
                  </a:lnTo>
                  <a:lnTo>
                    <a:pt x="42" y="200"/>
                  </a:lnTo>
                  <a:lnTo>
                    <a:pt x="58" y="188"/>
                  </a:lnTo>
                  <a:lnTo>
                    <a:pt x="76" y="180"/>
                  </a:lnTo>
                  <a:lnTo>
                    <a:pt x="96" y="172"/>
                  </a:lnTo>
                  <a:lnTo>
                    <a:pt x="116" y="164"/>
                  </a:lnTo>
                  <a:lnTo>
                    <a:pt x="138" y="158"/>
                  </a:lnTo>
                  <a:lnTo>
                    <a:pt x="182" y="150"/>
                  </a:lnTo>
                  <a:lnTo>
                    <a:pt x="270" y="140"/>
                  </a:lnTo>
                  <a:lnTo>
                    <a:pt x="270" y="124"/>
                  </a:lnTo>
                  <a:lnTo>
                    <a:pt x="268" y="102"/>
                  </a:lnTo>
                  <a:lnTo>
                    <a:pt x="264" y="84"/>
                  </a:lnTo>
                  <a:lnTo>
                    <a:pt x="256" y="70"/>
                  </a:lnTo>
                  <a:lnTo>
                    <a:pt x="246" y="60"/>
                  </a:lnTo>
                  <a:lnTo>
                    <a:pt x="232" y="52"/>
                  </a:lnTo>
                  <a:lnTo>
                    <a:pt x="216" y="46"/>
                  </a:lnTo>
                  <a:lnTo>
                    <a:pt x="196" y="42"/>
                  </a:lnTo>
                  <a:lnTo>
                    <a:pt x="172" y="42"/>
                  </a:lnTo>
                  <a:lnTo>
                    <a:pt x="142" y="44"/>
                  </a:lnTo>
                  <a:lnTo>
                    <a:pt x="112" y="50"/>
                  </a:lnTo>
                  <a:lnTo>
                    <a:pt x="82" y="60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50" y="50"/>
                  </a:lnTo>
                  <a:lnTo>
                    <a:pt x="50" y="32"/>
                  </a:lnTo>
                  <a:lnTo>
                    <a:pt x="54" y="26"/>
                  </a:lnTo>
                  <a:lnTo>
                    <a:pt x="86" y="16"/>
                  </a:lnTo>
                  <a:lnTo>
                    <a:pt x="118" y="8"/>
                  </a:lnTo>
                  <a:lnTo>
                    <a:pt x="150" y="2"/>
                  </a:lnTo>
                  <a:lnTo>
                    <a:pt x="184" y="0"/>
                  </a:lnTo>
                  <a:lnTo>
                    <a:pt x="204" y="2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78" y="22"/>
                  </a:lnTo>
                  <a:lnTo>
                    <a:pt x="292" y="34"/>
                  </a:lnTo>
                  <a:lnTo>
                    <a:pt x="304" y="48"/>
                  </a:lnTo>
                  <a:lnTo>
                    <a:pt x="314" y="64"/>
                  </a:lnTo>
                  <a:lnTo>
                    <a:pt x="318" y="78"/>
                  </a:lnTo>
                  <a:lnTo>
                    <a:pt x="320" y="92"/>
                  </a:lnTo>
                  <a:lnTo>
                    <a:pt x="322" y="106"/>
                  </a:lnTo>
                  <a:lnTo>
                    <a:pt x="322" y="120"/>
                  </a:lnTo>
                  <a:lnTo>
                    <a:pt x="320" y="250"/>
                  </a:lnTo>
                  <a:lnTo>
                    <a:pt x="320" y="304"/>
                  </a:lnTo>
                  <a:lnTo>
                    <a:pt x="322" y="356"/>
                  </a:lnTo>
                  <a:lnTo>
                    <a:pt x="326" y="406"/>
                  </a:lnTo>
                  <a:lnTo>
                    <a:pt x="320" y="412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04" y="188"/>
                  </a:lnTo>
                  <a:lnTo>
                    <a:pt x="168" y="194"/>
                  </a:lnTo>
                  <a:lnTo>
                    <a:pt x="134" y="204"/>
                  </a:lnTo>
                  <a:lnTo>
                    <a:pt x="118" y="210"/>
                  </a:lnTo>
                  <a:lnTo>
                    <a:pt x="102" y="216"/>
                  </a:lnTo>
                  <a:lnTo>
                    <a:pt x="90" y="224"/>
                  </a:lnTo>
                  <a:lnTo>
                    <a:pt x="78" y="234"/>
                  </a:lnTo>
                  <a:lnTo>
                    <a:pt x="68" y="246"/>
                  </a:lnTo>
                  <a:lnTo>
                    <a:pt x="60" y="260"/>
                  </a:lnTo>
                  <a:lnTo>
                    <a:pt x="56" y="276"/>
                  </a:lnTo>
                  <a:lnTo>
                    <a:pt x="56" y="294"/>
                  </a:lnTo>
                  <a:lnTo>
                    <a:pt x="58" y="312"/>
                  </a:lnTo>
                  <a:lnTo>
                    <a:pt x="64" y="330"/>
                  </a:lnTo>
                  <a:lnTo>
                    <a:pt x="72" y="344"/>
                  </a:lnTo>
                  <a:lnTo>
                    <a:pt x="86" y="356"/>
                  </a:lnTo>
                  <a:lnTo>
                    <a:pt x="100" y="366"/>
                  </a:lnTo>
                  <a:lnTo>
                    <a:pt x="118" y="374"/>
                  </a:lnTo>
                  <a:lnTo>
                    <a:pt x="136" y="378"/>
                  </a:lnTo>
                  <a:lnTo>
                    <a:pt x="156" y="380"/>
                  </a:lnTo>
                  <a:lnTo>
                    <a:pt x="172" y="380"/>
                  </a:lnTo>
                  <a:lnTo>
                    <a:pt x="188" y="378"/>
                  </a:lnTo>
                  <a:lnTo>
                    <a:pt x="202" y="374"/>
                  </a:lnTo>
                  <a:lnTo>
                    <a:pt x="216" y="370"/>
                  </a:lnTo>
                  <a:lnTo>
                    <a:pt x="230" y="364"/>
                  </a:lnTo>
                  <a:lnTo>
                    <a:pt x="244" y="356"/>
                  </a:lnTo>
                  <a:lnTo>
                    <a:pt x="258" y="348"/>
                  </a:lnTo>
                  <a:lnTo>
                    <a:pt x="270" y="338"/>
                  </a:lnTo>
                  <a:lnTo>
                    <a:pt x="270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9467" name="Freeform 7"/>
            <p:cNvSpPr>
              <a:spLocks/>
            </p:cNvSpPr>
            <p:nvPr/>
          </p:nvSpPr>
          <p:spPr bwMode="gray">
            <a:xfrm>
              <a:off x="2479" y="2055"/>
              <a:ext cx="356" cy="414"/>
            </a:xfrm>
            <a:custGeom>
              <a:avLst/>
              <a:gdLst>
                <a:gd name="T0" fmla="*/ 352 w 356"/>
                <a:gd name="T1" fmla="*/ 412 h 414"/>
                <a:gd name="T2" fmla="*/ 296 w 356"/>
                <a:gd name="T3" fmla="*/ 408 h 414"/>
                <a:gd name="T4" fmla="*/ 296 w 356"/>
                <a:gd name="T5" fmla="*/ 308 h 414"/>
                <a:gd name="T6" fmla="*/ 294 w 356"/>
                <a:gd name="T7" fmla="*/ 158 h 414"/>
                <a:gd name="T8" fmla="*/ 294 w 356"/>
                <a:gd name="T9" fmla="*/ 114 h 414"/>
                <a:gd name="T10" fmla="*/ 288 w 356"/>
                <a:gd name="T11" fmla="*/ 96 h 414"/>
                <a:gd name="T12" fmla="*/ 280 w 356"/>
                <a:gd name="T13" fmla="*/ 78 h 414"/>
                <a:gd name="T14" fmla="*/ 268 w 356"/>
                <a:gd name="T15" fmla="*/ 64 h 414"/>
                <a:gd name="T16" fmla="*/ 252 w 356"/>
                <a:gd name="T17" fmla="*/ 54 h 414"/>
                <a:gd name="T18" fmla="*/ 242 w 356"/>
                <a:gd name="T19" fmla="*/ 50 h 414"/>
                <a:gd name="T20" fmla="*/ 202 w 356"/>
                <a:gd name="T21" fmla="*/ 44 h 414"/>
                <a:gd name="T22" fmla="*/ 182 w 356"/>
                <a:gd name="T23" fmla="*/ 46 h 414"/>
                <a:gd name="T24" fmla="*/ 144 w 356"/>
                <a:gd name="T25" fmla="*/ 52 h 414"/>
                <a:gd name="T26" fmla="*/ 110 w 356"/>
                <a:gd name="T27" fmla="*/ 66 h 414"/>
                <a:gd name="T28" fmla="*/ 76 w 356"/>
                <a:gd name="T29" fmla="*/ 84 h 414"/>
                <a:gd name="T30" fmla="*/ 60 w 356"/>
                <a:gd name="T31" fmla="*/ 114 h 414"/>
                <a:gd name="T32" fmla="*/ 62 w 356"/>
                <a:gd name="T33" fmla="*/ 188 h 414"/>
                <a:gd name="T34" fmla="*/ 66 w 356"/>
                <a:gd name="T35" fmla="*/ 334 h 414"/>
                <a:gd name="T36" fmla="*/ 62 w 356"/>
                <a:gd name="T37" fmla="*/ 412 h 414"/>
                <a:gd name="T38" fmla="*/ 12 w 356"/>
                <a:gd name="T39" fmla="*/ 414 h 414"/>
                <a:gd name="T40" fmla="*/ 8 w 356"/>
                <a:gd name="T41" fmla="*/ 408 h 414"/>
                <a:gd name="T42" fmla="*/ 10 w 356"/>
                <a:gd name="T43" fmla="*/ 252 h 414"/>
                <a:gd name="T44" fmla="*/ 6 w 356"/>
                <a:gd name="T45" fmla="*/ 136 h 414"/>
                <a:gd name="T46" fmla="*/ 4 w 356"/>
                <a:gd name="T47" fmla="*/ 14 h 414"/>
                <a:gd name="T48" fmla="*/ 56 w 356"/>
                <a:gd name="T49" fmla="*/ 6 h 414"/>
                <a:gd name="T50" fmla="*/ 60 w 356"/>
                <a:gd name="T51" fmla="*/ 10 h 414"/>
                <a:gd name="T52" fmla="*/ 58 w 356"/>
                <a:gd name="T53" fmla="*/ 52 h 414"/>
                <a:gd name="T54" fmla="*/ 134 w 356"/>
                <a:gd name="T55" fmla="*/ 14 h 414"/>
                <a:gd name="T56" fmla="*/ 152 w 356"/>
                <a:gd name="T57" fmla="*/ 8 h 414"/>
                <a:gd name="T58" fmla="*/ 194 w 356"/>
                <a:gd name="T59" fmla="*/ 2 h 414"/>
                <a:gd name="T60" fmla="*/ 216 w 356"/>
                <a:gd name="T61" fmla="*/ 0 h 414"/>
                <a:gd name="T62" fmla="*/ 254 w 356"/>
                <a:gd name="T63" fmla="*/ 4 h 414"/>
                <a:gd name="T64" fmla="*/ 288 w 356"/>
                <a:gd name="T65" fmla="*/ 16 h 414"/>
                <a:gd name="T66" fmla="*/ 304 w 356"/>
                <a:gd name="T67" fmla="*/ 24 h 414"/>
                <a:gd name="T68" fmla="*/ 328 w 356"/>
                <a:gd name="T69" fmla="*/ 50 h 414"/>
                <a:gd name="T70" fmla="*/ 338 w 356"/>
                <a:gd name="T71" fmla="*/ 66 h 414"/>
                <a:gd name="T72" fmla="*/ 346 w 356"/>
                <a:gd name="T73" fmla="*/ 88 h 414"/>
                <a:gd name="T74" fmla="*/ 350 w 356"/>
                <a:gd name="T75" fmla="*/ 114 h 414"/>
                <a:gd name="T76" fmla="*/ 350 w 356"/>
                <a:gd name="T77" fmla="*/ 166 h 414"/>
                <a:gd name="T78" fmla="*/ 352 w 356"/>
                <a:gd name="T79" fmla="*/ 246 h 414"/>
                <a:gd name="T80" fmla="*/ 352 w 356"/>
                <a:gd name="T81" fmla="*/ 412 h 4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6"/>
                <a:gd name="T124" fmla="*/ 0 h 414"/>
                <a:gd name="T125" fmla="*/ 356 w 356"/>
                <a:gd name="T126" fmla="*/ 414 h 41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6" h="414">
                  <a:moveTo>
                    <a:pt x="352" y="412"/>
                  </a:moveTo>
                  <a:lnTo>
                    <a:pt x="352" y="412"/>
                  </a:lnTo>
                  <a:lnTo>
                    <a:pt x="300" y="414"/>
                  </a:lnTo>
                  <a:lnTo>
                    <a:pt x="296" y="408"/>
                  </a:lnTo>
                  <a:lnTo>
                    <a:pt x="296" y="308"/>
                  </a:lnTo>
                  <a:lnTo>
                    <a:pt x="294" y="158"/>
                  </a:lnTo>
                  <a:lnTo>
                    <a:pt x="294" y="114"/>
                  </a:lnTo>
                  <a:lnTo>
                    <a:pt x="288" y="96"/>
                  </a:lnTo>
                  <a:lnTo>
                    <a:pt x="280" y="78"/>
                  </a:lnTo>
                  <a:lnTo>
                    <a:pt x="274" y="70"/>
                  </a:lnTo>
                  <a:lnTo>
                    <a:pt x="268" y="64"/>
                  </a:lnTo>
                  <a:lnTo>
                    <a:pt x="260" y="58"/>
                  </a:lnTo>
                  <a:lnTo>
                    <a:pt x="252" y="54"/>
                  </a:lnTo>
                  <a:lnTo>
                    <a:pt x="242" y="50"/>
                  </a:lnTo>
                  <a:lnTo>
                    <a:pt x="230" y="46"/>
                  </a:lnTo>
                  <a:lnTo>
                    <a:pt x="202" y="44"/>
                  </a:lnTo>
                  <a:lnTo>
                    <a:pt x="182" y="46"/>
                  </a:lnTo>
                  <a:lnTo>
                    <a:pt x="162" y="48"/>
                  </a:lnTo>
                  <a:lnTo>
                    <a:pt x="144" y="52"/>
                  </a:lnTo>
                  <a:lnTo>
                    <a:pt x="126" y="58"/>
                  </a:lnTo>
                  <a:lnTo>
                    <a:pt x="110" y="66"/>
                  </a:lnTo>
                  <a:lnTo>
                    <a:pt x="92" y="74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60" y="114"/>
                  </a:lnTo>
                  <a:lnTo>
                    <a:pt x="62" y="188"/>
                  </a:lnTo>
                  <a:lnTo>
                    <a:pt x="62" y="260"/>
                  </a:lnTo>
                  <a:lnTo>
                    <a:pt x="66" y="334"/>
                  </a:lnTo>
                  <a:lnTo>
                    <a:pt x="68" y="406"/>
                  </a:lnTo>
                  <a:lnTo>
                    <a:pt x="62" y="412"/>
                  </a:lnTo>
                  <a:lnTo>
                    <a:pt x="12" y="414"/>
                  </a:lnTo>
                  <a:lnTo>
                    <a:pt x="8" y="408"/>
                  </a:lnTo>
                  <a:lnTo>
                    <a:pt x="10" y="316"/>
                  </a:lnTo>
                  <a:lnTo>
                    <a:pt x="10" y="252"/>
                  </a:lnTo>
                  <a:lnTo>
                    <a:pt x="6" y="136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58" y="52"/>
                  </a:lnTo>
                  <a:lnTo>
                    <a:pt x="94" y="30"/>
                  </a:lnTo>
                  <a:lnTo>
                    <a:pt x="134" y="14"/>
                  </a:lnTo>
                  <a:lnTo>
                    <a:pt x="152" y="8"/>
                  </a:lnTo>
                  <a:lnTo>
                    <a:pt x="174" y="4"/>
                  </a:lnTo>
                  <a:lnTo>
                    <a:pt x="194" y="2"/>
                  </a:lnTo>
                  <a:lnTo>
                    <a:pt x="216" y="0"/>
                  </a:lnTo>
                  <a:lnTo>
                    <a:pt x="236" y="2"/>
                  </a:lnTo>
                  <a:lnTo>
                    <a:pt x="254" y="4"/>
                  </a:lnTo>
                  <a:lnTo>
                    <a:pt x="272" y="10"/>
                  </a:lnTo>
                  <a:lnTo>
                    <a:pt x="288" y="16"/>
                  </a:lnTo>
                  <a:lnTo>
                    <a:pt x="304" y="24"/>
                  </a:lnTo>
                  <a:lnTo>
                    <a:pt x="316" y="36"/>
                  </a:lnTo>
                  <a:lnTo>
                    <a:pt x="328" y="50"/>
                  </a:lnTo>
                  <a:lnTo>
                    <a:pt x="338" y="66"/>
                  </a:lnTo>
                  <a:lnTo>
                    <a:pt x="342" y="76"/>
                  </a:lnTo>
                  <a:lnTo>
                    <a:pt x="346" y="88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0" y="166"/>
                  </a:lnTo>
                  <a:lnTo>
                    <a:pt x="352" y="246"/>
                  </a:lnTo>
                  <a:lnTo>
                    <a:pt x="356" y="408"/>
                  </a:lnTo>
                  <a:lnTo>
                    <a:pt x="352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9468" name="Freeform 8"/>
            <p:cNvSpPr>
              <a:spLocks/>
            </p:cNvSpPr>
            <p:nvPr/>
          </p:nvSpPr>
          <p:spPr bwMode="gray">
            <a:xfrm>
              <a:off x="2893" y="1843"/>
              <a:ext cx="336" cy="626"/>
            </a:xfrm>
            <a:custGeom>
              <a:avLst/>
              <a:gdLst>
                <a:gd name="T0" fmla="*/ 332 w 336"/>
                <a:gd name="T1" fmla="*/ 624 h 626"/>
                <a:gd name="T2" fmla="*/ 332 w 336"/>
                <a:gd name="T3" fmla="*/ 624 h 626"/>
                <a:gd name="T4" fmla="*/ 310 w 336"/>
                <a:gd name="T5" fmla="*/ 622 h 626"/>
                <a:gd name="T6" fmla="*/ 310 w 336"/>
                <a:gd name="T7" fmla="*/ 622 h 626"/>
                <a:gd name="T8" fmla="*/ 270 w 336"/>
                <a:gd name="T9" fmla="*/ 626 h 626"/>
                <a:gd name="T10" fmla="*/ 260 w 336"/>
                <a:gd name="T11" fmla="*/ 622 h 626"/>
                <a:gd name="T12" fmla="*/ 260 w 336"/>
                <a:gd name="T13" fmla="*/ 622 h 626"/>
                <a:gd name="T14" fmla="*/ 162 w 336"/>
                <a:gd name="T15" fmla="*/ 506 h 626"/>
                <a:gd name="T16" fmla="*/ 62 w 336"/>
                <a:gd name="T17" fmla="*/ 390 h 626"/>
                <a:gd name="T18" fmla="*/ 62 w 336"/>
                <a:gd name="T19" fmla="*/ 412 h 626"/>
                <a:gd name="T20" fmla="*/ 62 w 336"/>
                <a:gd name="T21" fmla="*/ 412 h 626"/>
                <a:gd name="T22" fmla="*/ 62 w 336"/>
                <a:gd name="T23" fmla="*/ 490 h 626"/>
                <a:gd name="T24" fmla="*/ 66 w 336"/>
                <a:gd name="T25" fmla="*/ 568 h 626"/>
                <a:gd name="T26" fmla="*/ 66 w 336"/>
                <a:gd name="T27" fmla="*/ 568 h 626"/>
                <a:gd name="T28" fmla="*/ 68 w 336"/>
                <a:gd name="T29" fmla="*/ 620 h 626"/>
                <a:gd name="T30" fmla="*/ 62 w 336"/>
                <a:gd name="T31" fmla="*/ 624 h 626"/>
                <a:gd name="T32" fmla="*/ 62 w 336"/>
                <a:gd name="T33" fmla="*/ 624 h 626"/>
                <a:gd name="T34" fmla="*/ 14 w 336"/>
                <a:gd name="T35" fmla="*/ 626 h 626"/>
                <a:gd name="T36" fmla="*/ 8 w 336"/>
                <a:gd name="T37" fmla="*/ 620 h 626"/>
                <a:gd name="T38" fmla="*/ 8 w 336"/>
                <a:gd name="T39" fmla="*/ 284 h 626"/>
                <a:gd name="T40" fmla="*/ 8 w 336"/>
                <a:gd name="T41" fmla="*/ 284 h 626"/>
                <a:gd name="T42" fmla="*/ 6 w 336"/>
                <a:gd name="T43" fmla="*/ 148 h 626"/>
                <a:gd name="T44" fmla="*/ 0 w 336"/>
                <a:gd name="T45" fmla="*/ 12 h 626"/>
                <a:gd name="T46" fmla="*/ 6 w 336"/>
                <a:gd name="T47" fmla="*/ 8 h 626"/>
                <a:gd name="T48" fmla="*/ 6 w 336"/>
                <a:gd name="T49" fmla="*/ 8 h 626"/>
                <a:gd name="T50" fmla="*/ 58 w 336"/>
                <a:gd name="T51" fmla="*/ 0 h 626"/>
                <a:gd name="T52" fmla="*/ 64 w 336"/>
                <a:gd name="T53" fmla="*/ 6 h 626"/>
                <a:gd name="T54" fmla="*/ 64 w 336"/>
                <a:gd name="T55" fmla="*/ 6 h 626"/>
                <a:gd name="T56" fmla="*/ 62 w 336"/>
                <a:gd name="T57" fmla="*/ 100 h 626"/>
                <a:gd name="T58" fmla="*/ 62 w 336"/>
                <a:gd name="T59" fmla="*/ 382 h 626"/>
                <a:gd name="T60" fmla="*/ 138 w 336"/>
                <a:gd name="T61" fmla="*/ 310 h 626"/>
                <a:gd name="T62" fmla="*/ 138 w 336"/>
                <a:gd name="T63" fmla="*/ 310 h 626"/>
                <a:gd name="T64" fmla="*/ 182 w 336"/>
                <a:gd name="T65" fmla="*/ 268 h 626"/>
                <a:gd name="T66" fmla="*/ 222 w 336"/>
                <a:gd name="T67" fmla="*/ 226 h 626"/>
                <a:gd name="T68" fmla="*/ 234 w 336"/>
                <a:gd name="T69" fmla="*/ 222 h 626"/>
                <a:gd name="T70" fmla="*/ 294 w 336"/>
                <a:gd name="T71" fmla="*/ 222 h 626"/>
                <a:gd name="T72" fmla="*/ 298 w 336"/>
                <a:gd name="T73" fmla="*/ 228 h 626"/>
                <a:gd name="T74" fmla="*/ 298 w 336"/>
                <a:gd name="T75" fmla="*/ 228 h 626"/>
                <a:gd name="T76" fmla="*/ 210 w 336"/>
                <a:gd name="T77" fmla="*/ 304 h 626"/>
                <a:gd name="T78" fmla="*/ 124 w 336"/>
                <a:gd name="T79" fmla="*/ 382 h 626"/>
                <a:gd name="T80" fmla="*/ 202 w 336"/>
                <a:gd name="T81" fmla="*/ 472 h 626"/>
                <a:gd name="T82" fmla="*/ 202 w 336"/>
                <a:gd name="T83" fmla="*/ 472 h 626"/>
                <a:gd name="T84" fmla="*/ 274 w 336"/>
                <a:gd name="T85" fmla="*/ 550 h 626"/>
                <a:gd name="T86" fmla="*/ 274 w 336"/>
                <a:gd name="T87" fmla="*/ 550 h 626"/>
                <a:gd name="T88" fmla="*/ 304 w 336"/>
                <a:gd name="T89" fmla="*/ 584 h 626"/>
                <a:gd name="T90" fmla="*/ 336 w 336"/>
                <a:gd name="T91" fmla="*/ 618 h 626"/>
                <a:gd name="T92" fmla="*/ 332 w 336"/>
                <a:gd name="T93" fmla="*/ 624 h 6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36"/>
                <a:gd name="T142" fmla="*/ 0 h 626"/>
                <a:gd name="T143" fmla="*/ 336 w 336"/>
                <a:gd name="T144" fmla="*/ 626 h 6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36" h="626">
                  <a:moveTo>
                    <a:pt x="332" y="624"/>
                  </a:moveTo>
                  <a:lnTo>
                    <a:pt x="332" y="624"/>
                  </a:lnTo>
                  <a:lnTo>
                    <a:pt x="310" y="622"/>
                  </a:lnTo>
                  <a:lnTo>
                    <a:pt x="270" y="626"/>
                  </a:lnTo>
                  <a:lnTo>
                    <a:pt x="260" y="622"/>
                  </a:lnTo>
                  <a:lnTo>
                    <a:pt x="162" y="506"/>
                  </a:lnTo>
                  <a:lnTo>
                    <a:pt x="62" y="390"/>
                  </a:lnTo>
                  <a:lnTo>
                    <a:pt x="62" y="412"/>
                  </a:lnTo>
                  <a:lnTo>
                    <a:pt x="62" y="490"/>
                  </a:lnTo>
                  <a:lnTo>
                    <a:pt x="66" y="568"/>
                  </a:lnTo>
                  <a:lnTo>
                    <a:pt x="68" y="620"/>
                  </a:lnTo>
                  <a:lnTo>
                    <a:pt x="62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284"/>
                  </a:lnTo>
                  <a:lnTo>
                    <a:pt x="6" y="14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58" y="0"/>
                  </a:lnTo>
                  <a:lnTo>
                    <a:pt x="64" y="6"/>
                  </a:lnTo>
                  <a:lnTo>
                    <a:pt x="62" y="100"/>
                  </a:lnTo>
                  <a:lnTo>
                    <a:pt x="62" y="382"/>
                  </a:lnTo>
                  <a:lnTo>
                    <a:pt x="138" y="310"/>
                  </a:lnTo>
                  <a:lnTo>
                    <a:pt x="182" y="268"/>
                  </a:lnTo>
                  <a:lnTo>
                    <a:pt x="222" y="226"/>
                  </a:lnTo>
                  <a:lnTo>
                    <a:pt x="234" y="222"/>
                  </a:lnTo>
                  <a:lnTo>
                    <a:pt x="294" y="222"/>
                  </a:lnTo>
                  <a:lnTo>
                    <a:pt x="298" y="228"/>
                  </a:lnTo>
                  <a:lnTo>
                    <a:pt x="210" y="304"/>
                  </a:lnTo>
                  <a:lnTo>
                    <a:pt x="124" y="382"/>
                  </a:lnTo>
                  <a:lnTo>
                    <a:pt x="202" y="472"/>
                  </a:lnTo>
                  <a:lnTo>
                    <a:pt x="274" y="550"/>
                  </a:lnTo>
                  <a:lnTo>
                    <a:pt x="304" y="584"/>
                  </a:lnTo>
                  <a:lnTo>
                    <a:pt x="336" y="618"/>
                  </a:lnTo>
                  <a:lnTo>
                    <a:pt x="33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9469" name="Freeform 9"/>
            <p:cNvSpPr>
              <a:spLocks/>
            </p:cNvSpPr>
            <p:nvPr/>
          </p:nvSpPr>
          <p:spPr bwMode="gray">
            <a:xfrm>
              <a:off x="3357" y="1909"/>
              <a:ext cx="428" cy="560"/>
            </a:xfrm>
            <a:custGeom>
              <a:avLst/>
              <a:gdLst>
                <a:gd name="T0" fmla="*/ 428 w 428"/>
                <a:gd name="T1" fmla="*/ 8 h 560"/>
                <a:gd name="T2" fmla="*/ 428 w 428"/>
                <a:gd name="T3" fmla="*/ 8 h 560"/>
                <a:gd name="T4" fmla="*/ 380 w 428"/>
                <a:gd name="T5" fmla="*/ 90 h 560"/>
                <a:gd name="T6" fmla="*/ 332 w 428"/>
                <a:gd name="T7" fmla="*/ 172 h 560"/>
                <a:gd name="T8" fmla="*/ 238 w 428"/>
                <a:gd name="T9" fmla="*/ 330 h 560"/>
                <a:gd name="T10" fmla="*/ 238 w 428"/>
                <a:gd name="T11" fmla="*/ 338 h 560"/>
                <a:gd name="T12" fmla="*/ 238 w 428"/>
                <a:gd name="T13" fmla="*/ 338 h 560"/>
                <a:gd name="T14" fmla="*/ 240 w 428"/>
                <a:gd name="T15" fmla="*/ 446 h 560"/>
                <a:gd name="T16" fmla="*/ 244 w 428"/>
                <a:gd name="T17" fmla="*/ 554 h 560"/>
                <a:gd name="T18" fmla="*/ 238 w 428"/>
                <a:gd name="T19" fmla="*/ 558 h 560"/>
                <a:gd name="T20" fmla="*/ 238 w 428"/>
                <a:gd name="T21" fmla="*/ 558 h 560"/>
                <a:gd name="T22" fmla="*/ 188 w 428"/>
                <a:gd name="T23" fmla="*/ 560 h 560"/>
                <a:gd name="T24" fmla="*/ 182 w 428"/>
                <a:gd name="T25" fmla="*/ 556 h 560"/>
                <a:gd name="T26" fmla="*/ 182 w 428"/>
                <a:gd name="T27" fmla="*/ 556 h 560"/>
                <a:gd name="T28" fmla="*/ 184 w 428"/>
                <a:gd name="T29" fmla="*/ 468 h 560"/>
                <a:gd name="T30" fmla="*/ 184 w 428"/>
                <a:gd name="T31" fmla="*/ 382 h 560"/>
                <a:gd name="T32" fmla="*/ 184 w 428"/>
                <a:gd name="T33" fmla="*/ 382 h 560"/>
                <a:gd name="T34" fmla="*/ 182 w 428"/>
                <a:gd name="T35" fmla="*/ 334 h 560"/>
                <a:gd name="T36" fmla="*/ 94 w 428"/>
                <a:gd name="T37" fmla="*/ 174 h 560"/>
                <a:gd name="T38" fmla="*/ 94 w 428"/>
                <a:gd name="T39" fmla="*/ 174 h 560"/>
                <a:gd name="T40" fmla="*/ 0 w 428"/>
                <a:gd name="T41" fmla="*/ 10 h 560"/>
                <a:gd name="T42" fmla="*/ 4 w 428"/>
                <a:gd name="T43" fmla="*/ 4 h 560"/>
                <a:gd name="T44" fmla="*/ 4 w 428"/>
                <a:gd name="T45" fmla="*/ 4 h 560"/>
                <a:gd name="T46" fmla="*/ 60 w 428"/>
                <a:gd name="T47" fmla="*/ 0 h 560"/>
                <a:gd name="T48" fmla="*/ 68 w 428"/>
                <a:gd name="T49" fmla="*/ 6 h 560"/>
                <a:gd name="T50" fmla="*/ 68 w 428"/>
                <a:gd name="T51" fmla="*/ 6 h 560"/>
                <a:gd name="T52" fmla="*/ 140 w 428"/>
                <a:gd name="T53" fmla="*/ 146 h 560"/>
                <a:gd name="T54" fmla="*/ 214 w 428"/>
                <a:gd name="T55" fmla="*/ 286 h 560"/>
                <a:gd name="T56" fmla="*/ 214 w 428"/>
                <a:gd name="T57" fmla="*/ 286 h 560"/>
                <a:gd name="T58" fmla="*/ 254 w 428"/>
                <a:gd name="T59" fmla="*/ 218 h 560"/>
                <a:gd name="T60" fmla="*/ 294 w 428"/>
                <a:gd name="T61" fmla="*/ 148 h 560"/>
                <a:gd name="T62" fmla="*/ 332 w 428"/>
                <a:gd name="T63" fmla="*/ 76 h 560"/>
                <a:gd name="T64" fmla="*/ 368 w 428"/>
                <a:gd name="T65" fmla="*/ 6 h 560"/>
                <a:gd name="T66" fmla="*/ 374 w 428"/>
                <a:gd name="T67" fmla="*/ 2 h 560"/>
                <a:gd name="T68" fmla="*/ 424 w 428"/>
                <a:gd name="T69" fmla="*/ 2 h 560"/>
                <a:gd name="T70" fmla="*/ 428 w 428"/>
                <a:gd name="T71" fmla="*/ 8 h 5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28"/>
                <a:gd name="T109" fmla="*/ 0 h 560"/>
                <a:gd name="T110" fmla="*/ 428 w 428"/>
                <a:gd name="T111" fmla="*/ 560 h 5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28" h="560">
                  <a:moveTo>
                    <a:pt x="428" y="8"/>
                  </a:moveTo>
                  <a:lnTo>
                    <a:pt x="428" y="8"/>
                  </a:lnTo>
                  <a:lnTo>
                    <a:pt x="380" y="90"/>
                  </a:lnTo>
                  <a:lnTo>
                    <a:pt x="332" y="172"/>
                  </a:lnTo>
                  <a:lnTo>
                    <a:pt x="238" y="330"/>
                  </a:lnTo>
                  <a:lnTo>
                    <a:pt x="238" y="338"/>
                  </a:lnTo>
                  <a:lnTo>
                    <a:pt x="240" y="446"/>
                  </a:lnTo>
                  <a:lnTo>
                    <a:pt x="244" y="554"/>
                  </a:lnTo>
                  <a:lnTo>
                    <a:pt x="238" y="558"/>
                  </a:lnTo>
                  <a:lnTo>
                    <a:pt x="188" y="560"/>
                  </a:lnTo>
                  <a:lnTo>
                    <a:pt x="182" y="556"/>
                  </a:lnTo>
                  <a:lnTo>
                    <a:pt x="184" y="468"/>
                  </a:lnTo>
                  <a:lnTo>
                    <a:pt x="184" y="382"/>
                  </a:lnTo>
                  <a:lnTo>
                    <a:pt x="182" y="334"/>
                  </a:lnTo>
                  <a:lnTo>
                    <a:pt x="94" y="17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60" y="0"/>
                  </a:lnTo>
                  <a:lnTo>
                    <a:pt x="68" y="6"/>
                  </a:lnTo>
                  <a:lnTo>
                    <a:pt x="140" y="146"/>
                  </a:lnTo>
                  <a:lnTo>
                    <a:pt x="214" y="286"/>
                  </a:lnTo>
                  <a:lnTo>
                    <a:pt x="254" y="218"/>
                  </a:lnTo>
                  <a:lnTo>
                    <a:pt x="294" y="148"/>
                  </a:lnTo>
                  <a:lnTo>
                    <a:pt x="332" y="76"/>
                  </a:lnTo>
                  <a:lnTo>
                    <a:pt x="368" y="6"/>
                  </a:lnTo>
                  <a:lnTo>
                    <a:pt x="374" y="2"/>
                  </a:lnTo>
                  <a:lnTo>
                    <a:pt x="424" y="2"/>
                  </a:lnTo>
                  <a:lnTo>
                    <a:pt x="428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9470" name="Freeform 10"/>
            <p:cNvSpPr>
              <a:spLocks noEditPoints="1"/>
            </p:cNvSpPr>
            <p:nvPr/>
          </p:nvSpPr>
          <p:spPr bwMode="gray">
            <a:xfrm>
              <a:off x="3739" y="2055"/>
              <a:ext cx="398" cy="422"/>
            </a:xfrm>
            <a:custGeom>
              <a:avLst/>
              <a:gdLst>
                <a:gd name="T0" fmla="*/ 396 w 398"/>
                <a:gd name="T1" fmla="*/ 232 h 422"/>
                <a:gd name="T2" fmla="*/ 386 w 398"/>
                <a:gd name="T3" fmla="*/ 292 h 422"/>
                <a:gd name="T4" fmla="*/ 362 w 398"/>
                <a:gd name="T5" fmla="*/ 344 h 422"/>
                <a:gd name="T6" fmla="*/ 338 w 398"/>
                <a:gd name="T7" fmla="*/ 374 h 422"/>
                <a:gd name="T8" fmla="*/ 288 w 398"/>
                <a:gd name="T9" fmla="*/ 406 h 422"/>
                <a:gd name="T10" fmla="*/ 224 w 398"/>
                <a:gd name="T11" fmla="*/ 420 h 422"/>
                <a:gd name="T12" fmla="*/ 172 w 398"/>
                <a:gd name="T13" fmla="*/ 420 h 422"/>
                <a:gd name="T14" fmla="*/ 108 w 398"/>
                <a:gd name="T15" fmla="*/ 406 h 422"/>
                <a:gd name="T16" fmla="*/ 60 w 398"/>
                <a:gd name="T17" fmla="*/ 374 h 422"/>
                <a:gd name="T18" fmla="*/ 36 w 398"/>
                <a:gd name="T19" fmla="*/ 344 h 422"/>
                <a:gd name="T20" fmla="*/ 12 w 398"/>
                <a:gd name="T21" fmla="*/ 292 h 422"/>
                <a:gd name="T22" fmla="*/ 0 w 398"/>
                <a:gd name="T23" fmla="*/ 232 h 422"/>
                <a:gd name="T24" fmla="*/ 0 w 398"/>
                <a:gd name="T25" fmla="*/ 188 h 422"/>
                <a:gd name="T26" fmla="*/ 12 w 398"/>
                <a:gd name="T27" fmla="*/ 126 h 422"/>
                <a:gd name="T28" fmla="*/ 38 w 398"/>
                <a:gd name="T29" fmla="*/ 74 h 422"/>
                <a:gd name="T30" fmla="*/ 64 w 398"/>
                <a:gd name="T31" fmla="*/ 46 h 422"/>
                <a:gd name="T32" fmla="*/ 114 w 398"/>
                <a:gd name="T33" fmla="*/ 16 h 422"/>
                <a:gd name="T34" fmla="*/ 180 w 398"/>
                <a:gd name="T35" fmla="*/ 2 h 422"/>
                <a:gd name="T36" fmla="*/ 230 w 398"/>
                <a:gd name="T37" fmla="*/ 2 h 422"/>
                <a:gd name="T38" fmla="*/ 292 w 398"/>
                <a:gd name="T39" fmla="*/ 18 h 422"/>
                <a:gd name="T40" fmla="*/ 340 w 398"/>
                <a:gd name="T41" fmla="*/ 48 h 422"/>
                <a:gd name="T42" fmla="*/ 364 w 398"/>
                <a:gd name="T43" fmla="*/ 78 h 422"/>
                <a:gd name="T44" fmla="*/ 386 w 398"/>
                <a:gd name="T45" fmla="*/ 130 h 422"/>
                <a:gd name="T46" fmla="*/ 396 w 398"/>
                <a:gd name="T47" fmla="*/ 190 h 422"/>
                <a:gd name="T48" fmla="*/ 340 w 398"/>
                <a:gd name="T49" fmla="*/ 218 h 422"/>
                <a:gd name="T50" fmla="*/ 334 w 398"/>
                <a:gd name="T51" fmla="*/ 154 h 422"/>
                <a:gd name="T52" fmla="*/ 312 w 398"/>
                <a:gd name="T53" fmla="*/ 98 h 422"/>
                <a:gd name="T54" fmla="*/ 284 w 398"/>
                <a:gd name="T55" fmla="*/ 66 h 422"/>
                <a:gd name="T56" fmla="*/ 256 w 398"/>
                <a:gd name="T57" fmla="*/ 50 h 422"/>
                <a:gd name="T58" fmla="*/ 202 w 398"/>
                <a:gd name="T59" fmla="*/ 42 h 422"/>
                <a:gd name="T60" fmla="*/ 164 w 398"/>
                <a:gd name="T61" fmla="*/ 46 h 422"/>
                <a:gd name="T62" fmla="*/ 118 w 398"/>
                <a:gd name="T63" fmla="*/ 62 h 422"/>
                <a:gd name="T64" fmla="*/ 88 w 398"/>
                <a:gd name="T65" fmla="*/ 92 h 422"/>
                <a:gd name="T66" fmla="*/ 74 w 398"/>
                <a:gd name="T67" fmla="*/ 118 h 422"/>
                <a:gd name="T68" fmla="*/ 56 w 398"/>
                <a:gd name="T69" fmla="*/ 208 h 422"/>
                <a:gd name="T70" fmla="*/ 64 w 398"/>
                <a:gd name="T71" fmla="*/ 272 h 422"/>
                <a:gd name="T72" fmla="*/ 74 w 398"/>
                <a:gd name="T73" fmla="*/ 302 h 422"/>
                <a:gd name="T74" fmla="*/ 86 w 398"/>
                <a:gd name="T75" fmla="*/ 328 h 422"/>
                <a:gd name="T76" fmla="*/ 118 w 398"/>
                <a:gd name="T77" fmla="*/ 360 h 422"/>
                <a:gd name="T78" fmla="*/ 164 w 398"/>
                <a:gd name="T79" fmla="*/ 378 h 422"/>
                <a:gd name="T80" fmla="*/ 202 w 398"/>
                <a:gd name="T81" fmla="*/ 380 h 422"/>
                <a:gd name="T82" fmla="*/ 254 w 398"/>
                <a:gd name="T83" fmla="*/ 374 h 422"/>
                <a:gd name="T84" fmla="*/ 292 w 398"/>
                <a:gd name="T85" fmla="*/ 352 h 422"/>
                <a:gd name="T86" fmla="*/ 312 w 398"/>
                <a:gd name="T87" fmla="*/ 330 h 422"/>
                <a:gd name="T88" fmla="*/ 340 w 398"/>
                <a:gd name="T89" fmla="*/ 248 h 4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98"/>
                <a:gd name="T136" fmla="*/ 0 h 422"/>
                <a:gd name="T137" fmla="*/ 398 w 398"/>
                <a:gd name="T138" fmla="*/ 422 h 4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98" h="422">
                  <a:moveTo>
                    <a:pt x="398" y="212"/>
                  </a:moveTo>
                  <a:lnTo>
                    <a:pt x="398" y="212"/>
                  </a:lnTo>
                  <a:lnTo>
                    <a:pt x="396" y="232"/>
                  </a:lnTo>
                  <a:lnTo>
                    <a:pt x="394" y="254"/>
                  </a:lnTo>
                  <a:lnTo>
                    <a:pt x="390" y="274"/>
                  </a:lnTo>
                  <a:lnTo>
                    <a:pt x="386" y="292"/>
                  </a:lnTo>
                  <a:lnTo>
                    <a:pt x="380" y="310"/>
                  </a:lnTo>
                  <a:lnTo>
                    <a:pt x="372" y="328"/>
                  </a:lnTo>
                  <a:lnTo>
                    <a:pt x="362" y="344"/>
                  </a:lnTo>
                  <a:lnTo>
                    <a:pt x="350" y="360"/>
                  </a:lnTo>
                  <a:lnTo>
                    <a:pt x="338" y="374"/>
                  </a:lnTo>
                  <a:lnTo>
                    <a:pt x="324" y="386"/>
                  </a:lnTo>
                  <a:lnTo>
                    <a:pt x="306" y="396"/>
                  </a:lnTo>
                  <a:lnTo>
                    <a:pt x="288" y="406"/>
                  </a:lnTo>
                  <a:lnTo>
                    <a:pt x="268" y="412"/>
                  </a:lnTo>
                  <a:lnTo>
                    <a:pt x="246" y="418"/>
                  </a:lnTo>
                  <a:lnTo>
                    <a:pt x="224" y="420"/>
                  </a:lnTo>
                  <a:lnTo>
                    <a:pt x="198" y="422"/>
                  </a:lnTo>
                  <a:lnTo>
                    <a:pt x="172" y="420"/>
                  </a:lnTo>
                  <a:lnTo>
                    <a:pt x="150" y="418"/>
                  </a:lnTo>
                  <a:lnTo>
                    <a:pt x="128" y="412"/>
                  </a:lnTo>
                  <a:lnTo>
                    <a:pt x="108" y="406"/>
                  </a:lnTo>
                  <a:lnTo>
                    <a:pt x="90" y="396"/>
                  </a:lnTo>
                  <a:lnTo>
                    <a:pt x="74" y="386"/>
                  </a:lnTo>
                  <a:lnTo>
                    <a:pt x="60" y="374"/>
                  </a:lnTo>
                  <a:lnTo>
                    <a:pt x="48" y="358"/>
                  </a:lnTo>
                  <a:lnTo>
                    <a:pt x="36" y="344"/>
                  </a:lnTo>
                  <a:lnTo>
                    <a:pt x="26" y="328"/>
                  </a:lnTo>
                  <a:lnTo>
                    <a:pt x="18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52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6" y="146"/>
                  </a:lnTo>
                  <a:lnTo>
                    <a:pt x="12" y="126"/>
                  </a:lnTo>
                  <a:lnTo>
                    <a:pt x="20" y="108"/>
                  </a:lnTo>
                  <a:lnTo>
                    <a:pt x="28" y="90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4" y="46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2"/>
                  </a:lnTo>
                  <a:lnTo>
                    <a:pt x="204" y="0"/>
                  </a:lnTo>
                  <a:lnTo>
                    <a:pt x="230" y="2"/>
                  </a:lnTo>
                  <a:lnTo>
                    <a:pt x="252" y="6"/>
                  </a:lnTo>
                  <a:lnTo>
                    <a:pt x="274" y="10"/>
                  </a:lnTo>
                  <a:lnTo>
                    <a:pt x="292" y="18"/>
                  </a:lnTo>
                  <a:lnTo>
                    <a:pt x="310" y="26"/>
                  </a:lnTo>
                  <a:lnTo>
                    <a:pt x="326" y="36"/>
                  </a:lnTo>
                  <a:lnTo>
                    <a:pt x="340" y="48"/>
                  </a:lnTo>
                  <a:lnTo>
                    <a:pt x="352" y="64"/>
                  </a:lnTo>
                  <a:lnTo>
                    <a:pt x="364" y="78"/>
                  </a:lnTo>
                  <a:lnTo>
                    <a:pt x="372" y="94"/>
                  </a:lnTo>
                  <a:lnTo>
                    <a:pt x="380" y="112"/>
                  </a:lnTo>
                  <a:lnTo>
                    <a:pt x="386" y="130"/>
                  </a:lnTo>
                  <a:lnTo>
                    <a:pt x="392" y="150"/>
                  </a:lnTo>
                  <a:lnTo>
                    <a:pt x="394" y="168"/>
                  </a:lnTo>
                  <a:lnTo>
                    <a:pt x="396" y="190"/>
                  </a:lnTo>
                  <a:lnTo>
                    <a:pt x="398" y="212"/>
                  </a:lnTo>
                  <a:close/>
                  <a:moveTo>
                    <a:pt x="340" y="218"/>
                  </a:moveTo>
                  <a:lnTo>
                    <a:pt x="340" y="218"/>
                  </a:lnTo>
                  <a:lnTo>
                    <a:pt x="340" y="184"/>
                  </a:lnTo>
                  <a:lnTo>
                    <a:pt x="334" y="154"/>
                  </a:lnTo>
                  <a:lnTo>
                    <a:pt x="326" y="126"/>
                  </a:lnTo>
                  <a:lnTo>
                    <a:pt x="312" y="98"/>
                  </a:lnTo>
                  <a:lnTo>
                    <a:pt x="304" y="86"/>
                  </a:lnTo>
                  <a:lnTo>
                    <a:pt x="294" y="74"/>
                  </a:lnTo>
                  <a:lnTo>
                    <a:pt x="284" y="66"/>
                  </a:lnTo>
                  <a:lnTo>
                    <a:pt x="270" y="56"/>
                  </a:lnTo>
                  <a:lnTo>
                    <a:pt x="256" y="50"/>
                  </a:lnTo>
                  <a:lnTo>
                    <a:pt x="240" y="46"/>
                  </a:lnTo>
                  <a:lnTo>
                    <a:pt x="220" y="42"/>
                  </a:lnTo>
                  <a:lnTo>
                    <a:pt x="202" y="42"/>
                  </a:lnTo>
                  <a:lnTo>
                    <a:pt x="182" y="42"/>
                  </a:lnTo>
                  <a:lnTo>
                    <a:pt x="164" y="46"/>
                  </a:lnTo>
                  <a:lnTo>
                    <a:pt x="148" y="50"/>
                  </a:lnTo>
                  <a:lnTo>
                    <a:pt x="132" y="56"/>
                  </a:lnTo>
                  <a:lnTo>
                    <a:pt x="118" y="62"/>
                  </a:lnTo>
                  <a:lnTo>
                    <a:pt x="106" y="70"/>
                  </a:lnTo>
                  <a:lnTo>
                    <a:pt x="96" y="80"/>
                  </a:lnTo>
                  <a:lnTo>
                    <a:pt x="88" y="92"/>
                  </a:lnTo>
                  <a:lnTo>
                    <a:pt x="80" y="104"/>
                  </a:lnTo>
                  <a:lnTo>
                    <a:pt x="74" y="118"/>
                  </a:lnTo>
                  <a:lnTo>
                    <a:pt x="64" y="146"/>
                  </a:lnTo>
                  <a:lnTo>
                    <a:pt x="58" y="176"/>
                  </a:lnTo>
                  <a:lnTo>
                    <a:pt x="56" y="208"/>
                  </a:lnTo>
                  <a:lnTo>
                    <a:pt x="58" y="242"/>
                  </a:lnTo>
                  <a:lnTo>
                    <a:pt x="64" y="272"/>
                  </a:lnTo>
                  <a:lnTo>
                    <a:pt x="68" y="288"/>
                  </a:lnTo>
                  <a:lnTo>
                    <a:pt x="74" y="302"/>
                  </a:lnTo>
                  <a:lnTo>
                    <a:pt x="80" y="314"/>
                  </a:lnTo>
                  <a:lnTo>
                    <a:pt x="86" y="328"/>
                  </a:lnTo>
                  <a:lnTo>
                    <a:pt x="96" y="340"/>
                  </a:lnTo>
                  <a:lnTo>
                    <a:pt x="106" y="350"/>
                  </a:lnTo>
                  <a:lnTo>
                    <a:pt x="118" y="360"/>
                  </a:lnTo>
                  <a:lnTo>
                    <a:pt x="132" y="368"/>
                  </a:lnTo>
                  <a:lnTo>
                    <a:pt x="146" y="374"/>
                  </a:lnTo>
                  <a:lnTo>
                    <a:pt x="164" y="378"/>
                  </a:lnTo>
                  <a:lnTo>
                    <a:pt x="182" y="380"/>
                  </a:lnTo>
                  <a:lnTo>
                    <a:pt x="202" y="380"/>
                  </a:lnTo>
                  <a:lnTo>
                    <a:pt x="220" y="380"/>
                  </a:lnTo>
                  <a:lnTo>
                    <a:pt x="238" y="378"/>
                  </a:lnTo>
                  <a:lnTo>
                    <a:pt x="254" y="374"/>
                  </a:lnTo>
                  <a:lnTo>
                    <a:pt x="268" y="368"/>
                  </a:lnTo>
                  <a:lnTo>
                    <a:pt x="282" y="360"/>
                  </a:lnTo>
                  <a:lnTo>
                    <a:pt x="292" y="352"/>
                  </a:lnTo>
                  <a:lnTo>
                    <a:pt x="302" y="342"/>
                  </a:lnTo>
                  <a:lnTo>
                    <a:pt x="312" y="330"/>
                  </a:lnTo>
                  <a:lnTo>
                    <a:pt x="324" y="304"/>
                  </a:lnTo>
                  <a:lnTo>
                    <a:pt x="334" y="278"/>
                  </a:lnTo>
                  <a:lnTo>
                    <a:pt x="340" y="248"/>
                  </a:lnTo>
                  <a:lnTo>
                    <a:pt x="340" y="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9471" name="Freeform 11"/>
            <p:cNvSpPr>
              <a:spLocks/>
            </p:cNvSpPr>
            <p:nvPr/>
          </p:nvSpPr>
          <p:spPr bwMode="gray">
            <a:xfrm>
              <a:off x="4183" y="2061"/>
              <a:ext cx="352" cy="416"/>
            </a:xfrm>
            <a:custGeom>
              <a:avLst/>
              <a:gdLst>
                <a:gd name="T0" fmla="*/ 300 w 352"/>
                <a:gd name="T1" fmla="*/ 408 h 416"/>
                <a:gd name="T2" fmla="*/ 296 w 352"/>
                <a:gd name="T3" fmla="*/ 404 h 416"/>
                <a:gd name="T4" fmla="*/ 296 w 352"/>
                <a:gd name="T5" fmla="*/ 368 h 416"/>
                <a:gd name="T6" fmla="*/ 264 w 352"/>
                <a:gd name="T7" fmla="*/ 388 h 416"/>
                <a:gd name="T8" fmla="*/ 228 w 352"/>
                <a:gd name="T9" fmla="*/ 404 h 416"/>
                <a:gd name="T10" fmla="*/ 190 w 352"/>
                <a:gd name="T11" fmla="*/ 412 h 416"/>
                <a:gd name="T12" fmla="*/ 150 w 352"/>
                <a:gd name="T13" fmla="*/ 416 h 416"/>
                <a:gd name="T14" fmla="*/ 124 w 352"/>
                <a:gd name="T15" fmla="*/ 414 h 416"/>
                <a:gd name="T16" fmla="*/ 102 w 352"/>
                <a:gd name="T17" fmla="*/ 410 h 416"/>
                <a:gd name="T18" fmla="*/ 56 w 352"/>
                <a:gd name="T19" fmla="*/ 390 h 416"/>
                <a:gd name="T20" fmla="*/ 44 w 352"/>
                <a:gd name="T21" fmla="*/ 382 h 416"/>
                <a:gd name="T22" fmla="*/ 28 w 352"/>
                <a:gd name="T23" fmla="*/ 362 h 416"/>
                <a:gd name="T24" fmla="*/ 20 w 352"/>
                <a:gd name="T25" fmla="*/ 352 h 416"/>
                <a:gd name="T26" fmla="*/ 6 w 352"/>
                <a:gd name="T27" fmla="*/ 304 h 416"/>
                <a:gd name="T28" fmla="*/ 2 w 352"/>
                <a:gd name="T29" fmla="*/ 278 h 416"/>
                <a:gd name="T30" fmla="*/ 2 w 352"/>
                <a:gd name="T31" fmla="*/ 252 h 416"/>
                <a:gd name="T32" fmla="*/ 2 w 352"/>
                <a:gd name="T33" fmla="*/ 154 h 416"/>
                <a:gd name="T34" fmla="*/ 2 w 352"/>
                <a:gd name="T35" fmla="*/ 82 h 416"/>
                <a:gd name="T36" fmla="*/ 4 w 352"/>
                <a:gd name="T37" fmla="*/ 2 h 416"/>
                <a:gd name="T38" fmla="*/ 56 w 352"/>
                <a:gd name="T39" fmla="*/ 0 h 416"/>
                <a:gd name="T40" fmla="*/ 62 w 352"/>
                <a:gd name="T41" fmla="*/ 6 h 416"/>
                <a:gd name="T42" fmla="*/ 58 w 352"/>
                <a:gd name="T43" fmla="*/ 156 h 416"/>
                <a:gd name="T44" fmla="*/ 58 w 352"/>
                <a:gd name="T45" fmla="*/ 252 h 416"/>
                <a:gd name="T46" fmla="*/ 64 w 352"/>
                <a:gd name="T47" fmla="*/ 298 h 416"/>
                <a:gd name="T48" fmla="*/ 70 w 352"/>
                <a:gd name="T49" fmla="*/ 320 h 416"/>
                <a:gd name="T50" fmla="*/ 80 w 352"/>
                <a:gd name="T51" fmla="*/ 338 h 416"/>
                <a:gd name="T52" fmla="*/ 92 w 352"/>
                <a:gd name="T53" fmla="*/ 354 h 416"/>
                <a:gd name="T54" fmla="*/ 112 w 352"/>
                <a:gd name="T55" fmla="*/ 366 h 416"/>
                <a:gd name="T56" fmla="*/ 134 w 352"/>
                <a:gd name="T57" fmla="*/ 372 h 416"/>
                <a:gd name="T58" fmla="*/ 162 w 352"/>
                <a:gd name="T59" fmla="*/ 374 h 416"/>
                <a:gd name="T60" fmla="*/ 182 w 352"/>
                <a:gd name="T61" fmla="*/ 374 h 416"/>
                <a:gd name="T62" fmla="*/ 218 w 352"/>
                <a:gd name="T63" fmla="*/ 368 h 416"/>
                <a:gd name="T64" fmla="*/ 250 w 352"/>
                <a:gd name="T65" fmla="*/ 354 h 416"/>
                <a:gd name="T66" fmla="*/ 280 w 352"/>
                <a:gd name="T67" fmla="*/ 336 h 416"/>
                <a:gd name="T68" fmla="*/ 294 w 352"/>
                <a:gd name="T69" fmla="*/ 270 h 416"/>
                <a:gd name="T70" fmla="*/ 294 w 352"/>
                <a:gd name="T71" fmla="*/ 204 h 416"/>
                <a:gd name="T72" fmla="*/ 288 w 352"/>
                <a:gd name="T73" fmla="*/ 8 h 416"/>
                <a:gd name="T74" fmla="*/ 292 w 352"/>
                <a:gd name="T75" fmla="*/ 2 h 416"/>
                <a:gd name="T76" fmla="*/ 342 w 352"/>
                <a:gd name="T77" fmla="*/ 0 h 416"/>
                <a:gd name="T78" fmla="*/ 346 w 352"/>
                <a:gd name="T79" fmla="*/ 6 h 416"/>
                <a:gd name="T80" fmla="*/ 346 w 352"/>
                <a:gd name="T81" fmla="*/ 162 h 416"/>
                <a:gd name="T82" fmla="*/ 352 w 352"/>
                <a:gd name="T83" fmla="*/ 402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52"/>
                <a:gd name="T127" fmla="*/ 0 h 416"/>
                <a:gd name="T128" fmla="*/ 352 w 352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52" h="416">
                  <a:moveTo>
                    <a:pt x="346" y="406"/>
                  </a:moveTo>
                  <a:lnTo>
                    <a:pt x="300" y="408"/>
                  </a:lnTo>
                  <a:lnTo>
                    <a:pt x="296" y="404"/>
                  </a:lnTo>
                  <a:lnTo>
                    <a:pt x="296" y="368"/>
                  </a:lnTo>
                  <a:lnTo>
                    <a:pt x="280" y="380"/>
                  </a:lnTo>
                  <a:lnTo>
                    <a:pt x="264" y="388"/>
                  </a:lnTo>
                  <a:lnTo>
                    <a:pt x="246" y="398"/>
                  </a:lnTo>
                  <a:lnTo>
                    <a:pt x="228" y="404"/>
                  </a:lnTo>
                  <a:lnTo>
                    <a:pt x="210" y="410"/>
                  </a:lnTo>
                  <a:lnTo>
                    <a:pt x="190" y="412"/>
                  </a:lnTo>
                  <a:lnTo>
                    <a:pt x="170" y="416"/>
                  </a:lnTo>
                  <a:lnTo>
                    <a:pt x="150" y="416"/>
                  </a:lnTo>
                  <a:lnTo>
                    <a:pt x="124" y="414"/>
                  </a:lnTo>
                  <a:lnTo>
                    <a:pt x="102" y="410"/>
                  </a:lnTo>
                  <a:lnTo>
                    <a:pt x="78" y="402"/>
                  </a:lnTo>
                  <a:lnTo>
                    <a:pt x="56" y="390"/>
                  </a:lnTo>
                  <a:lnTo>
                    <a:pt x="44" y="382"/>
                  </a:lnTo>
                  <a:lnTo>
                    <a:pt x="36" y="372"/>
                  </a:lnTo>
                  <a:lnTo>
                    <a:pt x="28" y="362"/>
                  </a:lnTo>
                  <a:lnTo>
                    <a:pt x="20" y="352"/>
                  </a:lnTo>
                  <a:lnTo>
                    <a:pt x="12" y="328"/>
                  </a:lnTo>
                  <a:lnTo>
                    <a:pt x="6" y="304"/>
                  </a:lnTo>
                  <a:lnTo>
                    <a:pt x="2" y="278"/>
                  </a:lnTo>
                  <a:lnTo>
                    <a:pt x="2" y="252"/>
                  </a:lnTo>
                  <a:lnTo>
                    <a:pt x="2" y="204"/>
                  </a:lnTo>
                  <a:lnTo>
                    <a:pt x="2" y="154"/>
                  </a:lnTo>
                  <a:lnTo>
                    <a:pt x="2" y="82"/>
                  </a:lnTo>
                  <a:lnTo>
                    <a:pt x="0" y="8"/>
                  </a:lnTo>
                  <a:lnTo>
                    <a:pt x="4" y="2"/>
                  </a:lnTo>
                  <a:lnTo>
                    <a:pt x="56" y="0"/>
                  </a:lnTo>
                  <a:lnTo>
                    <a:pt x="62" y="6"/>
                  </a:lnTo>
                  <a:lnTo>
                    <a:pt x="60" y="80"/>
                  </a:lnTo>
                  <a:lnTo>
                    <a:pt x="58" y="156"/>
                  </a:lnTo>
                  <a:lnTo>
                    <a:pt x="58" y="252"/>
                  </a:lnTo>
                  <a:lnTo>
                    <a:pt x="60" y="276"/>
                  </a:lnTo>
                  <a:lnTo>
                    <a:pt x="64" y="298"/>
                  </a:lnTo>
                  <a:lnTo>
                    <a:pt x="70" y="320"/>
                  </a:lnTo>
                  <a:lnTo>
                    <a:pt x="80" y="338"/>
                  </a:lnTo>
                  <a:lnTo>
                    <a:pt x="86" y="346"/>
                  </a:lnTo>
                  <a:lnTo>
                    <a:pt x="92" y="354"/>
                  </a:lnTo>
                  <a:lnTo>
                    <a:pt x="102" y="360"/>
                  </a:lnTo>
                  <a:lnTo>
                    <a:pt x="112" y="366"/>
                  </a:lnTo>
                  <a:lnTo>
                    <a:pt x="122" y="370"/>
                  </a:lnTo>
                  <a:lnTo>
                    <a:pt x="134" y="372"/>
                  </a:lnTo>
                  <a:lnTo>
                    <a:pt x="148" y="374"/>
                  </a:lnTo>
                  <a:lnTo>
                    <a:pt x="162" y="374"/>
                  </a:lnTo>
                  <a:lnTo>
                    <a:pt x="182" y="374"/>
                  </a:lnTo>
                  <a:lnTo>
                    <a:pt x="200" y="372"/>
                  </a:lnTo>
                  <a:lnTo>
                    <a:pt x="218" y="368"/>
                  </a:lnTo>
                  <a:lnTo>
                    <a:pt x="234" y="362"/>
                  </a:lnTo>
                  <a:lnTo>
                    <a:pt x="250" y="354"/>
                  </a:lnTo>
                  <a:lnTo>
                    <a:pt x="266" y="346"/>
                  </a:lnTo>
                  <a:lnTo>
                    <a:pt x="280" y="336"/>
                  </a:lnTo>
                  <a:lnTo>
                    <a:pt x="294" y="324"/>
                  </a:lnTo>
                  <a:lnTo>
                    <a:pt x="294" y="270"/>
                  </a:lnTo>
                  <a:lnTo>
                    <a:pt x="294" y="204"/>
                  </a:lnTo>
                  <a:lnTo>
                    <a:pt x="292" y="106"/>
                  </a:lnTo>
                  <a:lnTo>
                    <a:pt x="288" y="8"/>
                  </a:lnTo>
                  <a:lnTo>
                    <a:pt x="292" y="2"/>
                  </a:lnTo>
                  <a:lnTo>
                    <a:pt x="318" y="2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346" y="162"/>
                  </a:lnTo>
                  <a:lnTo>
                    <a:pt x="346" y="282"/>
                  </a:lnTo>
                  <a:lnTo>
                    <a:pt x="352" y="402"/>
                  </a:lnTo>
                  <a:lnTo>
                    <a:pt x="346" y="4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9461" name="Rectangle 12"/>
          <p:cNvSpPr>
            <a:spLocks noChangeArrowheads="1"/>
          </p:cNvSpPr>
          <p:nvPr/>
        </p:nvSpPr>
        <p:spPr bwMode="gray">
          <a:xfrm>
            <a:off x="0" y="0"/>
            <a:ext cx="304323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marL="3619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he-IL" altLang="he-IL" sz="3600" b="1">
              <a:solidFill>
                <a:schemeClr val="bg1"/>
              </a:solidFill>
            </a:endParaRPr>
          </a:p>
        </p:txBody>
      </p:sp>
      <p:sp>
        <p:nvSpPr>
          <p:cNvPr id="19462" name="Rectangle 13"/>
          <p:cNvSpPr>
            <a:spLocks noChangeArrowheads="1"/>
          </p:cNvSpPr>
          <p:nvPr/>
        </p:nvSpPr>
        <p:spPr bwMode="auto">
          <a:xfrm>
            <a:off x="3043238" y="2481263"/>
            <a:ext cx="60928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GB" sz="2000">
                <a:solidFill>
                  <a:schemeClr val="accent1"/>
                </a:solidFill>
              </a:rPr>
              <a:t>That</a:t>
            </a:r>
            <a:r>
              <a:rPr lang="en-GB" altLang="en-GB" sz="2000">
                <a:solidFill>
                  <a:schemeClr val="accent1"/>
                </a:solidFill>
              </a:rPr>
              <a:t> concludes this chapter</a:t>
            </a:r>
            <a:endParaRPr lang="en-US" altLang="en-GB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E3A2EB4-9268-4B3C-A920-EB0B056EA417}" type="slidenum">
              <a:rPr lang="en-US" altLang="he-IL" sz="1200"/>
              <a:pPr/>
              <a:t>3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Lesson’s Objectives	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mtClean="0"/>
              <a:t>By the end of this lesson you will:</a:t>
            </a:r>
          </a:p>
          <a:p>
            <a:pPr lvl="1" eaLnBrk="1" hangingPunct="1"/>
            <a:r>
              <a:rPr lang="en-US" altLang="he-IL" smtClean="0"/>
              <a:t>Be able to implement a client-server network application in Java</a:t>
            </a:r>
          </a:p>
          <a:p>
            <a:pPr lvl="1" eaLnBrk="1" hangingPunct="1"/>
            <a:r>
              <a:rPr lang="en-US" altLang="he-IL" smtClean="0"/>
              <a:t>Be familiar with the sockets API of Java</a:t>
            </a:r>
          </a:p>
          <a:p>
            <a:pPr lvl="1" eaLnBrk="1" hangingPunct="1">
              <a:buFontTx/>
              <a:buNone/>
            </a:pPr>
            <a:endParaRPr lang="en-US" altLang="he-IL" smtClean="0"/>
          </a:p>
          <a:p>
            <a:pPr lvl="4" eaLnBrk="1" hangingPunct="1"/>
            <a:endParaRPr lang="en-US" altLang="he-IL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6207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6148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Downloading a web page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TCP Client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TCP Server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err="1"/>
              <a:t>java.nio</a:t>
            </a:r>
            <a:r>
              <a:rPr lang="en-US" altLang="he-IL" dirty="0"/>
              <a:t> – selectors and channels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What’s </a:t>
            </a:r>
            <a:r>
              <a:rPr lang="en-US" altLang="he-IL" dirty="0" smtClean="0"/>
              <a:t>beyond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5B8645-3CCC-4B1B-B165-9881DFE609A2}" type="slidenum">
              <a:rPr lang="en-US" altLang="he-IL" sz="1200"/>
              <a:pPr/>
              <a:t>5</a:t>
            </a:fld>
            <a:endParaRPr lang="en-US" altLang="he-IL" sz="1200"/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Downloading a web page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buFontTx/>
              <a:buNone/>
              <a:tabLst>
                <a:tab pos="627063" algn="l"/>
                <a:tab pos="900113" algn="l"/>
                <a:tab pos="1160463" algn="l"/>
                <a:tab pos="143351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args[]) {</a:t>
            </a:r>
          </a:p>
          <a:p>
            <a:pPr lvl="1" eaLnBrk="1" hangingPunct="1">
              <a:buFontTx/>
              <a:buNone/>
              <a:tabLst>
                <a:tab pos="627063" algn="l"/>
                <a:tab pos="900113" algn="l"/>
                <a:tab pos="1160463" algn="l"/>
                <a:tab pos="143351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line;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URL u = new URL(args[0]);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DataInputStream htmlPage =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DataInputStream(u.openStream());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((line = htmlPage.readLine()) != null) { 			System.out.println(line);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e)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System.err.println(e); // naive treatment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  <a:tabLst>
                <a:tab pos="627063" algn="l"/>
                <a:tab pos="900113" algn="l"/>
                <a:tab pos="1160463" algn="l"/>
                <a:tab pos="143351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24F8C1-DBE9-47EE-8F43-7F8CE3B29CD2}" type="slidenum">
              <a:rPr lang="en-US" altLang="he-IL" sz="1200"/>
              <a:pPr/>
              <a:t>6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Dealing with URL encoding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tabLst>
                <a:tab pos="627063" algn="l"/>
                <a:tab pos="900113" algn="l"/>
                <a:tab pos="1160463" algn="l"/>
                <a:tab pos="143351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args[]) {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627063" algn="l"/>
                <a:tab pos="900113" algn="l"/>
                <a:tab pos="1160463" algn="l"/>
                <a:tab pos="143351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line;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URL u = new URL(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URLEncoder.encode(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	args[0], Charset.forName("UTF-8") ) 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DataInputStream htmlPage =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DataInputStream(u.openStream());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((line = htmlPage.readLine()) != null) { 			System.out.println(line);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e)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System.err.println(e); // naive treatment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627063" algn="l"/>
                <a:tab pos="900113" algn="l"/>
                <a:tab pos="1160463" algn="l"/>
                <a:tab pos="143351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ChangeArrowheads="1"/>
          </p:cNvSpPr>
          <p:nvPr/>
        </p:nvSpPr>
        <p:spPr bwMode="auto">
          <a:xfrm>
            <a:off x="1530350" y="12557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Downloading a web page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TCP Client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TCP Server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err="1"/>
              <a:t>java.nio</a:t>
            </a:r>
            <a:r>
              <a:rPr lang="en-US" altLang="he-IL" dirty="0"/>
              <a:t> – selectors and channels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What’s </a:t>
            </a:r>
            <a:r>
              <a:rPr lang="en-US" altLang="he-IL" dirty="0" smtClean="0"/>
              <a:t>beyond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06D7D0-C8AF-4320-803A-6DCF528567BF}" type="slidenum">
              <a:rPr lang="en-US" altLang="he-IL" sz="1200"/>
              <a:pPr/>
              <a:t>8</a:t>
            </a:fld>
            <a:endParaRPr lang="en-US" altLang="he-IL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Simple TCP Echo Client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14438"/>
            <a:ext cx="7721600" cy="50688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Socket socket;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DataInputStream inputStream;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DataInputStream userInput;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PrintStream outputStream;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line = "";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socket = new Socket("localhost", 7000);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inputStream = new DataInputStream(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socket.getInputStream()); // not really used here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outputStream = new PrintStream(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socket.getOutputStream());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userInput = new DataInputStream(System.in);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while(!line.equals("!"))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line = userInput.readLine();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outputStream.println(line); 						System.out.println(theInputStream.readLine());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A3F328-669F-4DB4-8875-4E16B15078AE}" type="slidenum">
              <a:rPr lang="en-US" altLang="he-IL" sz="1200"/>
              <a:pPr/>
              <a:t>9</a:t>
            </a:fld>
            <a:endParaRPr lang="en-US" altLang="he-IL" sz="12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Simple TCP Echo Client – cont’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e)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System.err.println(e);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try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socket.close();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catch (IOException e) {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// log and ignore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D_Lesson_template_2008-v1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CTD_Lesson_template_2008-v1</Template>
  <TotalTime>4450</TotalTime>
  <Words>630</Words>
  <Application>Microsoft Office PowerPoint</Application>
  <PresentationFormat>‫הצגה על המסך (4:3)</PresentationFormat>
  <Paragraphs>183</Paragraphs>
  <Slides>25</Slides>
  <Notes>24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25</vt:i4>
      </vt:variant>
    </vt:vector>
  </HeadingPairs>
  <TitlesOfParts>
    <vt:vector size="32" baseType="lpstr">
      <vt:lpstr>Arial</vt:lpstr>
      <vt:lpstr>Comfortaa</vt:lpstr>
      <vt:lpstr>Courier New</vt:lpstr>
      <vt:lpstr>Symbol</vt:lpstr>
      <vt:lpstr>Verdana</vt:lpstr>
      <vt:lpstr>CTD_Lesson_template_2008-v1</vt:lpstr>
      <vt:lpstr>6_Custom Design</vt:lpstr>
      <vt:lpstr>מצגת של PowerPoint</vt:lpstr>
      <vt:lpstr>Java Networking</vt:lpstr>
      <vt:lpstr>Lesson’s Objectives </vt:lpstr>
      <vt:lpstr>Agenda</vt:lpstr>
      <vt:lpstr>Downloading a web page</vt:lpstr>
      <vt:lpstr>Dealing with URL encoding</vt:lpstr>
      <vt:lpstr>Agenda</vt:lpstr>
      <vt:lpstr>Simple TCP Echo Client</vt:lpstr>
      <vt:lpstr>Simple TCP Echo Client – cont’</vt:lpstr>
      <vt:lpstr>Agenda</vt:lpstr>
      <vt:lpstr>Simple TCP Echo Server</vt:lpstr>
      <vt:lpstr>Simple TCP Echo Server – cont’</vt:lpstr>
      <vt:lpstr>Agenda</vt:lpstr>
      <vt:lpstr>java.nio.channels</vt:lpstr>
      <vt:lpstr>Before java.nio.channels – the “old” way</vt:lpstr>
      <vt:lpstr>Before java.nio.channels – the “old” way</vt:lpstr>
      <vt:lpstr>java.nio.channels</vt:lpstr>
      <vt:lpstr>java.nio.channels – Example</vt:lpstr>
      <vt:lpstr>java.nio.channels – Example - cont’</vt:lpstr>
      <vt:lpstr>java.nio.channels - netty</vt:lpstr>
      <vt:lpstr>Agenda</vt:lpstr>
      <vt:lpstr>What’s beyond</vt:lpstr>
      <vt:lpstr>Agenda</vt:lpstr>
      <vt:lpstr>Exercise</vt:lpstr>
      <vt:lpstr>מצגת של PowerPoint</vt:lpstr>
    </vt:vector>
  </TitlesOfParts>
  <Company>Comverse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 – 6. Sockets</dc:title>
  <dc:creator>Amir Kirsh</dc:creator>
  <dc:description/>
  <cp:lastModifiedBy>amirk</cp:lastModifiedBy>
  <cp:revision>101</cp:revision>
  <cp:lastPrinted>2000-08-01T20:59:04Z</cp:lastPrinted>
  <dcterms:created xsi:type="dcterms:W3CDTF">2008-03-13T10:37:25Z</dcterms:created>
  <dcterms:modified xsi:type="dcterms:W3CDTF">2018-05-08T09:14:57Z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Designed and built by www.in-support.com as part of the Wiz-Kit presentation package for Comverse - Version 08th Dec 2006 - 004</vt:lpwstr>
  </property>
</Properties>
</file>