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0" r:id="rId2"/>
    <p:sldMasterId id="2147483676" r:id="rId3"/>
  </p:sldMasterIdLst>
  <p:notesMasterIdLst>
    <p:notesMasterId r:id="rId16"/>
  </p:notesMasterIdLst>
  <p:sldIdLst>
    <p:sldId id="328" r:id="rId4"/>
    <p:sldId id="256" r:id="rId5"/>
    <p:sldId id="330" r:id="rId6"/>
    <p:sldId id="331" r:id="rId7"/>
    <p:sldId id="332" r:id="rId8"/>
    <p:sldId id="333" r:id="rId9"/>
    <p:sldId id="334" r:id="rId10"/>
    <p:sldId id="336" r:id="rId11"/>
    <p:sldId id="335" r:id="rId12"/>
    <p:sldId id="337" r:id="rId13"/>
    <p:sldId id="338" r:id="rId14"/>
    <p:sldId id="32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ad Cohen" initials="AC" lastIdx="2" clrIdx="0">
    <p:extLst>
      <p:ext uri="{19B8F6BF-5375-455C-9EA6-DF929625EA0E}">
        <p15:presenceInfo xmlns:p15="http://schemas.microsoft.com/office/powerpoint/2012/main" userId="Aviad Co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D2DFF"/>
    <a:srgbClr val="FF69FF"/>
    <a:srgbClr val="00B050"/>
    <a:srgbClr val="008E40"/>
    <a:srgbClr val="8D5DB5"/>
    <a:srgbClr val="BAE18F"/>
    <a:srgbClr val="57D3FF"/>
    <a:srgbClr val="1C5ABD"/>
    <a:srgbClr val="ADF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0" autoAdjust="0"/>
    <p:restoredTop sz="85860" autoAdjust="0"/>
  </p:normalViewPr>
  <p:slideViewPr>
    <p:cSldViewPr snapToGrid="0">
      <p:cViewPr varScale="1">
        <p:scale>
          <a:sx n="64" d="100"/>
          <a:sy n="64" d="100"/>
        </p:scale>
        <p:origin x="10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9C263B8-B26A-45C8-B79B-3D022DD6DD72}" type="datetimeFigureOut">
              <a:rPr lang="he-IL" smtClean="0"/>
              <a:t>ח'/סיון/תשע"ח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01BF676F-0190-4E3D-BB7A-FB9D476073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941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90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5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4296" y="6439173"/>
            <a:ext cx="3058923" cy="279400"/>
          </a:xfrm>
        </p:spPr>
        <p:txBody>
          <a:bodyPr/>
          <a:lstStyle/>
          <a:p>
            <a:r>
              <a:rPr lang="en-US" dirty="0"/>
              <a:t>Copyrights © Aviad Cohen ; 23.2.2018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5001" y="643917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© Aviad Cohen ; 23.2.2018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© Aviad Cohen ; 23.2.2018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© Aviad Cohen ; 23.2.2018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© Aviad Cohen ; 23.2.2018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© Aviad Cohen ; 23.2.2018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© Aviad Cohen ; 23.2.2018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© Aviad Cohen ; 23.2.2018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6E62-CF1E-4066-AE6B-1100EB9A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DCA6C-D515-468A-9AF4-D7334B39A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Copyrights © Aviad Cohen ; 23.2.2018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78E6D-D5AF-419B-967A-15003ABE0C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9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0" y="5965826"/>
            <a:ext cx="12192000" cy="8921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he-IL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01600" y="6629400"/>
            <a:ext cx="1029384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2813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Yaron Kanza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4411663"/>
            <a:ext cx="12192000" cy="1536700"/>
          </a:xfrm>
          <a:prstGeom prst="rect">
            <a:avLst/>
          </a:prstGeom>
          <a:solidFill>
            <a:schemeClr val="accent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6246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5183188"/>
            <a:ext cx="12192000" cy="857250"/>
          </a:xfrm>
        </p:spPr>
        <p:txBody>
          <a:bodyPr lIns="720000" rIns="540000"/>
          <a:lstStyle>
            <a:lvl1pPr marL="0">
              <a:lnSpc>
                <a:spcPct val="87000"/>
              </a:lnSpc>
              <a:defRPr/>
            </a:lvl1pPr>
          </a:lstStyle>
          <a:p>
            <a:r>
              <a:rPr lang="en-US"/>
              <a:t>Lesson Name</a:t>
            </a:r>
          </a:p>
        </p:txBody>
      </p:sp>
      <p:sp>
        <p:nvSpPr>
          <p:cNvPr id="62465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6022976"/>
            <a:ext cx="12192000" cy="511175"/>
          </a:xfrm>
          <a:solidFill>
            <a:schemeClr val="accent1"/>
          </a:solidFill>
        </p:spPr>
        <p:txBody>
          <a:bodyPr lIns="720000" rIns="540000"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Course Name and Date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51752" y="6534150"/>
            <a:ext cx="4540249" cy="323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Copyrights © Aviad Cohen ; 23.2.2018</a:t>
            </a:r>
          </a:p>
        </p:txBody>
      </p:sp>
    </p:spTree>
    <p:extLst>
      <p:ext uri="{BB962C8B-B14F-4D97-AF65-F5344CB8AC3E}">
        <p14:creationId xmlns:p14="http://schemas.microsoft.com/office/powerpoint/2010/main" val="4164796532"/>
      </p:ext>
    </p:extLst>
  </p:cSld>
  <p:clrMapOvr>
    <a:masterClrMapping/>
  </p:clrMapOvr>
  <p:transition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354013" indent="635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562FB-17D6-4328-9520-C43498832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03606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Copyrights © Aviad Cohen ; 23.2.2018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56388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447800"/>
            <a:ext cx="56388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372534" y="6551614"/>
            <a:ext cx="1286933" cy="2809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13962-F6BF-4F56-B2FD-5FC81074CB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46051"/>
            <a:ext cx="12192000" cy="849313"/>
          </a:xfrm>
        </p:spPr>
        <p:txBody>
          <a:bodyPr/>
          <a:lstStyle>
            <a:lvl1pPr marL="354013" indent="635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906340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7BF08-3C57-463C-9676-1AD7835ECDE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19800"/>
      </p:ext>
    </p:extLst>
  </p:cSld>
  <p:clrMapOvr>
    <a:masterClrMapping/>
  </p:clrMapOvr>
  <p:transition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450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83756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5405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7531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04533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0779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6093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86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© Aviad Cohen ; 23.2.2018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24848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87886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189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© Aviad Cohen ; 23.2.2018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21405"/>
            <a:ext cx="9601196" cy="519497"/>
          </a:xfrm>
        </p:spPr>
        <p:txBody>
          <a:bodyPr/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6414" y="6480729"/>
            <a:ext cx="542697" cy="279400"/>
          </a:xfrm>
        </p:spPr>
        <p:txBody>
          <a:bodyPr/>
          <a:lstStyle>
            <a:lvl1pPr>
              <a:defRPr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2351" y="123861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A9B306-0F25-4A65-8C7C-0C18A9C2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296" y="6439173"/>
            <a:ext cx="3058923" cy="279400"/>
          </a:xfrm>
        </p:spPr>
        <p:txBody>
          <a:bodyPr/>
          <a:lstStyle/>
          <a:p>
            <a:r>
              <a:rPr lang="en-US" dirty="0"/>
              <a:t>Copyrights © Aviad Cohen ; 23.2.2018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334A-D962-47C5-A9FA-7FE684B6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296" y="6439173"/>
            <a:ext cx="3058923" cy="279400"/>
          </a:xfrm>
        </p:spPr>
        <p:txBody>
          <a:bodyPr/>
          <a:lstStyle/>
          <a:p>
            <a:r>
              <a:rPr lang="en-US" dirty="0"/>
              <a:t>Copyrights © Aviad Cohen ; 23.2.2018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© Aviad Cohen ; 23.2.2018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© Aviad Cohen ; 23.2.2018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© Aviad Cohen ; 23.2.2018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806" y="6485104"/>
            <a:ext cx="3028772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Copyrights © Aviad Cohen ; 23.2.2018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2460" y="6485104"/>
            <a:ext cx="522004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9" r:id="rId3"/>
    <p:sldLayoutId id="2147483653" r:id="rId4"/>
    <p:sldLayoutId id="2147483654" r:id="rId5"/>
    <p:sldLayoutId id="2147483655" r:id="rId6"/>
    <p:sldLayoutId id="2147483656" r:id="rId7"/>
    <p:sldLayoutId id="2147483660" r:id="rId8"/>
    <p:sldLayoutId id="2147483657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58" r:id="rId15"/>
    <p:sldLayoutId id="2147483659" r:id="rId16"/>
    <p:sldLayoutId id="214748367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ChangeArrowheads="1"/>
          </p:cNvSpPr>
          <p:nvPr/>
        </p:nvSpPr>
        <p:spPr bwMode="gray">
          <a:xfrm>
            <a:off x="0" y="6451601"/>
            <a:ext cx="12192000" cy="2762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lIns="0" tIns="46494" rIns="92985" bIns="46494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0" y="146051"/>
            <a:ext cx="12192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0234" y="1295400"/>
            <a:ext cx="10157884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Introduction level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Next level</a:t>
            </a:r>
          </a:p>
          <a:p>
            <a:pPr lvl="4"/>
            <a:r>
              <a:rPr lang="en-US"/>
              <a:t>Next level</a:t>
            </a:r>
          </a:p>
        </p:txBody>
      </p:sp>
      <p:sp>
        <p:nvSpPr>
          <p:cNvPr id="62362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72534" y="6551614"/>
            <a:ext cx="1286933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ts val="13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25D3D6A-D187-4D75-8046-AAD1C5182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2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ransition>
    <p:cut/>
  </p:transition>
  <p:hf hdr="0" dt="0"/>
  <p:txStyles>
    <p:titleStyle>
      <a:lvl1pPr marL="354013" indent="635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8112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12684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7256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21828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70000"/>
        <a:buFont typeface="Symbol" pitchFamily="18" charset="2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273050" indent="-2714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2000">
          <a:solidFill>
            <a:srgbClr val="4D4D4D"/>
          </a:solidFill>
          <a:latin typeface="+mn-lt"/>
          <a:cs typeface="+mn-cs"/>
        </a:defRPr>
      </a:lvl2pPr>
      <a:lvl3pPr marL="546100" indent="-2714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3pPr>
      <a:lvl4pPr marL="806450" indent="-25876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4pPr>
      <a:lvl5pPr marL="1073150" indent="-265113" algn="l" defTabSz="912813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5pPr>
      <a:lvl6pPr marL="15303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6pPr>
      <a:lvl7pPr marL="19875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7pPr>
      <a:lvl8pPr marL="24447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8pPr>
      <a:lvl9pPr marL="2901950" indent="-265113" algn="l" defTabSz="912813" rtl="0" fontAlgn="base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92106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son/blob/master/UserGuide.md#TOC-Gson-Performance-and-Scalability" TargetMode="External"/><Relationship Id="rId2" Type="http://schemas.openxmlformats.org/officeDocument/2006/relationships/hyperlink" Target="https://futurestud.io/tutorials/gson-mapping-of-nested-object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ites.google.com/site/gson/gson-user-guide#TOC-Serializing-and-Deserializing-Collection-with-Objects-of-Arbitrary-Types" TargetMode="External"/><Relationship Id="rId4" Type="http://schemas.openxmlformats.org/officeDocument/2006/relationships/hyperlink" Target="https://github.com/google/gs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15600" y="2018967"/>
            <a:ext cx="11360800" cy="6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sz="2800" b="1" dirty="0">
                <a:latin typeface="Comfortaa"/>
                <a:ea typeface="Comfortaa"/>
                <a:cs typeface="Comfortaa"/>
                <a:sym typeface="Comfortaa"/>
              </a:rPr>
              <a:t>AT&amp;T BIQ Project 2018</a:t>
            </a:r>
            <a:endParaRPr sz="1733" b="1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533" b="1" dirty="0"/>
          </a:p>
        </p:txBody>
      </p:sp>
      <p:pic>
        <p:nvPicPr>
          <p:cNvPr id="55" name="Shape 55" descr="clarituneLogoBi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33" y="223700"/>
            <a:ext cx="41402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15600" y="3357367"/>
            <a:ext cx="11360800" cy="903600"/>
          </a:xfrm>
          <a:prstGeom prst="rect">
            <a:avLst/>
          </a:prstGeom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en" sz="3733" b="1" dirty="0">
                <a:latin typeface="Verdana"/>
                <a:ea typeface="Verdana"/>
                <a:cs typeface="Verdana"/>
                <a:sym typeface="Verdana"/>
              </a:rPr>
              <a:t>All you need to know about </a:t>
            </a:r>
            <a:r>
              <a:rPr lang="en-US" sz="3733" b="1" dirty="0" err="1" smtClean="0">
                <a:latin typeface="Verdana"/>
                <a:ea typeface="Verdana"/>
                <a:cs typeface="Verdana"/>
                <a:sym typeface="Verdana"/>
              </a:rPr>
              <a:t>Json</a:t>
            </a:r>
            <a:endParaRPr sz="3733" b="1" dirty="0"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533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15600" y="5472333"/>
            <a:ext cx="11360800" cy="6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1333" b="1"/>
              <a:t>© All rights reserved.</a:t>
            </a:r>
            <a:br>
              <a:rPr lang="en" sz="1333" b="1"/>
            </a:br>
            <a:r>
              <a:rPr lang="en" sz="1333" b="1"/>
              <a:t>    Materials are for the sole use of the AT&amp;T BIQ Project 2018. Any other use is forbidden</a:t>
            </a:r>
            <a:endParaRPr sz="1333" b="1"/>
          </a:p>
        </p:txBody>
      </p:sp>
    </p:spTree>
    <p:extLst>
      <p:ext uri="{BB962C8B-B14F-4D97-AF65-F5344CB8AC3E}">
        <p14:creationId xmlns:p14="http://schemas.microsoft.com/office/powerpoint/2010/main" val="49996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99410" y="2102451"/>
            <a:ext cx="5951093" cy="3461290"/>
          </a:xfrm>
          <a:prstGeom prst="roundRect">
            <a:avLst>
              <a:gd name="adj" fmla="val 2152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Json</a:t>
            </a:r>
            <a:r>
              <a:rPr lang="en-US" dirty="0" smtClean="0"/>
              <a:t> and Java objects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© Aviad Cohen ; 23.2.2018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89154" y="1193313"/>
            <a:ext cx="986352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It’s very easy to compare and translate between information in </a:t>
            </a:r>
            <a:r>
              <a:rPr lang="en-US" sz="2800" dirty="0" err="1" smtClean="0"/>
              <a:t>json</a:t>
            </a:r>
            <a:r>
              <a:rPr lang="en-US" sz="2800" dirty="0"/>
              <a:t> </a:t>
            </a:r>
            <a:r>
              <a:rPr lang="en-US" sz="2800" dirty="0" smtClean="0"/>
              <a:t>to the corresponding matching objects in java: </a:t>
            </a:r>
            <a:endParaRPr lang="he-IL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2098623" y="2563318"/>
            <a:ext cx="4751881" cy="1543987"/>
          </a:xfrm>
          <a:prstGeom prst="roundRect">
            <a:avLst>
              <a:gd name="adj" fmla="val 2152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1289154" y="2147420"/>
            <a:ext cx="5561349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rgbClr val="FD2DFF"/>
                </a:solidFill>
              </a:rPr>
              <a:t>{</a:t>
            </a:r>
            <a:r>
              <a:rPr lang="en-US" sz="2400" dirty="0" smtClean="0">
                <a:solidFill>
                  <a:srgbClr val="FF0000"/>
                </a:solidFill>
              </a:rPr>
              <a:t>‘</a:t>
            </a:r>
            <a:r>
              <a:rPr lang="en-US" sz="2400" dirty="0" smtClean="0">
                <a:solidFill>
                  <a:srgbClr val="0000FF"/>
                </a:solidFill>
              </a:rPr>
              <a:t>people</a:t>
            </a:r>
            <a:r>
              <a:rPr lang="en-US" sz="2400" dirty="0" smtClean="0">
                <a:solidFill>
                  <a:srgbClr val="FF0000"/>
                </a:solidFill>
              </a:rPr>
              <a:t>’ : [</a:t>
            </a:r>
            <a:r>
              <a:rPr lang="en-US" sz="2400" dirty="0" smtClean="0">
                <a:solidFill>
                  <a:srgbClr val="FD2DFF"/>
                </a:solidFill>
              </a:rPr>
              <a:t>{</a:t>
            </a:r>
            <a:endParaRPr lang="en-US" sz="2400" dirty="0">
              <a:solidFill>
                <a:srgbClr val="FD2DFF"/>
              </a:solidFill>
            </a:endParaRPr>
          </a:p>
          <a:p>
            <a:pPr lvl="1"/>
            <a:r>
              <a:rPr lang="en-US" sz="2400" dirty="0"/>
              <a:t>	‘</a:t>
            </a:r>
            <a:r>
              <a:rPr lang="en-US" sz="2400" dirty="0">
                <a:solidFill>
                  <a:srgbClr val="0000FF"/>
                </a:solidFill>
              </a:rPr>
              <a:t>name</a:t>
            </a:r>
            <a:r>
              <a:rPr lang="en-US" sz="2400" dirty="0"/>
              <a:t>’ : ‘</a:t>
            </a:r>
            <a:r>
              <a:rPr lang="en-US" sz="2400" dirty="0" err="1">
                <a:solidFill>
                  <a:srgbClr val="00B050"/>
                </a:solidFill>
              </a:rPr>
              <a:t>Menash</a:t>
            </a:r>
            <a:r>
              <a:rPr lang="en-US" sz="2400" dirty="0"/>
              <a:t>’,</a:t>
            </a:r>
          </a:p>
          <a:p>
            <a:pPr lvl="1"/>
            <a:r>
              <a:rPr lang="en-US" sz="2400" dirty="0"/>
              <a:t>	‘</a:t>
            </a:r>
            <a:r>
              <a:rPr lang="en-US" sz="2400" dirty="0">
                <a:solidFill>
                  <a:srgbClr val="0000FF"/>
                </a:solidFill>
              </a:rPr>
              <a:t>age</a:t>
            </a:r>
            <a:r>
              <a:rPr lang="en-US" sz="2400" dirty="0"/>
              <a:t>’ : </a:t>
            </a:r>
            <a:r>
              <a:rPr lang="en-US" sz="2400" dirty="0">
                <a:solidFill>
                  <a:srgbClr val="00B050"/>
                </a:solidFill>
              </a:rPr>
              <a:t>34</a:t>
            </a:r>
            <a:r>
              <a:rPr lang="en-US" sz="2400" dirty="0"/>
              <a:t>,</a:t>
            </a:r>
          </a:p>
          <a:p>
            <a:pPr lvl="1"/>
            <a:r>
              <a:rPr lang="en-US" sz="2400" dirty="0"/>
              <a:t>	‘</a:t>
            </a:r>
            <a:r>
              <a:rPr lang="en-US" sz="2400" dirty="0">
                <a:solidFill>
                  <a:srgbClr val="0000FF"/>
                </a:solidFill>
              </a:rPr>
              <a:t>address</a:t>
            </a:r>
            <a:r>
              <a:rPr lang="en-US" sz="2400" dirty="0"/>
              <a:t>’: ‘</a:t>
            </a:r>
            <a:r>
              <a:rPr lang="en-US" sz="2400" dirty="0" err="1">
                <a:solidFill>
                  <a:srgbClr val="00B050"/>
                </a:solidFill>
              </a:rPr>
              <a:t>Honululu</a:t>
            </a:r>
            <a:r>
              <a:rPr lang="en-US" sz="2400" dirty="0" smtClean="0"/>
              <a:t>’,</a:t>
            </a:r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‘</a:t>
            </a:r>
            <a:r>
              <a:rPr lang="en-US" sz="2400" dirty="0" smtClean="0">
                <a:solidFill>
                  <a:srgbClr val="0000FF"/>
                </a:solidFill>
              </a:rPr>
              <a:t>children-names</a:t>
            </a:r>
            <a:r>
              <a:rPr lang="en-US" sz="2400" dirty="0" smtClean="0"/>
              <a:t>’: </a:t>
            </a:r>
            <a:r>
              <a:rPr lang="en-US" sz="2400" dirty="0" smtClean="0">
                <a:solidFill>
                  <a:srgbClr val="FF0000"/>
                </a:solidFill>
              </a:rPr>
              <a:t>[</a:t>
            </a:r>
            <a:r>
              <a:rPr lang="en-US" sz="2400" dirty="0" smtClean="0"/>
              <a:t>‘</a:t>
            </a:r>
            <a:r>
              <a:rPr lang="en-US" sz="2400" dirty="0" err="1" smtClean="0">
                <a:solidFill>
                  <a:srgbClr val="00B050"/>
                </a:solidFill>
              </a:rPr>
              <a:t>tikva</a:t>
            </a:r>
            <a:r>
              <a:rPr lang="en-US" sz="2400" dirty="0" smtClean="0"/>
              <a:t>’, ‘</a:t>
            </a:r>
            <a:r>
              <a:rPr lang="en-US" sz="2400" dirty="0" err="1" smtClean="0">
                <a:solidFill>
                  <a:srgbClr val="00B050"/>
                </a:solidFill>
              </a:rPr>
              <a:t>shoshana</a:t>
            </a:r>
            <a:r>
              <a:rPr lang="en-US" sz="2400" dirty="0" smtClean="0"/>
              <a:t>’ 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 smtClean="0">
                <a:solidFill>
                  <a:srgbClr val="FD2DFF"/>
                </a:solidFill>
              </a:rPr>
              <a:t>}, {</a:t>
            </a:r>
          </a:p>
          <a:p>
            <a:pPr lvl="1"/>
            <a:r>
              <a:rPr lang="en-US" sz="2400" b="1" dirty="0" smtClean="0"/>
              <a:t>	….</a:t>
            </a:r>
          </a:p>
          <a:p>
            <a:pPr lvl="1"/>
            <a:r>
              <a:rPr lang="en-US" sz="2400" dirty="0" smtClean="0">
                <a:solidFill>
                  <a:srgbClr val="FD2DFF"/>
                </a:solidFill>
              </a:rPr>
              <a:t>}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sz="2400" dirty="0" smtClean="0">
                <a:solidFill>
                  <a:srgbClr val="FD2DFF"/>
                </a:solidFill>
              </a:rPr>
              <a:t>}</a:t>
            </a:r>
            <a:endParaRPr lang="he-IL" sz="2400" dirty="0">
              <a:solidFill>
                <a:srgbClr val="FD2D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7545" y="2029813"/>
            <a:ext cx="5171606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Class Person 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private String </a:t>
            </a:r>
            <a:r>
              <a:rPr lang="en-US" sz="2400" dirty="0" smtClean="0">
                <a:solidFill>
                  <a:srgbClr val="0000FF"/>
                </a:solidFill>
              </a:rPr>
              <a:t>name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age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private String </a:t>
            </a:r>
            <a:r>
              <a:rPr lang="en-US" sz="2400" dirty="0" smtClean="0">
                <a:solidFill>
                  <a:srgbClr val="0000FF"/>
                </a:solidFill>
              </a:rPr>
              <a:t>address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private List&lt;String&gt; </a:t>
            </a:r>
            <a:r>
              <a:rPr lang="en-US" sz="2400" dirty="0" err="1" smtClean="0">
                <a:solidFill>
                  <a:srgbClr val="0000FF"/>
                </a:solidFill>
              </a:rPr>
              <a:t>childrenNames</a:t>
            </a:r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/>
              <a:t>	</a:t>
            </a:r>
            <a:r>
              <a:rPr lang="en-US" sz="2400" dirty="0" smtClean="0"/>
              <a:t>…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Class Data 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private Set&lt;People&gt; </a:t>
            </a:r>
            <a:r>
              <a:rPr lang="en-US" sz="2400" dirty="0" smtClean="0">
                <a:solidFill>
                  <a:srgbClr val="0000FF"/>
                </a:solidFill>
              </a:rPr>
              <a:t>people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…</a:t>
            </a:r>
          </a:p>
          <a:p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6772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8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Gson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© Aviad Cohen ; 23.2.2018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4203" y="1558977"/>
            <a:ext cx="9638676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/>
              <a:t>A utility class (from google) that helps in the process of dealing with </a:t>
            </a:r>
            <a:r>
              <a:rPr lang="en-US" sz="3600" dirty="0" err="1" smtClean="0"/>
              <a:t>jsons</a:t>
            </a:r>
            <a:r>
              <a:rPr lang="en-US" sz="3600" dirty="0" smtClean="0"/>
              <a:t>: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Transforming a java object to a </a:t>
            </a:r>
            <a:r>
              <a:rPr lang="en-US" sz="3600" dirty="0" err="1" smtClean="0"/>
              <a:t>json</a:t>
            </a:r>
            <a:r>
              <a:rPr lang="en-US" sz="3600" dirty="0" smtClean="0"/>
              <a:t> string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Transforming a </a:t>
            </a:r>
            <a:r>
              <a:rPr lang="en-US" sz="3600" dirty="0" err="1" smtClean="0"/>
              <a:t>json</a:t>
            </a:r>
            <a:r>
              <a:rPr lang="en-US" sz="3600" dirty="0" smtClean="0"/>
              <a:t> string to a java object</a:t>
            </a:r>
          </a:p>
          <a:p>
            <a:pPr marL="742950" indent="-742950">
              <a:buAutoNum type="arabicPeriod"/>
            </a:pP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53497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BF87-F468-4607-BBF3-B90CDBCD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Json</a:t>
            </a:r>
            <a:endParaRPr lang="he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AE54FC-DAC6-4387-BF60-EC563D24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98C4C-4EEE-4964-A19E-6271CE96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© Aviad Cohen ; 23.2.2018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93400-140D-41C3-A4B1-07B2B80C598F}"/>
              </a:ext>
            </a:extLst>
          </p:cNvPr>
          <p:cNvSpPr txBox="1"/>
          <p:nvPr/>
        </p:nvSpPr>
        <p:spPr>
          <a:xfrm>
            <a:off x="1549667" y="1617044"/>
            <a:ext cx="8864868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Json</a:t>
            </a:r>
            <a:r>
              <a:rPr lang="en-US" dirty="0"/>
              <a:t> is a simple data format</a:t>
            </a:r>
          </a:p>
          <a:p>
            <a:r>
              <a:rPr lang="en-US" dirty="0"/>
              <a:t>It stores keys and values</a:t>
            </a:r>
          </a:p>
          <a:p>
            <a:r>
              <a:rPr lang="en-US" dirty="0">
                <a:hlinkClick r:id="rId2"/>
              </a:rPr>
              <a:t>https://futurestud.io/tutorials/gson-mapping-of-nested-objects</a:t>
            </a:r>
            <a:endParaRPr lang="en-US" dirty="0"/>
          </a:p>
          <a:p>
            <a:r>
              <a:rPr lang="en-US" dirty="0">
                <a:hlinkClick r:id="rId3"/>
              </a:rPr>
              <a:t>https://github.com/google/gson/blob/master/UserGuide.md#TOC-Gson-Performance-and-Scalability</a:t>
            </a:r>
            <a:endParaRPr lang="en-US" dirty="0"/>
          </a:p>
          <a:p>
            <a:r>
              <a:rPr lang="en-US" dirty="0">
                <a:hlinkClick r:id="rId4"/>
              </a:rPr>
              <a:t>https://github.com/google/gson</a:t>
            </a:r>
            <a:endParaRPr lang="en-US" dirty="0"/>
          </a:p>
          <a:p>
            <a:r>
              <a:rPr lang="en-US" dirty="0">
                <a:hlinkClick r:id="rId5"/>
              </a:rPr>
              <a:t>https://sites.google.com/site/gson/gson-user-guide#TOC-Serializing-and-Deserializing-Collection-with-Objects-of-Arbitrary-Types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Json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Aviad Cohen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CAF4B5A-E1D7-4B3F-BCE2-F681703B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© Aviad Cohen ; 23.2.2018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88D03B-4686-4AF7-9BCD-2EEFBB09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0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JSON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© Aviad Cohen ; 23.2.2018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4223" y="1528997"/>
            <a:ext cx="9878518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J</a:t>
            </a:r>
            <a:r>
              <a:rPr lang="en-US" sz="4800" dirty="0" smtClean="0"/>
              <a:t>ava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cript </a:t>
            </a:r>
            <a:r>
              <a:rPr lang="en-US" sz="4800" dirty="0" smtClean="0">
                <a:solidFill>
                  <a:srgbClr val="0000FF"/>
                </a:solidFill>
              </a:rPr>
              <a:t>O</a:t>
            </a:r>
            <a:r>
              <a:rPr lang="en-US" sz="4800" dirty="0" smtClean="0"/>
              <a:t>bject </a:t>
            </a:r>
            <a:r>
              <a:rPr lang="en-US" sz="4800" dirty="0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otation</a:t>
            </a:r>
          </a:p>
          <a:p>
            <a:r>
              <a:rPr lang="en-US" sz="4800" dirty="0" smtClean="0"/>
              <a:t>A textual format to store data</a:t>
            </a:r>
          </a:p>
          <a:p>
            <a:r>
              <a:rPr lang="en-US" sz="4800" dirty="0" smtClean="0"/>
              <a:t>Main characteristics: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Textual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Hierarchy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/>
              <a:t>Objects\arrays</a:t>
            </a:r>
            <a:endParaRPr lang="he-IL" sz="4800" dirty="0"/>
          </a:p>
        </p:txBody>
      </p:sp>
      <p:pic>
        <p:nvPicPr>
          <p:cNvPr id="1026" name="Picture 2" descr="Image result for ja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074" y="3503951"/>
            <a:ext cx="476250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67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JSON – main building blocks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© Aviad Cohen ; 23.2.2018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2" y="1469036"/>
            <a:ext cx="8373254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Main building block: key-value pair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0000FF"/>
                </a:solidFill>
              </a:rPr>
              <a:t>key</a:t>
            </a:r>
            <a:r>
              <a:rPr lang="en-US" sz="2800" dirty="0" smtClean="0"/>
              <a:t>&gt; : &lt;</a:t>
            </a:r>
            <a:r>
              <a:rPr lang="en-US" sz="2800" dirty="0" smtClean="0">
                <a:solidFill>
                  <a:srgbClr val="00B050"/>
                </a:solidFill>
              </a:rPr>
              <a:t>value</a:t>
            </a:r>
            <a:r>
              <a:rPr lang="en-US" sz="2800" dirty="0" smtClean="0"/>
              <a:t>&gt;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Key</a:t>
            </a:r>
            <a:r>
              <a:rPr lang="en-US" sz="2800" dirty="0" smtClean="0"/>
              <a:t> can be string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Value</a:t>
            </a:r>
            <a:r>
              <a:rPr lang="en-US" sz="2800" dirty="0" smtClean="0"/>
              <a:t> can be any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numbers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Object</a:t>
            </a:r>
          </a:p>
          <a:p>
            <a:r>
              <a:rPr lang="en-US" sz="2800" b="1" dirty="0" smtClean="0"/>
              <a:t>Note</a:t>
            </a:r>
            <a:r>
              <a:rPr lang="en-US" sz="2800" dirty="0" smtClean="0"/>
              <a:t>: Strings can be either surrounded with “” or ‘ ’</a:t>
            </a:r>
          </a:p>
        </p:txBody>
      </p:sp>
    </p:spTree>
    <p:extLst>
      <p:ext uri="{BB962C8B-B14F-4D97-AF65-F5344CB8AC3E}">
        <p14:creationId xmlns:p14="http://schemas.microsoft.com/office/powerpoint/2010/main" val="110929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Json</a:t>
            </a:r>
            <a:r>
              <a:rPr lang="en-US" dirty="0" smtClean="0"/>
              <a:t> object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© Aviad Cohen ; 23.2.2018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1" y="1527880"/>
            <a:ext cx="9977201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Object in java script (and hence in </a:t>
            </a:r>
            <a:r>
              <a:rPr lang="en-US" sz="3200" dirty="0" err="1" smtClean="0"/>
              <a:t>json</a:t>
            </a:r>
            <a:r>
              <a:rPr lang="en-US" sz="3200" dirty="0" smtClean="0"/>
              <a:t> format) is described within </a:t>
            </a:r>
            <a:r>
              <a:rPr lang="en-US" sz="3200" dirty="0" smtClean="0">
                <a:solidFill>
                  <a:srgbClr val="FD2DFF"/>
                </a:solidFill>
              </a:rPr>
              <a:t>{}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Object stores </a:t>
            </a:r>
            <a:r>
              <a:rPr lang="en-US" sz="3200" dirty="0" smtClean="0">
                <a:solidFill>
                  <a:srgbClr val="0000FF"/>
                </a:solidFill>
              </a:rPr>
              <a:t>key</a:t>
            </a:r>
            <a:r>
              <a:rPr lang="en-US" sz="3200" dirty="0" smtClean="0"/>
              <a:t>-</a:t>
            </a:r>
            <a:r>
              <a:rPr lang="en-US" sz="3200" dirty="0" smtClean="0">
                <a:solidFill>
                  <a:srgbClr val="00B050"/>
                </a:solidFill>
              </a:rPr>
              <a:t>value</a:t>
            </a:r>
            <a:r>
              <a:rPr lang="en-US" sz="3200" dirty="0" smtClean="0"/>
              <a:t> pairs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Between each </a:t>
            </a:r>
            <a:r>
              <a:rPr lang="en-US" sz="3200" dirty="0" smtClean="0">
                <a:solidFill>
                  <a:srgbClr val="0000FF"/>
                </a:solidFill>
              </a:rPr>
              <a:t>key</a:t>
            </a:r>
            <a:r>
              <a:rPr lang="en-US" sz="3200" dirty="0" smtClean="0"/>
              <a:t>-</a:t>
            </a:r>
            <a:r>
              <a:rPr lang="en-US" sz="3200" dirty="0" smtClean="0">
                <a:solidFill>
                  <a:srgbClr val="00B050"/>
                </a:solidFill>
              </a:rPr>
              <a:t>value</a:t>
            </a:r>
            <a:r>
              <a:rPr lang="en-US" sz="3200" dirty="0" smtClean="0"/>
              <a:t> pair separates a ,</a:t>
            </a:r>
          </a:p>
          <a:p>
            <a:pPr lvl="5"/>
            <a:r>
              <a:rPr lang="en-US" sz="3200" dirty="0" smtClean="0">
                <a:solidFill>
                  <a:srgbClr val="FD2DFF"/>
                </a:solidFill>
              </a:rPr>
              <a:t>{</a:t>
            </a:r>
          </a:p>
          <a:p>
            <a:pPr lvl="5"/>
            <a:r>
              <a:rPr lang="en-US" sz="3200" dirty="0"/>
              <a:t>	</a:t>
            </a:r>
            <a:r>
              <a:rPr lang="en-US" sz="3200" dirty="0" smtClean="0"/>
              <a:t>‘</a:t>
            </a:r>
            <a:r>
              <a:rPr lang="en-US" sz="3200" dirty="0" smtClean="0">
                <a:solidFill>
                  <a:srgbClr val="0000FF"/>
                </a:solidFill>
              </a:rPr>
              <a:t>name</a:t>
            </a:r>
            <a:r>
              <a:rPr lang="en-US" sz="3200" dirty="0" smtClean="0"/>
              <a:t>’ : ‘</a:t>
            </a:r>
            <a:r>
              <a:rPr lang="en-US" sz="3200" dirty="0" err="1" smtClean="0">
                <a:solidFill>
                  <a:srgbClr val="00B050"/>
                </a:solidFill>
              </a:rPr>
              <a:t>Menash</a:t>
            </a:r>
            <a:r>
              <a:rPr lang="en-US" sz="3200" dirty="0" smtClean="0"/>
              <a:t>’,</a:t>
            </a:r>
          </a:p>
          <a:p>
            <a:pPr lvl="5"/>
            <a:r>
              <a:rPr lang="en-US" sz="3200" dirty="0"/>
              <a:t>	</a:t>
            </a:r>
            <a:r>
              <a:rPr lang="en-US" sz="3200" dirty="0" smtClean="0"/>
              <a:t>‘</a:t>
            </a:r>
            <a:r>
              <a:rPr lang="en-US" sz="3200" dirty="0" smtClean="0">
                <a:solidFill>
                  <a:srgbClr val="0000FF"/>
                </a:solidFill>
              </a:rPr>
              <a:t>age</a:t>
            </a:r>
            <a:r>
              <a:rPr lang="en-US" sz="3200" dirty="0" smtClean="0"/>
              <a:t>’ : </a:t>
            </a:r>
            <a:r>
              <a:rPr lang="en-US" sz="3200" dirty="0" smtClean="0">
                <a:solidFill>
                  <a:srgbClr val="00B050"/>
                </a:solidFill>
              </a:rPr>
              <a:t>34</a:t>
            </a:r>
            <a:r>
              <a:rPr lang="en-US" sz="3200" dirty="0" smtClean="0"/>
              <a:t>,</a:t>
            </a:r>
          </a:p>
          <a:p>
            <a:pPr lvl="5"/>
            <a:r>
              <a:rPr lang="en-US" sz="3200" dirty="0"/>
              <a:t>	</a:t>
            </a:r>
            <a:r>
              <a:rPr lang="en-US" sz="3200" dirty="0" smtClean="0"/>
              <a:t>‘</a:t>
            </a:r>
            <a:r>
              <a:rPr lang="en-US" sz="3200" dirty="0" smtClean="0">
                <a:solidFill>
                  <a:srgbClr val="0000FF"/>
                </a:solidFill>
              </a:rPr>
              <a:t>address</a:t>
            </a:r>
            <a:r>
              <a:rPr lang="en-US" sz="3200" dirty="0" smtClean="0"/>
              <a:t>’: ‘</a:t>
            </a:r>
            <a:r>
              <a:rPr lang="en-US" sz="3200" dirty="0" err="1" smtClean="0">
                <a:solidFill>
                  <a:srgbClr val="00B050"/>
                </a:solidFill>
              </a:rPr>
              <a:t>Honululu</a:t>
            </a:r>
            <a:r>
              <a:rPr lang="en-US" sz="3200" dirty="0" smtClean="0"/>
              <a:t>’</a:t>
            </a:r>
          </a:p>
          <a:p>
            <a:pPr lvl="5"/>
            <a:r>
              <a:rPr lang="en-US" sz="3200" dirty="0">
                <a:solidFill>
                  <a:srgbClr val="FD2DFF"/>
                </a:solidFill>
              </a:rPr>
              <a:t>}</a:t>
            </a:r>
            <a:endParaRPr lang="he-IL" sz="3200" dirty="0">
              <a:solidFill>
                <a:srgbClr val="FD2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83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Json</a:t>
            </a:r>
            <a:r>
              <a:rPr lang="en-US" dirty="0" smtClean="0"/>
              <a:t> Array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© Aviad Cohen ; 23.2.2018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9094" y="1528997"/>
            <a:ext cx="1010732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Array in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(and hence in </a:t>
            </a:r>
            <a:r>
              <a:rPr lang="en-US" sz="3200" dirty="0" err="1" smtClean="0"/>
              <a:t>json</a:t>
            </a:r>
            <a:r>
              <a:rPr lang="en-US" sz="3200" dirty="0" smtClean="0"/>
              <a:t>) are surrounded with </a:t>
            </a:r>
            <a:r>
              <a:rPr lang="en-US" sz="3200" dirty="0" smtClean="0">
                <a:solidFill>
                  <a:srgbClr val="FF0000"/>
                </a:solidFill>
              </a:rPr>
              <a:t>[ ]</a:t>
            </a:r>
          </a:p>
          <a:p>
            <a:endParaRPr lang="en-US" sz="3200" dirty="0" smtClean="0"/>
          </a:p>
          <a:p>
            <a:r>
              <a:rPr lang="en-US" sz="3200" dirty="0" smtClean="0"/>
              <a:t>Array can hold any type of data: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Other arrays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Json</a:t>
            </a:r>
            <a:r>
              <a:rPr lang="en-US" sz="3200" dirty="0" smtClean="0"/>
              <a:t> objects</a:t>
            </a:r>
          </a:p>
          <a:p>
            <a:endParaRPr lang="en-US" sz="3200" dirty="0"/>
          </a:p>
          <a:p>
            <a:r>
              <a:rPr lang="en-US" sz="3200" dirty="0" err="1" smtClean="0"/>
              <a:t>Json</a:t>
            </a:r>
            <a:r>
              <a:rPr lang="en-US" sz="3200" dirty="0" smtClean="0"/>
              <a:t> object value can be… an array !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35661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Json</a:t>
            </a:r>
            <a:r>
              <a:rPr lang="en-US" dirty="0" smtClean="0"/>
              <a:t> object with arrays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© Aviad Cohen ; 23.2.2018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4184" y="1573967"/>
            <a:ext cx="9593705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5"/>
            <a:r>
              <a:rPr lang="en-US" sz="3200" dirty="0">
                <a:solidFill>
                  <a:srgbClr val="FD2DFF"/>
                </a:solidFill>
              </a:rPr>
              <a:t>{</a:t>
            </a:r>
          </a:p>
          <a:p>
            <a:pPr lvl="5"/>
            <a:r>
              <a:rPr lang="en-US" sz="3200" dirty="0"/>
              <a:t>	‘</a:t>
            </a:r>
            <a:r>
              <a:rPr lang="en-US" sz="3200" dirty="0">
                <a:solidFill>
                  <a:srgbClr val="0000FF"/>
                </a:solidFill>
              </a:rPr>
              <a:t>name</a:t>
            </a:r>
            <a:r>
              <a:rPr lang="en-US" sz="3200" dirty="0"/>
              <a:t>’ : ‘</a:t>
            </a:r>
            <a:r>
              <a:rPr lang="en-US" sz="3200" dirty="0" err="1">
                <a:solidFill>
                  <a:srgbClr val="00B050"/>
                </a:solidFill>
              </a:rPr>
              <a:t>Menash</a:t>
            </a:r>
            <a:r>
              <a:rPr lang="en-US" sz="3200" dirty="0"/>
              <a:t>’,</a:t>
            </a:r>
          </a:p>
          <a:p>
            <a:pPr lvl="5"/>
            <a:r>
              <a:rPr lang="en-US" sz="3200" dirty="0"/>
              <a:t>	‘</a:t>
            </a:r>
            <a:r>
              <a:rPr lang="en-US" sz="3200" dirty="0">
                <a:solidFill>
                  <a:srgbClr val="0000FF"/>
                </a:solidFill>
              </a:rPr>
              <a:t>age</a:t>
            </a:r>
            <a:r>
              <a:rPr lang="en-US" sz="3200" dirty="0"/>
              <a:t>’ : </a:t>
            </a:r>
            <a:r>
              <a:rPr lang="en-US" sz="3200" dirty="0">
                <a:solidFill>
                  <a:srgbClr val="00B050"/>
                </a:solidFill>
              </a:rPr>
              <a:t>34</a:t>
            </a:r>
            <a:r>
              <a:rPr lang="en-US" sz="3200" dirty="0"/>
              <a:t>,</a:t>
            </a:r>
          </a:p>
          <a:p>
            <a:pPr lvl="5"/>
            <a:r>
              <a:rPr lang="en-US" sz="3200" dirty="0"/>
              <a:t>	‘</a:t>
            </a:r>
            <a:r>
              <a:rPr lang="en-US" sz="3200" dirty="0">
                <a:solidFill>
                  <a:srgbClr val="0000FF"/>
                </a:solidFill>
              </a:rPr>
              <a:t>address</a:t>
            </a:r>
            <a:r>
              <a:rPr lang="en-US" sz="3200" dirty="0"/>
              <a:t>’: ‘</a:t>
            </a:r>
            <a:r>
              <a:rPr lang="en-US" sz="3200" dirty="0" err="1">
                <a:solidFill>
                  <a:srgbClr val="00B050"/>
                </a:solidFill>
              </a:rPr>
              <a:t>Honululu</a:t>
            </a:r>
            <a:r>
              <a:rPr lang="en-US" sz="3200" dirty="0" smtClean="0"/>
              <a:t>’,</a:t>
            </a:r>
          </a:p>
          <a:p>
            <a:pPr lvl="5"/>
            <a:r>
              <a:rPr lang="en-US" sz="3200" dirty="0"/>
              <a:t>	</a:t>
            </a:r>
            <a:r>
              <a:rPr lang="en-US" sz="3200" dirty="0" smtClean="0"/>
              <a:t>‘</a:t>
            </a:r>
            <a:r>
              <a:rPr lang="en-US" sz="3200" dirty="0" smtClean="0">
                <a:solidFill>
                  <a:srgbClr val="0000FF"/>
                </a:solidFill>
              </a:rPr>
              <a:t>children-names</a:t>
            </a:r>
            <a:r>
              <a:rPr lang="en-US" sz="3200" dirty="0" smtClean="0"/>
              <a:t>’: </a:t>
            </a:r>
            <a:r>
              <a:rPr lang="en-US" sz="3200" dirty="0" smtClean="0">
                <a:solidFill>
                  <a:srgbClr val="FF0000"/>
                </a:solidFill>
              </a:rPr>
              <a:t>[</a:t>
            </a:r>
            <a:r>
              <a:rPr lang="en-US" sz="3200" dirty="0" smtClean="0"/>
              <a:t>‘</a:t>
            </a:r>
            <a:r>
              <a:rPr lang="en-US" sz="3200" dirty="0" err="1" smtClean="0">
                <a:solidFill>
                  <a:srgbClr val="00B050"/>
                </a:solidFill>
              </a:rPr>
              <a:t>tikva</a:t>
            </a:r>
            <a:r>
              <a:rPr lang="en-US" sz="3200" dirty="0" smtClean="0"/>
              <a:t>’, ‘</a:t>
            </a:r>
            <a:r>
              <a:rPr lang="en-US" sz="3200" dirty="0" err="1" smtClean="0">
                <a:solidFill>
                  <a:srgbClr val="00B050"/>
                </a:solidFill>
              </a:rPr>
              <a:t>shoshana</a:t>
            </a:r>
            <a:r>
              <a:rPr lang="en-US" sz="3200" dirty="0" smtClean="0"/>
              <a:t>’ </a:t>
            </a:r>
            <a:r>
              <a:rPr lang="en-US" sz="3200" dirty="0" smtClean="0">
                <a:solidFill>
                  <a:srgbClr val="FF0000"/>
                </a:solidFill>
              </a:rPr>
              <a:t>]</a:t>
            </a:r>
            <a:endParaRPr lang="en-US" sz="3200" dirty="0">
              <a:solidFill>
                <a:srgbClr val="FF0000"/>
              </a:solidFill>
            </a:endParaRPr>
          </a:p>
          <a:p>
            <a:pPr lvl="5"/>
            <a:r>
              <a:rPr lang="en-US" sz="3200" dirty="0">
                <a:solidFill>
                  <a:srgbClr val="FD2DFF"/>
                </a:solidFill>
              </a:rPr>
              <a:t>}</a:t>
            </a:r>
            <a:endParaRPr lang="he-IL" sz="3200" dirty="0">
              <a:solidFill>
                <a:srgbClr val="FD2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87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Json</a:t>
            </a:r>
            <a:r>
              <a:rPr lang="en-US" dirty="0" smtClean="0"/>
              <a:t> object with arrays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© Aviad Cohen ; 23.2.2018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4184" y="1573967"/>
            <a:ext cx="9593705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5"/>
            <a:r>
              <a:rPr lang="en-US" sz="3200" dirty="0" smtClean="0">
                <a:solidFill>
                  <a:srgbClr val="FF0000"/>
                </a:solidFill>
              </a:rPr>
              <a:t>[</a:t>
            </a:r>
            <a:r>
              <a:rPr lang="en-US" sz="3200" dirty="0" smtClean="0">
                <a:solidFill>
                  <a:srgbClr val="FD2DFF"/>
                </a:solidFill>
              </a:rPr>
              <a:t>{</a:t>
            </a:r>
            <a:endParaRPr lang="en-US" sz="3200" dirty="0">
              <a:solidFill>
                <a:srgbClr val="FD2DFF"/>
              </a:solidFill>
            </a:endParaRPr>
          </a:p>
          <a:p>
            <a:pPr lvl="5"/>
            <a:r>
              <a:rPr lang="en-US" sz="3200" dirty="0"/>
              <a:t>	‘</a:t>
            </a:r>
            <a:r>
              <a:rPr lang="en-US" sz="3200" dirty="0">
                <a:solidFill>
                  <a:srgbClr val="0000FF"/>
                </a:solidFill>
              </a:rPr>
              <a:t>name</a:t>
            </a:r>
            <a:r>
              <a:rPr lang="en-US" sz="3200" dirty="0"/>
              <a:t>’ : ‘</a:t>
            </a:r>
            <a:r>
              <a:rPr lang="en-US" sz="3200" dirty="0" err="1">
                <a:solidFill>
                  <a:srgbClr val="00B050"/>
                </a:solidFill>
              </a:rPr>
              <a:t>Menash</a:t>
            </a:r>
            <a:r>
              <a:rPr lang="en-US" sz="3200" dirty="0"/>
              <a:t>’,</a:t>
            </a:r>
          </a:p>
          <a:p>
            <a:pPr lvl="5"/>
            <a:r>
              <a:rPr lang="en-US" sz="3200" dirty="0"/>
              <a:t>	‘</a:t>
            </a:r>
            <a:r>
              <a:rPr lang="en-US" sz="3200" dirty="0">
                <a:solidFill>
                  <a:srgbClr val="0000FF"/>
                </a:solidFill>
              </a:rPr>
              <a:t>age</a:t>
            </a:r>
            <a:r>
              <a:rPr lang="en-US" sz="3200" dirty="0"/>
              <a:t>’ : </a:t>
            </a:r>
            <a:r>
              <a:rPr lang="en-US" sz="3200" dirty="0">
                <a:solidFill>
                  <a:srgbClr val="00B050"/>
                </a:solidFill>
              </a:rPr>
              <a:t>34</a:t>
            </a:r>
            <a:r>
              <a:rPr lang="en-US" sz="3200" dirty="0"/>
              <a:t>,</a:t>
            </a:r>
          </a:p>
          <a:p>
            <a:pPr lvl="5"/>
            <a:r>
              <a:rPr lang="en-US" sz="3200" dirty="0"/>
              <a:t>	‘</a:t>
            </a:r>
            <a:r>
              <a:rPr lang="en-US" sz="3200" dirty="0">
                <a:solidFill>
                  <a:srgbClr val="0000FF"/>
                </a:solidFill>
              </a:rPr>
              <a:t>address</a:t>
            </a:r>
            <a:r>
              <a:rPr lang="en-US" sz="3200" dirty="0"/>
              <a:t>’: ‘</a:t>
            </a:r>
            <a:r>
              <a:rPr lang="en-US" sz="3200" dirty="0" err="1">
                <a:solidFill>
                  <a:srgbClr val="00B050"/>
                </a:solidFill>
              </a:rPr>
              <a:t>Honululu</a:t>
            </a:r>
            <a:r>
              <a:rPr lang="en-US" sz="3200" dirty="0" smtClean="0"/>
              <a:t>’,</a:t>
            </a:r>
          </a:p>
          <a:p>
            <a:pPr lvl="5"/>
            <a:r>
              <a:rPr lang="en-US" sz="3200" dirty="0"/>
              <a:t>	</a:t>
            </a:r>
            <a:r>
              <a:rPr lang="en-US" sz="3200" dirty="0" smtClean="0"/>
              <a:t>‘</a:t>
            </a:r>
            <a:r>
              <a:rPr lang="en-US" sz="3200" dirty="0" smtClean="0">
                <a:solidFill>
                  <a:srgbClr val="0000FF"/>
                </a:solidFill>
              </a:rPr>
              <a:t>children-names</a:t>
            </a:r>
            <a:r>
              <a:rPr lang="en-US" sz="3200" dirty="0" smtClean="0"/>
              <a:t>’: </a:t>
            </a:r>
            <a:r>
              <a:rPr lang="en-US" sz="3200" dirty="0" smtClean="0">
                <a:solidFill>
                  <a:srgbClr val="FF0000"/>
                </a:solidFill>
              </a:rPr>
              <a:t>[</a:t>
            </a:r>
            <a:r>
              <a:rPr lang="en-US" sz="3200" dirty="0" smtClean="0"/>
              <a:t>‘</a:t>
            </a:r>
            <a:r>
              <a:rPr lang="en-US" sz="3200" dirty="0" err="1" smtClean="0">
                <a:solidFill>
                  <a:srgbClr val="00B050"/>
                </a:solidFill>
              </a:rPr>
              <a:t>tikva</a:t>
            </a:r>
            <a:r>
              <a:rPr lang="en-US" sz="3200" dirty="0" smtClean="0"/>
              <a:t>’, ‘</a:t>
            </a:r>
            <a:r>
              <a:rPr lang="en-US" sz="3200" dirty="0" err="1" smtClean="0">
                <a:solidFill>
                  <a:srgbClr val="00B050"/>
                </a:solidFill>
              </a:rPr>
              <a:t>shoshana</a:t>
            </a:r>
            <a:r>
              <a:rPr lang="en-US" sz="3200" dirty="0" smtClean="0"/>
              <a:t>’ </a:t>
            </a:r>
            <a:r>
              <a:rPr lang="en-US" sz="3200" dirty="0" smtClean="0">
                <a:solidFill>
                  <a:srgbClr val="FF0000"/>
                </a:solidFill>
              </a:rPr>
              <a:t>]</a:t>
            </a:r>
            <a:endParaRPr lang="en-US" sz="3200" dirty="0">
              <a:solidFill>
                <a:srgbClr val="FF0000"/>
              </a:solidFill>
            </a:endParaRPr>
          </a:p>
          <a:p>
            <a:pPr lvl="5"/>
            <a:r>
              <a:rPr lang="en-US" sz="3200" dirty="0" smtClean="0">
                <a:solidFill>
                  <a:srgbClr val="FD2DFF"/>
                </a:solidFill>
              </a:rPr>
              <a:t>}, {</a:t>
            </a:r>
          </a:p>
          <a:p>
            <a:pPr lvl="5"/>
            <a:r>
              <a:rPr lang="en-US" sz="3200" b="1" dirty="0" smtClean="0"/>
              <a:t>	….</a:t>
            </a:r>
          </a:p>
          <a:p>
            <a:pPr lvl="5"/>
            <a:r>
              <a:rPr lang="en-US" sz="3200" dirty="0" smtClean="0">
                <a:solidFill>
                  <a:srgbClr val="FD2DFF"/>
                </a:solidFill>
              </a:rPr>
              <a:t>}</a:t>
            </a:r>
            <a:r>
              <a:rPr lang="en-US" sz="3200" dirty="0" smtClean="0">
                <a:solidFill>
                  <a:srgbClr val="FF0000"/>
                </a:solidFill>
              </a:rPr>
              <a:t>]</a:t>
            </a:r>
            <a:endParaRPr lang="he-IL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Json</a:t>
            </a:r>
            <a:r>
              <a:rPr lang="en-US" dirty="0" smtClean="0"/>
              <a:t> object with arrays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© Aviad Cohen ; 23.2.2018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4184" y="1573967"/>
            <a:ext cx="9593705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5"/>
            <a:r>
              <a:rPr lang="en-US" sz="3200" dirty="0" smtClean="0">
                <a:solidFill>
                  <a:srgbClr val="FD2DFF"/>
                </a:solidFill>
              </a:rPr>
              <a:t>{</a:t>
            </a:r>
            <a:r>
              <a:rPr lang="en-US" sz="3200" dirty="0" smtClean="0">
                <a:solidFill>
                  <a:srgbClr val="FF0000"/>
                </a:solidFill>
              </a:rPr>
              <a:t>‘</a:t>
            </a:r>
            <a:r>
              <a:rPr lang="en-US" sz="3200" dirty="0" smtClean="0">
                <a:solidFill>
                  <a:srgbClr val="0000FF"/>
                </a:solidFill>
              </a:rPr>
              <a:t>people</a:t>
            </a:r>
            <a:r>
              <a:rPr lang="en-US" sz="3200" dirty="0" smtClean="0">
                <a:solidFill>
                  <a:srgbClr val="FF0000"/>
                </a:solidFill>
              </a:rPr>
              <a:t>’ : [</a:t>
            </a:r>
            <a:r>
              <a:rPr lang="en-US" sz="3200" dirty="0" smtClean="0">
                <a:solidFill>
                  <a:srgbClr val="FD2DFF"/>
                </a:solidFill>
              </a:rPr>
              <a:t>{</a:t>
            </a:r>
            <a:endParaRPr lang="en-US" sz="3200" dirty="0">
              <a:solidFill>
                <a:srgbClr val="FD2DFF"/>
              </a:solidFill>
            </a:endParaRPr>
          </a:p>
          <a:p>
            <a:pPr lvl="6"/>
            <a:r>
              <a:rPr lang="en-US" sz="3200" dirty="0"/>
              <a:t>	‘</a:t>
            </a:r>
            <a:r>
              <a:rPr lang="en-US" sz="3200" dirty="0">
                <a:solidFill>
                  <a:srgbClr val="0000FF"/>
                </a:solidFill>
              </a:rPr>
              <a:t>name</a:t>
            </a:r>
            <a:r>
              <a:rPr lang="en-US" sz="3200" dirty="0"/>
              <a:t>’ : ‘</a:t>
            </a:r>
            <a:r>
              <a:rPr lang="en-US" sz="3200" dirty="0" err="1">
                <a:solidFill>
                  <a:srgbClr val="00B050"/>
                </a:solidFill>
              </a:rPr>
              <a:t>Menash</a:t>
            </a:r>
            <a:r>
              <a:rPr lang="en-US" sz="3200" dirty="0"/>
              <a:t>’,</a:t>
            </a:r>
          </a:p>
          <a:p>
            <a:pPr lvl="6"/>
            <a:r>
              <a:rPr lang="en-US" sz="3200" dirty="0"/>
              <a:t>	‘</a:t>
            </a:r>
            <a:r>
              <a:rPr lang="en-US" sz="3200" dirty="0">
                <a:solidFill>
                  <a:srgbClr val="0000FF"/>
                </a:solidFill>
              </a:rPr>
              <a:t>age</a:t>
            </a:r>
            <a:r>
              <a:rPr lang="en-US" sz="3200" dirty="0"/>
              <a:t>’ : </a:t>
            </a:r>
            <a:r>
              <a:rPr lang="en-US" sz="3200" dirty="0">
                <a:solidFill>
                  <a:srgbClr val="00B050"/>
                </a:solidFill>
              </a:rPr>
              <a:t>34</a:t>
            </a:r>
            <a:r>
              <a:rPr lang="en-US" sz="3200" dirty="0"/>
              <a:t>,</a:t>
            </a:r>
          </a:p>
          <a:p>
            <a:pPr lvl="6"/>
            <a:r>
              <a:rPr lang="en-US" sz="3200" dirty="0"/>
              <a:t>	‘</a:t>
            </a:r>
            <a:r>
              <a:rPr lang="en-US" sz="3200" dirty="0">
                <a:solidFill>
                  <a:srgbClr val="0000FF"/>
                </a:solidFill>
              </a:rPr>
              <a:t>address</a:t>
            </a:r>
            <a:r>
              <a:rPr lang="en-US" sz="3200" dirty="0"/>
              <a:t>’: ‘</a:t>
            </a:r>
            <a:r>
              <a:rPr lang="en-US" sz="3200" dirty="0" err="1">
                <a:solidFill>
                  <a:srgbClr val="00B050"/>
                </a:solidFill>
              </a:rPr>
              <a:t>Honululu</a:t>
            </a:r>
            <a:r>
              <a:rPr lang="en-US" sz="3200" dirty="0" smtClean="0"/>
              <a:t>’,</a:t>
            </a:r>
          </a:p>
          <a:p>
            <a:pPr lvl="6"/>
            <a:r>
              <a:rPr lang="en-US" sz="3200" dirty="0"/>
              <a:t>	</a:t>
            </a:r>
            <a:r>
              <a:rPr lang="en-US" sz="3200" dirty="0" smtClean="0"/>
              <a:t>‘</a:t>
            </a:r>
            <a:r>
              <a:rPr lang="en-US" sz="3200" dirty="0" smtClean="0">
                <a:solidFill>
                  <a:srgbClr val="0000FF"/>
                </a:solidFill>
              </a:rPr>
              <a:t>children-names</a:t>
            </a:r>
            <a:r>
              <a:rPr lang="en-US" sz="3200" dirty="0" smtClean="0"/>
              <a:t>’: </a:t>
            </a:r>
            <a:r>
              <a:rPr lang="en-US" sz="3200" dirty="0" smtClean="0">
                <a:solidFill>
                  <a:srgbClr val="FF0000"/>
                </a:solidFill>
              </a:rPr>
              <a:t>[</a:t>
            </a:r>
            <a:r>
              <a:rPr lang="en-US" sz="3200" dirty="0" smtClean="0"/>
              <a:t>‘</a:t>
            </a:r>
            <a:r>
              <a:rPr lang="en-US" sz="3200" dirty="0" err="1" smtClean="0">
                <a:solidFill>
                  <a:srgbClr val="00B050"/>
                </a:solidFill>
              </a:rPr>
              <a:t>tikva</a:t>
            </a:r>
            <a:r>
              <a:rPr lang="en-US" sz="3200" dirty="0" smtClean="0"/>
              <a:t>’, ‘</a:t>
            </a:r>
            <a:r>
              <a:rPr lang="en-US" sz="3200" dirty="0" err="1" smtClean="0">
                <a:solidFill>
                  <a:srgbClr val="00B050"/>
                </a:solidFill>
              </a:rPr>
              <a:t>shoshana</a:t>
            </a:r>
            <a:r>
              <a:rPr lang="en-US" sz="3200" dirty="0" smtClean="0"/>
              <a:t>’ </a:t>
            </a:r>
            <a:r>
              <a:rPr lang="en-US" sz="3200" dirty="0" smtClean="0">
                <a:solidFill>
                  <a:srgbClr val="FF0000"/>
                </a:solidFill>
              </a:rPr>
              <a:t>]</a:t>
            </a:r>
            <a:endParaRPr lang="en-US" sz="3200" dirty="0">
              <a:solidFill>
                <a:srgbClr val="FF0000"/>
              </a:solidFill>
            </a:endParaRPr>
          </a:p>
          <a:p>
            <a:pPr lvl="6"/>
            <a:r>
              <a:rPr lang="en-US" sz="3200" dirty="0" smtClean="0">
                <a:solidFill>
                  <a:srgbClr val="FD2DFF"/>
                </a:solidFill>
              </a:rPr>
              <a:t>}, {</a:t>
            </a:r>
          </a:p>
          <a:p>
            <a:pPr lvl="6"/>
            <a:r>
              <a:rPr lang="en-US" sz="3200" b="1" dirty="0" smtClean="0"/>
              <a:t>	….</a:t>
            </a:r>
          </a:p>
          <a:p>
            <a:pPr lvl="6"/>
            <a:r>
              <a:rPr lang="en-US" sz="3200" dirty="0" smtClean="0">
                <a:solidFill>
                  <a:srgbClr val="FD2DFF"/>
                </a:solidFill>
              </a:rPr>
              <a:t>}</a:t>
            </a:r>
            <a:r>
              <a:rPr lang="en-US" sz="3200" dirty="0" smtClean="0">
                <a:solidFill>
                  <a:srgbClr val="FF0000"/>
                </a:solidFill>
              </a:rPr>
              <a:t>]</a:t>
            </a:r>
          </a:p>
          <a:p>
            <a:pPr lvl="5"/>
            <a:r>
              <a:rPr lang="en-US" sz="3200" dirty="0" smtClean="0">
                <a:solidFill>
                  <a:srgbClr val="FD2DFF"/>
                </a:solidFill>
              </a:rPr>
              <a:t>}</a:t>
            </a:r>
            <a:endParaRPr lang="he-IL" sz="3200" dirty="0">
              <a:solidFill>
                <a:srgbClr val="FD2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CTD_Lesson_template_2008-v1">
  <a:themeElements>
    <a:clrScheme name="CTD_Lesson_template_2008-v1 1">
      <a:dk1>
        <a:srgbClr val="4D4D4D"/>
      </a:dk1>
      <a:lt1>
        <a:srgbClr val="FFFFFF"/>
      </a:lt1>
      <a:dk2>
        <a:srgbClr val="FF6600"/>
      </a:dk2>
      <a:lt2>
        <a:srgbClr val="808080"/>
      </a:lt2>
      <a:accent1>
        <a:srgbClr val="3399CC"/>
      </a:accent1>
      <a:accent2>
        <a:srgbClr val="66CC33"/>
      </a:accent2>
      <a:accent3>
        <a:srgbClr val="FFFFFF"/>
      </a:accent3>
      <a:accent4>
        <a:srgbClr val="404040"/>
      </a:accent4>
      <a:accent5>
        <a:srgbClr val="ADCAE2"/>
      </a:accent5>
      <a:accent6>
        <a:srgbClr val="5CB92D"/>
      </a:accent6>
      <a:hlink>
        <a:srgbClr val="FECC00"/>
      </a:hlink>
      <a:folHlink>
        <a:srgbClr val="B2B2B2"/>
      </a:folHlink>
    </a:clrScheme>
    <a:fontScheme name="CTD_Lesson_template_2008-v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TD_Lesson_template_2008-v1 1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2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6600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B8A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3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3399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ADC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4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66CC33"/>
        </a:accent1>
        <a:accent2>
          <a:srgbClr val="3399CC"/>
        </a:accent2>
        <a:accent3>
          <a:srgbClr val="FFFFFF"/>
        </a:accent3>
        <a:accent4>
          <a:srgbClr val="404040"/>
        </a:accent4>
        <a:accent5>
          <a:srgbClr val="B8E2AD"/>
        </a:accent5>
        <a:accent6>
          <a:srgbClr val="2D8AB9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5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0000FF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0000E7"/>
        </a:accent6>
        <a:hlink>
          <a:srgbClr val="00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13273</TotalTime>
  <Words>334</Words>
  <Application>Microsoft Office PowerPoint</Application>
  <PresentationFormat>Widescreen</PresentationFormat>
  <Paragraphs>124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Comfortaa</vt:lpstr>
      <vt:lpstr>Garamond</vt:lpstr>
      <vt:lpstr>Symbol</vt:lpstr>
      <vt:lpstr>Times New Roman</vt:lpstr>
      <vt:lpstr>Verdana</vt:lpstr>
      <vt:lpstr>אורגני</vt:lpstr>
      <vt:lpstr>CTD_Lesson_template_2008-v1</vt:lpstr>
      <vt:lpstr>Simple Light</vt:lpstr>
      <vt:lpstr>PowerPoint Presentation</vt:lpstr>
      <vt:lpstr>Json</vt:lpstr>
      <vt:lpstr>JSON</vt:lpstr>
      <vt:lpstr>JSON – main building blocks</vt:lpstr>
      <vt:lpstr>Json object</vt:lpstr>
      <vt:lpstr>Json Array</vt:lpstr>
      <vt:lpstr>Json object with arrays</vt:lpstr>
      <vt:lpstr>Json object with arrays</vt:lpstr>
      <vt:lpstr>Json object with arrays</vt:lpstr>
      <vt:lpstr>Json and Java objects</vt:lpstr>
      <vt:lpstr>Gson</vt:lpstr>
      <vt:lpstr>Json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aviad</dc:creator>
  <cp:lastModifiedBy>Aviad Cohen</cp:lastModifiedBy>
  <cp:revision>642</cp:revision>
  <dcterms:created xsi:type="dcterms:W3CDTF">2016-07-09T17:06:11Z</dcterms:created>
  <dcterms:modified xsi:type="dcterms:W3CDTF">2018-05-22T12:41:20Z</dcterms:modified>
</cp:coreProperties>
</file>