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6" r:id="rId1"/>
    <p:sldMasterId id="2147483668" r:id="rId2"/>
  </p:sldMasterIdLst>
  <p:notesMasterIdLst>
    <p:notesMasterId r:id="rId41"/>
  </p:notesMasterIdLst>
  <p:handoutMasterIdLst>
    <p:handoutMasterId r:id="rId42"/>
  </p:handoutMasterIdLst>
  <p:sldIdLst>
    <p:sldId id="448" r:id="rId3"/>
    <p:sldId id="286" r:id="rId4"/>
    <p:sldId id="290" r:id="rId5"/>
    <p:sldId id="461" r:id="rId6"/>
    <p:sldId id="462" r:id="rId7"/>
    <p:sldId id="463" r:id="rId8"/>
    <p:sldId id="464" r:id="rId9"/>
    <p:sldId id="465" r:id="rId10"/>
    <p:sldId id="348" r:id="rId11"/>
    <p:sldId id="467" r:id="rId12"/>
    <p:sldId id="476" r:id="rId13"/>
    <p:sldId id="473" r:id="rId14"/>
    <p:sldId id="472" r:id="rId15"/>
    <p:sldId id="475" r:id="rId16"/>
    <p:sldId id="450" r:id="rId17"/>
    <p:sldId id="477" r:id="rId18"/>
    <p:sldId id="466" r:id="rId19"/>
    <p:sldId id="468" r:id="rId20"/>
    <p:sldId id="469" r:id="rId21"/>
    <p:sldId id="480" r:id="rId22"/>
    <p:sldId id="479" r:id="rId23"/>
    <p:sldId id="481" r:id="rId24"/>
    <p:sldId id="478" r:id="rId25"/>
    <p:sldId id="470" r:id="rId26"/>
    <p:sldId id="489" r:id="rId27"/>
    <p:sldId id="486" r:id="rId28"/>
    <p:sldId id="485" r:id="rId29"/>
    <p:sldId id="492" r:id="rId30"/>
    <p:sldId id="482" r:id="rId31"/>
    <p:sldId id="488" r:id="rId32"/>
    <p:sldId id="487" r:id="rId33"/>
    <p:sldId id="490" r:id="rId34"/>
    <p:sldId id="483" r:id="rId35"/>
    <p:sldId id="491" r:id="rId36"/>
    <p:sldId id="471" r:id="rId37"/>
    <p:sldId id="414" r:id="rId38"/>
    <p:sldId id="458" r:id="rId39"/>
    <p:sldId id="277" r:id="rId40"/>
  </p:sldIdLst>
  <p:sldSz cx="9144000" cy="6858000" type="screen4x3"/>
  <p:notesSz cx="6858000" cy="9945688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26">
          <p15:clr>
            <a:srgbClr val="A4A3A4"/>
          </p15:clr>
        </p15:guide>
        <p15:guide id="2" pos="343">
          <p15:clr>
            <a:srgbClr val="A4A3A4"/>
          </p15:clr>
        </p15:guide>
        <p15:guide id="3" pos="28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k" initials="a" lastIdx="1" clrIdx="0">
    <p:extLst>
      <p:ext uri="{19B8F6BF-5375-455C-9EA6-DF929625EA0E}">
        <p15:presenceInfo xmlns:p15="http://schemas.microsoft.com/office/powerpoint/2012/main" userId="ami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DCB05"/>
    <a:srgbClr val="49C355"/>
    <a:srgbClr val="DFF006"/>
    <a:srgbClr val="7263DF"/>
    <a:srgbClr val="D5FD41"/>
    <a:srgbClr val="F0FB65"/>
    <a:srgbClr val="B84880"/>
    <a:srgbClr val="A8AC14"/>
    <a:srgbClr val="81D58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70" autoAdjust="0"/>
    <p:restoredTop sz="94600" autoAdjust="0"/>
  </p:normalViewPr>
  <p:slideViewPr>
    <p:cSldViewPr snapToGrid="0">
      <p:cViewPr varScale="1">
        <p:scale>
          <a:sx n="71" d="100"/>
          <a:sy n="71" d="100"/>
        </p:scale>
        <p:origin x="600" y="66"/>
      </p:cViewPr>
      <p:guideLst>
        <p:guide orient="horz" pos="1926"/>
        <p:guide pos="343"/>
        <p:guide pos="28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F6E7EC6D-5D96-4BF2-9E23-D07CB456650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2265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50292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D10AF013-29EF-4545-BC98-814396CAE21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5525153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794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18D4A70-9D5A-4960-9182-BFAD1A9187E9}" type="slidenum">
              <a:rPr lang="en-US" altLang="he-IL" sz="1200">
                <a:solidFill>
                  <a:schemeClr val="tx1"/>
                </a:solidFill>
              </a:rPr>
              <a:pPr/>
              <a:t>11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544543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18D4A70-9D5A-4960-9182-BFAD1A9187E9}" type="slidenum">
              <a:rPr lang="en-US" altLang="he-IL" sz="1200">
                <a:solidFill>
                  <a:schemeClr val="tx1"/>
                </a:solidFill>
              </a:rPr>
              <a:pPr/>
              <a:t>12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807191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18D4A70-9D5A-4960-9182-BFAD1A9187E9}" type="slidenum">
              <a:rPr lang="en-US" altLang="he-IL" sz="1200">
                <a:solidFill>
                  <a:schemeClr val="tx1"/>
                </a:solidFill>
              </a:rPr>
              <a:pPr/>
              <a:t>13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843164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18D4A70-9D5A-4960-9182-BFAD1A9187E9}" type="slidenum">
              <a:rPr lang="en-US" altLang="he-IL" sz="1200">
                <a:solidFill>
                  <a:schemeClr val="tx1"/>
                </a:solidFill>
              </a:rPr>
              <a:pPr/>
              <a:t>14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343648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F3BB2EC-D517-4282-9CA8-38A6BEC796F5}" type="slidenum">
              <a:rPr lang="en-US" altLang="he-IL" sz="1200">
                <a:solidFill>
                  <a:schemeClr val="tx1"/>
                </a:solidFill>
              </a:rPr>
              <a:pPr/>
              <a:t>15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495053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F3BB2EC-D517-4282-9CA8-38A6BEC796F5}" type="slidenum">
              <a:rPr lang="en-US" altLang="he-IL" sz="1200">
                <a:solidFill>
                  <a:schemeClr val="tx1"/>
                </a:solidFill>
              </a:rPr>
              <a:pPr/>
              <a:t>16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733667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28E96C-26C8-431D-A361-8059D0D8F410}" type="slidenum">
              <a:rPr lang="en-US" altLang="he-IL" sz="1200">
                <a:solidFill>
                  <a:schemeClr val="tx1"/>
                </a:solidFill>
              </a:rPr>
              <a:pPr/>
              <a:t>17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209545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28E96C-26C8-431D-A361-8059D0D8F410}" type="slidenum">
              <a:rPr lang="en-US" altLang="he-IL" sz="1200">
                <a:solidFill>
                  <a:schemeClr val="tx1"/>
                </a:solidFill>
              </a:rPr>
              <a:pPr/>
              <a:t>18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771389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28E96C-26C8-431D-A361-8059D0D8F410}" type="slidenum">
              <a:rPr lang="en-US" altLang="he-IL" sz="1200">
                <a:solidFill>
                  <a:schemeClr val="tx1"/>
                </a:solidFill>
              </a:rPr>
              <a:pPr/>
              <a:t>19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922321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28E96C-26C8-431D-A361-8059D0D8F410}" type="slidenum">
              <a:rPr lang="en-US" altLang="he-IL" sz="1200">
                <a:solidFill>
                  <a:schemeClr val="tx1"/>
                </a:solidFill>
              </a:rPr>
              <a:pPr/>
              <a:t>20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19364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28E96C-26C8-431D-A361-8059D0D8F410}" type="slidenum">
              <a:rPr lang="en-US" altLang="he-IL" sz="1200">
                <a:solidFill>
                  <a:schemeClr val="tx1"/>
                </a:solidFill>
              </a:rPr>
              <a:pPr/>
              <a:t>3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770081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28E96C-26C8-431D-A361-8059D0D8F410}" type="slidenum">
              <a:rPr lang="en-US" altLang="he-IL" sz="1200">
                <a:solidFill>
                  <a:schemeClr val="tx1"/>
                </a:solidFill>
              </a:rPr>
              <a:pPr/>
              <a:t>21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111904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28E96C-26C8-431D-A361-8059D0D8F410}" type="slidenum">
              <a:rPr lang="en-US" altLang="he-IL" sz="1200">
                <a:solidFill>
                  <a:schemeClr val="tx1"/>
                </a:solidFill>
              </a:rPr>
              <a:pPr/>
              <a:t>22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247513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28E96C-26C8-431D-A361-8059D0D8F410}" type="slidenum">
              <a:rPr lang="en-US" altLang="he-IL" sz="1200">
                <a:solidFill>
                  <a:schemeClr val="tx1"/>
                </a:solidFill>
              </a:rPr>
              <a:pPr/>
              <a:t>23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1258829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28E96C-26C8-431D-A361-8059D0D8F410}" type="slidenum">
              <a:rPr lang="en-US" altLang="he-IL" sz="1200">
                <a:solidFill>
                  <a:schemeClr val="tx1"/>
                </a:solidFill>
              </a:rPr>
              <a:pPr/>
              <a:t>24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904582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28E96C-26C8-431D-A361-8059D0D8F410}" type="slidenum">
              <a:rPr lang="en-US" altLang="he-IL" sz="1200">
                <a:solidFill>
                  <a:schemeClr val="tx1"/>
                </a:solidFill>
              </a:rPr>
              <a:pPr/>
              <a:t>25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451420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28E96C-26C8-431D-A361-8059D0D8F410}" type="slidenum">
              <a:rPr lang="en-US" altLang="he-IL" sz="1200">
                <a:solidFill>
                  <a:schemeClr val="tx1"/>
                </a:solidFill>
              </a:rPr>
              <a:pPr/>
              <a:t>26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497285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28E96C-26C8-431D-A361-8059D0D8F410}" type="slidenum">
              <a:rPr lang="en-US" altLang="he-IL" sz="1200">
                <a:solidFill>
                  <a:schemeClr val="tx1"/>
                </a:solidFill>
              </a:rPr>
              <a:pPr/>
              <a:t>27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1094837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28E96C-26C8-431D-A361-8059D0D8F410}" type="slidenum">
              <a:rPr lang="en-US" altLang="he-IL" sz="1200">
                <a:solidFill>
                  <a:schemeClr val="tx1"/>
                </a:solidFill>
              </a:rPr>
              <a:pPr/>
              <a:t>28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060245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28E96C-26C8-431D-A361-8059D0D8F410}" type="slidenum">
              <a:rPr lang="en-US" altLang="he-IL" sz="1200">
                <a:solidFill>
                  <a:schemeClr val="tx1"/>
                </a:solidFill>
              </a:rPr>
              <a:pPr/>
              <a:t>29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2101255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28E96C-26C8-431D-A361-8059D0D8F410}" type="slidenum">
              <a:rPr lang="en-US" altLang="he-IL" sz="1200">
                <a:solidFill>
                  <a:schemeClr val="tx1"/>
                </a:solidFill>
              </a:rPr>
              <a:pPr/>
              <a:t>30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04809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28E96C-26C8-431D-A361-8059D0D8F410}" type="slidenum">
              <a:rPr lang="en-US" altLang="he-IL" sz="1200">
                <a:solidFill>
                  <a:schemeClr val="tx1"/>
                </a:solidFill>
              </a:rPr>
              <a:pPr/>
              <a:t>4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0688487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28E96C-26C8-431D-A361-8059D0D8F410}" type="slidenum">
              <a:rPr lang="en-US" altLang="he-IL" sz="1200">
                <a:solidFill>
                  <a:schemeClr val="tx1"/>
                </a:solidFill>
              </a:rPr>
              <a:pPr/>
              <a:t>31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6022526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28E96C-26C8-431D-A361-8059D0D8F410}" type="slidenum">
              <a:rPr lang="en-US" altLang="he-IL" sz="1200">
                <a:solidFill>
                  <a:schemeClr val="tx1"/>
                </a:solidFill>
              </a:rPr>
              <a:pPr/>
              <a:t>32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7115143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28E96C-26C8-431D-A361-8059D0D8F410}" type="slidenum">
              <a:rPr lang="en-US" altLang="he-IL" sz="1200">
                <a:solidFill>
                  <a:schemeClr val="tx1"/>
                </a:solidFill>
              </a:rPr>
              <a:pPr/>
              <a:t>33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7026480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28E96C-26C8-431D-A361-8059D0D8F410}" type="slidenum">
              <a:rPr lang="en-US" altLang="he-IL" sz="1200">
                <a:solidFill>
                  <a:schemeClr val="tx1"/>
                </a:solidFill>
              </a:rPr>
              <a:pPr/>
              <a:t>34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9339929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28E96C-26C8-431D-A361-8059D0D8F410}" type="slidenum">
              <a:rPr lang="en-US" altLang="he-IL" sz="1200">
                <a:solidFill>
                  <a:schemeClr val="tx1"/>
                </a:solidFill>
              </a:rPr>
              <a:pPr/>
              <a:t>35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7584131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F3BB2EC-D517-4282-9CA8-38A6BEC796F5}" type="slidenum">
              <a:rPr lang="en-US" altLang="he-IL" sz="1200">
                <a:solidFill>
                  <a:schemeClr val="tx1"/>
                </a:solidFill>
              </a:rPr>
              <a:pPr/>
              <a:t>36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0137944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F3BB2EC-D517-4282-9CA8-38A6BEC796F5}" type="slidenum">
              <a:rPr lang="en-US" altLang="he-IL" sz="1200">
                <a:solidFill>
                  <a:schemeClr val="tx1"/>
                </a:solidFill>
              </a:rPr>
              <a:pPr/>
              <a:t>37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3183335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C0843A8-12B9-4612-BED4-CC39ED3431A4}" type="slidenum">
              <a:rPr lang="en-US" altLang="he-IL" sz="1200">
                <a:solidFill>
                  <a:schemeClr val="tx1"/>
                </a:solidFill>
              </a:rPr>
              <a:pPr/>
              <a:t>38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83576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28E96C-26C8-431D-A361-8059D0D8F410}" type="slidenum">
              <a:rPr lang="en-US" altLang="he-IL" sz="1200">
                <a:solidFill>
                  <a:schemeClr val="tx1"/>
                </a:solidFill>
              </a:rPr>
              <a:pPr/>
              <a:t>5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974049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28E96C-26C8-431D-A361-8059D0D8F410}" type="slidenum">
              <a:rPr lang="en-US" altLang="he-IL" sz="1200">
                <a:solidFill>
                  <a:schemeClr val="tx1"/>
                </a:solidFill>
              </a:rPr>
              <a:pPr/>
              <a:t>6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054842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28E96C-26C8-431D-A361-8059D0D8F410}" type="slidenum">
              <a:rPr lang="en-US" altLang="he-IL" sz="1200">
                <a:solidFill>
                  <a:schemeClr val="tx1"/>
                </a:solidFill>
              </a:rPr>
              <a:pPr/>
              <a:t>7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82669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28E96C-26C8-431D-A361-8059D0D8F410}" type="slidenum">
              <a:rPr lang="en-US" altLang="he-IL" sz="1200">
                <a:solidFill>
                  <a:schemeClr val="tx1"/>
                </a:solidFill>
              </a:rPr>
              <a:pPr/>
              <a:t>8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835613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18D4A70-9D5A-4960-9182-BFAD1A9187E9}" type="slidenum">
              <a:rPr lang="en-US" altLang="he-IL" sz="1200">
                <a:solidFill>
                  <a:schemeClr val="tx1"/>
                </a:solidFill>
              </a:rPr>
              <a:pPr/>
              <a:t>9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193509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18D4A70-9D5A-4960-9182-BFAD1A9187E9}" type="slidenum">
              <a:rPr lang="en-US" altLang="he-IL" sz="1200">
                <a:solidFill>
                  <a:schemeClr val="tx1"/>
                </a:solidFill>
              </a:rPr>
              <a:pPr/>
              <a:t>10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28197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0" y="5965825"/>
            <a:ext cx="9144000" cy="8921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he-IL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6200" y="6629400"/>
            <a:ext cx="857250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2813">
              <a:defRPr/>
            </a:pPr>
            <a:r>
              <a:rPr lang="en-US" sz="1200" dirty="0">
                <a:solidFill>
                  <a:schemeClr val="tx1"/>
                </a:solidFill>
              </a:rPr>
              <a:t>© Amir Kirsh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4489450"/>
            <a:ext cx="9144000" cy="1536700"/>
          </a:xfrm>
          <a:prstGeom prst="rect">
            <a:avLst/>
          </a:prstGeom>
          <a:solidFill>
            <a:schemeClr val="accent1">
              <a:alpha val="35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/>
          </a:p>
        </p:txBody>
      </p:sp>
      <p:sp>
        <p:nvSpPr>
          <p:cNvPr id="6246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5183188"/>
            <a:ext cx="9144000" cy="857250"/>
          </a:xfrm>
        </p:spPr>
        <p:txBody>
          <a:bodyPr lIns="720000" rIns="540000"/>
          <a:lstStyle>
            <a:lvl1pPr marL="0">
              <a:lnSpc>
                <a:spcPct val="87000"/>
              </a:lnSpc>
              <a:defRPr/>
            </a:lvl1pPr>
          </a:lstStyle>
          <a:p>
            <a:r>
              <a:rPr lang="en-US"/>
              <a:t>Lesson Name</a:t>
            </a:r>
          </a:p>
        </p:txBody>
      </p:sp>
      <p:sp>
        <p:nvSpPr>
          <p:cNvPr id="62465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0" y="6022975"/>
            <a:ext cx="9144000" cy="511175"/>
          </a:xfrm>
          <a:solidFill>
            <a:schemeClr val="accent1"/>
          </a:solidFill>
        </p:spPr>
        <p:txBody>
          <a:bodyPr lIns="720000" rIns="540000"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Course Name and Date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738813" y="6534150"/>
            <a:ext cx="3405187" cy="323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77032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4577B4-8A45-4F4F-BF32-E68D59EABF6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26491748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6050"/>
            <a:ext cx="9144000" cy="8493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5175" y="1295400"/>
            <a:ext cx="7618413" cy="4987925"/>
          </a:xfrm>
        </p:spPr>
        <p:txBody>
          <a:bodyPr/>
          <a:lstStyle/>
          <a:p>
            <a:pPr lvl="0"/>
            <a:endParaRPr lang="he-IL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C62BB-3F6A-4973-822A-A2F47143576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01367570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438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116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ChangeArrowheads="1"/>
          </p:cNvSpPr>
          <p:nvPr/>
        </p:nvSpPr>
        <p:spPr bwMode="gray">
          <a:xfrm>
            <a:off x="0" y="6451600"/>
            <a:ext cx="9144000" cy="2762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lIns="0" tIns="46494" rIns="92985" bIns="46494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0" y="146050"/>
            <a:ext cx="9144000" cy="8493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295400"/>
            <a:ext cx="7618413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Introduction level</a:t>
            </a:r>
          </a:p>
          <a:p>
            <a:pPr lvl="1"/>
            <a:r>
              <a:rPr lang="en-US" altLang="he-IL" smtClean="0"/>
              <a:t>First level</a:t>
            </a:r>
          </a:p>
          <a:p>
            <a:pPr lvl="2"/>
            <a:r>
              <a:rPr lang="en-US" altLang="he-IL" smtClean="0"/>
              <a:t>Second level</a:t>
            </a:r>
          </a:p>
          <a:p>
            <a:pPr lvl="3"/>
            <a:r>
              <a:rPr lang="en-US" altLang="he-IL" smtClean="0"/>
              <a:t>Next level</a:t>
            </a:r>
          </a:p>
          <a:p>
            <a:pPr lvl="4"/>
            <a:r>
              <a:rPr lang="en-US" altLang="he-IL" smtClean="0"/>
              <a:t>Next level</a:t>
            </a:r>
          </a:p>
        </p:txBody>
      </p:sp>
      <p:sp>
        <p:nvSpPr>
          <p:cNvPr id="623621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79400" y="6551613"/>
            <a:ext cx="96520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ts val="13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05248AAE-B34E-44EE-BBF5-DB91974FD7A6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1" r:id="rId2"/>
    <p:sldLayoutId id="2147483722" r:id="rId3"/>
    <p:sldLayoutId id="2147483725" r:id="rId4"/>
  </p:sldLayoutIdLst>
  <p:transition>
    <p:cut/>
  </p:transition>
  <p:timing>
    <p:tnLst>
      <p:par>
        <p:cTn id="1" dur="indefinite" restart="never" nodeType="tmRoot"/>
      </p:par>
    </p:tnLst>
  </p:timing>
  <p:hf hdr="0" ftr="0" dt="0"/>
  <p:txStyles>
    <p:titleStyle>
      <a:lvl1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2pPr>
      <a:lvl3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3pPr>
      <a:lvl4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4pPr>
      <a:lvl5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8112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12684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7256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21828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70000"/>
        <a:buFont typeface="Symbol" panose="05050102010706020507" pitchFamily="18" charset="2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273050" indent="-2714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2000">
          <a:solidFill>
            <a:srgbClr val="4D4D4D"/>
          </a:solidFill>
          <a:latin typeface="+mn-lt"/>
          <a:cs typeface="+mn-cs"/>
        </a:defRPr>
      </a:lvl2pPr>
      <a:lvl3pPr marL="546100" indent="-2714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3pPr>
      <a:lvl4pPr marL="806450" indent="-2587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4pPr>
      <a:lvl5pPr marL="1073150" indent="-26511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5pPr>
      <a:lvl6pPr marL="15303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6pPr>
      <a:lvl7pPr marL="19875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7pPr>
      <a:lvl8pPr marL="24447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8pPr>
      <a:lvl9pPr marL="29019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ChangeArrowheads="1"/>
          </p:cNvSpPr>
          <p:nvPr/>
        </p:nvSpPr>
        <p:spPr bwMode="gray">
          <a:xfrm>
            <a:off x="6872288" y="0"/>
            <a:ext cx="758825" cy="6870700"/>
          </a:xfrm>
          <a:prstGeom prst="rect">
            <a:avLst/>
          </a:prstGeom>
          <a:solidFill>
            <a:srgbClr val="85C2E0">
              <a:alpha val="35001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274320" tIns="46493" rIns="92985" bIns="46493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/>
          </a:p>
        </p:txBody>
      </p:sp>
      <p:sp>
        <p:nvSpPr>
          <p:cNvPr id="625668" name="Rectangle 4"/>
          <p:cNvSpPr>
            <a:spLocks noChangeArrowheads="1"/>
          </p:cNvSpPr>
          <p:nvPr/>
        </p:nvSpPr>
        <p:spPr bwMode="auto">
          <a:xfrm>
            <a:off x="1541463" y="0"/>
            <a:ext cx="5407025" cy="6889750"/>
          </a:xfrm>
          <a:prstGeom prst="rect">
            <a:avLst/>
          </a:prstGeom>
          <a:solidFill>
            <a:srgbClr val="33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 rot="10800000">
            <a:off x="174625" y="708025"/>
            <a:ext cx="1177925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Agenda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4963" y="673100"/>
            <a:ext cx="51689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Topic 1</a:t>
            </a:r>
          </a:p>
          <a:p>
            <a:pPr lvl="0"/>
            <a:r>
              <a:rPr lang="en-US" altLang="he-IL" smtClean="0"/>
              <a:t>Topic 2</a:t>
            </a:r>
          </a:p>
          <a:p>
            <a:pPr lvl="0"/>
            <a:r>
              <a:rPr lang="en-US" altLang="he-IL" smtClean="0"/>
              <a:t>Topic 3</a:t>
            </a:r>
          </a:p>
          <a:p>
            <a:pPr lvl="0"/>
            <a:r>
              <a:rPr lang="en-US" altLang="he-IL" smtClean="0"/>
              <a:t>Topic 4</a:t>
            </a:r>
          </a:p>
          <a:p>
            <a:pPr lvl="0"/>
            <a:r>
              <a:rPr lang="en-US" altLang="he-IL" smtClean="0"/>
              <a:t>Topic 5</a:t>
            </a:r>
          </a:p>
          <a:p>
            <a:pPr lvl="2"/>
            <a:r>
              <a:rPr lang="en-US" altLang="he-IL" smtClean="0"/>
              <a:t>Second level</a:t>
            </a:r>
          </a:p>
          <a:p>
            <a:pPr lvl="4"/>
            <a:endParaRPr lang="en-US" altLang="he-IL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75000"/>
        </a:spcBef>
        <a:spcAft>
          <a:spcPct val="0"/>
        </a:spcAft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75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5pPr>
      <a:lvl6pPr marL="25146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6pPr>
      <a:lvl7pPr marL="29718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7pPr>
      <a:lvl8pPr marL="34290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8pPr>
      <a:lvl9pPr marL="38862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5167255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21967841/aggregation-vs-composition-vs-association-vs-direct-association" TargetMode="Externa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umd.edu/~mvz/cmsc435-s09/pdf/cell-phone-sequence-chart.pdf" TargetMode="Externa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mg.org/ocup-2/documents/concurrency_in_uml_version_2.6.pdf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yuml.me/" TargetMode="External"/><Relationship Id="rId3" Type="http://schemas.openxmlformats.org/officeDocument/2006/relationships/hyperlink" Target="https://www.lucidchart.com/pages/examples/uml_diagram_tool" TargetMode="External"/><Relationship Id="rId7" Type="http://schemas.openxmlformats.org/officeDocument/2006/relationships/hyperlink" Target="https://www.websequencediagrams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quencediagram.org/" TargetMode="External"/><Relationship Id="rId5" Type="http://schemas.openxmlformats.org/officeDocument/2006/relationships/hyperlink" Target="https://www.gliffy.com/examples/uml-diagrams" TargetMode="External"/><Relationship Id="rId4" Type="http://schemas.openxmlformats.org/officeDocument/2006/relationships/hyperlink" Target="https://www.draw.io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2371475"/>
            <a:ext cx="8520600" cy="502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 b="1">
                <a:latin typeface="Comfortaa"/>
                <a:ea typeface="Comfortaa"/>
                <a:cs typeface="Comfortaa"/>
                <a:sym typeface="Comfortaa"/>
              </a:rPr>
              <a:t>AT&amp;T BIQ Project 2018</a:t>
            </a:r>
            <a:endParaRPr sz="1300" b="1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1900" b="1"/>
          </a:p>
        </p:txBody>
      </p:sp>
      <p:pic>
        <p:nvPicPr>
          <p:cNvPr id="55" name="Shape 55" descr="clarituneLogoBi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00" y="1025025"/>
            <a:ext cx="310515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3375275"/>
            <a:ext cx="8520600" cy="677700"/>
          </a:xfrm>
          <a:prstGeom prst="rect">
            <a:avLst/>
          </a:prstGeom>
          <a:ln w="381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latin typeface="Verdana"/>
                <a:ea typeface="Verdana"/>
                <a:cs typeface="Verdana"/>
                <a:sym typeface="Verdana"/>
              </a:rPr>
              <a:t>Design and UML</a:t>
            </a:r>
            <a:endParaRPr sz="2800" b="1" dirty="0"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1900"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4961500"/>
            <a:ext cx="8520600" cy="502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1000" b="1"/>
              <a:t>© All rights reserved.</a:t>
            </a:r>
            <a:br>
              <a:rPr lang="en" sz="1000" b="1"/>
            </a:br>
            <a:r>
              <a:rPr lang="en" sz="1000" b="1"/>
              <a:t>    Materials are for the sole use of the AT&amp;T BIQ Project 2018. Any other use is forbidden</a:t>
            </a:r>
            <a:endParaRPr sz="1000" b="1"/>
          </a:p>
        </p:txBody>
      </p:sp>
    </p:spTree>
    <p:extLst>
      <p:ext uri="{BB962C8B-B14F-4D97-AF65-F5344CB8AC3E}">
        <p14:creationId xmlns:p14="http://schemas.microsoft.com/office/powerpoint/2010/main" val="177239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A789E01-514F-49BF-94E0-9B6DA8615B44}" type="slidenum">
              <a:rPr lang="en-US" altLang="he-IL" sz="1200"/>
              <a:pPr/>
              <a:t>10</a:t>
            </a:fld>
            <a:endParaRPr lang="en-US" altLang="he-IL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Design Steps</a:t>
            </a:r>
            <a:endParaRPr lang="en-US" altLang="he-IL" dirty="0" smtClean="0"/>
          </a:p>
        </p:txBody>
      </p:sp>
      <p:grpSp>
        <p:nvGrpSpPr>
          <p:cNvPr id="3" name="קבוצה 2"/>
          <p:cNvGrpSpPr/>
          <p:nvPr/>
        </p:nvGrpSpPr>
        <p:grpSpPr>
          <a:xfrm>
            <a:off x="505853" y="1433429"/>
            <a:ext cx="7927404" cy="4102313"/>
            <a:chOff x="488068" y="1533926"/>
            <a:chExt cx="7927404" cy="4102313"/>
          </a:xfrm>
        </p:grpSpPr>
        <p:sp>
          <p:nvSpPr>
            <p:cNvPr id="4" name="צורה חופשית 3"/>
            <p:cNvSpPr/>
            <p:nvPr/>
          </p:nvSpPr>
          <p:spPr>
            <a:xfrm>
              <a:off x="488068" y="1533926"/>
              <a:ext cx="2622685" cy="1264319"/>
            </a:xfrm>
            <a:custGeom>
              <a:avLst/>
              <a:gdLst>
                <a:gd name="connsiteX0" fmla="*/ 0 w 2622685"/>
                <a:gd name="connsiteY0" fmla="*/ 632160 h 1264319"/>
                <a:gd name="connsiteX1" fmla="*/ 1311343 w 2622685"/>
                <a:gd name="connsiteY1" fmla="*/ 0 h 1264319"/>
                <a:gd name="connsiteX2" fmla="*/ 2622686 w 2622685"/>
                <a:gd name="connsiteY2" fmla="*/ 632160 h 1264319"/>
                <a:gd name="connsiteX3" fmla="*/ 1311343 w 2622685"/>
                <a:gd name="connsiteY3" fmla="*/ 1264320 h 1264319"/>
                <a:gd name="connsiteX4" fmla="*/ 0 w 2622685"/>
                <a:gd name="connsiteY4" fmla="*/ 632160 h 126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2685" h="1264319">
                  <a:moveTo>
                    <a:pt x="0" y="632160"/>
                  </a:moveTo>
                  <a:cubicBezTo>
                    <a:pt x="0" y="283028"/>
                    <a:pt x="587108" y="0"/>
                    <a:pt x="1311343" y="0"/>
                  </a:cubicBezTo>
                  <a:cubicBezTo>
                    <a:pt x="2035578" y="0"/>
                    <a:pt x="2622686" y="283028"/>
                    <a:pt x="2622686" y="632160"/>
                  </a:cubicBezTo>
                  <a:cubicBezTo>
                    <a:pt x="2622686" y="981292"/>
                    <a:pt x="2035578" y="1264320"/>
                    <a:pt x="1311343" y="1264320"/>
                  </a:cubicBezTo>
                  <a:cubicBezTo>
                    <a:pt x="587108" y="1264320"/>
                    <a:pt x="0" y="981292"/>
                    <a:pt x="0" y="632160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6943" tIns="208015" rIns="406943" bIns="208015" numCol="1" spcCol="1270" anchor="ctr" anchorCtr="0">
              <a:noAutofit/>
            </a:bodyPr>
            <a:lstStyle/>
            <a:p>
              <a:pPr lvl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Product Requirements</a:t>
              </a:r>
              <a:endParaRPr lang="he-IL" sz="1800" kern="1200" dirty="0"/>
            </a:p>
          </p:txBody>
        </p:sp>
        <p:sp>
          <p:nvSpPr>
            <p:cNvPr id="5" name="משולש שווה שוקיים 4"/>
            <p:cNvSpPr/>
            <p:nvPr/>
          </p:nvSpPr>
          <p:spPr>
            <a:xfrm rot="10800000">
              <a:off x="1578155" y="2717253"/>
              <a:ext cx="442511" cy="578193"/>
            </a:xfrm>
            <a:prstGeom prst="triangl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צורה חופשית 5"/>
            <p:cNvSpPr/>
            <p:nvPr/>
          </p:nvSpPr>
          <p:spPr>
            <a:xfrm>
              <a:off x="632010" y="3202332"/>
              <a:ext cx="2334802" cy="843300"/>
            </a:xfrm>
            <a:custGeom>
              <a:avLst/>
              <a:gdLst>
                <a:gd name="connsiteX0" fmla="*/ 0 w 2334802"/>
                <a:gd name="connsiteY0" fmla="*/ 421650 h 843300"/>
                <a:gd name="connsiteX1" fmla="*/ 1167401 w 2334802"/>
                <a:gd name="connsiteY1" fmla="*/ 0 h 843300"/>
                <a:gd name="connsiteX2" fmla="*/ 2334802 w 2334802"/>
                <a:gd name="connsiteY2" fmla="*/ 421650 h 843300"/>
                <a:gd name="connsiteX3" fmla="*/ 1167401 w 2334802"/>
                <a:gd name="connsiteY3" fmla="*/ 843300 h 843300"/>
                <a:gd name="connsiteX4" fmla="*/ 0 w 2334802"/>
                <a:gd name="connsiteY4" fmla="*/ 421650 h 8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4802" h="843300">
                  <a:moveTo>
                    <a:pt x="0" y="421650"/>
                  </a:moveTo>
                  <a:cubicBezTo>
                    <a:pt x="0" y="188779"/>
                    <a:pt x="522663" y="0"/>
                    <a:pt x="1167401" y="0"/>
                  </a:cubicBezTo>
                  <a:cubicBezTo>
                    <a:pt x="1812139" y="0"/>
                    <a:pt x="2334802" y="188779"/>
                    <a:pt x="2334802" y="421650"/>
                  </a:cubicBezTo>
                  <a:cubicBezTo>
                    <a:pt x="2334802" y="654521"/>
                    <a:pt x="1812139" y="843300"/>
                    <a:pt x="1167401" y="843300"/>
                  </a:cubicBezTo>
                  <a:cubicBezTo>
                    <a:pt x="522663" y="843300"/>
                    <a:pt x="0" y="654521"/>
                    <a:pt x="0" y="421650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804842"/>
                <a:satOff val="1640"/>
                <a:lumOff val="-4142"/>
                <a:alphaOff val="0"/>
              </a:schemeClr>
            </a:fillRef>
            <a:effectRef idx="3">
              <a:schemeClr val="accent5">
                <a:hueOff val="-804842"/>
                <a:satOff val="1640"/>
                <a:lumOff val="-414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4784" tIns="146358" rIns="364784" bIns="146358" numCol="1" spcCol="1270" anchor="ctr" anchorCtr="0">
              <a:noAutofit/>
            </a:bodyPr>
            <a:lstStyle/>
            <a:p>
              <a:pPr lvl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Functional Requirements</a:t>
              </a:r>
              <a:endParaRPr lang="he-IL" sz="1800" kern="1200" dirty="0"/>
            </a:p>
          </p:txBody>
        </p:sp>
        <p:sp>
          <p:nvSpPr>
            <p:cNvPr id="7" name="משולש שווה שוקיים 6"/>
            <p:cNvSpPr/>
            <p:nvPr/>
          </p:nvSpPr>
          <p:spPr>
            <a:xfrm rot="10800000">
              <a:off x="1578155" y="3996678"/>
              <a:ext cx="442511" cy="578193"/>
            </a:xfrm>
            <a:prstGeom prst="triangl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919820"/>
                <a:satOff val="1875"/>
                <a:lumOff val="-4734"/>
                <a:alphaOff val="0"/>
              </a:schemeClr>
            </a:fillRef>
            <a:effectRef idx="3">
              <a:schemeClr val="accent5">
                <a:hueOff val="-919820"/>
                <a:satOff val="1875"/>
                <a:lumOff val="-473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צורה חופשית 7"/>
            <p:cNvSpPr/>
            <p:nvPr/>
          </p:nvSpPr>
          <p:spPr>
            <a:xfrm>
              <a:off x="632010" y="4554137"/>
              <a:ext cx="2395306" cy="978972"/>
            </a:xfrm>
            <a:custGeom>
              <a:avLst/>
              <a:gdLst>
                <a:gd name="connsiteX0" fmla="*/ 0 w 1749330"/>
                <a:gd name="connsiteY0" fmla="*/ 421650 h 843300"/>
                <a:gd name="connsiteX1" fmla="*/ 874665 w 1749330"/>
                <a:gd name="connsiteY1" fmla="*/ 0 h 843300"/>
                <a:gd name="connsiteX2" fmla="*/ 1749330 w 1749330"/>
                <a:gd name="connsiteY2" fmla="*/ 421650 h 843300"/>
                <a:gd name="connsiteX3" fmla="*/ 874665 w 1749330"/>
                <a:gd name="connsiteY3" fmla="*/ 843300 h 843300"/>
                <a:gd name="connsiteX4" fmla="*/ 0 w 1749330"/>
                <a:gd name="connsiteY4" fmla="*/ 421650 h 8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9330" h="843300">
                  <a:moveTo>
                    <a:pt x="0" y="421650"/>
                  </a:moveTo>
                  <a:cubicBezTo>
                    <a:pt x="0" y="188779"/>
                    <a:pt x="391601" y="0"/>
                    <a:pt x="874665" y="0"/>
                  </a:cubicBezTo>
                  <a:cubicBezTo>
                    <a:pt x="1357729" y="0"/>
                    <a:pt x="1749330" y="188779"/>
                    <a:pt x="1749330" y="421650"/>
                  </a:cubicBezTo>
                  <a:cubicBezTo>
                    <a:pt x="1749330" y="654521"/>
                    <a:pt x="1357729" y="843300"/>
                    <a:pt x="874665" y="843300"/>
                  </a:cubicBezTo>
                  <a:cubicBezTo>
                    <a:pt x="391601" y="843300"/>
                    <a:pt x="0" y="654521"/>
                    <a:pt x="0" y="421650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1609685"/>
                <a:satOff val="3281"/>
                <a:lumOff val="-8284"/>
                <a:alphaOff val="0"/>
              </a:schemeClr>
            </a:fillRef>
            <a:effectRef idx="3">
              <a:schemeClr val="accent5">
                <a:hueOff val="-1609685"/>
                <a:satOff val="3281"/>
                <a:lumOff val="-828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9043" tIns="146358" rIns="279043" bIns="146358" numCol="1" spcCol="1270" anchor="ctr" anchorCtr="0">
              <a:noAutofit/>
            </a:bodyPr>
            <a:lstStyle/>
            <a:p>
              <a:pPr lvl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Modules</a:t>
              </a:r>
              <a:endParaRPr lang="he-IL" sz="1800" kern="1200" dirty="0"/>
            </a:p>
          </p:txBody>
        </p:sp>
        <p:sp>
          <p:nvSpPr>
            <p:cNvPr id="9" name="משולש שווה שוקיים 8"/>
            <p:cNvSpPr/>
            <p:nvPr/>
          </p:nvSpPr>
          <p:spPr>
            <a:xfrm rot="5400000">
              <a:off x="3116029" y="4770430"/>
              <a:ext cx="304859" cy="413460"/>
            </a:xfrm>
            <a:prstGeom prst="triangl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1839640"/>
                <a:satOff val="3749"/>
                <a:lumOff val="-9468"/>
                <a:alphaOff val="0"/>
              </a:schemeClr>
            </a:fillRef>
            <a:effectRef idx="3">
              <a:schemeClr val="accent5">
                <a:hueOff val="-1839640"/>
                <a:satOff val="3749"/>
                <a:lumOff val="-946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צורה חופשית 9"/>
            <p:cNvSpPr/>
            <p:nvPr/>
          </p:nvSpPr>
          <p:spPr>
            <a:xfrm>
              <a:off x="3435674" y="4524973"/>
              <a:ext cx="2342077" cy="1111266"/>
            </a:xfrm>
            <a:custGeom>
              <a:avLst/>
              <a:gdLst>
                <a:gd name="connsiteX0" fmla="*/ 0 w 1749330"/>
                <a:gd name="connsiteY0" fmla="*/ 421650 h 843300"/>
                <a:gd name="connsiteX1" fmla="*/ 874665 w 1749330"/>
                <a:gd name="connsiteY1" fmla="*/ 0 h 843300"/>
                <a:gd name="connsiteX2" fmla="*/ 1749330 w 1749330"/>
                <a:gd name="connsiteY2" fmla="*/ 421650 h 843300"/>
                <a:gd name="connsiteX3" fmla="*/ 874665 w 1749330"/>
                <a:gd name="connsiteY3" fmla="*/ 843300 h 843300"/>
                <a:gd name="connsiteX4" fmla="*/ 0 w 1749330"/>
                <a:gd name="connsiteY4" fmla="*/ 421650 h 8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9330" h="843300">
                  <a:moveTo>
                    <a:pt x="0" y="421650"/>
                  </a:moveTo>
                  <a:cubicBezTo>
                    <a:pt x="0" y="188779"/>
                    <a:pt x="391601" y="0"/>
                    <a:pt x="874665" y="0"/>
                  </a:cubicBezTo>
                  <a:cubicBezTo>
                    <a:pt x="1357729" y="0"/>
                    <a:pt x="1749330" y="188779"/>
                    <a:pt x="1749330" y="421650"/>
                  </a:cubicBezTo>
                  <a:cubicBezTo>
                    <a:pt x="1749330" y="654521"/>
                    <a:pt x="1357729" y="843300"/>
                    <a:pt x="874665" y="843300"/>
                  </a:cubicBezTo>
                  <a:cubicBezTo>
                    <a:pt x="391601" y="843300"/>
                    <a:pt x="0" y="654521"/>
                    <a:pt x="0" y="421650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2414527"/>
                <a:satOff val="4921"/>
                <a:lumOff val="-12426"/>
                <a:alphaOff val="0"/>
              </a:schemeClr>
            </a:fillRef>
            <a:effectRef idx="3">
              <a:schemeClr val="accent5">
                <a:hueOff val="-2414527"/>
                <a:satOff val="4921"/>
                <a:lumOff val="-1242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9043" tIns="146358" rIns="279043" bIns="146358" numCol="1" spcCol="1270" anchor="ctr" anchorCtr="0">
              <a:noAutofit/>
            </a:bodyPr>
            <a:lstStyle/>
            <a:p>
              <a:pPr lvl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APIs and Communication</a:t>
              </a:r>
              <a:endParaRPr lang="he-IL" sz="1800" kern="1200" dirty="0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596481" y="3202332"/>
              <a:ext cx="1749330" cy="843300"/>
            </a:xfrm>
            <a:custGeom>
              <a:avLst/>
              <a:gdLst>
                <a:gd name="connsiteX0" fmla="*/ 0 w 1749330"/>
                <a:gd name="connsiteY0" fmla="*/ 421650 h 843300"/>
                <a:gd name="connsiteX1" fmla="*/ 874665 w 1749330"/>
                <a:gd name="connsiteY1" fmla="*/ 0 h 843300"/>
                <a:gd name="connsiteX2" fmla="*/ 1749330 w 1749330"/>
                <a:gd name="connsiteY2" fmla="*/ 421650 h 843300"/>
                <a:gd name="connsiteX3" fmla="*/ 874665 w 1749330"/>
                <a:gd name="connsiteY3" fmla="*/ 843300 h 843300"/>
                <a:gd name="connsiteX4" fmla="*/ 0 w 1749330"/>
                <a:gd name="connsiteY4" fmla="*/ 421650 h 8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9330" h="843300">
                  <a:moveTo>
                    <a:pt x="0" y="421650"/>
                  </a:moveTo>
                  <a:cubicBezTo>
                    <a:pt x="0" y="188779"/>
                    <a:pt x="391601" y="0"/>
                    <a:pt x="874665" y="0"/>
                  </a:cubicBezTo>
                  <a:cubicBezTo>
                    <a:pt x="1357729" y="0"/>
                    <a:pt x="1749330" y="188779"/>
                    <a:pt x="1749330" y="421650"/>
                  </a:cubicBezTo>
                  <a:cubicBezTo>
                    <a:pt x="1749330" y="654521"/>
                    <a:pt x="1357729" y="843300"/>
                    <a:pt x="874665" y="843300"/>
                  </a:cubicBezTo>
                  <a:cubicBezTo>
                    <a:pt x="391601" y="843300"/>
                    <a:pt x="0" y="654521"/>
                    <a:pt x="0" y="421650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3219369"/>
                <a:satOff val="6561"/>
                <a:lumOff val="-16568"/>
                <a:alphaOff val="0"/>
              </a:schemeClr>
            </a:fillRef>
            <a:effectRef idx="3">
              <a:schemeClr val="accent5">
                <a:hueOff val="-3219369"/>
                <a:satOff val="6561"/>
                <a:lumOff val="-1656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9043" tIns="146358" rIns="279043" bIns="146358" numCol="1" spcCol="1270" anchor="ctr" anchorCtr="0">
              <a:noAutofit/>
            </a:bodyPr>
            <a:lstStyle/>
            <a:p>
              <a:pPr lvl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Threading Model</a:t>
              </a:r>
              <a:endParaRPr lang="he-IL" sz="1800" kern="1200" dirty="0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3596481" y="1560030"/>
              <a:ext cx="1749330" cy="1201032"/>
            </a:xfrm>
            <a:custGeom>
              <a:avLst/>
              <a:gdLst>
                <a:gd name="connsiteX0" fmla="*/ 0 w 1749330"/>
                <a:gd name="connsiteY0" fmla="*/ 421650 h 843300"/>
                <a:gd name="connsiteX1" fmla="*/ 874665 w 1749330"/>
                <a:gd name="connsiteY1" fmla="*/ 0 h 843300"/>
                <a:gd name="connsiteX2" fmla="*/ 1749330 w 1749330"/>
                <a:gd name="connsiteY2" fmla="*/ 421650 h 843300"/>
                <a:gd name="connsiteX3" fmla="*/ 874665 w 1749330"/>
                <a:gd name="connsiteY3" fmla="*/ 843300 h 843300"/>
                <a:gd name="connsiteX4" fmla="*/ 0 w 1749330"/>
                <a:gd name="connsiteY4" fmla="*/ 421650 h 8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9330" h="843300">
                  <a:moveTo>
                    <a:pt x="0" y="421650"/>
                  </a:moveTo>
                  <a:cubicBezTo>
                    <a:pt x="0" y="188779"/>
                    <a:pt x="391601" y="0"/>
                    <a:pt x="874665" y="0"/>
                  </a:cubicBezTo>
                  <a:cubicBezTo>
                    <a:pt x="1357729" y="0"/>
                    <a:pt x="1749330" y="188779"/>
                    <a:pt x="1749330" y="421650"/>
                  </a:cubicBezTo>
                  <a:cubicBezTo>
                    <a:pt x="1749330" y="654521"/>
                    <a:pt x="1357729" y="843300"/>
                    <a:pt x="874665" y="843300"/>
                  </a:cubicBezTo>
                  <a:cubicBezTo>
                    <a:pt x="391601" y="843300"/>
                    <a:pt x="0" y="654521"/>
                    <a:pt x="0" y="421650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4024211"/>
                <a:satOff val="8202"/>
                <a:lumOff val="-20711"/>
                <a:alphaOff val="0"/>
              </a:schemeClr>
            </a:fillRef>
            <a:effectRef idx="3">
              <a:schemeClr val="accent5">
                <a:hueOff val="-4024211"/>
                <a:satOff val="8202"/>
                <a:lumOff val="-2071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9043" tIns="146358" rIns="279043" bIns="146358" numCol="1" spcCol="1270" anchor="ctr" anchorCtr="0">
              <a:noAutofit/>
            </a:bodyPr>
            <a:lstStyle/>
            <a:p>
              <a:pPr lvl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Data</a:t>
              </a:r>
              <a:endParaRPr lang="he-IL" sz="1800" kern="1200" dirty="0"/>
            </a:p>
          </p:txBody>
        </p:sp>
        <p:sp>
          <p:nvSpPr>
            <p:cNvPr id="15" name="משולש שווה שוקיים 14"/>
            <p:cNvSpPr/>
            <p:nvPr/>
          </p:nvSpPr>
          <p:spPr>
            <a:xfrm rot="5400000">
              <a:off x="5433743" y="1862915"/>
              <a:ext cx="442511" cy="578193"/>
            </a:xfrm>
            <a:prstGeom prst="triangl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4599099"/>
                <a:satOff val="9374"/>
                <a:lumOff val="-23669"/>
                <a:alphaOff val="0"/>
              </a:schemeClr>
            </a:fillRef>
            <a:effectRef idx="3">
              <a:schemeClr val="accent5">
                <a:hueOff val="-4599099"/>
                <a:satOff val="9374"/>
                <a:lumOff val="-2366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צורה חופשית 15"/>
            <p:cNvSpPr/>
            <p:nvPr/>
          </p:nvSpPr>
          <p:spPr>
            <a:xfrm>
              <a:off x="6120299" y="1689163"/>
              <a:ext cx="2186008" cy="843300"/>
            </a:xfrm>
            <a:custGeom>
              <a:avLst/>
              <a:gdLst>
                <a:gd name="connsiteX0" fmla="*/ 0 w 1749330"/>
                <a:gd name="connsiteY0" fmla="*/ 421650 h 843300"/>
                <a:gd name="connsiteX1" fmla="*/ 874665 w 1749330"/>
                <a:gd name="connsiteY1" fmla="*/ 0 h 843300"/>
                <a:gd name="connsiteX2" fmla="*/ 1749330 w 1749330"/>
                <a:gd name="connsiteY2" fmla="*/ 421650 h 843300"/>
                <a:gd name="connsiteX3" fmla="*/ 874665 w 1749330"/>
                <a:gd name="connsiteY3" fmla="*/ 843300 h 843300"/>
                <a:gd name="connsiteX4" fmla="*/ 0 w 1749330"/>
                <a:gd name="connsiteY4" fmla="*/ 421650 h 8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9330" h="843300">
                  <a:moveTo>
                    <a:pt x="0" y="421650"/>
                  </a:moveTo>
                  <a:cubicBezTo>
                    <a:pt x="0" y="188779"/>
                    <a:pt x="391601" y="0"/>
                    <a:pt x="874665" y="0"/>
                  </a:cubicBezTo>
                  <a:cubicBezTo>
                    <a:pt x="1357729" y="0"/>
                    <a:pt x="1749330" y="188779"/>
                    <a:pt x="1749330" y="421650"/>
                  </a:cubicBezTo>
                  <a:cubicBezTo>
                    <a:pt x="1749330" y="654521"/>
                    <a:pt x="1357729" y="843300"/>
                    <a:pt x="874665" y="843300"/>
                  </a:cubicBezTo>
                  <a:cubicBezTo>
                    <a:pt x="391601" y="843300"/>
                    <a:pt x="0" y="654521"/>
                    <a:pt x="0" y="421650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4829054"/>
                <a:satOff val="9842"/>
                <a:lumOff val="-24853"/>
                <a:alphaOff val="0"/>
              </a:schemeClr>
            </a:fillRef>
            <a:effectRef idx="3">
              <a:schemeClr val="accent5">
                <a:hueOff val="-4829054"/>
                <a:satOff val="9842"/>
                <a:lumOff val="-2485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9043" tIns="146358" rIns="279043" bIns="146358" numCol="1" spcCol="1270" anchor="ctr" anchorCtr="0">
              <a:noAutofit/>
            </a:bodyPr>
            <a:lstStyle/>
            <a:p>
              <a:pPr lvl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Configuration</a:t>
              </a:r>
              <a:endParaRPr lang="he-IL" sz="1800" kern="1200" dirty="0"/>
            </a:p>
          </p:txBody>
        </p:sp>
        <p:sp>
          <p:nvSpPr>
            <p:cNvPr id="17" name="משולש שווה שוקיים 16"/>
            <p:cNvSpPr/>
            <p:nvPr/>
          </p:nvSpPr>
          <p:spPr>
            <a:xfrm rot="10800000">
              <a:off x="6993849" y="2784487"/>
              <a:ext cx="331325" cy="315971"/>
            </a:xfrm>
            <a:prstGeom prst="triangl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5518919"/>
                <a:satOff val="11248"/>
                <a:lumOff val="-28403"/>
                <a:alphaOff val="0"/>
              </a:schemeClr>
            </a:fillRef>
            <a:effectRef idx="3">
              <a:schemeClr val="accent5">
                <a:hueOff val="-5518919"/>
                <a:satOff val="11248"/>
                <a:lumOff val="-2840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צורה חופשית 17"/>
            <p:cNvSpPr/>
            <p:nvPr/>
          </p:nvSpPr>
          <p:spPr>
            <a:xfrm>
              <a:off x="6120299" y="3135097"/>
              <a:ext cx="2186008" cy="843300"/>
            </a:xfrm>
            <a:custGeom>
              <a:avLst/>
              <a:gdLst>
                <a:gd name="connsiteX0" fmla="*/ 0 w 1749330"/>
                <a:gd name="connsiteY0" fmla="*/ 421650 h 843300"/>
                <a:gd name="connsiteX1" fmla="*/ 874665 w 1749330"/>
                <a:gd name="connsiteY1" fmla="*/ 0 h 843300"/>
                <a:gd name="connsiteX2" fmla="*/ 1749330 w 1749330"/>
                <a:gd name="connsiteY2" fmla="*/ 421650 h 843300"/>
                <a:gd name="connsiteX3" fmla="*/ 874665 w 1749330"/>
                <a:gd name="connsiteY3" fmla="*/ 843300 h 843300"/>
                <a:gd name="connsiteX4" fmla="*/ 0 w 1749330"/>
                <a:gd name="connsiteY4" fmla="*/ 421650 h 8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9330" h="843300">
                  <a:moveTo>
                    <a:pt x="0" y="421650"/>
                  </a:moveTo>
                  <a:cubicBezTo>
                    <a:pt x="0" y="188779"/>
                    <a:pt x="391601" y="0"/>
                    <a:pt x="874665" y="0"/>
                  </a:cubicBezTo>
                  <a:cubicBezTo>
                    <a:pt x="1357729" y="0"/>
                    <a:pt x="1749330" y="188779"/>
                    <a:pt x="1749330" y="421650"/>
                  </a:cubicBezTo>
                  <a:cubicBezTo>
                    <a:pt x="1749330" y="654521"/>
                    <a:pt x="1357729" y="843300"/>
                    <a:pt x="874665" y="843300"/>
                  </a:cubicBezTo>
                  <a:cubicBezTo>
                    <a:pt x="391601" y="843300"/>
                    <a:pt x="0" y="654521"/>
                    <a:pt x="0" y="421650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5633896"/>
                <a:satOff val="11483"/>
                <a:lumOff val="-28995"/>
                <a:alphaOff val="0"/>
              </a:schemeClr>
            </a:fillRef>
            <a:effectRef idx="3">
              <a:schemeClr val="accent5">
                <a:hueOff val="-5633896"/>
                <a:satOff val="11483"/>
                <a:lumOff val="-2899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9043" tIns="146358" rIns="279043" bIns="146358" numCol="1" spcCol="1270" anchor="ctr" anchorCtr="0">
              <a:noAutofit/>
            </a:bodyPr>
            <a:lstStyle/>
            <a:p>
              <a:pPr lvl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UI</a:t>
              </a:r>
              <a:endParaRPr lang="he-IL" sz="1800" kern="1200" dirty="0"/>
            </a:p>
          </p:txBody>
        </p:sp>
        <p:sp>
          <p:nvSpPr>
            <p:cNvPr id="20" name="צורה חופשית 19"/>
            <p:cNvSpPr/>
            <p:nvPr/>
          </p:nvSpPr>
          <p:spPr>
            <a:xfrm>
              <a:off x="6011127" y="4524973"/>
              <a:ext cx="2404345" cy="904375"/>
            </a:xfrm>
            <a:custGeom>
              <a:avLst/>
              <a:gdLst>
                <a:gd name="connsiteX0" fmla="*/ 0 w 2622685"/>
                <a:gd name="connsiteY0" fmla="*/ 632160 h 1264319"/>
                <a:gd name="connsiteX1" fmla="*/ 1311343 w 2622685"/>
                <a:gd name="connsiteY1" fmla="*/ 0 h 1264319"/>
                <a:gd name="connsiteX2" fmla="*/ 2622686 w 2622685"/>
                <a:gd name="connsiteY2" fmla="*/ 632160 h 1264319"/>
                <a:gd name="connsiteX3" fmla="*/ 1311343 w 2622685"/>
                <a:gd name="connsiteY3" fmla="*/ 1264320 h 1264319"/>
                <a:gd name="connsiteX4" fmla="*/ 0 w 2622685"/>
                <a:gd name="connsiteY4" fmla="*/ 632160 h 126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2685" h="1264319">
                  <a:moveTo>
                    <a:pt x="0" y="632160"/>
                  </a:moveTo>
                  <a:cubicBezTo>
                    <a:pt x="0" y="283028"/>
                    <a:pt x="587108" y="0"/>
                    <a:pt x="1311343" y="0"/>
                  </a:cubicBezTo>
                  <a:cubicBezTo>
                    <a:pt x="2035578" y="0"/>
                    <a:pt x="2622686" y="283028"/>
                    <a:pt x="2622686" y="632160"/>
                  </a:cubicBezTo>
                  <a:cubicBezTo>
                    <a:pt x="2622686" y="981292"/>
                    <a:pt x="2035578" y="1264320"/>
                    <a:pt x="1311343" y="1264320"/>
                  </a:cubicBezTo>
                  <a:cubicBezTo>
                    <a:pt x="587108" y="1264320"/>
                    <a:pt x="0" y="981292"/>
                    <a:pt x="0" y="632160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6438739"/>
                <a:satOff val="13123"/>
                <a:lumOff val="-33137"/>
                <a:alphaOff val="0"/>
              </a:schemeClr>
            </a:fillRef>
            <a:effectRef idx="3">
              <a:schemeClr val="accent5">
                <a:hueOff val="-6438739"/>
                <a:satOff val="13123"/>
                <a:lumOff val="-3313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6943" tIns="208015" rIns="406943" bIns="208015" numCol="1" spcCol="1270" anchor="ctr" anchorCtr="0">
              <a:noAutofit/>
            </a:bodyPr>
            <a:lstStyle/>
            <a:p>
              <a:pPr lvl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Testing</a:t>
              </a:r>
              <a:endParaRPr lang="he-IL" sz="1800" kern="1200" dirty="0"/>
            </a:p>
          </p:txBody>
        </p:sp>
        <p:sp>
          <p:nvSpPr>
            <p:cNvPr id="13" name="משולש שווה שוקיים 12"/>
            <p:cNvSpPr/>
            <p:nvPr/>
          </p:nvSpPr>
          <p:spPr>
            <a:xfrm>
              <a:off x="4222997" y="2686540"/>
              <a:ext cx="442511" cy="250024"/>
            </a:xfrm>
            <a:prstGeom prst="triangl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3679279"/>
                <a:satOff val="7499"/>
                <a:lumOff val="-18935"/>
                <a:alphaOff val="0"/>
              </a:schemeClr>
            </a:fillRef>
            <a:effectRef idx="3">
              <a:schemeClr val="accent5">
                <a:hueOff val="-3679279"/>
                <a:satOff val="7499"/>
                <a:lumOff val="-1893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משולש שווה שוקיים 10"/>
            <p:cNvSpPr/>
            <p:nvPr/>
          </p:nvSpPr>
          <p:spPr>
            <a:xfrm>
              <a:off x="4222997" y="3971687"/>
              <a:ext cx="442511" cy="301409"/>
            </a:xfrm>
            <a:prstGeom prst="triangl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2759459"/>
                <a:satOff val="5624"/>
                <a:lumOff val="-14202"/>
                <a:alphaOff val="0"/>
              </a:schemeClr>
            </a:fillRef>
            <a:effectRef idx="3">
              <a:schemeClr val="accent5">
                <a:hueOff val="-2759459"/>
                <a:satOff val="5624"/>
                <a:lumOff val="-14202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6" name="משולש שווה שוקיים 25"/>
          <p:cNvSpPr/>
          <p:nvPr/>
        </p:nvSpPr>
        <p:spPr>
          <a:xfrm rot="10800000">
            <a:off x="7019152" y="3927483"/>
            <a:ext cx="331325" cy="469971"/>
          </a:xfrm>
          <a:prstGeom prst="triangl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5518919"/>
              <a:satOff val="11248"/>
              <a:lumOff val="-28403"/>
              <a:alphaOff val="0"/>
            </a:schemeClr>
          </a:fillRef>
          <a:effectRef idx="3">
            <a:schemeClr val="accent5">
              <a:hueOff val="-5518919"/>
              <a:satOff val="11248"/>
              <a:lumOff val="-28403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משולש שווה שוקיים 27"/>
          <p:cNvSpPr/>
          <p:nvPr/>
        </p:nvSpPr>
        <p:spPr>
          <a:xfrm>
            <a:off x="7019151" y="2377048"/>
            <a:ext cx="331325" cy="315971"/>
          </a:xfrm>
          <a:prstGeom prst="triangl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5518919"/>
              <a:satOff val="11248"/>
              <a:lumOff val="-28403"/>
              <a:alphaOff val="0"/>
            </a:schemeClr>
          </a:fillRef>
          <a:effectRef idx="3">
            <a:schemeClr val="accent5">
              <a:hueOff val="-5518919"/>
              <a:satOff val="11248"/>
              <a:lumOff val="-28403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משולש שווה שוקיים 28"/>
          <p:cNvSpPr/>
          <p:nvPr/>
        </p:nvSpPr>
        <p:spPr>
          <a:xfrm rot="5400000">
            <a:off x="5831670" y="4776303"/>
            <a:ext cx="262891" cy="266335"/>
          </a:xfrm>
          <a:prstGeom prst="triangl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4599099"/>
              <a:satOff val="9374"/>
              <a:lumOff val="-23669"/>
              <a:alphaOff val="0"/>
            </a:schemeClr>
          </a:fillRef>
          <a:effectRef idx="3">
            <a:schemeClr val="accent5">
              <a:hueOff val="-4599099"/>
              <a:satOff val="9374"/>
              <a:lumOff val="-23669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משולש שווה שוקיים 29"/>
          <p:cNvSpPr/>
          <p:nvPr/>
        </p:nvSpPr>
        <p:spPr>
          <a:xfrm rot="10800000">
            <a:off x="4248300" y="2874949"/>
            <a:ext cx="442511" cy="250024"/>
          </a:xfrm>
          <a:prstGeom prst="triangl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3679279"/>
              <a:satOff val="7499"/>
              <a:lumOff val="-18935"/>
              <a:alphaOff val="0"/>
            </a:schemeClr>
          </a:fillRef>
          <a:effectRef idx="3">
            <a:schemeClr val="accent5">
              <a:hueOff val="-3679279"/>
              <a:satOff val="7499"/>
              <a:lumOff val="-18935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משולש שווה שוקיים 30"/>
          <p:cNvSpPr/>
          <p:nvPr/>
        </p:nvSpPr>
        <p:spPr>
          <a:xfrm rot="10800000">
            <a:off x="4248300" y="4224350"/>
            <a:ext cx="442511" cy="301409"/>
          </a:xfrm>
          <a:prstGeom prst="triangl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2759459"/>
              <a:satOff val="5624"/>
              <a:lumOff val="-14202"/>
              <a:alphaOff val="0"/>
            </a:schemeClr>
          </a:fillRef>
          <a:effectRef idx="3">
            <a:schemeClr val="accent5">
              <a:hueOff val="-2759459"/>
              <a:satOff val="5624"/>
              <a:lumOff val="-14202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משולש שווה שוקיים 32"/>
          <p:cNvSpPr/>
          <p:nvPr/>
        </p:nvSpPr>
        <p:spPr>
          <a:xfrm rot="5400000">
            <a:off x="3148087" y="3351831"/>
            <a:ext cx="304859" cy="413460"/>
          </a:xfrm>
          <a:prstGeom prst="triangl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1839640"/>
              <a:satOff val="3749"/>
              <a:lumOff val="-9468"/>
              <a:alphaOff val="0"/>
            </a:schemeClr>
          </a:fillRef>
          <a:effectRef idx="3">
            <a:schemeClr val="accent5">
              <a:hueOff val="-1839640"/>
              <a:satOff val="3749"/>
              <a:lumOff val="-9468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משולש שווה שוקיים 33"/>
          <p:cNvSpPr/>
          <p:nvPr/>
        </p:nvSpPr>
        <p:spPr>
          <a:xfrm rot="5400000">
            <a:off x="3231754" y="1913214"/>
            <a:ext cx="304859" cy="413460"/>
          </a:xfrm>
          <a:prstGeom prst="triangl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1839640"/>
              <a:satOff val="3749"/>
              <a:lumOff val="-9468"/>
              <a:alphaOff val="0"/>
            </a:schemeClr>
          </a:fillRef>
          <a:effectRef idx="3">
            <a:schemeClr val="accent5">
              <a:hueOff val="-1839640"/>
              <a:satOff val="3749"/>
              <a:lumOff val="-9468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88226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A789E01-514F-49BF-94E0-9B6DA8615B44}" type="slidenum">
              <a:rPr lang="en-US" altLang="he-IL" sz="1200"/>
              <a:pPr/>
              <a:t>11</a:t>
            </a:fld>
            <a:endParaRPr lang="en-US" altLang="he-IL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Design Parts</a:t>
            </a:r>
            <a:endParaRPr lang="en-US" altLang="he-IL" dirty="0" smtClean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765175" y="1295400"/>
            <a:ext cx="8010525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73050" indent="-2714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+mn-lt"/>
                <a:cs typeface="+mn-cs"/>
              </a:defRPr>
            </a:lvl2pPr>
            <a:lvl3pPr marL="546100" indent="-2714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3pPr>
            <a:lvl4pPr marL="806450" indent="-2587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4pPr>
            <a:lvl5pPr marL="1073150" indent="-26511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5pPr>
            <a:lvl6pPr marL="15303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6pPr>
            <a:lvl7pPr marL="19875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7pPr>
            <a:lvl8pPr marL="24447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8pPr>
            <a:lvl9pPr marL="29019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lvl="1" eaLnBrk="1" hangingPunct="1">
              <a:buSzTx/>
              <a:buFontTx/>
            </a:pPr>
            <a:r>
              <a:rPr lang="en-US" altLang="he-IL" kern="0" dirty="0" smtClean="0"/>
              <a:t>Structural Design</a:t>
            </a:r>
          </a:p>
          <a:p>
            <a:pPr lvl="3" eaLnBrk="1" hangingPunct="1">
              <a:buSzTx/>
              <a:buFont typeface="Courier New" panose="02070309020205020404" pitchFamily="49" charset="0"/>
              <a:buChar char="o"/>
            </a:pPr>
            <a:r>
              <a:rPr lang="en-US" altLang="he-IL" sz="1800" kern="0" dirty="0" smtClean="0"/>
              <a:t>Modules</a:t>
            </a:r>
            <a:endParaRPr lang="en-US" altLang="he-IL" sz="1800" kern="0" dirty="0"/>
          </a:p>
          <a:p>
            <a:pPr lvl="3" eaLnBrk="1" hangingPunct="1">
              <a:buSzTx/>
              <a:buFont typeface="Courier New" panose="02070309020205020404" pitchFamily="49" charset="0"/>
              <a:buChar char="o"/>
            </a:pPr>
            <a:r>
              <a:rPr lang="en-US" altLang="he-IL" sz="1800" kern="0" dirty="0" smtClean="0"/>
              <a:t>Inside Modules</a:t>
            </a:r>
          </a:p>
          <a:p>
            <a:pPr lvl="2" eaLnBrk="1" hangingPunct="1">
              <a:buSzTx/>
              <a:buFont typeface="Courier New" panose="02070309020205020404" pitchFamily="49" charset="0"/>
              <a:buChar char="o"/>
            </a:pPr>
            <a:endParaRPr lang="en-US" altLang="he-IL" sz="1800" kern="0" dirty="0" smtClean="0"/>
          </a:p>
          <a:p>
            <a:pPr lvl="1" eaLnBrk="1" hangingPunct="1">
              <a:buSzTx/>
              <a:buFontTx/>
            </a:pPr>
            <a:r>
              <a:rPr lang="en-US" altLang="he-IL" kern="0" dirty="0" smtClean="0"/>
              <a:t>Flow Design / Behavior Design</a:t>
            </a:r>
            <a:endParaRPr lang="en-US" altLang="he-IL" kern="0" dirty="0"/>
          </a:p>
          <a:p>
            <a:pPr lvl="3" eaLnBrk="1" hangingPunct="1">
              <a:buSzTx/>
              <a:buFont typeface="Courier New" panose="02070309020205020404" pitchFamily="49" charset="0"/>
              <a:buChar char="o"/>
            </a:pPr>
            <a:r>
              <a:rPr lang="en-US" altLang="he-IL" sz="1800" kern="0" dirty="0" smtClean="0"/>
              <a:t>Between Modules</a:t>
            </a:r>
            <a:endParaRPr lang="en-US" altLang="he-IL" sz="1800" kern="0" dirty="0"/>
          </a:p>
          <a:p>
            <a:pPr lvl="3" eaLnBrk="1" hangingPunct="1">
              <a:buSzTx/>
              <a:buFont typeface="Courier New" panose="02070309020205020404" pitchFamily="49" charset="0"/>
              <a:buChar char="o"/>
            </a:pPr>
            <a:r>
              <a:rPr lang="en-US" altLang="he-IL" sz="1800" kern="0" dirty="0"/>
              <a:t>Inside Modules</a:t>
            </a:r>
          </a:p>
          <a:p>
            <a:pPr marL="274637" lvl="2" indent="0" eaLnBrk="1" hangingPunct="1">
              <a:buSzTx/>
              <a:buNone/>
            </a:pPr>
            <a:endParaRPr lang="en-US" altLang="he-IL" sz="1800" kern="0" dirty="0"/>
          </a:p>
        </p:txBody>
      </p:sp>
    </p:spTree>
    <p:extLst>
      <p:ext uri="{BB962C8B-B14F-4D97-AF65-F5344CB8AC3E}">
        <p14:creationId xmlns:p14="http://schemas.microsoft.com/office/powerpoint/2010/main" val="122059255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A789E01-514F-49BF-94E0-9B6DA8615B44}" type="slidenum">
              <a:rPr lang="en-US" altLang="he-IL" sz="1200"/>
              <a:pPr/>
              <a:t>12</a:t>
            </a:fld>
            <a:endParaRPr lang="en-US" altLang="he-IL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Design Considerations</a:t>
            </a:r>
            <a:endParaRPr lang="en-US" altLang="he-IL" dirty="0" smtClean="0"/>
          </a:p>
        </p:txBody>
      </p:sp>
      <p:sp>
        <p:nvSpPr>
          <p:cNvPr id="4" name="צורה חופשית 3"/>
          <p:cNvSpPr/>
          <p:nvPr/>
        </p:nvSpPr>
        <p:spPr>
          <a:xfrm>
            <a:off x="3213336" y="1250581"/>
            <a:ext cx="2582850" cy="1204385"/>
          </a:xfrm>
          <a:custGeom>
            <a:avLst/>
            <a:gdLst>
              <a:gd name="connsiteX0" fmla="*/ 0 w 1204384"/>
              <a:gd name="connsiteY0" fmla="*/ 1291425 h 2582849"/>
              <a:gd name="connsiteX1" fmla="*/ 301096 w 1204384"/>
              <a:gd name="connsiteY1" fmla="*/ 1 h 2582849"/>
              <a:gd name="connsiteX2" fmla="*/ 903288 w 1204384"/>
              <a:gd name="connsiteY2" fmla="*/ 1 h 2582849"/>
              <a:gd name="connsiteX3" fmla="*/ 1204384 w 1204384"/>
              <a:gd name="connsiteY3" fmla="*/ 1291425 h 2582849"/>
              <a:gd name="connsiteX4" fmla="*/ 903288 w 1204384"/>
              <a:gd name="connsiteY4" fmla="*/ 2582848 h 2582849"/>
              <a:gd name="connsiteX5" fmla="*/ 301096 w 1204384"/>
              <a:gd name="connsiteY5" fmla="*/ 2582848 h 2582849"/>
              <a:gd name="connsiteX6" fmla="*/ 0 w 1204384"/>
              <a:gd name="connsiteY6" fmla="*/ 1291425 h 258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4384" h="2582849">
                <a:moveTo>
                  <a:pt x="602192" y="1"/>
                </a:moveTo>
                <a:lnTo>
                  <a:pt x="1204383" y="645713"/>
                </a:lnTo>
                <a:lnTo>
                  <a:pt x="1204383" y="1937136"/>
                </a:lnTo>
                <a:lnTo>
                  <a:pt x="602192" y="2582848"/>
                </a:lnTo>
                <a:lnTo>
                  <a:pt x="1" y="1937136"/>
                </a:lnTo>
                <a:lnTo>
                  <a:pt x="1" y="645713"/>
                </a:lnTo>
                <a:lnTo>
                  <a:pt x="602192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6676" tIns="276931" rIns="506675" bIns="276932" numCol="1" spcCol="1270" anchor="ctr" anchorCtr="0">
            <a:noAutofit/>
          </a:bodyPr>
          <a:lstStyle/>
          <a:p>
            <a:pPr lvl="0" algn="ctr" defTabSz="8890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Compatibility</a:t>
            </a:r>
            <a:endParaRPr lang="he-IL" sz="2000" kern="1200" dirty="0"/>
          </a:p>
        </p:txBody>
      </p:sp>
      <p:sp>
        <p:nvSpPr>
          <p:cNvPr id="5" name="מלבן 4"/>
          <p:cNvSpPr/>
          <p:nvPr/>
        </p:nvSpPr>
        <p:spPr>
          <a:xfrm>
            <a:off x="5913524" y="1526479"/>
            <a:ext cx="2364322" cy="1271141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צורה חופשית 5"/>
          <p:cNvSpPr/>
          <p:nvPr/>
        </p:nvSpPr>
        <p:spPr>
          <a:xfrm>
            <a:off x="510976" y="1250581"/>
            <a:ext cx="2582850" cy="1204385"/>
          </a:xfrm>
          <a:custGeom>
            <a:avLst/>
            <a:gdLst>
              <a:gd name="connsiteX0" fmla="*/ 0 w 1204384"/>
              <a:gd name="connsiteY0" fmla="*/ 1291425 h 2582849"/>
              <a:gd name="connsiteX1" fmla="*/ 301096 w 1204384"/>
              <a:gd name="connsiteY1" fmla="*/ 1 h 2582849"/>
              <a:gd name="connsiteX2" fmla="*/ 903288 w 1204384"/>
              <a:gd name="connsiteY2" fmla="*/ 1 h 2582849"/>
              <a:gd name="connsiteX3" fmla="*/ 1204384 w 1204384"/>
              <a:gd name="connsiteY3" fmla="*/ 1291425 h 2582849"/>
              <a:gd name="connsiteX4" fmla="*/ 903288 w 1204384"/>
              <a:gd name="connsiteY4" fmla="*/ 2582848 h 2582849"/>
              <a:gd name="connsiteX5" fmla="*/ 301096 w 1204384"/>
              <a:gd name="connsiteY5" fmla="*/ 2582848 h 2582849"/>
              <a:gd name="connsiteX6" fmla="*/ 0 w 1204384"/>
              <a:gd name="connsiteY6" fmla="*/ 1291425 h 258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4384" h="2582849">
                <a:moveTo>
                  <a:pt x="602192" y="1"/>
                </a:moveTo>
                <a:lnTo>
                  <a:pt x="1204383" y="645713"/>
                </a:lnTo>
                <a:lnTo>
                  <a:pt x="1204383" y="1937136"/>
                </a:lnTo>
                <a:lnTo>
                  <a:pt x="602192" y="2582848"/>
                </a:lnTo>
                <a:lnTo>
                  <a:pt x="1" y="1937136"/>
                </a:lnTo>
                <a:lnTo>
                  <a:pt x="1" y="645713"/>
                </a:lnTo>
                <a:lnTo>
                  <a:pt x="60219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2486036"/>
              <a:satOff val="9549"/>
              <a:lumOff val="1062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0476" tIns="200731" rIns="430475" bIns="200732" numCol="1" spcCol="1270" anchor="ctr" anchorCtr="0">
            <a:noAutofit/>
          </a:bodyPr>
          <a:lstStyle/>
          <a:p>
            <a:pPr lvl="0" algn="ctr" defTabSz="1600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Modularity</a:t>
            </a:r>
            <a:endParaRPr lang="he-IL" sz="2000" kern="1200" dirty="0"/>
          </a:p>
        </p:txBody>
      </p:sp>
      <p:sp>
        <p:nvSpPr>
          <p:cNvPr id="7" name="צורה חופשית 6"/>
          <p:cNvSpPr/>
          <p:nvPr/>
        </p:nvSpPr>
        <p:spPr>
          <a:xfrm>
            <a:off x="1900655" y="2218217"/>
            <a:ext cx="2582850" cy="1204385"/>
          </a:xfrm>
          <a:custGeom>
            <a:avLst/>
            <a:gdLst>
              <a:gd name="connsiteX0" fmla="*/ 0 w 1204384"/>
              <a:gd name="connsiteY0" fmla="*/ 1291425 h 2582849"/>
              <a:gd name="connsiteX1" fmla="*/ 301096 w 1204384"/>
              <a:gd name="connsiteY1" fmla="*/ 1 h 2582849"/>
              <a:gd name="connsiteX2" fmla="*/ 903288 w 1204384"/>
              <a:gd name="connsiteY2" fmla="*/ 1 h 2582849"/>
              <a:gd name="connsiteX3" fmla="*/ 1204384 w 1204384"/>
              <a:gd name="connsiteY3" fmla="*/ 1291425 h 2582849"/>
              <a:gd name="connsiteX4" fmla="*/ 903288 w 1204384"/>
              <a:gd name="connsiteY4" fmla="*/ 2582848 h 2582849"/>
              <a:gd name="connsiteX5" fmla="*/ 301096 w 1204384"/>
              <a:gd name="connsiteY5" fmla="*/ 2582848 h 2582849"/>
              <a:gd name="connsiteX6" fmla="*/ 0 w 1204384"/>
              <a:gd name="connsiteY6" fmla="*/ 1291425 h 258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4384" h="2582849">
                <a:moveTo>
                  <a:pt x="602192" y="1"/>
                </a:moveTo>
                <a:lnTo>
                  <a:pt x="1204383" y="645713"/>
                </a:lnTo>
                <a:lnTo>
                  <a:pt x="1204383" y="1937136"/>
                </a:lnTo>
                <a:lnTo>
                  <a:pt x="602192" y="2582848"/>
                </a:lnTo>
                <a:lnTo>
                  <a:pt x="1" y="1937136"/>
                </a:lnTo>
                <a:lnTo>
                  <a:pt x="1" y="645713"/>
                </a:lnTo>
                <a:lnTo>
                  <a:pt x="602192" y="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4972073"/>
              <a:satOff val="19099"/>
              <a:lumOff val="21255"/>
              <a:alphaOff val="0"/>
            </a:schemeClr>
          </a:fillRef>
          <a:effectRef idx="0">
            <a:schemeClr val="accent4">
              <a:hueOff val="4972073"/>
              <a:satOff val="19099"/>
              <a:lumOff val="2125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5256" tIns="345511" rIns="575255" bIns="345512" numCol="1" spcCol="1270" anchor="ctr" anchorCtr="0">
            <a:noAutofit/>
          </a:bodyPr>
          <a:lstStyle/>
          <a:p>
            <a:pPr lvl="0" algn="ctr" defTabSz="16891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Robustness</a:t>
            </a:r>
            <a:br>
              <a:rPr lang="en-US" sz="2000" kern="1200" dirty="0" smtClean="0"/>
            </a:br>
            <a:r>
              <a:rPr lang="en-US" sz="2000" kern="1200" dirty="0" smtClean="0"/>
              <a:t>/ Fault Tolerance</a:t>
            </a:r>
            <a:endParaRPr lang="he-IL" sz="2000" kern="1200" dirty="0"/>
          </a:p>
        </p:txBody>
      </p:sp>
      <p:sp>
        <p:nvSpPr>
          <p:cNvPr id="8" name="צורה חופשית 7"/>
          <p:cNvSpPr/>
          <p:nvPr/>
        </p:nvSpPr>
        <p:spPr>
          <a:xfrm>
            <a:off x="651000" y="2901006"/>
            <a:ext cx="2288053" cy="1271141"/>
          </a:xfrm>
          <a:custGeom>
            <a:avLst/>
            <a:gdLst>
              <a:gd name="connsiteX0" fmla="*/ 0 w 2288053"/>
              <a:gd name="connsiteY0" fmla="*/ 0 h 1271141"/>
              <a:gd name="connsiteX1" fmla="*/ 2288053 w 2288053"/>
              <a:gd name="connsiteY1" fmla="*/ 0 h 1271141"/>
              <a:gd name="connsiteX2" fmla="*/ 2288053 w 2288053"/>
              <a:gd name="connsiteY2" fmla="*/ 1271141 h 1271141"/>
              <a:gd name="connsiteX3" fmla="*/ 0 w 2288053"/>
              <a:gd name="connsiteY3" fmla="*/ 1271141 h 1271141"/>
              <a:gd name="connsiteX4" fmla="*/ 0 w 2288053"/>
              <a:gd name="connsiteY4" fmla="*/ 0 h 1271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8053" h="1271141">
                <a:moveTo>
                  <a:pt x="0" y="0"/>
                </a:moveTo>
                <a:lnTo>
                  <a:pt x="2288053" y="0"/>
                </a:lnTo>
                <a:lnTo>
                  <a:pt x="2288053" y="1271141"/>
                </a:lnTo>
                <a:lnTo>
                  <a:pt x="0" y="12711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he-IL" sz="3600" kern="1200" dirty="0"/>
          </a:p>
        </p:txBody>
      </p:sp>
      <p:sp>
        <p:nvSpPr>
          <p:cNvPr id="9" name="צורה חופשית 8"/>
          <p:cNvSpPr/>
          <p:nvPr/>
        </p:nvSpPr>
        <p:spPr>
          <a:xfrm>
            <a:off x="5915696" y="1250581"/>
            <a:ext cx="2582850" cy="1204385"/>
          </a:xfrm>
          <a:custGeom>
            <a:avLst/>
            <a:gdLst>
              <a:gd name="connsiteX0" fmla="*/ 0 w 1204384"/>
              <a:gd name="connsiteY0" fmla="*/ 1291425 h 2582849"/>
              <a:gd name="connsiteX1" fmla="*/ 301096 w 1204384"/>
              <a:gd name="connsiteY1" fmla="*/ 1 h 2582849"/>
              <a:gd name="connsiteX2" fmla="*/ 903288 w 1204384"/>
              <a:gd name="connsiteY2" fmla="*/ 1 h 2582849"/>
              <a:gd name="connsiteX3" fmla="*/ 1204384 w 1204384"/>
              <a:gd name="connsiteY3" fmla="*/ 1291425 h 2582849"/>
              <a:gd name="connsiteX4" fmla="*/ 903288 w 1204384"/>
              <a:gd name="connsiteY4" fmla="*/ 2582848 h 2582849"/>
              <a:gd name="connsiteX5" fmla="*/ 301096 w 1204384"/>
              <a:gd name="connsiteY5" fmla="*/ 2582848 h 2582849"/>
              <a:gd name="connsiteX6" fmla="*/ 0 w 1204384"/>
              <a:gd name="connsiteY6" fmla="*/ 1291425 h 258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4384" h="2582849">
                <a:moveTo>
                  <a:pt x="602192" y="1"/>
                </a:moveTo>
                <a:lnTo>
                  <a:pt x="1204383" y="645713"/>
                </a:lnTo>
                <a:lnTo>
                  <a:pt x="1204383" y="1937136"/>
                </a:lnTo>
                <a:lnTo>
                  <a:pt x="602192" y="2582848"/>
                </a:lnTo>
                <a:lnTo>
                  <a:pt x="1" y="1937136"/>
                </a:lnTo>
                <a:lnTo>
                  <a:pt x="1" y="645713"/>
                </a:lnTo>
                <a:lnTo>
                  <a:pt x="602192" y="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7458109"/>
              <a:satOff val="28648"/>
              <a:lumOff val="31882"/>
              <a:alphaOff val="0"/>
            </a:schemeClr>
          </a:fillRef>
          <a:effectRef idx="0">
            <a:schemeClr val="accent4">
              <a:hueOff val="7458109"/>
              <a:satOff val="28648"/>
              <a:lumOff val="3188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0476" tIns="200731" rIns="430475" bIns="200732" numCol="1" spcCol="1270" anchor="ctr" anchorCtr="0">
            <a:noAutofit/>
          </a:bodyPr>
          <a:lstStyle/>
          <a:p>
            <a:pPr lvl="0" algn="ctr" defTabSz="1600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Extensibility</a:t>
            </a:r>
            <a:endParaRPr lang="he-IL" sz="2000" kern="1200" dirty="0"/>
          </a:p>
        </p:txBody>
      </p:sp>
      <p:sp>
        <p:nvSpPr>
          <p:cNvPr id="10" name="צורה חופשית 9"/>
          <p:cNvSpPr/>
          <p:nvPr/>
        </p:nvSpPr>
        <p:spPr>
          <a:xfrm>
            <a:off x="584283" y="3171295"/>
            <a:ext cx="2582850" cy="1204385"/>
          </a:xfrm>
          <a:custGeom>
            <a:avLst/>
            <a:gdLst>
              <a:gd name="connsiteX0" fmla="*/ 0 w 1204384"/>
              <a:gd name="connsiteY0" fmla="*/ 1291425 h 2582849"/>
              <a:gd name="connsiteX1" fmla="*/ 301096 w 1204384"/>
              <a:gd name="connsiteY1" fmla="*/ 1 h 2582849"/>
              <a:gd name="connsiteX2" fmla="*/ 903288 w 1204384"/>
              <a:gd name="connsiteY2" fmla="*/ 1 h 2582849"/>
              <a:gd name="connsiteX3" fmla="*/ 1204384 w 1204384"/>
              <a:gd name="connsiteY3" fmla="*/ 1291425 h 2582849"/>
              <a:gd name="connsiteX4" fmla="*/ 903288 w 1204384"/>
              <a:gd name="connsiteY4" fmla="*/ 2582848 h 2582849"/>
              <a:gd name="connsiteX5" fmla="*/ 301096 w 1204384"/>
              <a:gd name="connsiteY5" fmla="*/ 2582848 h 2582849"/>
              <a:gd name="connsiteX6" fmla="*/ 0 w 1204384"/>
              <a:gd name="connsiteY6" fmla="*/ 1291425 h 258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4384" h="2582849">
                <a:moveTo>
                  <a:pt x="602192" y="1"/>
                </a:moveTo>
                <a:lnTo>
                  <a:pt x="1204383" y="645713"/>
                </a:lnTo>
                <a:lnTo>
                  <a:pt x="1204383" y="1937136"/>
                </a:lnTo>
                <a:lnTo>
                  <a:pt x="602192" y="2582848"/>
                </a:lnTo>
                <a:lnTo>
                  <a:pt x="1" y="1937136"/>
                </a:lnTo>
                <a:lnTo>
                  <a:pt x="1" y="645713"/>
                </a:lnTo>
                <a:lnTo>
                  <a:pt x="602192" y="1"/>
                </a:lnTo>
                <a:close/>
              </a:path>
            </a:pathLst>
          </a:custGeom>
          <a:solidFill>
            <a:srgbClr val="FF66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9944146"/>
              <a:satOff val="38198"/>
              <a:lumOff val="4251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5256" tIns="345511" rIns="575255" bIns="345512" numCol="1" spcCol="1270" anchor="ctr" anchorCtr="0">
            <a:noAutofit/>
          </a:bodyPr>
          <a:lstStyle/>
          <a:p>
            <a:pPr lvl="0" algn="ctr" defTabSz="16891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Traceability</a:t>
            </a:r>
            <a:r>
              <a:rPr lang="he-IL" sz="2000" kern="1200" dirty="0" smtClean="0"/>
              <a:t> </a:t>
            </a:r>
            <a:r>
              <a:rPr lang="en-US" sz="2000" kern="1200" dirty="0" smtClean="0"/>
              <a:t>/ Testability</a:t>
            </a:r>
            <a:endParaRPr lang="he-IL" sz="2000" kern="1200" dirty="0"/>
          </a:p>
        </p:txBody>
      </p:sp>
      <p:sp>
        <p:nvSpPr>
          <p:cNvPr id="11" name="צורה חופשית 10"/>
          <p:cNvSpPr/>
          <p:nvPr/>
        </p:nvSpPr>
        <p:spPr>
          <a:xfrm>
            <a:off x="5913524" y="4699247"/>
            <a:ext cx="2364322" cy="1271141"/>
          </a:xfrm>
          <a:custGeom>
            <a:avLst/>
            <a:gdLst>
              <a:gd name="connsiteX0" fmla="*/ 0 w 2364322"/>
              <a:gd name="connsiteY0" fmla="*/ 0 h 1271141"/>
              <a:gd name="connsiteX1" fmla="*/ 2364322 w 2364322"/>
              <a:gd name="connsiteY1" fmla="*/ 0 h 1271141"/>
              <a:gd name="connsiteX2" fmla="*/ 2364322 w 2364322"/>
              <a:gd name="connsiteY2" fmla="*/ 1271141 h 1271141"/>
              <a:gd name="connsiteX3" fmla="*/ 0 w 2364322"/>
              <a:gd name="connsiteY3" fmla="*/ 1271141 h 1271141"/>
              <a:gd name="connsiteX4" fmla="*/ 0 w 2364322"/>
              <a:gd name="connsiteY4" fmla="*/ 0 h 1271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4322" h="1271141">
                <a:moveTo>
                  <a:pt x="0" y="0"/>
                </a:moveTo>
                <a:lnTo>
                  <a:pt x="2364322" y="0"/>
                </a:lnTo>
                <a:lnTo>
                  <a:pt x="2364322" y="1271141"/>
                </a:lnTo>
                <a:lnTo>
                  <a:pt x="0" y="12711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he-IL" sz="3600" kern="1200"/>
          </a:p>
        </p:txBody>
      </p:sp>
      <p:sp>
        <p:nvSpPr>
          <p:cNvPr id="12" name="צורה חופשית 11"/>
          <p:cNvSpPr/>
          <p:nvPr/>
        </p:nvSpPr>
        <p:spPr>
          <a:xfrm>
            <a:off x="3280575" y="3140753"/>
            <a:ext cx="2582850" cy="1204385"/>
          </a:xfrm>
          <a:custGeom>
            <a:avLst/>
            <a:gdLst>
              <a:gd name="connsiteX0" fmla="*/ 0 w 1204384"/>
              <a:gd name="connsiteY0" fmla="*/ 1291425 h 2582849"/>
              <a:gd name="connsiteX1" fmla="*/ 301096 w 1204384"/>
              <a:gd name="connsiteY1" fmla="*/ 1 h 2582849"/>
              <a:gd name="connsiteX2" fmla="*/ 903288 w 1204384"/>
              <a:gd name="connsiteY2" fmla="*/ 1 h 2582849"/>
              <a:gd name="connsiteX3" fmla="*/ 1204384 w 1204384"/>
              <a:gd name="connsiteY3" fmla="*/ 1291425 h 2582849"/>
              <a:gd name="connsiteX4" fmla="*/ 903288 w 1204384"/>
              <a:gd name="connsiteY4" fmla="*/ 2582848 h 2582849"/>
              <a:gd name="connsiteX5" fmla="*/ 301096 w 1204384"/>
              <a:gd name="connsiteY5" fmla="*/ 2582848 h 2582849"/>
              <a:gd name="connsiteX6" fmla="*/ 0 w 1204384"/>
              <a:gd name="connsiteY6" fmla="*/ 1291425 h 258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4384" h="2582849">
                <a:moveTo>
                  <a:pt x="602192" y="1"/>
                </a:moveTo>
                <a:lnTo>
                  <a:pt x="1204383" y="645713"/>
                </a:lnTo>
                <a:lnTo>
                  <a:pt x="1204383" y="1937136"/>
                </a:lnTo>
                <a:lnTo>
                  <a:pt x="602192" y="2582848"/>
                </a:lnTo>
                <a:lnTo>
                  <a:pt x="1" y="1937136"/>
                </a:lnTo>
                <a:lnTo>
                  <a:pt x="1" y="645713"/>
                </a:lnTo>
                <a:lnTo>
                  <a:pt x="602192" y="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12430182"/>
              <a:satOff val="47747"/>
              <a:lumOff val="53137"/>
              <a:alphaOff val="0"/>
            </a:schemeClr>
          </a:fillRef>
          <a:effectRef idx="0">
            <a:schemeClr val="accent4">
              <a:hueOff val="12430182"/>
              <a:satOff val="47747"/>
              <a:lumOff val="5313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0476" tIns="200731" rIns="430475" bIns="200732" numCol="1" spcCol="1270" anchor="ctr" anchorCtr="0">
            <a:noAutofit/>
          </a:bodyPr>
          <a:lstStyle/>
          <a:p>
            <a:pPr lvl="0" algn="ctr" defTabSz="1600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Maintainability</a:t>
            </a:r>
            <a:endParaRPr lang="he-IL" sz="2000" kern="1200" dirty="0"/>
          </a:p>
        </p:txBody>
      </p:sp>
      <p:sp>
        <p:nvSpPr>
          <p:cNvPr id="17" name="צורה חופשית 16"/>
          <p:cNvSpPr/>
          <p:nvPr/>
        </p:nvSpPr>
        <p:spPr>
          <a:xfrm>
            <a:off x="4603015" y="2188943"/>
            <a:ext cx="2582850" cy="1204385"/>
          </a:xfrm>
          <a:custGeom>
            <a:avLst/>
            <a:gdLst>
              <a:gd name="connsiteX0" fmla="*/ 0 w 1204384"/>
              <a:gd name="connsiteY0" fmla="*/ 1291425 h 2582849"/>
              <a:gd name="connsiteX1" fmla="*/ 301096 w 1204384"/>
              <a:gd name="connsiteY1" fmla="*/ 1 h 2582849"/>
              <a:gd name="connsiteX2" fmla="*/ 903288 w 1204384"/>
              <a:gd name="connsiteY2" fmla="*/ 1 h 2582849"/>
              <a:gd name="connsiteX3" fmla="*/ 1204384 w 1204384"/>
              <a:gd name="connsiteY3" fmla="*/ 1291425 h 2582849"/>
              <a:gd name="connsiteX4" fmla="*/ 903288 w 1204384"/>
              <a:gd name="connsiteY4" fmla="*/ 2582848 h 2582849"/>
              <a:gd name="connsiteX5" fmla="*/ 301096 w 1204384"/>
              <a:gd name="connsiteY5" fmla="*/ 2582848 h 2582849"/>
              <a:gd name="connsiteX6" fmla="*/ 0 w 1204384"/>
              <a:gd name="connsiteY6" fmla="*/ 1291425 h 258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4384" h="2582849">
                <a:moveTo>
                  <a:pt x="602192" y="1"/>
                </a:moveTo>
                <a:lnTo>
                  <a:pt x="1204383" y="645713"/>
                </a:lnTo>
                <a:lnTo>
                  <a:pt x="1204383" y="1937136"/>
                </a:lnTo>
                <a:lnTo>
                  <a:pt x="602192" y="2582848"/>
                </a:lnTo>
                <a:lnTo>
                  <a:pt x="1" y="1937136"/>
                </a:lnTo>
                <a:lnTo>
                  <a:pt x="1" y="645713"/>
                </a:lnTo>
                <a:lnTo>
                  <a:pt x="602192" y="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2486036"/>
              <a:satOff val="9549"/>
              <a:lumOff val="1062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0476" tIns="200731" rIns="430475" bIns="200732" numCol="1" spcCol="1270" anchor="ctr" anchorCtr="0">
            <a:noAutofit/>
          </a:bodyPr>
          <a:lstStyle/>
          <a:p>
            <a:pPr lvl="0" algn="ctr" defTabSz="1600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Performance</a:t>
            </a:r>
            <a:endParaRPr lang="he-IL" sz="2000" kern="1200" dirty="0"/>
          </a:p>
        </p:txBody>
      </p:sp>
      <p:sp>
        <p:nvSpPr>
          <p:cNvPr id="18" name="צורה חופשית 17"/>
          <p:cNvSpPr/>
          <p:nvPr/>
        </p:nvSpPr>
        <p:spPr>
          <a:xfrm>
            <a:off x="5976867" y="3133789"/>
            <a:ext cx="2582850" cy="1204385"/>
          </a:xfrm>
          <a:custGeom>
            <a:avLst/>
            <a:gdLst>
              <a:gd name="connsiteX0" fmla="*/ 0 w 1204384"/>
              <a:gd name="connsiteY0" fmla="*/ 1291425 h 2582849"/>
              <a:gd name="connsiteX1" fmla="*/ 301096 w 1204384"/>
              <a:gd name="connsiteY1" fmla="*/ 1 h 2582849"/>
              <a:gd name="connsiteX2" fmla="*/ 903288 w 1204384"/>
              <a:gd name="connsiteY2" fmla="*/ 1 h 2582849"/>
              <a:gd name="connsiteX3" fmla="*/ 1204384 w 1204384"/>
              <a:gd name="connsiteY3" fmla="*/ 1291425 h 2582849"/>
              <a:gd name="connsiteX4" fmla="*/ 903288 w 1204384"/>
              <a:gd name="connsiteY4" fmla="*/ 2582848 h 2582849"/>
              <a:gd name="connsiteX5" fmla="*/ 301096 w 1204384"/>
              <a:gd name="connsiteY5" fmla="*/ 2582848 h 2582849"/>
              <a:gd name="connsiteX6" fmla="*/ 0 w 1204384"/>
              <a:gd name="connsiteY6" fmla="*/ 1291425 h 258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4384" h="2582849">
                <a:moveTo>
                  <a:pt x="602192" y="1"/>
                </a:moveTo>
                <a:lnTo>
                  <a:pt x="1204383" y="645713"/>
                </a:lnTo>
                <a:lnTo>
                  <a:pt x="1204383" y="1937136"/>
                </a:lnTo>
                <a:lnTo>
                  <a:pt x="602192" y="2582848"/>
                </a:lnTo>
                <a:lnTo>
                  <a:pt x="1" y="1937136"/>
                </a:lnTo>
                <a:lnTo>
                  <a:pt x="1" y="645713"/>
                </a:lnTo>
                <a:lnTo>
                  <a:pt x="602192" y="1"/>
                </a:lnTo>
                <a:close/>
              </a:path>
            </a:pathLst>
          </a:custGeom>
          <a:solidFill>
            <a:srgbClr val="B8488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2486036"/>
              <a:satOff val="9549"/>
              <a:lumOff val="1062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0476" tIns="200731" rIns="430475" bIns="200732" numCol="1" spcCol="1270" anchor="ctr" anchorCtr="0">
            <a:noAutofit/>
          </a:bodyPr>
          <a:lstStyle/>
          <a:p>
            <a:pPr lvl="0" algn="ctr" defTabSz="1600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Reliability</a:t>
            </a:r>
            <a:endParaRPr lang="he-IL" sz="2000" kern="1200" dirty="0"/>
          </a:p>
        </p:txBody>
      </p:sp>
      <p:sp>
        <p:nvSpPr>
          <p:cNvPr id="19" name="צורה חופשית 18"/>
          <p:cNvSpPr/>
          <p:nvPr/>
        </p:nvSpPr>
        <p:spPr>
          <a:xfrm>
            <a:off x="601415" y="5088713"/>
            <a:ext cx="2582850" cy="1204385"/>
          </a:xfrm>
          <a:custGeom>
            <a:avLst/>
            <a:gdLst>
              <a:gd name="connsiteX0" fmla="*/ 0 w 1204384"/>
              <a:gd name="connsiteY0" fmla="*/ 1291425 h 2582849"/>
              <a:gd name="connsiteX1" fmla="*/ 301096 w 1204384"/>
              <a:gd name="connsiteY1" fmla="*/ 1 h 2582849"/>
              <a:gd name="connsiteX2" fmla="*/ 903288 w 1204384"/>
              <a:gd name="connsiteY2" fmla="*/ 1 h 2582849"/>
              <a:gd name="connsiteX3" fmla="*/ 1204384 w 1204384"/>
              <a:gd name="connsiteY3" fmla="*/ 1291425 h 2582849"/>
              <a:gd name="connsiteX4" fmla="*/ 903288 w 1204384"/>
              <a:gd name="connsiteY4" fmla="*/ 2582848 h 2582849"/>
              <a:gd name="connsiteX5" fmla="*/ 301096 w 1204384"/>
              <a:gd name="connsiteY5" fmla="*/ 2582848 h 2582849"/>
              <a:gd name="connsiteX6" fmla="*/ 0 w 1204384"/>
              <a:gd name="connsiteY6" fmla="*/ 1291425 h 258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4384" h="2582849">
                <a:moveTo>
                  <a:pt x="602192" y="1"/>
                </a:moveTo>
                <a:lnTo>
                  <a:pt x="1204383" y="645713"/>
                </a:lnTo>
                <a:lnTo>
                  <a:pt x="1204383" y="1937136"/>
                </a:lnTo>
                <a:lnTo>
                  <a:pt x="602192" y="2582848"/>
                </a:lnTo>
                <a:lnTo>
                  <a:pt x="1" y="1937136"/>
                </a:lnTo>
                <a:lnTo>
                  <a:pt x="1" y="645713"/>
                </a:lnTo>
                <a:lnTo>
                  <a:pt x="602192" y="1"/>
                </a:lnTo>
                <a:close/>
              </a:path>
            </a:pathLst>
          </a:custGeom>
          <a:solidFill>
            <a:srgbClr val="A8AC1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2486036"/>
              <a:satOff val="9549"/>
              <a:lumOff val="1062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0476" tIns="200731" rIns="430475" bIns="200732" numCol="1" spcCol="1270" anchor="ctr" anchorCtr="0">
            <a:noAutofit/>
          </a:bodyPr>
          <a:lstStyle/>
          <a:p>
            <a:pPr lvl="0" algn="ctr" defTabSz="1600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Portability</a:t>
            </a:r>
            <a:endParaRPr lang="he-IL" sz="2000" kern="1200" dirty="0"/>
          </a:p>
        </p:txBody>
      </p:sp>
      <p:sp>
        <p:nvSpPr>
          <p:cNvPr id="20" name="צורה חופשית 19"/>
          <p:cNvSpPr/>
          <p:nvPr/>
        </p:nvSpPr>
        <p:spPr>
          <a:xfrm>
            <a:off x="1940995" y="4116103"/>
            <a:ext cx="2582850" cy="1204385"/>
          </a:xfrm>
          <a:custGeom>
            <a:avLst/>
            <a:gdLst>
              <a:gd name="connsiteX0" fmla="*/ 0 w 1204384"/>
              <a:gd name="connsiteY0" fmla="*/ 1291425 h 2582849"/>
              <a:gd name="connsiteX1" fmla="*/ 301096 w 1204384"/>
              <a:gd name="connsiteY1" fmla="*/ 1 h 2582849"/>
              <a:gd name="connsiteX2" fmla="*/ 903288 w 1204384"/>
              <a:gd name="connsiteY2" fmla="*/ 1 h 2582849"/>
              <a:gd name="connsiteX3" fmla="*/ 1204384 w 1204384"/>
              <a:gd name="connsiteY3" fmla="*/ 1291425 h 2582849"/>
              <a:gd name="connsiteX4" fmla="*/ 903288 w 1204384"/>
              <a:gd name="connsiteY4" fmla="*/ 2582848 h 2582849"/>
              <a:gd name="connsiteX5" fmla="*/ 301096 w 1204384"/>
              <a:gd name="connsiteY5" fmla="*/ 2582848 h 2582849"/>
              <a:gd name="connsiteX6" fmla="*/ 0 w 1204384"/>
              <a:gd name="connsiteY6" fmla="*/ 1291425 h 258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4384" h="2582849">
                <a:moveTo>
                  <a:pt x="602192" y="1"/>
                </a:moveTo>
                <a:lnTo>
                  <a:pt x="1204383" y="645713"/>
                </a:lnTo>
                <a:lnTo>
                  <a:pt x="1204383" y="1937136"/>
                </a:lnTo>
                <a:lnTo>
                  <a:pt x="602192" y="2582848"/>
                </a:lnTo>
                <a:lnTo>
                  <a:pt x="1" y="1937136"/>
                </a:lnTo>
                <a:lnTo>
                  <a:pt x="1" y="645713"/>
                </a:lnTo>
                <a:lnTo>
                  <a:pt x="602192" y="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2486036"/>
              <a:satOff val="9549"/>
              <a:lumOff val="1062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0476" tIns="200731" rIns="430475" bIns="200732" numCol="1" spcCol="1270" anchor="ctr" anchorCtr="0">
            <a:noAutofit/>
          </a:bodyPr>
          <a:lstStyle/>
          <a:p>
            <a:pPr lvl="0" algn="ctr" defTabSz="1600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Security</a:t>
            </a:r>
            <a:endParaRPr lang="he-IL" sz="2000" kern="1200" dirty="0"/>
          </a:p>
        </p:txBody>
      </p:sp>
      <p:sp>
        <p:nvSpPr>
          <p:cNvPr id="21" name="צורה חופשית 20"/>
          <p:cNvSpPr/>
          <p:nvPr/>
        </p:nvSpPr>
        <p:spPr>
          <a:xfrm>
            <a:off x="4650513" y="4104912"/>
            <a:ext cx="2582850" cy="1204385"/>
          </a:xfrm>
          <a:custGeom>
            <a:avLst/>
            <a:gdLst>
              <a:gd name="connsiteX0" fmla="*/ 0 w 1204384"/>
              <a:gd name="connsiteY0" fmla="*/ 1291425 h 2582849"/>
              <a:gd name="connsiteX1" fmla="*/ 301096 w 1204384"/>
              <a:gd name="connsiteY1" fmla="*/ 1 h 2582849"/>
              <a:gd name="connsiteX2" fmla="*/ 903288 w 1204384"/>
              <a:gd name="connsiteY2" fmla="*/ 1 h 2582849"/>
              <a:gd name="connsiteX3" fmla="*/ 1204384 w 1204384"/>
              <a:gd name="connsiteY3" fmla="*/ 1291425 h 2582849"/>
              <a:gd name="connsiteX4" fmla="*/ 903288 w 1204384"/>
              <a:gd name="connsiteY4" fmla="*/ 2582848 h 2582849"/>
              <a:gd name="connsiteX5" fmla="*/ 301096 w 1204384"/>
              <a:gd name="connsiteY5" fmla="*/ 2582848 h 2582849"/>
              <a:gd name="connsiteX6" fmla="*/ 0 w 1204384"/>
              <a:gd name="connsiteY6" fmla="*/ 1291425 h 258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4384" h="2582849">
                <a:moveTo>
                  <a:pt x="602192" y="1"/>
                </a:moveTo>
                <a:lnTo>
                  <a:pt x="1204383" y="645713"/>
                </a:lnTo>
                <a:lnTo>
                  <a:pt x="1204383" y="1937136"/>
                </a:lnTo>
                <a:lnTo>
                  <a:pt x="602192" y="2582848"/>
                </a:lnTo>
                <a:lnTo>
                  <a:pt x="1" y="1937136"/>
                </a:lnTo>
                <a:lnTo>
                  <a:pt x="1" y="645713"/>
                </a:lnTo>
                <a:lnTo>
                  <a:pt x="602192" y="1"/>
                </a:lnTo>
                <a:close/>
              </a:path>
            </a:pathLst>
          </a:custGeom>
          <a:solidFill>
            <a:srgbClr val="49C35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2486036"/>
              <a:satOff val="9549"/>
              <a:lumOff val="1062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0476" tIns="200731" rIns="430475" bIns="200732" numCol="1" spcCol="1270" anchor="ctr" anchorCtr="0">
            <a:noAutofit/>
          </a:bodyPr>
          <a:lstStyle/>
          <a:p>
            <a:pPr lvl="0" algn="ctr" defTabSz="1600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Usability</a:t>
            </a:r>
            <a:endParaRPr lang="he-IL" sz="2000" kern="1200" dirty="0"/>
          </a:p>
        </p:txBody>
      </p:sp>
      <p:sp>
        <p:nvSpPr>
          <p:cNvPr id="22" name="צורה חופשית 21"/>
          <p:cNvSpPr/>
          <p:nvPr/>
        </p:nvSpPr>
        <p:spPr>
          <a:xfrm>
            <a:off x="3295754" y="5083615"/>
            <a:ext cx="2582850" cy="1204385"/>
          </a:xfrm>
          <a:custGeom>
            <a:avLst/>
            <a:gdLst>
              <a:gd name="connsiteX0" fmla="*/ 0 w 1204384"/>
              <a:gd name="connsiteY0" fmla="*/ 1291425 h 2582849"/>
              <a:gd name="connsiteX1" fmla="*/ 301096 w 1204384"/>
              <a:gd name="connsiteY1" fmla="*/ 1 h 2582849"/>
              <a:gd name="connsiteX2" fmla="*/ 903288 w 1204384"/>
              <a:gd name="connsiteY2" fmla="*/ 1 h 2582849"/>
              <a:gd name="connsiteX3" fmla="*/ 1204384 w 1204384"/>
              <a:gd name="connsiteY3" fmla="*/ 1291425 h 2582849"/>
              <a:gd name="connsiteX4" fmla="*/ 903288 w 1204384"/>
              <a:gd name="connsiteY4" fmla="*/ 2582848 h 2582849"/>
              <a:gd name="connsiteX5" fmla="*/ 301096 w 1204384"/>
              <a:gd name="connsiteY5" fmla="*/ 2582848 h 2582849"/>
              <a:gd name="connsiteX6" fmla="*/ 0 w 1204384"/>
              <a:gd name="connsiteY6" fmla="*/ 1291425 h 258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4384" h="2582849">
                <a:moveTo>
                  <a:pt x="602192" y="1"/>
                </a:moveTo>
                <a:lnTo>
                  <a:pt x="1204383" y="645713"/>
                </a:lnTo>
                <a:lnTo>
                  <a:pt x="1204383" y="1937136"/>
                </a:lnTo>
                <a:lnTo>
                  <a:pt x="602192" y="2582848"/>
                </a:lnTo>
                <a:lnTo>
                  <a:pt x="1" y="1937136"/>
                </a:lnTo>
                <a:lnTo>
                  <a:pt x="1" y="645713"/>
                </a:lnTo>
                <a:lnTo>
                  <a:pt x="602192" y="1"/>
                </a:lnTo>
                <a:close/>
              </a:path>
            </a:pathLst>
          </a:custGeom>
          <a:solidFill>
            <a:srgbClr val="7263D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2486036"/>
              <a:satOff val="9549"/>
              <a:lumOff val="1062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0476" tIns="200731" rIns="430475" bIns="200732" numCol="1" spcCol="1270" anchor="ctr" anchorCtr="0">
            <a:noAutofit/>
          </a:bodyPr>
          <a:lstStyle/>
          <a:p>
            <a:pPr lvl="0" algn="ctr" defTabSz="1600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Scalability</a:t>
            </a:r>
            <a:endParaRPr lang="he-IL" sz="2000" kern="1200" dirty="0"/>
          </a:p>
        </p:txBody>
      </p:sp>
      <p:sp>
        <p:nvSpPr>
          <p:cNvPr id="23" name="צורה חופשית 22"/>
          <p:cNvSpPr/>
          <p:nvPr/>
        </p:nvSpPr>
        <p:spPr>
          <a:xfrm>
            <a:off x="5992037" y="5083615"/>
            <a:ext cx="2582850" cy="1204385"/>
          </a:xfrm>
          <a:custGeom>
            <a:avLst/>
            <a:gdLst>
              <a:gd name="connsiteX0" fmla="*/ 0 w 1204384"/>
              <a:gd name="connsiteY0" fmla="*/ 1291425 h 2582849"/>
              <a:gd name="connsiteX1" fmla="*/ 301096 w 1204384"/>
              <a:gd name="connsiteY1" fmla="*/ 1 h 2582849"/>
              <a:gd name="connsiteX2" fmla="*/ 903288 w 1204384"/>
              <a:gd name="connsiteY2" fmla="*/ 1 h 2582849"/>
              <a:gd name="connsiteX3" fmla="*/ 1204384 w 1204384"/>
              <a:gd name="connsiteY3" fmla="*/ 1291425 h 2582849"/>
              <a:gd name="connsiteX4" fmla="*/ 903288 w 1204384"/>
              <a:gd name="connsiteY4" fmla="*/ 2582848 h 2582849"/>
              <a:gd name="connsiteX5" fmla="*/ 301096 w 1204384"/>
              <a:gd name="connsiteY5" fmla="*/ 2582848 h 2582849"/>
              <a:gd name="connsiteX6" fmla="*/ 0 w 1204384"/>
              <a:gd name="connsiteY6" fmla="*/ 1291425 h 258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4384" h="2582849">
                <a:moveTo>
                  <a:pt x="602192" y="1"/>
                </a:moveTo>
                <a:lnTo>
                  <a:pt x="1204383" y="645713"/>
                </a:lnTo>
                <a:lnTo>
                  <a:pt x="1204383" y="1937136"/>
                </a:lnTo>
                <a:lnTo>
                  <a:pt x="602192" y="2582848"/>
                </a:lnTo>
                <a:lnTo>
                  <a:pt x="1" y="1937136"/>
                </a:lnTo>
                <a:lnTo>
                  <a:pt x="1" y="645713"/>
                </a:lnTo>
                <a:lnTo>
                  <a:pt x="602192" y="1"/>
                </a:lnTo>
                <a:close/>
              </a:path>
            </a:pathLst>
          </a:custGeom>
          <a:solidFill>
            <a:srgbClr val="BDCB0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2486036"/>
              <a:satOff val="9549"/>
              <a:lumOff val="1062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0476" tIns="200731" rIns="430475" bIns="200732" numCol="1" spcCol="1270" anchor="ctr" anchorCtr="0">
            <a:noAutofit/>
          </a:bodyPr>
          <a:lstStyle/>
          <a:p>
            <a:pPr lvl="0" algn="ctr" defTabSz="1600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Reusability</a:t>
            </a:r>
            <a:endParaRPr lang="he-IL" sz="2000" kern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48872" y="2737400"/>
            <a:ext cx="124327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Error Handling</a:t>
            </a:r>
            <a:endParaRPr lang="he-IL" sz="1200" dirty="0"/>
          </a:p>
        </p:txBody>
      </p:sp>
      <p:sp>
        <p:nvSpPr>
          <p:cNvPr id="14" name="חץ ימינה 13"/>
          <p:cNvSpPr/>
          <p:nvPr/>
        </p:nvSpPr>
        <p:spPr bwMode="auto">
          <a:xfrm rot="10800000">
            <a:off x="1538830" y="2715129"/>
            <a:ext cx="341521" cy="231795"/>
          </a:xfrm>
          <a:prstGeom prst="rightArrow">
            <a:avLst/>
          </a:prstGeom>
          <a:solidFill>
            <a:srgbClr val="D5FD4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חץ ימינה 25"/>
          <p:cNvSpPr/>
          <p:nvPr/>
        </p:nvSpPr>
        <p:spPr bwMode="auto">
          <a:xfrm rot="15417650">
            <a:off x="753580" y="3096422"/>
            <a:ext cx="341521" cy="231795"/>
          </a:xfrm>
          <a:prstGeom prst="rightArrow">
            <a:avLst/>
          </a:prstGeom>
          <a:solidFill>
            <a:srgbClr val="D5FD4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5464" y="2407060"/>
            <a:ext cx="124327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Redundancy</a:t>
            </a:r>
            <a:endParaRPr lang="he-IL" sz="1400" dirty="0"/>
          </a:p>
        </p:txBody>
      </p:sp>
      <p:sp>
        <p:nvSpPr>
          <p:cNvPr id="28" name="חץ ימינה 27"/>
          <p:cNvSpPr/>
          <p:nvPr/>
        </p:nvSpPr>
        <p:spPr bwMode="auto">
          <a:xfrm rot="6271077">
            <a:off x="904989" y="4247421"/>
            <a:ext cx="341521" cy="231795"/>
          </a:xfrm>
          <a:prstGeom prst="rightArrow">
            <a:avLst/>
          </a:prstGeom>
          <a:solidFill>
            <a:srgbClr val="D5FD4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0683" y="4543341"/>
            <a:ext cx="124327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Edge Cases</a:t>
            </a:r>
            <a:endParaRPr lang="he-IL" sz="1200" dirty="0"/>
          </a:p>
        </p:txBody>
      </p:sp>
      <p:sp>
        <p:nvSpPr>
          <p:cNvPr id="30" name="חץ ימינה 29"/>
          <p:cNvSpPr/>
          <p:nvPr/>
        </p:nvSpPr>
        <p:spPr bwMode="auto">
          <a:xfrm rot="10800000">
            <a:off x="1582014" y="4602397"/>
            <a:ext cx="341521" cy="231795"/>
          </a:xfrm>
          <a:prstGeom prst="rightArrow">
            <a:avLst/>
          </a:prstGeom>
          <a:solidFill>
            <a:srgbClr val="D5FD4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8246" y="6149500"/>
            <a:ext cx="209774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Forward Compatibility</a:t>
            </a:r>
            <a:endParaRPr lang="he-IL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21" y="2346051"/>
            <a:ext cx="1936879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Forward Compatibility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66036157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A789E01-514F-49BF-94E0-9B6DA8615B44}" type="slidenum">
              <a:rPr lang="en-US" altLang="he-IL" sz="1200"/>
              <a:pPr/>
              <a:t>13</a:t>
            </a:fld>
            <a:endParaRPr lang="en-US" altLang="he-IL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Design Tips</a:t>
            </a:r>
            <a:endParaRPr lang="en-US" altLang="he-IL" dirty="0" smtClean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79399" y="1114425"/>
            <a:ext cx="8649447" cy="5151904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68288" lvl="1" indent="-268288" eaLnBrk="1" hangingPunct="1">
              <a:spcBef>
                <a:spcPct val="60000"/>
              </a:spcBef>
              <a:buSzTx/>
              <a:buFontTx/>
              <a:buNone/>
              <a:tabLst>
                <a:tab pos="268288" algn="l"/>
                <a:tab pos="538163" algn="l"/>
                <a:tab pos="806450" algn="l"/>
                <a:tab pos="1519238" algn="l"/>
              </a:tabLst>
            </a:pPr>
            <a:endParaRPr lang="en-US" altLang="he-IL" sz="400" dirty="0" smtClean="0"/>
          </a:p>
          <a:p>
            <a:pPr marL="268288" lvl="1" indent="-268288" eaLnBrk="1" hangingPunct="1">
              <a:spcBef>
                <a:spcPct val="60000"/>
              </a:spcBef>
              <a:buSzTx/>
              <a:buFontTx/>
              <a:buNone/>
              <a:tabLst>
                <a:tab pos="268288" algn="l"/>
                <a:tab pos="538163" algn="l"/>
                <a:tab pos="806450" algn="l"/>
                <a:tab pos="1519238" algn="l"/>
              </a:tabLst>
            </a:pPr>
            <a:r>
              <a:rPr lang="en-US" altLang="he-IL" sz="2000" b="1" dirty="0" smtClean="0">
                <a:latin typeface="Courier New" panose="02070309020205020404" pitchFamily="49" charset="0"/>
              </a:rPr>
              <a:t>–	</a:t>
            </a:r>
            <a:r>
              <a:rPr lang="en-US" altLang="he-IL" sz="2000" b="1" dirty="0" smtClean="0"/>
              <a:t>Consider </a:t>
            </a:r>
            <a:r>
              <a:rPr lang="en-US" altLang="he-IL" sz="2000" b="1" dirty="0" smtClean="0">
                <a:solidFill>
                  <a:schemeClr val="tx2"/>
                </a:solidFill>
              </a:rPr>
              <a:t>Alternatives and Tradeoffs</a:t>
            </a:r>
            <a:r>
              <a:rPr lang="en-US" altLang="he-IL" sz="2000" b="1" dirty="0"/>
              <a:t> </a:t>
            </a:r>
            <a:r>
              <a:rPr lang="en-US" altLang="he-IL" sz="2000" b="1" dirty="0" smtClean="0"/>
              <a:t>(where relevant) </a:t>
            </a:r>
            <a:endParaRPr lang="en-US" altLang="he-IL" sz="2000" b="1" dirty="0"/>
          </a:p>
          <a:p>
            <a:pPr marL="268288" lvl="1" indent="-268288" eaLnBrk="1" hangingPunct="1">
              <a:spcBef>
                <a:spcPct val="60000"/>
              </a:spcBef>
              <a:buSzTx/>
              <a:buFontTx/>
              <a:buNone/>
              <a:tabLst>
                <a:tab pos="268288" algn="l"/>
                <a:tab pos="538163" algn="l"/>
                <a:tab pos="806450" algn="l"/>
                <a:tab pos="1519238" algn="l"/>
              </a:tabLst>
            </a:pPr>
            <a:r>
              <a:rPr lang="en-US" altLang="he-IL" sz="2000" b="1" dirty="0" smtClean="0">
                <a:latin typeface="Courier New" panose="02070309020205020404" pitchFamily="49" charset="0"/>
              </a:rPr>
              <a:t>–</a:t>
            </a:r>
            <a:r>
              <a:rPr lang="en-US" altLang="he-IL" sz="2000" b="1" dirty="0" smtClean="0"/>
              <a:t>	Keep </a:t>
            </a:r>
            <a:r>
              <a:rPr lang="en-US" altLang="he-IL" sz="2000" b="1" dirty="0" smtClean="0">
                <a:solidFill>
                  <a:schemeClr val="tx2"/>
                </a:solidFill>
              </a:rPr>
              <a:t>documented tracking</a:t>
            </a:r>
            <a:r>
              <a:rPr lang="en-US" altLang="he-IL" sz="2000" b="1" dirty="0" smtClean="0"/>
              <a:t> from the requirements to the design</a:t>
            </a:r>
            <a:br>
              <a:rPr lang="en-US" altLang="he-IL" sz="2000" b="1" dirty="0" smtClean="0"/>
            </a:br>
            <a:r>
              <a:rPr lang="en-US" altLang="he-IL" sz="1600" b="1" dirty="0" smtClean="0"/>
              <a:t>	(so if requirements change you know what may need to change in the design)</a:t>
            </a:r>
            <a:endParaRPr lang="en-US" altLang="he-IL" sz="2000" b="1" dirty="0"/>
          </a:p>
          <a:p>
            <a:pPr marL="268288" lvl="1" indent="-268288" eaLnBrk="1" hangingPunct="1">
              <a:spcBef>
                <a:spcPct val="60000"/>
              </a:spcBef>
              <a:buSzTx/>
              <a:buFontTx/>
              <a:buNone/>
              <a:tabLst>
                <a:tab pos="268288" algn="l"/>
                <a:tab pos="538163" algn="l"/>
                <a:tab pos="806450" algn="l"/>
                <a:tab pos="1519238" algn="l"/>
              </a:tabLst>
            </a:pPr>
            <a:r>
              <a:rPr lang="en-US" altLang="he-IL" sz="2000" b="1" dirty="0" smtClean="0">
                <a:latin typeface="Courier New" panose="02070309020205020404" pitchFamily="49" charset="0"/>
              </a:rPr>
              <a:t>–</a:t>
            </a:r>
            <a:r>
              <a:rPr lang="en-US" altLang="he-IL" sz="2000" b="1" dirty="0" smtClean="0"/>
              <a:t>	Avoid reinventing the wheel / NIH syndrome</a:t>
            </a:r>
            <a:endParaRPr lang="en-US" altLang="he-IL" sz="2000" b="1" dirty="0" smtClean="0">
              <a:solidFill>
                <a:schemeClr val="tx2"/>
              </a:solidFill>
            </a:endParaRPr>
          </a:p>
          <a:p>
            <a:pPr marL="268288" lvl="1" indent="-268288" eaLnBrk="1" hangingPunct="1">
              <a:spcBef>
                <a:spcPct val="60000"/>
              </a:spcBef>
              <a:buSzTx/>
              <a:buFontTx/>
              <a:buNone/>
              <a:tabLst>
                <a:tab pos="268288" algn="l"/>
                <a:tab pos="538163" algn="l"/>
                <a:tab pos="806450" algn="l"/>
                <a:tab pos="1519238" algn="l"/>
              </a:tabLst>
            </a:pPr>
            <a:r>
              <a:rPr lang="en-US" altLang="he-IL" sz="2000" b="1" dirty="0" smtClean="0">
                <a:latin typeface="Courier New" panose="02070309020205020404" pitchFamily="49" charset="0"/>
              </a:rPr>
              <a:t>–</a:t>
            </a:r>
            <a:r>
              <a:rPr lang="en-US" altLang="he-IL" sz="2000" b="1" dirty="0"/>
              <a:t>	</a:t>
            </a:r>
            <a:r>
              <a:rPr lang="en-US" altLang="he-IL" sz="2000" b="1" dirty="0" smtClean="0"/>
              <a:t>The design should be </a:t>
            </a:r>
            <a:r>
              <a:rPr lang="en-US" altLang="he-IL" sz="2000" b="1" dirty="0">
                <a:solidFill>
                  <a:schemeClr val="tx2"/>
                </a:solidFill>
              </a:rPr>
              <a:t>future ready </a:t>
            </a:r>
            <a:r>
              <a:rPr lang="en-US" altLang="he-IL" sz="2000" b="1" dirty="0" smtClean="0"/>
              <a:t>for reasonable future changes and new requirements</a:t>
            </a:r>
            <a:endParaRPr lang="en-US" altLang="he-IL" sz="2000" b="1" dirty="0" smtClean="0">
              <a:solidFill>
                <a:schemeClr val="tx2"/>
              </a:solidFill>
            </a:endParaRPr>
          </a:p>
          <a:p>
            <a:pPr marL="268288" lvl="1" indent="-268288" eaLnBrk="1" hangingPunct="1">
              <a:spcBef>
                <a:spcPct val="60000"/>
              </a:spcBef>
              <a:buSzTx/>
              <a:tabLst>
                <a:tab pos="268288" algn="l"/>
                <a:tab pos="538163" algn="l"/>
                <a:tab pos="806450" algn="l"/>
                <a:tab pos="1519238" algn="l"/>
              </a:tabLst>
            </a:pPr>
            <a:r>
              <a:rPr lang="en-US" altLang="he-IL" sz="2000" b="1" dirty="0">
                <a:latin typeface="Courier New" panose="02070309020205020404" pitchFamily="49" charset="0"/>
              </a:rPr>
              <a:t>–</a:t>
            </a:r>
            <a:r>
              <a:rPr lang="en-US" altLang="he-IL" sz="2000" b="1" dirty="0"/>
              <a:t>	</a:t>
            </a:r>
            <a:r>
              <a:rPr lang="en-US" altLang="he-IL" sz="2000" b="1" dirty="0" smtClean="0"/>
              <a:t>Design is not coding – </a:t>
            </a:r>
            <a:r>
              <a:rPr lang="en-US" altLang="he-IL" sz="2000" b="1" dirty="0">
                <a:solidFill>
                  <a:schemeClr val="tx2"/>
                </a:solidFill>
              </a:rPr>
              <a:t>keep </a:t>
            </a:r>
            <a:r>
              <a:rPr lang="en-US" altLang="he-IL" sz="2000" b="1" dirty="0" smtClean="0">
                <a:solidFill>
                  <a:schemeClr val="tx2"/>
                </a:solidFill>
              </a:rPr>
              <a:t>abstraction</a:t>
            </a:r>
            <a:r>
              <a:rPr lang="en-US" altLang="he-IL" sz="2000" b="1" dirty="0" smtClean="0"/>
              <a:t/>
            </a:r>
            <a:br>
              <a:rPr lang="en-US" altLang="he-IL" sz="2000" b="1" dirty="0" smtClean="0"/>
            </a:br>
            <a:r>
              <a:rPr lang="en-US" altLang="he-IL" sz="1600" b="1" dirty="0"/>
              <a:t>	</a:t>
            </a:r>
            <a:r>
              <a:rPr lang="en-US" altLang="he-IL" sz="1600" b="1" dirty="0" smtClean="0"/>
              <a:t>(don’t impose unnecessary implementation)</a:t>
            </a:r>
            <a:endParaRPr lang="en-US" altLang="he-IL" sz="2000" b="1" dirty="0" smtClean="0"/>
          </a:p>
          <a:p>
            <a:pPr marL="268288" lvl="1" indent="-268288" eaLnBrk="1" hangingPunct="1">
              <a:spcBef>
                <a:spcPct val="60000"/>
              </a:spcBef>
              <a:buSzTx/>
              <a:tabLst>
                <a:tab pos="268288" algn="l"/>
                <a:tab pos="538163" algn="l"/>
                <a:tab pos="806450" algn="l"/>
                <a:tab pos="1519238" algn="l"/>
              </a:tabLst>
            </a:pPr>
            <a:r>
              <a:rPr lang="en-US" altLang="he-IL" sz="2000" b="1" dirty="0">
                <a:latin typeface="Courier New" panose="02070309020205020404" pitchFamily="49" charset="0"/>
              </a:rPr>
              <a:t>–</a:t>
            </a:r>
            <a:r>
              <a:rPr lang="en-US" altLang="he-IL" sz="2000" b="1" dirty="0"/>
              <a:t>	</a:t>
            </a:r>
            <a:r>
              <a:rPr lang="en-US" altLang="he-IL" sz="2000" b="1" dirty="0" smtClean="0"/>
              <a:t>When design get  into details – explain why</a:t>
            </a:r>
            <a:br>
              <a:rPr lang="en-US" altLang="he-IL" sz="2000" b="1" dirty="0" smtClean="0"/>
            </a:br>
            <a:r>
              <a:rPr lang="en-US" altLang="he-IL" sz="2000" b="1" dirty="0" smtClean="0"/>
              <a:t>	</a:t>
            </a:r>
            <a:r>
              <a:rPr lang="en-US" altLang="he-IL" sz="2000" b="1" dirty="0" smtClean="0">
                <a:solidFill>
                  <a:schemeClr val="tx2"/>
                </a:solidFill>
              </a:rPr>
              <a:t>(efficiency, fault tolerance)</a:t>
            </a:r>
            <a:endParaRPr lang="en-US" altLang="he-IL" sz="2000" b="1" dirty="0"/>
          </a:p>
          <a:p>
            <a:pPr marL="268288" lvl="1" indent="-268288" eaLnBrk="1" hangingPunct="1">
              <a:spcBef>
                <a:spcPct val="60000"/>
              </a:spcBef>
              <a:buSzTx/>
              <a:tabLst>
                <a:tab pos="268288" algn="l"/>
                <a:tab pos="538163" algn="l"/>
                <a:tab pos="806450" algn="l"/>
                <a:tab pos="1519238" algn="l"/>
              </a:tabLst>
            </a:pPr>
            <a:r>
              <a:rPr lang="en-US" altLang="he-IL" sz="2000" b="1" dirty="0">
                <a:latin typeface="Courier New" panose="02070309020205020404" pitchFamily="49" charset="0"/>
              </a:rPr>
              <a:t>–</a:t>
            </a:r>
            <a:r>
              <a:rPr lang="en-US" altLang="he-IL" sz="2000" b="1" dirty="0"/>
              <a:t>	The design should </a:t>
            </a:r>
            <a:r>
              <a:rPr lang="en-US" altLang="he-IL" sz="2000" b="1" dirty="0" smtClean="0"/>
              <a:t>convey the </a:t>
            </a:r>
            <a:r>
              <a:rPr lang="en-US" altLang="he-IL" sz="2000" b="1" dirty="0" smtClean="0">
                <a:solidFill>
                  <a:schemeClr val="tx2"/>
                </a:solidFill>
              </a:rPr>
              <a:t>control hierarchy / control flow </a:t>
            </a:r>
            <a:r>
              <a:rPr lang="en-US" altLang="he-IL" sz="2000" b="1" dirty="0"/>
              <a:t/>
            </a:r>
            <a:br>
              <a:rPr lang="en-US" altLang="he-IL" sz="2000" b="1" dirty="0"/>
            </a:br>
            <a:r>
              <a:rPr lang="en-US" altLang="he-IL" sz="2000" b="1" dirty="0" smtClean="0"/>
              <a:t>	</a:t>
            </a:r>
            <a:r>
              <a:rPr lang="en-US" altLang="he-IL" sz="1600" b="1" dirty="0" smtClean="0"/>
              <a:t>roles and responsibilities of each element (Module, Class) should be clear</a:t>
            </a:r>
            <a:endParaRPr lang="en-US" altLang="he-IL" sz="2000" b="1" dirty="0"/>
          </a:p>
          <a:p>
            <a:pPr marL="268288" lvl="1" indent="-268288" eaLnBrk="1" hangingPunct="1">
              <a:spcBef>
                <a:spcPct val="60000"/>
              </a:spcBef>
              <a:buSzTx/>
              <a:buFontTx/>
              <a:buNone/>
              <a:tabLst>
                <a:tab pos="268288" algn="l"/>
                <a:tab pos="538163" algn="l"/>
                <a:tab pos="806450" algn="l"/>
                <a:tab pos="1519238" algn="l"/>
              </a:tabLst>
            </a:pPr>
            <a:endParaRPr lang="en-US" altLang="he-IL" sz="2000" b="1" dirty="0">
              <a:solidFill>
                <a:schemeClr val="tx2"/>
              </a:solidFill>
            </a:endParaRPr>
          </a:p>
          <a:p>
            <a:pPr marL="268288" lvl="1" indent="-268288" eaLnBrk="1" hangingPunct="1">
              <a:spcBef>
                <a:spcPct val="60000"/>
              </a:spcBef>
              <a:buSzTx/>
              <a:buFontTx/>
              <a:buNone/>
              <a:tabLst>
                <a:tab pos="268288" algn="l"/>
                <a:tab pos="538163" algn="l"/>
                <a:tab pos="806450" algn="l"/>
                <a:tab pos="1519238" algn="l"/>
              </a:tabLst>
            </a:pPr>
            <a:endParaRPr lang="en-US" alt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41168307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A789E01-514F-49BF-94E0-9B6DA8615B44}" type="slidenum">
              <a:rPr lang="en-US" altLang="he-IL" sz="1200"/>
              <a:pPr/>
              <a:t>14</a:t>
            </a:fld>
            <a:endParaRPr lang="en-US" altLang="he-IL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Design Documents</a:t>
            </a:r>
            <a:endParaRPr lang="en-US" altLang="he-IL" dirty="0" smtClean="0"/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267447" y="1336393"/>
            <a:ext cx="8609106" cy="203881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4625" lvl="1" indent="1588" algn="just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sz="1400" dirty="0" smtClean="0"/>
              <a:t/>
            </a:r>
            <a:br>
              <a:rPr lang="en-US" altLang="he-IL" sz="1400" dirty="0" smtClean="0"/>
            </a:br>
            <a:r>
              <a:rPr lang="en-US" altLang="he-IL" b="1" u="sng" dirty="0" smtClean="0">
                <a:solidFill>
                  <a:schemeClr val="tx1"/>
                </a:solidFill>
              </a:rPr>
              <a:t>SDD</a:t>
            </a:r>
          </a:p>
          <a:p>
            <a:pPr marL="174625" lvl="1" indent="1588" algn="just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dirty="0" smtClean="0">
                <a:solidFill>
                  <a:schemeClr val="tx1"/>
                </a:solidFill>
              </a:rPr>
              <a:t>Software Design Description</a:t>
            </a:r>
          </a:p>
          <a:p>
            <a:pPr marL="174625" lvl="1" indent="1588" algn="just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sz="2000" dirty="0" smtClean="0">
                <a:solidFill>
                  <a:schemeClr val="tx1"/>
                </a:solidFill>
              </a:rPr>
              <a:t>Defined </a:t>
            </a:r>
            <a:r>
              <a:rPr lang="en-US" altLang="he-IL" sz="2000" dirty="0">
                <a:solidFill>
                  <a:schemeClr val="tx1"/>
                </a:solidFill>
              </a:rPr>
              <a:t>formally in </a:t>
            </a:r>
            <a:r>
              <a:rPr lang="en-US" altLang="he-IL" sz="2000" u="sng" dirty="0" smtClean="0">
                <a:solidFill>
                  <a:schemeClr val="tx1"/>
                </a:solidFill>
                <a:hlinkClick r:id="rId3"/>
              </a:rPr>
              <a:t>IEEE1016-1 standard</a:t>
            </a:r>
            <a:endParaRPr lang="en-US" altLang="he-IL" sz="2000" u="sng" dirty="0" smtClean="0"/>
          </a:p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endParaRPr lang="en-US" altLang="he-IL" sz="2000" b="1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9400" y="3536576"/>
            <a:ext cx="8609106" cy="263562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4625" lvl="1" indent="1588" algn="just" eaLnBrk="1" hangingPunct="1">
              <a:spcBef>
                <a:spcPts val="1200"/>
              </a:spcBef>
              <a:buSzTx/>
              <a:buFontTx/>
              <a:buNone/>
            </a:pPr>
            <a:r>
              <a:rPr lang="en-US" altLang="he-IL" sz="1400" dirty="0" smtClean="0"/>
              <a:t/>
            </a:r>
            <a:br>
              <a:rPr lang="en-US" altLang="he-IL" sz="1400" dirty="0" smtClean="0"/>
            </a:br>
            <a:r>
              <a:rPr lang="en-US" altLang="he-IL" sz="2000" b="1" u="sng" dirty="0" smtClean="0">
                <a:solidFill>
                  <a:schemeClr val="tx1"/>
                </a:solidFill>
              </a:rPr>
              <a:t>Other Related Documents</a:t>
            </a:r>
          </a:p>
          <a:p>
            <a:pPr marL="174625" lvl="1" indent="1588" algn="just" eaLnBrk="1" hangingPunct="1">
              <a:spcBef>
                <a:spcPts val="1200"/>
              </a:spcBef>
              <a:buSzTx/>
              <a:buFontTx/>
              <a:buNone/>
            </a:pPr>
            <a:r>
              <a:rPr lang="en-US" altLang="he-IL" sz="2000" u="sng" dirty="0" err="1" smtClean="0">
                <a:solidFill>
                  <a:schemeClr val="tx1"/>
                </a:solidFill>
              </a:rPr>
              <a:t>SysRS</a:t>
            </a:r>
            <a:r>
              <a:rPr lang="en-US" altLang="he-IL" sz="2000" dirty="0" smtClean="0">
                <a:solidFill>
                  <a:schemeClr val="tx1"/>
                </a:solidFill>
              </a:rPr>
              <a:t> – System Requirements</a:t>
            </a:r>
          </a:p>
          <a:p>
            <a:pPr marL="174625" lvl="1" indent="1588" algn="just" eaLnBrk="1" hangingPunct="1">
              <a:spcBef>
                <a:spcPts val="1200"/>
              </a:spcBef>
              <a:buSzTx/>
              <a:buFontTx/>
              <a:buNone/>
            </a:pPr>
            <a:r>
              <a:rPr lang="en-US" altLang="he-IL" sz="2000" u="sng" dirty="0" smtClean="0">
                <a:solidFill>
                  <a:schemeClr val="tx1"/>
                </a:solidFill>
              </a:rPr>
              <a:t>SRS</a:t>
            </a:r>
            <a:r>
              <a:rPr lang="en-US" altLang="he-IL" sz="2000" dirty="0" smtClean="0">
                <a:solidFill>
                  <a:schemeClr val="tx1"/>
                </a:solidFill>
              </a:rPr>
              <a:t> – Software Requirements</a:t>
            </a:r>
          </a:p>
          <a:p>
            <a:pPr marL="174625" lvl="1" indent="1588" algn="just" eaLnBrk="1" hangingPunct="1">
              <a:spcBef>
                <a:spcPts val="1200"/>
              </a:spcBef>
              <a:buSzTx/>
              <a:buFontTx/>
              <a:buNone/>
            </a:pPr>
            <a:r>
              <a:rPr lang="en-US" altLang="he-IL" sz="2000" u="sng" dirty="0" smtClean="0">
                <a:solidFill>
                  <a:schemeClr val="tx1"/>
                </a:solidFill>
              </a:rPr>
              <a:t>HLD</a:t>
            </a:r>
            <a:r>
              <a:rPr lang="en-US" altLang="he-IL" sz="2000" dirty="0" smtClean="0">
                <a:solidFill>
                  <a:schemeClr val="tx1"/>
                </a:solidFill>
              </a:rPr>
              <a:t> – High Level Design</a:t>
            </a:r>
          </a:p>
          <a:p>
            <a:pPr marL="174625" lvl="1" indent="1588" algn="just" eaLnBrk="1" hangingPunct="1">
              <a:spcBef>
                <a:spcPts val="1200"/>
              </a:spcBef>
              <a:buSzTx/>
              <a:buFontTx/>
              <a:buNone/>
            </a:pPr>
            <a:r>
              <a:rPr lang="en-US" altLang="he-IL" sz="2000" u="sng" dirty="0" smtClean="0">
                <a:solidFill>
                  <a:schemeClr val="tx1"/>
                </a:solidFill>
              </a:rPr>
              <a:t>SID</a:t>
            </a:r>
            <a:r>
              <a:rPr lang="en-US" altLang="he-IL" sz="2000" dirty="0" smtClean="0">
                <a:solidFill>
                  <a:schemeClr val="tx1"/>
                </a:solidFill>
              </a:rPr>
              <a:t> – Software Item Design</a:t>
            </a:r>
            <a:endParaRPr lang="en-US" altLang="he-IL" sz="2000" dirty="0" smtClean="0"/>
          </a:p>
          <a:p>
            <a:pPr lvl="1" eaLnBrk="1" hangingPunct="1">
              <a:spcBef>
                <a:spcPts val="1200"/>
              </a:spcBef>
              <a:buSzTx/>
              <a:buFontTx/>
              <a:buNone/>
            </a:pPr>
            <a:endParaRPr lang="en-US" alt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230582287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A488B61-E7F4-479F-91DC-0BC269040469}" type="slidenum">
              <a:rPr lang="en-US" altLang="he-IL" sz="1200"/>
              <a:pPr/>
              <a:t>15</a:t>
            </a:fld>
            <a:endParaRPr lang="en-US" altLang="he-IL" sz="12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Exercise – </a:t>
            </a:r>
            <a:r>
              <a:rPr lang="en-US" altLang="he-IL" dirty="0" smtClean="0"/>
              <a:t>Simulation for Factory Floor</a:t>
            </a:r>
            <a:endParaRPr lang="en-US" altLang="he-IL" dirty="0" smtClean="0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457200" y="1260475"/>
            <a:ext cx="83566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dirty="0" smtClean="0"/>
              <a:t>Find SDD or SID or HLD template.</a:t>
            </a:r>
          </a:p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sz="1400" b="1" dirty="0" smtClean="0"/>
              <a:t/>
            </a:r>
            <a:br>
              <a:rPr lang="en-US" altLang="he-IL" sz="1400" b="1" dirty="0" smtClean="0"/>
            </a:br>
            <a:r>
              <a:rPr lang="en-US" altLang="he-IL" b="1" dirty="0" smtClean="0"/>
              <a:t>Present the design of a simulation for factory floor in a formal design document</a:t>
            </a:r>
            <a:endParaRPr lang="en-US" altLang="he-IL" b="1" dirty="0" smtClean="0"/>
          </a:p>
        </p:txBody>
      </p:sp>
    </p:spTree>
    <p:extLst>
      <p:ext uri="{BB962C8B-B14F-4D97-AF65-F5344CB8AC3E}">
        <p14:creationId xmlns:p14="http://schemas.microsoft.com/office/powerpoint/2010/main" val="94962689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A488B61-E7F4-479F-91DC-0BC269040469}" type="slidenum">
              <a:rPr lang="en-US" altLang="he-IL" sz="1200"/>
              <a:pPr/>
              <a:t>16</a:t>
            </a:fld>
            <a:endParaRPr lang="en-US" altLang="he-IL" sz="12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Exercise – </a:t>
            </a:r>
            <a:r>
              <a:rPr lang="en-US" altLang="he-IL" dirty="0" smtClean="0"/>
              <a:t>Puzzle Solver</a:t>
            </a:r>
            <a:endParaRPr lang="en-US" altLang="he-IL" dirty="0" smtClean="0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457200" y="1260475"/>
            <a:ext cx="83566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dirty="0" smtClean="0"/>
              <a:t>Find SDD or SID or HLD template.</a:t>
            </a:r>
          </a:p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sz="1400" b="1" dirty="0" smtClean="0"/>
              <a:t/>
            </a:r>
            <a:br>
              <a:rPr lang="en-US" altLang="he-IL" sz="1400" b="1" dirty="0" smtClean="0"/>
            </a:br>
            <a:r>
              <a:rPr lang="en-US" altLang="he-IL" b="1" dirty="0" smtClean="0"/>
              <a:t>Present the design of a Puzzle Solver in a formal design document</a:t>
            </a:r>
            <a:endParaRPr lang="en-US" altLang="he-IL" b="1" dirty="0" smtClean="0"/>
          </a:p>
        </p:txBody>
      </p:sp>
    </p:spTree>
    <p:extLst>
      <p:ext uri="{BB962C8B-B14F-4D97-AF65-F5344CB8AC3E}">
        <p14:creationId xmlns:p14="http://schemas.microsoft.com/office/powerpoint/2010/main" val="284157143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58BC59-F971-412F-9491-BFADE610E14A}" type="slidenum">
              <a:rPr lang="en-US" altLang="he-IL" sz="1200" smtClean="0"/>
              <a:pPr/>
              <a:t>17</a:t>
            </a:fld>
            <a:endParaRPr lang="en-US" altLang="he-IL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UML</a:t>
            </a:r>
            <a:endParaRPr lang="en-US" altLang="he-IL" dirty="0" smtClean="0"/>
          </a:p>
        </p:txBody>
      </p:sp>
      <p:pic>
        <p:nvPicPr>
          <p:cNvPr id="4098" name="Picture 2" descr="UM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105" y="995364"/>
            <a:ext cx="2043953" cy="148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ierarchy of UML 2.2 Diagrams, shown as a class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488141"/>
            <a:ext cx="7931348" cy="441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54725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58BC59-F971-412F-9491-BFADE610E14A}" type="slidenum">
              <a:rPr lang="en-US" altLang="he-IL" sz="1200" smtClean="0"/>
              <a:pPr/>
              <a:t>18</a:t>
            </a:fld>
            <a:endParaRPr lang="en-US" altLang="he-IL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UML</a:t>
            </a:r>
            <a:endParaRPr lang="en-US" altLang="he-IL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97541" y="1295400"/>
            <a:ext cx="8278159" cy="166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73050" indent="-2714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+mn-lt"/>
                <a:cs typeface="+mn-cs"/>
              </a:defRPr>
            </a:lvl2pPr>
            <a:lvl3pPr marL="546100" indent="-2714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3pPr>
            <a:lvl4pPr marL="806450" indent="-2587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4pPr>
            <a:lvl5pPr marL="1073150" indent="-26511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5pPr>
            <a:lvl6pPr marL="15303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6pPr>
            <a:lvl7pPr marL="19875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7pPr>
            <a:lvl8pPr marL="24447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8pPr>
            <a:lvl9pPr marL="29019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1587" lvl="1" indent="0" eaLnBrk="1" hangingPunct="1">
              <a:spcBef>
                <a:spcPts val="600"/>
              </a:spcBef>
              <a:buSzTx/>
              <a:buNone/>
            </a:pPr>
            <a:r>
              <a:rPr lang="en-US" altLang="he-IL" sz="2400" b="1" kern="0" dirty="0" smtClean="0"/>
              <a:t>Unified Modeling Language </a:t>
            </a:r>
          </a:p>
          <a:p>
            <a:pPr marL="538163" lvl="3" indent="-363538" eaLnBrk="1" hangingPunct="1">
              <a:spcBef>
                <a:spcPts val="600"/>
              </a:spcBef>
              <a:buSzTx/>
              <a:buFont typeface="Courier New" panose="02070309020205020404" pitchFamily="49" charset="0"/>
              <a:buChar char="o"/>
            </a:pPr>
            <a:r>
              <a:rPr lang="en-US" altLang="he-IL" sz="2000" kern="0" dirty="0" smtClean="0"/>
              <a:t>Mid 1990’s by Grady </a:t>
            </a:r>
            <a:r>
              <a:rPr lang="en-US" altLang="he-IL" sz="2000" kern="0" dirty="0" err="1" smtClean="0"/>
              <a:t>Booch</a:t>
            </a:r>
            <a:r>
              <a:rPr lang="en-US" altLang="he-IL" sz="2000" kern="0" dirty="0" smtClean="0"/>
              <a:t> et al. in Rational (later acquired by IBM)</a:t>
            </a:r>
            <a:endParaRPr lang="en-US" altLang="he-IL" sz="2000" kern="0" dirty="0"/>
          </a:p>
          <a:p>
            <a:pPr marL="538163" lvl="3" indent="-363538" eaLnBrk="1" hangingPunct="1">
              <a:spcBef>
                <a:spcPts val="600"/>
              </a:spcBef>
              <a:buSzTx/>
              <a:buFont typeface="Courier New" panose="02070309020205020404" pitchFamily="49" charset="0"/>
              <a:buChar char="o"/>
            </a:pPr>
            <a:r>
              <a:rPr lang="en-US" altLang="he-IL" sz="2000" kern="0" dirty="0" smtClean="0"/>
              <a:t>Standardize the notional approach for Software Design</a:t>
            </a:r>
          </a:p>
          <a:p>
            <a:pPr marL="538163" lvl="3" indent="-363538" eaLnBrk="1" hangingPunct="1">
              <a:spcBef>
                <a:spcPts val="600"/>
              </a:spcBef>
              <a:buSzTx/>
              <a:buFont typeface="Courier New" panose="02070309020205020404" pitchFamily="49" charset="0"/>
              <a:buChar char="o"/>
            </a:pPr>
            <a:r>
              <a:rPr lang="en-US" altLang="he-IL" sz="2000" kern="0" dirty="0" smtClean="0"/>
              <a:t>UML 1.0 =&gt; UML 2</a:t>
            </a:r>
          </a:p>
          <a:p>
            <a:pPr marL="174625" lvl="3" indent="0" eaLnBrk="1" hangingPunct="1">
              <a:spcBef>
                <a:spcPts val="600"/>
              </a:spcBef>
              <a:buSzTx/>
              <a:buNone/>
            </a:pPr>
            <a:endParaRPr lang="en-US" altLang="he-IL" sz="400" b="1" u="sng" kern="0" dirty="0" smtClean="0"/>
          </a:p>
        </p:txBody>
      </p:sp>
      <p:sp>
        <p:nvSpPr>
          <p:cNvPr id="2" name="מלבן 1"/>
          <p:cNvSpPr/>
          <p:nvPr/>
        </p:nvSpPr>
        <p:spPr>
          <a:xfrm>
            <a:off x="416858" y="3012141"/>
            <a:ext cx="4572000" cy="23621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8163" lvl="3" indent="-363538" eaLnBrk="1" hangingPunct="1">
              <a:spcBef>
                <a:spcPts val="600"/>
              </a:spcBef>
              <a:buSzTx/>
              <a:buFont typeface="Wingdings" panose="05000000000000000000" pitchFamily="2" charset="2"/>
              <a:buChar char="q"/>
            </a:pPr>
            <a:r>
              <a:rPr lang="en-US" altLang="he-IL" sz="1800" b="1" u="sng" kern="0" dirty="0"/>
              <a:t>Structural Diagrams</a:t>
            </a:r>
          </a:p>
          <a:p>
            <a:pPr marL="806450" lvl="4" indent="-268288" eaLnBrk="1" hangingPunct="1">
              <a:spcBef>
                <a:spcPts val="300"/>
              </a:spcBef>
              <a:buSzTx/>
              <a:buFont typeface="Wingdings" panose="05000000000000000000" pitchFamily="2" charset="2"/>
              <a:buChar char="§"/>
            </a:pPr>
            <a:r>
              <a:rPr lang="pt-BR" altLang="he-IL" sz="1600" kern="0" dirty="0" smtClean="0"/>
              <a:t>Class diagram</a:t>
            </a:r>
          </a:p>
          <a:p>
            <a:pPr marL="806450" lvl="4" indent="-268288" eaLnBrk="1" hangingPunct="1">
              <a:spcBef>
                <a:spcPts val="300"/>
              </a:spcBef>
              <a:buSzTx/>
              <a:buFont typeface="Wingdings" panose="05000000000000000000" pitchFamily="2" charset="2"/>
              <a:buChar char="§"/>
            </a:pPr>
            <a:r>
              <a:rPr lang="pt-BR" altLang="he-IL" sz="1600" kern="0" dirty="0" smtClean="0"/>
              <a:t>Component </a:t>
            </a:r>
            <a:r>
              <a:rPr lang="pt-BR" altLang="he-IL" sz="1600" kern="0" dirty="0"/>
              <a:t>diagram</a:t>
            </a:r>
          </a:p>
          <a:p>
            <a:pPr marL="806450" lvl="4" indent="-268288" eaLnBrk="1" hangingPunct="1">
              <a:spcBef>
                <a:spcPts val="300"/>
              </a:spcBef>
              <a:buSzTx/>
              <a:buFont typeface="Wingdings" panose="05000000000000000000" pitchFamily="2" charset="2"/>
              <a:buChar char="§"/>
            </a:pPr>
            <a:r>
              <a:rPr lang="pt-BR" altLang="he-IL" sz="1600" kern="0" dirty="0"/>
              <a:t>Composite structure diagram</a:t>
            </a:r>
          </a:p>
          <a:p>
            <a:pPr marL="806450" lvl="4" indent="-268288" eaLnBrk="1" hangingPunct="1">
              <a:spcBef>
                <a:spcPts val="300"/>
              </a:spcBef>
              <a:buSzTx/>
              <a:buFont typeface="Wingdings" panose="05000000000000000000" pitchFamily="2" charset="2"/>
              <a:buChar char="§"/>
            </a:pPr>
            <a:r>
              <a:rPr lang="pt-BR" altLang="he-IL" sz="1600" kern="0" dirty="0"/>
              <a:t>Deployment diagram</a:t>
            </a:r>
          </a:p>
          <a:p>
            <a:pPr marL="806450" lvl="4" indent="-268288" eaLnBrk="1" hangingPunct="1">
              <a:spcBef>
                <a:spcPts val="300"/>
              </a:spcBef>
              <a:buSzTx/>
              <a:buFont typeface="Wingdings" panose="05000000000000000000" pitchFamily="2" charset="2"/>
              <a:buChar char="§"/>
            </a:pPr>
            <a:r>
              <a:rPr lang="pt-BR" altLang="he-IL" sz="1600" kern="0" dirty="0"/>
              <a:t>Object diagram</a:t>
            </a:r>
          </a:p>
          <a:p>
            <a:pPr marL="806450" lvl="4" indent="-268288" eaLnBrk="1" hangingPunct="1">
              <a:spcBef>
                <a:spcPts val="300"/>
              </a:spcBef>
              <a:buSzTx/>
              <a:buFont typeface="Wingdings" panose="05000000000000000000" pitchFamily="2" charset="2"/>
              <a:buChar char="§"/>
            </a:pPr>
            <a:r>
              <a:rPr lang="pt-BR" altLang="he-IL" sz="1600" kern="0" dirty="0"/>
              <a:t>Package diagram</a:t>
            </a:r>
          </a:p>
          <a:p>
            <a:pPr marL="806450" lvl="4" indent="-268288" eaLnBrk="1" hangingPunct="1">
              <a:spcBef>
                <a:spcPts val="300"/>
              </a:spcBef>
              <a:buSzTx/>
              <a:buFont typeface="Wingdings" panose="05000000000000000000" pitchFamily="2" charset="2"/>
              <a:buChar char="§"/>
            </a:pPr>
            <a:r>
              <a:rPr lang="pt-BR" altLang="he-IL" sz="1600" kern="0" dirty="0"/>
              <a:t>Profile </a:t>
            </a:r>
            <a:r>
              <a:rPr lang="pt-BR" altLang="he-IL" sz="1600" kern="0" dirty="0" smtClean="0"/>
              <a:t>diagram</a:t>
            </a:r>
            <a:endParaRPr lang="en-US" altLang="he-IL" sz="1600" kern="0" dirty="0"/>
          </a:p>
        </p:txBody>
      </p:sp>
      <p:sp>
        <p:nvSpPr>
          <p:cNvPr id="6" name="מלבן 5"/>
          <p:cNvSpPr/>
          <p:nvPr/>
        </p:nvSpPr>
        <p:spPr>
          <a:xfrm>
            <a:off x="4572000" y="3012141"/>
            <a:ext cx="4572000" cy="23621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8163" lvl="3" indent="-363538" eaLnBrk="1" hangingPunct="1">
              <a:spcBef>
                <a:spcPts val="600"/>
              </a:spcBef>
              <a:buSzTx/>
              <a:buFont typeface="Wingdings" panose="05000000000000000000" pitchFamily="2" charset="2"/>
              <a:buChar char="q"/>
            </a:pPr>
            <a:r>
              <a:rPr lang="en-US" altLang="he-IL" sz="1800" b="1" u="sng" kern="0" dirty="0"/>
              <a:t>Behavioral Diagrams</a:t>
            </a:r>
          </a:p>
          <a:p>
            <a:pPr marL="784225" lvl="4" indent="-246063" eaLnBrk="1" hangingPunct="1">
              <a:spcBef>
                <a:spcPts val="30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he-IL" sz="1600" kern="0" dirty="0"/>
              <a:t>Activity diagram</a:t>
            </a:r>
          </a:p>
          <a:p>
            <a:pPr marL="784225" lvl="4" indent="-246063" eaLnBrk="1" hangingPunct="1">
              <a:spcBef>
                <a:spcPts val="30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he-IL" sz="1600" kern="0" dirty="0"/>
              <a:t>Communication diagram</a:t>
            </a:r>
          </a:p>
          <a:p>
            <a:pPr marL="784225" lvl="4" indent="-246063" eaLnBrk="1" hangingPunct="1">
              <a:spcBef>
                <a:spcPts val="30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he-IL" sz="1600" kern="0" dirty="0"/>
              <a:t>Interaction overview diagram</a:t>
            </a:r>
          </a:p>
          <a:p>
            <a:pPr marL="784225" lvl="4" indent="-246063" eaLnBrk="1" hangingPunct="1">
              <a:spcBef>
                <a:spcPts val="30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he-IL" sz="1600" kern="0" dirty="0"/>
              <a:t>Sequence diagram</a:t>
            </a:r>
          </a:p>
          <a:p>
            <a:pPr marL="784225" lvl="4" indent="-246063" eaLnBrk="1" hangingPunct="1">
              <a:spcBef>
                <a:spcPts val="30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he-IL" sz="1600" kern="0" dirty="0"/>
              <a:t>State </a:t>
            </a:r>
            <a:r>
              <a:rPr lang="en-US" altLang="he-IL" sz="1600" kern="0" dirty="0" smtClean="0"/>
              <a:t>diagram</a:t>
            </a:r>
            <a:endParaRPr lang="en-US" altLang="he-IL" sz="1600" kern="0" dirty="0"/>
          </a:p>
          <a:p>
            <a:pPr marL="784225" lvl="4" indent="-246063" eaLnBrk="1" hangingPunct="1">
              <a:spcBef>
                <a:spcPts val="30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he-IL" sz="1600" kern="0" dirty="0"/>
              <a:t>Timing diagram</a:t>
            </a:r>
          </a:p>
          <a:p>
            <a:pPr marL="784225" lvl="4" indent="-246063" eaLnBrk="1" hangingPunct="1">
              <a:spcBef>
                <a:spcPts val="30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he-IL" sz="1600" kern="0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81357436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58BC59-F971-412F-9491-BFADE610E14A}" type="slidenum">
              <a:rPr lang="en-US" altLang="he-IL" sz="1200" smtClean="0"/>
              <a:pPr/>
              <a:t>19</a:t>
            </a:fld>
            <a:endParaRPr lang="en-US" altLang="he-IL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UML – Class Diagram 1</a:t>
            </a:r>
            <a:endParaRPr lang="en-US" altLang="he-IL" dirty="0" smtClean="0"/>
          </a:p>
        </p:txBody>
      </p:sp>
      <p:pic>
        <p:nvPicPr>
          <p:cNvPr id="2" name="Picture 2" descr="https://upload.wikimedia.org/wikipedia/commons/0/0b/Uml_class_relation_arrows_e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387" y="1290918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81" y="1419505"/>
            <a:ext cx="36766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99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 lIns="540000" rIns="432000"/>
          <a:lstStyle/>
          <a:p>
            <a:pPr indent="0" eaLnBrk="1" hangingPunct="1"/>
            <a:r>
              <a:rPr lang="en-US" altLang="he-IL" sz="2800" b="1" dirty="0" smtClean="0"/>
              <a:t>Software Design and UML</a:t>
            </a:r>
            <a:endParaRPr lang="en-US" altLang="he-IL" sz="2800" b="1" dirty="0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he-IL" sz="1800" smtClean="0"/>
              <a:t>Written by Amir Kirsh</a:t>
            </a:r>
          </a:p>
        </p:txBody>
      </p:sp>
      <p:pic>
        <p:nvPicPr>
          <p:cNvPr id="1026" name="Picture 2" descr="Image result for Software Design p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311151"/>
            <a:ext cx="3816349" cy="381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68800" y="3185320"/>
            <a:ext cx="2794000" cy="56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*   That’s not UML</a:t>
            </a:r>
          </a:p>
          <a:p>
            <a:r>
              <a:rPr lang="en-US" sz="1400" dirty="0" smtClean="0"/>
              <a:t>**  That’s not Software Design</a:t>
            </a:r>
            <a:endParaRPr lang="he-IL" sz="1400" dirty="0"/>
          </a:p>
        </p:txBody>
      </p:sp>
      <p:pic>
        <p:nvPicPr>
          <p:cNvPr id="1030" name="Picture 6" descr="Image result for Software Design pic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97927"/>
            <a:ext cx="3835400" cy="283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58BC59-F971-412F-9491-BFADE610E14A}" type="slidenum">
              <a:rPr lang="en-US" altLang="he-IL" sz="1200" smtClean="0"/>
              <a:pPr/>
              <a:t>20</a:t>
            </a:fld>
            <a:endParaRPr lang="en-US" altLang="he-IL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UML – Class Diagram 2</a:t>
            </a:r>
            <a:endParaRPr lang="en-US" altLang="he-IL" dirty="0" smtClean="0"/>
          </a:p>
        </p:txBody>
      </p:sp>
      <p:grpSp>
        <p:nvGrpSpPr>
          <p:cNvPr id="4" name="קבוצה 3"/>
          <p:cNvGrpSpPr/>
          <p:nvPr/>
        </p:nvGrpSpPr>
        <p:grpSpPr>
          <a:xfrm>
            <a:off x="6891618" y="1277471"/>
            <a:ext cx="1948511" cy="1905000"/>
            <a:chOff x="6891618" y="1277471"/>
            <a:chExt cx="1948511" cy="1905000"/>
          </a:xfrm>
        </p:grpSpPr>
        <p:pic>
          <p:nvPicPr>
            <p:cNvPr id="8" name="Picture 2" descr="https://upload.wikimedia.org/wikipedia/commons/0/0b/Uml_class_relation_arrows_en.svg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19"/>
            <a:stretch/>
          </p:blipFill>
          <p:spPr bwMode="auto">
            <a:xfrm>
              <a:off x="7355541" y="1277471"/>
              <a:ext cx="1484588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https://upload.wikimedia.org/wikipedia/commons/0/0b/Uml_class_relation_arrows_en.svg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869"/>
            <a:stretch/>
          </p:blipFill>
          <p:spPr bwMode="auto">
            <a:xfrm>
              <a:off x="6891618" y="1277471"/>
              <a:ext cx="672353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172" name="Picture 4" descr="my class diagra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" r="3228" b="6777"/>
          <a:stretch/>
        </p:blipFill>
        <p:spPr bwMode="auto">
          <a:xfrm>
            <a:off x="369794" y="1129833"/>
            <a:ext cx="6521824" cy="497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6314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58BC59-F971-412F-9491-BFADE610E14A}" type="slidenum">
              <a:rPr lang="en-US" altLang="he-IL" sz="1200" smtClean="0"/>
              <a:pPr/>
              <a:t>21</a:t>
            </a:fld>
            <a:endParaRPr lang="en-US" altLang="he-IL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UML – Class Diagram 3</a:t>
            </a:r>
            <a:endParaRPr lang="en-US" altLang="he-IL" dirty="0" smtClean="0"/>
          </a:p>
        </p:txBody>
      </p:sp>
      <p:pic>
        <p:nvPicPr>
          <p:cNvPr id="5124" name="Picture 4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" y="995363"/>
            <a:ext cx="8064733" cy="585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51953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58BC59-F971-412F-9491-BFADE610E14A}" type="slidenum">
              <a:rPr lang="en-US" altLang="he-IL" sz="1200" smtClean="0"/>
              <a:pPr/>
              <a:t>22</a:t>
            </a:fld>
            <a:endParaRPr lang="en-US" altLang="he-IL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UML – Class Diagram 4</a:t>
            </a:r>
            <a:endParaRPr lang="en-US" altLang="he-IL" dirty="0" smtClean="0"/>
          </a:p>
        </p:txBody>
      </p:sp>
      <p:pic>
        <p:nvPicPr>
          <p:cNvPr id="2" name="Picture 2" descr="https://upload.wikimedia.org/wikipedia/commons/0/0b/Uml_class_relation_arrows_e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387" y="1290918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81" y="1419505"/>
            <a:ext cx="3676650" cy="1647825"/>
          </a:xfrm>
          <a:prstGeom prst="rect">
            <a:avLst/>
          </a:prstGeom>
        </p:spPr>
      </p:pic>
      <p:pic>
        <p:nvPicPr>
          <p:cNvPr id="7170" name="Picture 2" descr="UML class diagram for the Java 7 executors and thread pool managers from the java.util.concurrent package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995363"/>
            <a:ext cx="8353612" cy="576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48682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58BC59-F971-412F-9491-BFADE610E14A}" type="slidenum">
              <a:rPr lang="en-US" altLang="he-IL" sz="1200" smtClean="0"/>
              <a:pPr/>
              <a:t>23</a:t>
            </a:fld>
            <a:endParaRPr lang="en-US" altLang="he-IL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Class Diagram – Composition vs. Aggregation</a:t>
            </a:r>
            <a:endParaRPr lang="en-US" altLang="he-IL" dirty="0" smtClean="0"/>
          </a:p>
        </p:txBody>
      </p:sp>
      <p:pic>
        <p:nvPicPr>
          <p:cNvPr id="6146" name="Picture 2" descr="https://upload.wikimedia.org/wikipedia/commons/thumb/9/9f/AggregationAndComposition.svg/220px-AggregationAndComposit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30" y="1552299"/>
            <a:ext cx="4027944" cy="14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upload.wikimedia.org/wikipedia/commons/0/0b/Uml_class_relation_arrows_e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387" y="1290918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1999" y="3348324"/>
            <a:ext cx="7924801" cy="21975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 smtClean="0"/>
              <a:t>The difference is actually not really important…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My advice: don’t use association arrow it’s confusing!</a:t>
            </a:r>
            <a:br>
              <a:rPr lang="en-US" sz="1800" dirty="0" smtClean="0"/>
            </a:br>
            <a:r>
              <a:rPr lang="en-US" sz="1800" dirty="0" smtClean="0"/>
              <a:t>Aggregation / Composition is the relevant connection in most cases.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/>
              <a:t>See </a:t>
            </a:r>
            <a:r>
              <a:rPr lang="en-US" sz="1800" dirty="0" smtClean="0"/>
              <a:t>also:</a:t>
            </a:r>
            <a:br>
              <a:rPr lang="en-US" sz="1800" dirty="0" smtClean="0"/>
            </a:br>
            <a:r>
              <a:rPr lang="en-US" sz="1800" u="sng" dirty="0" smtClean="0">
                <a:hlinkClick r:id="rId5"/>
              </a:rPr>
              <a:t>https</a:t>
            </a:r>
            <a:r>
              <a:rPr lang="en-US" sz="1800" u="sng" dirty="0">
                <a:hlinkClick r:id="rId5"/>
              </a:rPr>
              <a:t>://stackoverflow.com/questions/21967841/aggregation-vs-composition-vs-association-vs-direct-association</a:t>
            </a:r>
            <a:endParaRPr lang="he-IL" u="sng" dirty="0"/>
          </a:p>
        </p:txBody>
      </p:sp>
    </p:spTree>
    <p:extLst>
      <p:ext uri="{BB962C8B-B14F-4D97-AF65-F5344CB8AC3E}">
        <p14:creationId xmlns:p14="http://schemas.microsoft.com/office/powerpoint/2010/main" val="382087686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58BC59-F971-412F-9491-BFADE610E14A}" type="slidenum">
              <a:rPr lang="en-US" altLang="he-IL" sz="1200" smtClean="0"/>
              <a:pPr/>
              <a:t>24</a:t>
            </a:fld>
            <a:endParaRPr lang="en-US" altLang="he-IL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UML – Sequence Diagram 1</a:t>
            </a:r>
            <a:endParaRPr lang="en-US" altLang="he-IL" dirty="0" smtClean="0"/>
          </a:p>
        </p:txBody>
      </p:sp>
      <p:pic>
        <p:nvPicPr>
          <p:cNvPr id="11268" name="Picture 4" descr="Image result for simple sequence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98" y="1519517"/>
            <a:ext cx="7679164" cy="361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40914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58BC59-F971-412F-9491-BFADE610E14A}" type="slidenum">
              <a:rPr lang="en-US" altLang="he-IL" sz="1200" smtClean="0"/>
              <a:pPr/>
              <a:t>25</a:t>
            </a:fld>
            <a:endParaRPr lang="en-US" altLang="he-IL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UML – Sequence Diagram 2</a:t>
            </a:r>
            <a:endParaRPr lang="en-US" altLang="he-IL" dirty="0" smtClean="0"/>
          </a:p>
        </p:txBody>
      </p:sp>
      <p:pic>
        <p:nvPicPr>
          <p:cNvPr id="11266" name="Picture 2" descr="UML sequence diagram example for online bookshop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995363"/>
            <a:ext cx="4079875" cy="5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99685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58BC59-F971-412F-9491-BFADE610E14A}" type="slidenum">
              <a:rPr lang="en-US" altLang="he-IL" sz="1200" smtClean="0"/>
              <a:pPr/>
              <a:t>26</a:t>
            </a:fld>
            <a:endParaRPr lang="en-US" altLang="he-IL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UML – Sequence Diagram - Loops</a:t>
            </a:r>
            <a:endParaRPr lang="en-US" altLang="he-IL" dirty="0" smtClean="0"/>
          </a:p>
        </p:txBody>
      </p:sp>
      <p:pic>
        <p:nvPicPr>
          <p:cNvPr id="15362" name="Picture 2" descr="UML sequence diagram loop with multiple instan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23" y="1852612"/>
            <a:ext cx="7825252" cy="31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6365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58BC59-F971-412F-9491-BFADE610E14A}" type="slidenum">
              <a:rPr lang="en-US" altLang="he-IL" sz="1200" smtClean="0"/>
              <a:pPr/>
              <a:t>27</a:t>
            </a:fld>
            <a:endParaRPr lang="en-US" altLang="he-IL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UML – Sequence Diagram 3</a:t>
            </a:r>
            <a:endParaRPr lang="en-US" altLang="he-IL" dirty="0" smtClean="0"/>
          </a:p>
        </p:txBody>
      </p:sp>
      <p:pic>
        <p:nvPicPr>
          <p:cNvPr id="14338" name="Picture 2" descr="An example sequence diagram with a loop combination frag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63" y="1256085"/>
            <a:ext cx="7199965" cy="500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4930" y="4074459"/>
            <a:ext cx="109967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Loop</a:t>
            </a:r>
            <a:endParaRPr lang="he-I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607324"/>
            <a:ext cx="124011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Self Call</a:t>
            </a:r>
            <a:endParaRPr lang="he-IL" sz="2000" dirty="0"/>
          </a:p>
        </p:txBody>
      </p:sp>
      <p:cxnSp>
        <p:nvCxnSpPr>
          <p:cNvPr id="4" name="מחבר חץ ישר 3"/>
          <p:cNvCxnSpPr/>
          <p:nvPr/>
        </p:nvCxnSpPr>
        <p:spPr bwMode="auto">
          <a:xfrm>
            <a:off x="1102659" y="2807379"/>
            <a:ext cx="1304365" cy="339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3" name="מחבר חץ ישר 12"/>
          <p:cNvCxnSpPr/>
          <p:nvPr/>
        </p:nvCxnSpPr>
        <p:spPr bwMode="auto">
          <a:xfrm flipV="1">
            <a:off x="899459" y="3883003"/>
            <a:ext cx="1386541" cy="36948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11417733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58BC59-F971-412F-9491-BFADE610E14A}" type="slidenum">
              <a:rPr lang="en-US" altLang="he-IL" sz="1200" smtClean="0"/>
              <a:pPr/>
              <a:t>28</a:t>
            </a:fld>
            <a:endParaRPr lang="en-US" altLang="he-IL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UML – Sequence Diagram – Object Creation</a:t>
            </a:r>
            <a:endParaRPr lang="en-US" altLang="he-IL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79400" y="4120626"/>
            <a:ext cx="135229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Object Destroyed</a:t>
            </a:r>
            <a:endParaRPr lang="he-I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94514" y="2899474"/>
            <a:ext cx="133717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Object Created</a:t>
            </a:r>
            <a:endParaRPr lang="he-IL" sz="2000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692" y="1438835"/>
            <a:ext cx="6973298" cy="4719918"/>
          </a:xfrm>
          <a:prstGeom prst="rect">
            <a:avLst/>
          </a:prstGeom>
        </p:spPr>
      </p:pic>
      <p:cxnSp>
        <p:nvCxnSpPr>
          <p:cNvPr id="4" name="מחבר חץ ישר 3"/>
          <p:cNvCxnSpPr/>
          <p:nvPr/>
        </p:nvCxnSpPr>
        <p:spPr bwMode="auto">
          <a:xfrm flipV="1">
            <a:off x="1398494" y="2610114"/>
            <a:ext cx="2259106" cy="474917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3" name="מחבר חץ ישר 12"/>
          <p:cNvCxnSpPr/>
          <p:nvPr/>
        </p:nvCxnSpPr>
        <p:spPr bwMode="auto">
          <a:xfrm>
            <a:off x="1240117" y="4819450"/>
            <a:ext cx="3103283" cy="404206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56063757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58BC59-F971-412F-9491-BFADE610E14A}" type="slidenum">
              <a:rPr lang="en-US" altLang="he-IL" sz="1200" smtClean="0"/>
              <a:pPr/>
              <a:t>29</a:t>
            </a:fld>
            <a:endParaRPr lang="en-US" altLang="he-IL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UML – Sequence Diagram - Concurrency</a:t>
            </a:r>
            <a:endParaRPr lang="en-US" altLang="he-IL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79400" y="1689189"/>
            <a:ext cx="4494306" cy="23637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Not very common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Asynchronous Messages /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Parallel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Race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Also Relevant: Timing Diagram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9217137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58BC59-F971-412F-9491-BFADE610E14A}" type="slidenum">
              <a:rPr lang="en-US" altLang="he-IL" sz="1200"/>
              <a:pPr/>
              <a:t>3</a:t>
            </a:fld>
            <a:endParaRPr lang="en-US" altLang="he-IL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Lesson’s Objectives	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he-IL" dirty="0" smtClean="0"/>
              <a:t>By the end of this lesson you will:</a:t>
            </a:r>
          </a:p>
          <a:p>
            <a:pPr lvl="1" eaLnBrk="1" hangingPunct="1"/>
            <a:r>
              <a:rPr lang="en-US" altLang="he-IL" dirty="0" smtClean="0"/>
              <a:t>Understand the process of Software Design</a:t>
            </a:r>
            <a:endParaRPr lang="en-US" altLang="he-IL" dirty="0" smtClean="0"/>
          </a:p>
          <a:p>
            <a:pPr lvl="1" eaLnBrk="1" hangingPunct="1"/>
            <a:r>
              <a:rPr lang="en-US" altLang="he-IL" dirty="0" smtClean="0"/>
              <a:t>Be able to create </a:t>
            </a:r>
            <a:r>
              <a:rPr lang="en-US" altLang="he-IL" dirty="0" smtClean="0"/>
              <a:t>UML Class Diagram and Sequence Diagram</a:t>
            </a:r>
            <a:endParaRPr lang="en-US" altLang="he-IL" dirty="0" smtClean="0"/>
          </a:p>
          <a:p>
            <a:pPr lvl="1" eaLnBrk="1" hangingPunct="1">
              <a:buFontTx/>
              <a:buNone/>
            </a:pPr>
            <a:endParaRPr lang="en-US" altLang="he-IL" dirty="0" smtClean="0"/>
          </a:p>
          <a:p>
            <a:pPr lvl="4" eaLnBrk="1" hangingPunct="1"/>
            <a:endParaRPr lang="en-US" altLang="he-IL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58BC59-F971-412F-9491-BFADE610E14A}" type="slidenum">
              <a:rPr lang="en-US" altLang="he-IL" sz="1200" smtClean="0"/>
              <a:pPr/>
              <a:t>30</a:t>
            </a:fld>
            <a:endParaRPr lang="en-US" altLang="he-IL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UML – Sequence Diagram - Asynchronous</a:t>
            </a:r>
            <a:endParaRPr lang="en-US" altLang="he-IL" dirty="0" smtClean="0"/>
          </a:p>
        </p:txBody>
      </p:sp>
      <p:pic>
        <p:nvPicPr>
          <p:cNvPr id="13314" name="Picture 2" descr="A sequence diagram fragment showing an asynchronous message being sent to instanc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2251308"/>
            <a:ext cx="34671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9400" y="1689189"/>
            <a:ext cx="32586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 smtClean="0"/>
              <a:t>Notation 1:</a:t>
            </a:r>
            <a:endParaRPr lang="he-IL" sz="18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2141864"/>
            <a:ext cx="4021099" cy="23843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1059" y="1689189"/>
            <a:ext cx="32586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 smtClean="0"/>
              <a:t>Notation 2 - better:</a:t>
            </a:r>
            <a:endParaRPr lang="he-IL" sz="1800" dirty="0"/>
          </a:p>
        </p:txBody>
      </p:sp>
      <p:cxnSp>
        <p:nvCxnSpPr>
          <p:cNvPr id="9" name="מחבר חץ ישר 8"/>
          <p:cNvCxnSpPr/>
          <p:nvPr/>
        </p:nvCxnSpPr>
        <p:spPr bwMode="auto">
          <a:xfrm flipH="1" flipV="1">
            <a:off x="2756648" y="4232509"/>
            <a:ext cx="781423" cy="83941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1" name="מחבר חץ ישר 10"/>
          <p:cNvCxnSpPr/>
          <p:nvPr/>
        </p:nvCxnSpPr>
        <p:spPr bwMode="auto">
          <a:xfrm flipV="1">
            <a:off x="6582548" y="3993776"/>
            <a:ext cx="1015040" cy="102287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618281" y="5026143"/>
            <a:ext cx="221502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maller arrow head</a:t>
            </a:r>
            <a:endParaRPr lang="he-I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767508" y="5071920"/>
            <a:ext cx="221502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half arrow head</a:t>
            </a:r>
            <a:endParaRPr lang="he-IL" sz="1600" dirty="0"/>
          </a:p>
        </p:txBody>
      </p:sp>
      <p:cxnSp>
        <p:nvCxnSpPr>
          <p:cNvPr id="15" name="מחבר חץ ישר 14"/>
          <p:cNvCxnSpPr>
            <a:endCxn id="4" idx="2"/>
          </p:cNvCxnSpPr>
          <p:nvPr/>
        </p:nvCxnSpPr>
        <p:spPr bwMode="auto">
          <a:xfrm flipV="1">
            <a:off x="6440394" y="4526195"/>
            <a:ext cx="142155" cy="49045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961090" y="5641003"/>
            <a:ext cx="802789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See: </a:t>
            </a:r>
            <a:r>
              <a:rPr lang="en-US" sz="1600" dirty="0">
                <a:hlinkClick r:id="rId5"/>
              </a:rPr>
              <a:t>http://www.cs.umd.edu/~</a:t>
            </a:r>
            <a:r>
              <a:rPr lang="en-US" sz="1600" dirty="0" smtClean="0">
                <a:hlinkClick r:id="rId5"/>
              </a:rPr>
              <a:t>mvz/cmsc435-s09/pdf/cell-phone-sequence-chart.pdf</a:t>
            </a:r>
            <a:r>
              <a:rPr lang="en-US" sz="1600" dirty="0" smtClean="0"/>
              <a:t> 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7427317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58BC59-F971-412F-9491-BFADE610E14A}" type="slidenum">
              <a:rPr lang="en-US" altLang="he-IL" sz="1200" smtClean="0"/>
              <a:pPr/>
              <a:t>31</a:t>
            </a:fld>
            <a:endParaRPr lang="en-US" altLang="he-IL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UML – Sequence Diagram – Delayed Message</a:t>
            </a:r>
            <a:endParaRPr lang="en-US" altLang="he-IL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541" y="1444824"/>
            <a:ext cx="5540188" cy="374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0985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58BC59-F971-412F-9491-BFADE610E14A}" type="slidenum">
              <a:rPr lang="en-US" altLang="he-IL" sz="1200" smtClean="0"/>
              <a:pPr/>
              <a:t>32</a:t>
            </a:fld>
            <a:endParaRPr lang="en-US" altLang="he-IL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UML – Sequence Diagram – Parallel</a:t>
            </a:r>
            <a:endParaRPr lang="en-US" altLang="he-IL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62000" y="5437611"/>
            <a:ext cx="802789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See: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www.omg.org/ocup-2/documents/concurrency_in_uml_version_2.6.pdf</a:t>
            </a:r>
            <a:r>
              <a:rPr lang="en-US" sz="1600" dirty="0" smtClean="0"/>
              <a:t> </a:t>
            </a:r>
            <a:endParaRPr lang="he-IL" sz="16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282" y="1363433"/>
            <a:ext cx="5597501" cy="370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6219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58BC59-F971-412F-9491-BFADE610E14A}" type="slidenum">
              <a:rPr lang="en-US" altLang="he-IL" sz="1200" smtClean="0"/>
              <a:pPr/>
              <a:t>33</a:t>
            </a:fld>
            <a:endParaRPr lang="en-US" altLang="he-IL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UML – Timing Diagram</a:t>
            </a:r>
            <a:endParaRPr lang="en-US" altLang="he-IL" dirty="0" smtClean="0"/>
          </a:p>
        </p:txBody>
      </p:sp>
      <p:pic>
        <p:nvPicPr>
          <p:cNvPr id="10242" name="Picture 2" descr="Major elements of timing UML diagram - lifeline, timeline, state or condition, message, duration constraint, timing rul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46" y="1307452"/>
            <a:ext cx="6964829" cy="493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92535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58BC59-F971-412F-9491-BFADE610E14A}" type="slidenum">
              <a:rPr lang="en-US" altLang="he-IL" sz="1200" smtClean="0"/>
              <a:pPr/>
              <a:t>34</a:t>
            </a:fld>
            <a:endParaRPr lang="en-US" altLang="he-IL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UML – Use Case Diagram</a:t>
            </a:r>
            <a:endParaRPr lang="en-US" altLang="he-IL" dirty="0" smtClean="0"/>
          </a:p>
        </p:txBody>
      </p:sp>
      <p:pic>
        <p:nvPicPr>
          <p:cNvPr id="19458" name="Picture 2" descr="Image result for use case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85" y="1583483"/>
            <a:ext cx="7293833" cy="390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31037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58BC59-F971-412F-9491-BFADE610E14A}" type="slidenum">
              <a:rPr lang="en-US" altLang="he-IL" sz="1200" smtClean="0"/>
              <a:pPr/>
              <a:t>35</a:t>
            </a:fld>
            <a:endParaRPr lang="en-US" altLang="he-IL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UML – Online Diagram Tools</a:t>
            </a:r>
            <a:endParaRPr lang="en-US" altLang="he-IL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5175" y="1295400"/>
            <a:ext cx="8010525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73050" indent="-2714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+mn-lt"/>
                <a:cs typeface="+mn-cs"/>
              </a:defRPr>
            </a:lvl2pPr>
            <a:lvl3pPr marL="546100" indent="-2714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3pPr>
            <a:lvl4pPr marL="806450" indent="-2587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4pPr>
            <a:lvl5pPr marL="1073150" indent="-26511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5pPr>
            <a:lvl6pPr marL="15303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6pPr>
            <a:lvl7pPr marL="19875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7pPr>
            <a:lvl8pPr marL="24447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8pPr>
            <a:lvl9pPr marL="29019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lvl="1" eaLnBrk="1" hangingPunct="1">
              <a:buSzTx/>
              <a:buFontTx/>
            </a:pPr>
            <a:r>
              <a:rPr lang="en-US" altLang="he-IL" kern="0" dirty="0">
                <a:hlinkClick r:id="rId3"/>
              </a:rPr>
              <a:t>https://</a:t>
            </a:r>
            <a:r>
              <a:rPr lang="en-US" altLang="he-IL" kern="0" dirty="0" smtClean="0">
                <a:hlinkClick r:id="rId3"/>
              </a:rPr>
              <a:t>www.lucidchart.com/pages/examples/uml_diagram_tool</a:t>
            </a:r>
            <a:endParaRPr lang="en-US" altLang="he-IL" kern="0" dirty="0"/>
          </a:p>
          <a:p>
            <a:pPr lvl="1" eaLnBrk="1" hangingPunct="1">
              <a:buSzTx/>
              <a:buFontTx/>
            </a:pPr>
            <a:r>
              <a:rPr lang="en-US" altLang="he-IL" kern="0" dirty="0">
                <a:hlinkClick r:id="rId4"/>
              </a:rPr>
              <a:t>https://www.draw.io</a:t>
            </a:r>
            <a:r>
              <a:rPr lang="en-US" altLang="he-IL" kern="0" dirty="0" smtClean="0">
                <a:hlinkClick r:id="rId4"/>
              </a:rPr>
              <a:t>/</a:t>
            </a:r>
            <a:endParaRPr lang="en-US" altLang="he-IL" kern="0" dirty="0" smtClean="0"/>
          </a:p>
          <a:p>
            <a:pPr lvl="1" eaLnBrk="1" hangingPunct="1">
              <a:buSzTx/>
              <a:buFontTx/>
            </a:pPr>
            <a:r>
              <a:rPr lang="en-US" altLang="he-IL" kern="0" dirty="0">
                <a:hlinkClick r:id="rId5"/>
              </a:rPr>
              <a:t>https://</a:t>
            </a:r>
            <a:r>
              <a:rPr lang="en-US" altLang="he-IL" kern="0" dirty="0" smtClean="0">
                <a:hlinkClick r:id="rId5"/>
              </a:rPr>
              <a:t>www.gliffy.com/examples/uml-diagrams</a:t>
            </a:r>
            <a:endParaRPr lang="en-US" altLang="he-IL" kern="0" dirty="0" smtClean="0"/>
          </a:p>
          <a:p>
            <a:pPr lvl="1" eaLnBrk="1" hangingPunct="1">
              <a:buSzTx/>
              <a:buFontTx/>
            </a:pPr>
            <a:r>
              <a:rPr lang="en-US" altLang="he-IL" kern="0" dirty="0">
                <a:hlinkClick r:id="rId6"/>
              </a:rPr>
              <a:t>https://sequencediagram.org</a:t>
            </a:r>
            <a:r>
              <a:rPr lang="en-US" altLang="he-IL" kern="0" dirty="0" smtClean="0">
                <a:hlinkClick r:id="rId6"/>
              </a:rPr>
              <a:t>/</a:t>
            </a:r>
            <a:r>
              <a:rPr lang="en-US" altLang="he-IL" kern="0" dirty="0" smtClean="0"/>
              <a:t> </a:t>
            </a:r>
          </a:p>
          <a:p>
            <a:pPr lvl="1" eaLnBrk="1" hangingPunct="1">
              <a:buSzTx/>
              <a:buFontTx/>
            </a:pPr>
            <a:r>
              <a:rPr lang="en-US" altLang="he-IL" kern="0" dirty="0">
                <a:hlinkClick r:id="rId7"/>
              </a:rPr>
              <a:t>https://www.websequencediagrams.com</a:t>
            </a:r>
            <a:r>
              <a:rPr lang="en-US" altLang="he-IL" kern="0" dirty="0" smtClean="0">
                <a:hlinkClick r:id="rId7"/>
              </a:rPr>
              <a:t>/</a:t>
            </a:r>
            <a:endParaRPr lang="en-US" altLang="he-IL" kern="0" dirty="0" smtClean="0"/>
          </a:p>
          <a:p>
            <a:pPr lvl="1" eaLnBrk="1" hangingPunct="1">
              <a:buSzTx/>
              <a:buFontTx/>
            </a:pPr>
            <a:r>
              <a:rPr lang="en-US" altLang="he-IL" kern="0" dirty="0">
                <a:hlinkClick r:id="rId8"/>
              </a:rPr>
              <a:t>https://yuml.me</a:t>
            </a:r>
            <a:r>
              <a:rPr lang="en-US" altLang="he-IL" kern="0" dirty="0" smtClean="0">
                <a:hlinkClick r:id="rId8"/>
              </a:rPr>
              <a:t>/</a:t>
            </a:r>
            <a:r>
              <a:rPr lang="en-US" altLang="he-IL" kern="0" dirty="0" smtClean="0"/>
              <a:t> </a:t>
            </a:r>
          </a:p>
          <a:p>
            <a:pPr lvl="1" eaLnBrk="1" hangingPunct="1">
              <a:buSzTx/>
              <a:buFontTx/>
            </a:pPr>
            <a:endParaRPr lang="en-US" altLang="he-IL" kern="0" dirty="0" smtClean="0"/>
          </a:p>
        </p:txBody>
      </p:sp>
    </p:spTree>
    <p:extLst>
      <p:ext uri="{BB962C8B-B14F-4D97-AF65-F5344CB8AC3E}">
        <p14:creationId xmlns:p14="http://schemas.microsoft.com/office/powerpoint/2010/main" val="116736880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A488B61-E7F4-479F-91DC-0BC269040469}" type="slidenum">
              <a:rPr lang="en-US" altLang="he-IL" sz="1200"/>
              <a:pPr/>
              <a:t>36</a:t>
            </a:fld>
            <a:endParaRPr lang="en-US" altLang="he-IL" sz="12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Exercise – </a:t>
            </a:r>
            <a:r>
              <a:rPr lang="en-US" altLang="he-IL" dirty="0" err="1" smtClean="0"/>
              <a:t>NumCollection</a:t>
            </a:r>
            <a:endParaRPr lang="en-US" altLang="he-IL" dirty="0" smtClean="0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457200" y="1260475"/>
            <a:ext cx="82296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dirty="0" smtClean="0"/>
              <a:t>Draw Class Diagram and Sequence Diagram for the </a:t>
            </a:r>
            <a:r>
              <a:rPr lang="en-US" altLang="he-IL" b="1" dirty="0" err="1" smtClean="0"/>
              <a:t>NumCollection</a:t>
            </a:r>
            <a:r>
              <a:rPr lang="en-US" altLang="he-IL" b="1" dirty="0" smtClean="0"/>
              <a:t> exercise (with 3 different Strategies)</a:t>
            </a:r>
            <a:endParaRPr lang="en-US" altLang="he-IL" b="1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A488B61-E7F4-479F-91DC-0BC269040469}" type="slidenum">
              <a:rPr lang="en-US" altLang="he-IL" sz="1200"/>
              <a:pPr/>
              <a:t>37</a:t>
            </a:fld>
            <a:endParaRPr lang="en-US" altLang="he-IL" sz="12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Exercise – </a:t>
            </a:r>
            <a:r>
              <a:rPr lang="en-US" altLang="he-IL" dirty="0" smtClean="0"/>
              <a:t>Puzzle</a:t>
            </a:r>
            <a:endParaRPr lang="en-US" altLang="he-IL" dirty="0" smtClean="0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457200" y="1260475"/>
            <a:ext cx="82296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dirty="0"/>
              <a:t>Draw Class Diagram and Sequence Diagram for </a:t>
            </a:r>
            <a:r>
              <a:rPr lang="en-US" altLang="he-IL" b="1" dirty="0" smtClean="0"/>
              <a:t>your Puzzle Project:</a:t>
            </a:r>
          </a:p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dirty="0" smtClean="0"/>
              <a:t>(a) Start with Part 1</a:t>
            </a:r>
          </a:p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dirty="0" smtClean="0"/>
              <a:t>(b) Add the relevant changes related to Part 2</a:t>
            </a:r>
            <a:endParaRPr lang="en-US" altLang="he-IL" b="1" dirty="0"/>
          </a:p>
        </p:txBody>
      </p:sp>
    </p:spTree>
    <p:extLst>
      <p:ext uri="{BB962C8B-B14F-4D97-AF65-F5344CB8AC3E}">
        <p14:creationId xmlns:p14="http://schemas.microsoft.com/office/powerpoint/2010/main" val="211259356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0E363D-9AAF-40A4-BAA4-0129A704FDC5}" type="slidenum">
              <a:rPr lang="en-US" altLang="he-IL" sz="1200"/>
              <a:pPr/>
              <a:t>38</a:t>
            </a:fld>
            <a:endParaRPr lang="en-US" altLang="he-IL" sz="1200"/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white">
          <a:xfrm>
            <a:off x="0" y="6138863"/>
            <a:ext cx="9144000" cy="719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he-IL" altLang="he-IL"/>
          </a:p>
        </p:txBody>
      </p:sp>
      <p:grpSp>
        <p:nvGrpSpPr>
          <p:cNvPr id="33796" name="Group 3"/>
          <p:cNvGrpSpPr>
            <a:grpSpLocks/>
          </p:cNvGrpSpPr>
          <p:nvPr/>
        </p:nvGrpSpPr>
        <p:grpSpPr bwMode="auto">
          <a:xfrm>
            <a:off x="3406775" y="3440113"/>
            <a:ext cx="5254625" cy="1006475"/>
            <a:chOff x="1225" y="1843"/>
            <a:chExt cx="3310" cy="634"/>
          </a:xfrm>
        </p:grpSpPr>
        <p:sp>
          <p:nvSpPr>
            <p:cNvPr id="33800" name="Freeform 4"/>
            <p:cNvSpPr>
              <a:spLocks/>
            </p:cNvSpPr>
            <p:nvPr/>
          </p:nvSpPr>
          <p:spPr bwMode="gray">
            <a:xfrm>
              <a:off x="1225" y="1911"/>
              <a:ext cx="428" cy="558"/>
            </a:xfrm>
            <a:custGeom>
              <a:avLst/>
              <a:gdLst>
                <a:gd name="T0" fmla="*/ 428 w 428"/>
                <a:gd name="T1" fmla="*/ 4 h 558"/>
                <a:gd name="T2" fmla="*/ 428 w 428"/>
                <a:gd name="T3" fmla="*/ 4 h 558"/>
                <a:gd name="T4" fmla="*/ 426 w 428"/>
                <a:gd name="T5" fmla="*/ 42 h 558"/>
                <a:gd name="T6" fmla="*/ 420 w 428"/>
                <a:gd name="T7" fmla="*/ 46 h 558"/>
                <a:gd name="T8" fmla="*/ 420 w 428"/>
                <a:gd name="T9" fmla="*/ 46 h 558"/>
                <a:gd name="T10" fmla="*/ 332 w 428"/>
                <a:gd name="T11" fmla="*/ 44 h 558"/>
                <a:gd name="T12" fmla="*/ 244 w 428"/>
                <a:gd name="T13" fmla="*/ 42 h 558"/>
                <a:gd name="T14" fmla="*/ 244 w 428"/>
                <a:gd name="T15" fmla="*/ 42 h 558"/>
                <a:gd name="T16" fmla="*/ 242 w 428"/>
                <a:gd name="T17" fmla="*/ 120 h 558"/>
                <a:gd name="T18" fmla="*/ 242 w 428"/>
                <a:gd name="T19" fmla="*/ 120 h 558"/>
                <a:gd name="T20" fmla="*/ 242 w 428"/>
                <a:gd name="T21" fmla="*/ 198 h 558"/>
                <a:gd name="T22" fmla="*/ 244 w 428"/>
                <a:gd name="T23" fmla="*/ 276 h 558"/>
                <a:gd name="T24" fmla="*/ 244 w 428"/>
                <a:gd name="T25" fmla="*/ 276 h 558"/>
                <a:gd name="T26" fmla="*/ 246 w 428"/>
                <a:gd name="T27" fmla="*/ 448 h 558"/>
                <a:gd name="T28" fmla="*/ 246 w 428"/>
                <a:gd name="T29" fmla="*/ 448 h 558"/>
                <a:gd name="T30" fmla="*/ 250 w 428"/>
                <a:gd name="T31" fmla="*/ 552 h 558"/>
                <a:gd name="T32" fmla="*/ 244 w 428"/>
                <a:gd name="T33" fmla="*/ 556 h 558"/>
                <a:gd name="T34" fmla="*/ 244 w 428"/>
                <a:gd name="T35" fmla="*/ 556 h 558"/>
                <a:gd name="T36" fmla="*/ 192 w 428"/>
                <a:gd name="T37" fmla="*/ 558 h 558"/>
                <a:gd name="T38" fmla="*/ 188 w 428"/>
                <a:gd name="T39" fmla="*/ 554 h 558"/>
                <a:gd name="T40" fmla="*/ 188 w 428"/>
                <a:gd name="T41" fmla="*/ 554 h 558"/>
                <a:gd name="T42" fmla="*/ 190 w 428"/>
                <a:gd name="T43" fmla="*/ 470 h 558"/>
                <a:gd name="T44" fmla="*/ 190 w 428"/>
                <a:gd name="T45" fmla="*/ 470 h 558"/>
                <a:gd name="T46" fmla="*/ 188 w 428"/>
                <a:gd name="T47" fmla="*/ 42 h 558"/>
                <a:gd name="T48" fmla="*/ 188 w 428"/>
                <a:gd name="T49" fmla="*/ 42 h 558"/>
                <a:gd name="T50" fmla="*/ 4 w 428"/>
                <a:gd name="T51" fmla="*/ 46 h 558"/>
                <a:gd name="T52" fmla="*/ 0 w 428"/>
                <a:gd name="T53" fmla="*/ 42 h 558"/>
                <a:gd name="T54" fmla="*/ 0 w 428"/>
                <a:gd name="T55" fmla="*/ 42 h 558"/>
                <a:gd name="T56" fmla="*/ 2 w 428"/>
                <a:gd name="T57" fmla="*/ 24 h 558"/>
                <a:gd name="T58" fmla="*/ 2 w 428"/>
                <a:gd name="T59" fmla="*/ 24 h 558"/>
                <a:gd name="T60" fmla="*/ 2 w 428"/>
                <a:gd name="T61" fmla="*/ 4 h 558"/>
                <a:gd name="T62" fmla="*/ 8 w 428"/>
                <a:gd name="T63" fmla="*/ 0 h 558"/>
                <a:gd name="T64" fmla="*/ 8 w 428"/>
                <a:gd name="T65" fmla="*/ 0 h 558"/>
                <a:gd name="T66" fmla="*/ 84 w 428"/>
                <a:gd name="T67" fmla="*/ 2 h 558"/>
                <a:gd name="T68" fmla="*/ 316 w 428"/>
                <a:gd name="T69" fmla="*/ 2 h 558"/>
                <a:gd name="T70" fmla="*/ 316 w 428"/>
                <a:gd name="T71" fmla="*/ 2 h 558"/>
                <a:gd name="T72" fmla="*/ 424 w 428"/>
                <a:gd name="T73" fmla="*/ 0 h 558"/>
                <a:gd name="T74" fmla="*/ 428 w 428"/>
                <a:gd name="T75" fmla="*/ 4 h 5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558"/>
                <a:gd name="T116" fmla="*/ 428 w 428"/>
                <a:gd name="T117" fmla="*/ 558 h 5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558">
                  <a:moveTo>
                    <a:pt x="428" y="4"/>
                  </a:moveTo>
                  <a:lnTo>
                    <a:pt x="428" y="4"/>
                  </a:lnTo>
                  <a:lnTo>
                    <a:pt x="426" y="42"/>
                  </a:lnTo>
                  <a:lnTo>
                    <a:pt x="420" y="46"/>
                  </a:lnTo>
                  <a:lnTo>
                    <a:pt x="332" y="44"/>
                  </a:lnTo>
                  <a:lnTo>
                    <a:pt x="244" y="42"/>
                  </a:lnTo>
                  <a:lnTo>
                    <a:pt x="242" y="120"/>
                  </a:lnTo>
                  <a:lnTo>
                    <a:pt x="242" y="198"/>
                  </a:lnTo>
                  <a:lnTo>
                    <a:pt x="244" y="276"/>
                  </a:lnTo>
                  <a:lnTo>
                    <a:pt x="246" y="448"/>
                  </a:lnTo>
                  <a:lnTo>
                    <a:pt x="250" y="552"/>
                  </a:lnTo>
                  <a:lnTo>
                    <a:pt x="244" y="556"/>
                  </a:lnTo>
                  <a:lnTo>
                    <a:pt x="192" y="558"/>
                  </a:lnTo>
                  <a:lnTo>
                    <a:pt x="188" y="554"/>
                  </a:lnTo>
                  <a:lnTo>
                    <a:pt x="190" y="470"/>
                  </a:lnTo>
                  <a:lnTo>
                    <a:pt x="188" y="42"/>
                  </a:lnTo>
                  <a:lnTo>
                    <a:pt x="4" y="46"/>
                  </a:lnTo>
                  <a:lnTo>
                    <a:pt x="0" y="42"/>
                  </a:lnTo>
                  <a:lnTo>
                    <a:pt x="2" y="24"/>
                  </a:lnTo>
                  <a:lnTo>
                    <a:pt x="2" y="4"/>
                  </a:lnTo>
                  <a:lnTo>
                    <a:pt x="8" y="0"/>
                  </a:lnTo>
                  <a:lnTo>
                    <a:pt x="84" y="2"/>
                  </a:lnTo>
                  <a:lnTo>
                    <a:pt x="316" y="2"/>
                  </a:lnTo>
                  <a:lnTo>
                    <a:pt x="424" y="0"/>
                  </a:lnTo>
                  <a:lnTo>
                    <a:pt x="428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3801" name="Freeform 5"/>
            <p:cNvSpPr>
              <a:spLocks/>
            </p:cNvSpPr>
            <p:nvPr/>
          </p:nvSpPr>
          <p:spPr bwMode="gray">
            <a:xfrm>
              <a:off x="1675" y="1843"/>
              <a:ext cx="358" cy="626"/>
            </a:xfrm>
            <a:custGeom>
              <a:avLst/>
              <a:gdLst>
                <a:gd name="T0" fmla="*/ 352 w 358"/>
                <a:gd name="T1" fmla="*/ 624 h 626"/>
                <a:gd name="T2" fmla="*/ 298 w 358"/>
                <a:gd name="T3" fmla="*/ 622 h 626"/>
                <a:gd name="T4" fmla="*/ 298 w 358"/>
                <a:gd name="T5" fmla="*/ 492 h 626"/>
                <a:gd name="T6" fmla="*/ 298 w 358"/>
                <a:gd name="T7" fmla="*/ 384 h 626"/>
                <a:gd name="T8" fmla="*/ 296 w 358"/>
                <a:gd name="T9" fmla="*/ 340 h 626"/>
                <a:gd name="T10" fmla="*/ 292 w 358"/>
                <a:gd name="T11" fmla="*/ 318 h 626"/>
                <a:gd name="T12" fmla="*/ 286 w 358"/>
                <a:gd name="T13" fmla="*/ 298 h 626"/>
                <a:gd name="T14" fmla="*/ 272 w 358"/>
                <a:gd name="T15" fmla="*/ 278 h 626"/>
                <a:gd name="T16" fmla="*/ 252 w 358"/>
                <a:gd name="T17" fmla="*/ 264 h 626"/>
                <a:gd name="T18" fmla="*/ 240 w 358"/>
                <a:gd name="T19" fmla="*/ 260 h 626"/>
                <a:gd name="T20" fmla="*/ 214 w 358"/>
                <a:gd name="T21" fmla="*/ 256 h 626"/>
                <a:gd name="T22" fmla="*/ 200 w 358"/>
                <a:gd name="T23" fmla="*/ 254 h 626"/>
                <a:gd name="T24" fmla="*/ 164 w 358"/>
                <a:gd name="T25" fmla="*/ 258 h 626"/>
                <a:gd name="T26" fmla="*/ 126 w 358"/>
                <a:gd name="T27" fmla="*/ 270 h 626"/>
                <a:gd name="T28" fmla="*/ 108 w 358"/>
                <a:gd name="T29" fmla="*/ 278 h 626"/>
                <a:gd name="T30" fmla="*/ 76 w 358"/>
                <a:gd name="T31" fmla="*/ 296 h 626"/>
                <a:gd name="T32" fmla="*/ 62 w 358"/>
                <a:gd name="T33" fmla="*/ 308 h 626"/>
                <a:gd name="T34" fmla="*/ 62 w 358"/>
                <a:gd name="T35" fmla="*/ 316 h 626"/>
                <a:gd name="T36" fmla="*/ 68 w 358"/>
                <a:gd name="T37" fmla="*/ 620 h 626"/>
                <a:gd name="T38" fmla="*/ 64 w 358"/>
                <a:gd name="T39" fmla="*/ 624 h 626"/>
                <a:gd name="T40" fmla="*/ 8 w 358"/>
                <a:gd name="T41" fmla="*/ 620 h 626"/>
                <a:gd name="T42" fmla="*/ 10 w 358"/>
                <a:gd name="T43" fmla="*/ 276 h 626"/>
                <a:gd name="T44" fmla="*/ 10 w 358"/>
                <a:gd name="T45" fmla="*/ 210 h 626"/>
                <a:gd name="T46" fmla="*/ 6 w 358"/>
                <a:gd name="T47" fmla="*/ 78 h 626"/>
                <a:gd name="T48" fmla="*/ 6 w 358"/>
                <a:gd name="T49" fmla="*/ 8 h 626"/>
                <a:gd name="T50" fmla="*/ 60 w 358"/>
                <a:gd name="T51" fmla="*/ 0 h 626"/>
                <a:gd name="T52" fmla="*/ 64 w 358"/>
                <a:gd name="T53" fmla="*/ 4 h 626"/>
                <a:gd name="T54" fmla="*/ 62 w 358"/>
                <a:gd name="T55" fmla="*/ 126 h 626"/>
                <a:gd name="T56" fmla="*/ 62 w 358"/>
                <a:gd name="T57" fmla="*/ 262 h 626"/>
                <a:gd name="T58" fmla="*/ 98 w 358"/>
                <a:gd name="T59" fmla="*/ 242 h 626"/>
                <a:gd name="T60" fmla="*/ 136 w 358"/>
                <a:gd name="T61" fmla="*/ 226 h 626"/>
                <a:gd name="T62" fmla="*/ 176 w 358"/>
                <a:gd name="T63" fmla="*/ 216 h 626"/>
                <a:gd name="T64" fmla="*/ 218 w 358"/>
                <a:gd name="T65" fmla="*/ 212 h 626"/>
                <a:gd name="T66" fmla="*/ 238 w 358"/>
                <a:gd name="T67" fmla="*/ 214 h 626"/>
                <a:gd name="T68" fmla="*/ 274 w 358"/>
                <a:gd name="T69" fmla="*/ 222 h 626"/>
                <a:gd name="T70" fmla="*/ 290 w 358"/>
                <a:gd name="T71" fmla="*/ 228 h 626"/>
                <a:gd name="T72" fmla="*/ 318 w 358"/>
                <a:gd name="T73" fmla="*/ 248 h 626"/>
                <a:gd name="T74" fmla="*/ 338 w 358"/>
                <a:gd name="T75" fmla="*/ 278 h 626"/>
                <a:gd name="T76" fmla="*/ 342 w 358"/>
                <a:gd name="T77" fmla="*/ 288 h 626"/>
                <a:gd name="T78" fmla="*/ 350 w 358"/>
                <a:gd name="T79" fmla="*/ 326 h 626"/>
                <a:gd name="T80" fmla="*/ 350 w 358"/>
                <a:gd name="T81" fmla="*/ 378 h 626"/>
                <a:gd name="T82" fmla="*/ 352 w 358"/>
                <a:gd name="T83" fmla="*/ 458 h 626"/>
                <a:gd name="T84" fmla="*/ 352 w 358"/>
                <a:gd name="T85" fmla="*/ 624 h 62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58"/>
                <a:gd name="T130" fmla="*/ 0 h 626"/>
                <a:gd name="T131" fmla="*/ 358 w 358"/>
                <a:gd name="T132" fmla="*/ 626 h 62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58" h="626">
                  <a:moveTo>
                    <a:pt x="352" y="624"/>
                  </a:moveTo>
                  <a:lnTo>
                    <a:pt x="352" y="624"/>
                  </a:lnTo>
                  <a:lnTo>
                    <a:pt x="302" y="626"/>
                  </a:lnTo>
                  <a:lnTo>
                    <a:pt x="298" y="622"/>
                  </a:lnTo>
                  <a:lnTo>
                    <a:pt x="298" y="492"/>
                  </a:lnTo>
                  <a:lnTo>
                    <a:pt x="298" y="384"/>
                  </a:lnTo>
                  <a:lnTo>
                    <a:pt x="296" y="340"/>
                  </a:lnTo>
                  <a:lnTo>
                    <a:pt x="292" y="318"/>
                  </a:lnTo>
                  <a:lnTo>
                    <a:pt x="286" y="298"/>
                  </a:lnTo>
                  <a:lnTo>
                    <a:pt x="280" y="288"/>
                  </a:lnTo>
                  <a:lnTo>
                    <a:pt x="272" y="278"/>
                  </a:lnTo>
                  <a:lnTo>
                    <a:pt x="262" y="270"/>
                  </a:lnTo>
                  <a:lnTo>
                    <a:pt x="252" y="264"/>
                  </a:lnTo>
                  <a:lnTo>
                    <a:pt x="240" y="260"/>
                  </a:lnTo>
                  <a:lnTo>
                    <a:pt x="226" y="258"/>
                  </a:lnTo>
                  <a:lnTo>
                    <a:pt x="214" y="256"/>
                  </a:lnTo>
                  <a:lnTo>
                    <a:pt x="200" y="254"/>
                  </a:lnTo>
                  <a:lnTo>
                    <a:pt x="182" y="256"/>
                  </a:lnTo>
                  <a:lnTo>
                    <a:pt x="164" y="258"/>
                  </a:lnTo>
                  <a:lnTo>
                    <a:pt x="146" y="262"/>
                  </a:lnTo>
                  <a:lnTo>
                    <a:pt x="126" y="270"/>
                  </a:lnTo>
                  <a:lnTo>
                    <a:pt x="108" y="278"/>
                  </a:lnTo>
                  <a:lnTo>
                    <a:pt x="92" y="286"/>
                  </a:lnTo>
                  <a:lnTo>
                    <a:pt x="76" y="296"/>
                  </a:lnTo>
                  <a:lnTo>
                    <a:pt x="62" y="308"/>
                  </a:lnTo>
                  <a:lnTo>
                    <a:pt x="62" y="316"/>
                  </a:lnTo>
                  <a:lnTo>
                    <a:pt x="64" y="468"/>
                  </a:lnTo>
                  <a:lnTo>
                    <a:pt x="68" y="620"/>
                  </a:lnTo>
                  <a:lnTo>
                    <a:pt x="64" y="624"/>
                  </a:lnTo>
                  <a:lnTo>
                    <a:pt x="14" y="626"/>
                  </a:lnTo>
                  <a:lnTo>
                    <a:pt x="8" y="620"/>
                  </a:lnTo>
                  <a:lnTo>
                    <a:pt x="10" y="276"/>
                  </a:lnTo>
                  <a:lnTo>
                    <a:pt x="10" y="210"/>
                  </a:lnTo>
                  <a:lnTo>
                    <a:pt x="8" y="144"/>
                  </a:lnTo>
                  <a:lnTo>
                    <a:pt x="6" y="78"/>
                  </a:lnTo>
                  <a:lnTo>
                    <a:pt x="0" y="12"/>
                  </a:lnTo>
                  <a:lnTo>
                    <a:pt x="6" y="8"/>
                  </a:lnTo>
                  <a:lnTo>
                    <a:pt x="60" y="0"/>
                  </a:lnTo>
                  <a:lnTo>
                    <a:pt x="64" y="4"/>
                  </a:lnTo>
                  <a:lnTo>
                    <a:pt x="62" y="66"/>
                  </a:lnTo>
                  <a:lnTo>
                    <a:pt x="62" y="126"/>
                  </a:lnTo>
                  <a:lnTo>
                    <a:pt x="62" y="262"/>
                  </a:lnTo>
                  <a:lnTo>
                    <a:pt x="80" y="252"/>
                  </a:lnTo>
                  <a:lnTo>
                    <a:pt x="98" y="242"/>
                  </a:lnTo>
                  <a:lnTo>
                    <a:pt x="116" y="232"/>
                  </a:lnTo>
                  <a:lnTo>
                    <a:pt x="136" y="226"/>
                  </a:lnTo>
                  <a:lnTo>
                    <a:pt x="156" y="220"/>
                  </a:lnTo>
                  <a:lnTo>
                    <a:pt x="176" y="216"/>
                  </a:lnTo>
                  <a:lnTo>
                    <a:pt x="196" y="214"/>
                  </a:lnTo>
                  <a:lnTo>
                    <a:pt x="218" y="212"/>
                  </a:lnTo>
                  <a:lnTo>
                    <a:pt x="238" y="214"/>
                  </a:lnTo>
                  <a:lnTo>
                    <a:pt x="256" y="216"/>
                  </a:lnTo>
                  <a:lnTo>
                    <a:pt x="274" y="222"/>
                  </a:lnTo>
                  <a:lnTo>
                    <a:pt x="290" y="228"/>
                  </a:lnTo>
                  <a:lnTo>
                    <a:pt x="304" y="238"/>
                  </a:lnTo>
                  <a:lnTo>
                    <a:pt x="318" y="248"/>
                  </a:lnTo>
                  <a:lnTo>
                    <a:pt x="330" y="262"/>
                  </a:lnTo>
                  <a:lnTo>
                    <a:pt x="338" y="278"/>
                  </a:lnTo>
                  <a:lnTo>
                    <a:pt x="342" y="288"/>
                  </a:lnTo>
                  <a:lnTo>
                    <a:pt x="346" y="300"/>
                  </a:lnTo>
                  <a:lnTo>
                    <a:pt x="350" y="326"/>
                  </a:lnTo>
                  <a:lnTo>
                    <a:pt x="350" y="378"/>
                  </a:lnTo>
                  <a:lnTo>
                    <a:pt x="352" y="458"/>
                  </a:lnTo>
                  <a:lnTo>
                    <a:pt x="358" y="620"/>
                  </a:lnTo>
                  <a:lnTo>
                    <a:pt x="352" y="6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3802" name="Freeform 6"/>
            <p:cNvSpPr>
              <a:spLocks noEditPoints="1"/>
            </p:cNvSpPr>
            <p:nvPr/>
          </p:nvSpPr>
          <p:spPr bwMode="gray">
            <a:xfrm>
              <a:off x="2073" y="2055"/>
              <a:ext cx="326" cy="422"/>
            </a:xfrm>
            <a:custGeom>
              <a:avLst/>
              <a:gdLst>
                <a:gd name="T0" fmla="*/ 276 w 326"/>
                <a:gd name="T1" fmla="*/ 414 h 422"/>
                <a:gd name="T2" fmla="*/ 270 w 326"/>
                <a:gd name="T3" fmla="*/ 382 h 422"/>
                <a:gd name="T4" fmla="*/ 226 w 326"/>
                <a:gd name="T5" fmla="*/ 406 h 422"/>
                <a:gd name="T6" fmla="*/ 178 w 326"/>
                <a:gd name="T7" fmla="*/ 420 h 422"/>
                <a:gd name="T8" fmla="*/ 144 w 326"/>
                <a:gd name="T9" fmla="*/ 422 h 422"/>
                <a:gd name="T10" fmla="*/ 88 w 326"/>
                <a:gd name="T11" fmla="*/ 412 h 422"/>
                <a:gd name="T12" fmla="*/ 52 w 326"/>
                <a:gd name="T13" fmla="*/ 394 h 422"/>
                <a:gd name="T14" fmla="*/ 32 w 326"/>
                <a:gd name="T15" fmla="*/ 376 h 422"/>
                <a:gd name="T16" fmla="*/ 12 w 326"/>
                <a:gd name="T17" fmla="*/ 346 h 422"/>
                <a:gd name="T18" fmla="*/ 2 w 326"/>
                <a:gd name="T19" fmla="*/ 308 h 422"/>
                <a:gd name="T20" fmla="*/ 2 w 326"/>
                <a:gd name="T21" fmla="*/ 270 h 422"/>
                <a:gd name="T22" fmla="*/ 28 w 326"/>
                <a:gd name="T23" fmla="*/ 214 h 422"/>
                <a:gd name="T24" fmla="*/ 58 w 326"/>
                <a:gd name="T25" fmla="*/ 188 h 422"/>
                <a:gd name="T26" fmla="*/ 96 w 326"/>
                <a:gd name="T27" fmla="*/ 172 h 422"/>
                <a:gd name="T28" fmla="*/ 182 w 326"/>
                <a:gd name="T29" fmla="*/ 150 h 422"/>
                <a:gd name="T30" fmla="*/ 270 w 326"/>
                <a:gd name="T31" fmla="*/ 124 h 422"/>
                <a:gd name="T32" fmla="*/ 264 w 326"/>
                <a:gd name="T33" fmla="*/ 84 h 422"/>
                <a:gd name="T34" fmla="*/ 246 w 326"/>
                <a:gd name="T35" fmla="*/ 60 h 422"/>
                <a:gd name="T36" fmla="*/ 196 w 326"/>
                <a:gd name="T37" fmla="*/ 42 h 422"/>
                <a:gd name="T38" fmla="*/ 142 w 326"/>
                <a:gd name="T39" fmla="*/ 44 h 422"/>
                <a:gd name="T40" fmla="*/ 54 w 326"/>
                <a:gd name="T41" fmla="*/ 72 h 422"/>
                <a:gd name="T42" fmla="*/ 50 w 326"/>
                <a:gd name="T43" fmla="*/ 50 h 422"/>
                <a:gd name="T44" fmla="*/ 54 w 326"/>
                <a:gd name="T45" fmla="*/ 26 h 422"/>
                <a:gd name="T46" fmla="*/ 118 w 326"/>
                <a:gd name="T47" fmla="*/ 8 h 422"/>
                <a:gd name="T48" fmla="*/ 184 w 326"/>
                <a:gd name="T49" fmla="*/ 0 h 422"/>
                <a:gd name="T50" fmla="*/ 242 w 326"/>
                <a:gd name="T51" fmla="*/ 8 h 422"/>
                <a:gd name="T52" fmla="*/ 278 w 326"/>
                <a:gd name="T53" fmla="*/ 22 h 422"/>
                <a:gd name="T54" fmla="*/ 314 w 326"/>
                <a:gd name="T55" fmla="*/ 64 h 422"/>
                <a:gd name="T56" fmla="*/ 320 w 326"/>
                <a:gd name="T57" fmla="*/ 92 h 422"/>
                <a:gd name="T58" fmla="*/ 322 w 326"/>
                <a:gd name="T59" fmla="*/ 120 h 422"/>
                <a:gd name="T60" fmla="*/ 320 w 326"/>
                <a:gd name="T61" fmla="*/ 304 h 422"/>
                <a:gd name="T62" fmla="*/ 320 w 326"/>
                <a:gd name="T63" fmla="*/ 412 h 422"/>
                <a:gd name="T64" fmla="*/ 204 w 326"/>
                <a:gd name="T65" fmla="*/ 188 h 422"/>
                <a:gd name="T66" fmla="*/ 134 w 326"/>
                <a:gd name="T67" fmla="*/ 204 h 422"/>
                <a:gd name="T68" fmla="*/ 102 w 326"/>
                <a:gd name="T69" fmla="*/ 216 h 422"/>
                <a:gd name="T70" fmla="*/ 78 w 326"/>
                <a:gd name="T71" fmla="*/ 234 h 422"/>
                <a:gd name="T72" fmla="*/ 56 w 326"/>
                <a:gd name="T73" fmla="*/ 276 h 422"/>
                <a:gd name="T74" fmla="*/ 58 w 326"/>
                <a:gd name="T75" fmla="*/ 312 h 422"/>
                <a:gd name="T76" fmla="*/ 86 w 326"/>
                <a:gd name="T77" fmla="*/ 356 h 422"/>
                <a:gd name="T78" fmla="*/ 118 w 326"/>
                <a:gd name="T79" fmla="*/ 374 h 422"/>
                <a:gd name="T80" fmla="*/ 156 w 326"/>
                <a:gd name="T81" fmla="*/ 380 h 422"/>
                <a:gd name="T82" fmla="*/ 202 w 326"/>
                <a:gd name="T83" fmla="*/ 374 h 422"/>
                <a:gd name="T84" fmla="*/ 244 w 326"/>
                <a:gd name="T85" fmla="*/ 356 h 422"/>
                <a:gd name="T86" fmla="*/ 270 w 326"/>
                <a:gd name="T87" fmla="*/ 180 h 42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6"/>
                <a:gd name="T133" fmla="*/ 0 h 422"/>
                <a:gd name="T134" fmla="*/ 326 w 326"/>
                <a:gd name="T135" fmla="*/ 422 h 42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6" h="422">
                  <a:moveTo>
                    <a:pt x="320" y="412"/>
                  </a:moveTo>
                  <a:lnTo>
                    <a:pt x="320" y="412"/>
                  </a:lnTo>
                  <a:lnTo>
                    <a:pt x="276" y="414"/>
                  </a:lnTo>
                  <a:lnTo>
                    <a:pt x="270" y="410"/>
                  </a:lnTo>
                  <a:lnTo>
                    <a:pt x="270" y="382"/>
                  </a:lnTo>
                  <a:lnTo>
                    <a:pt x="256" y="392"/>
                  </a:lnTo>
                  <a:lnTo>
                    <a:pt x="240" y="400"/>
                  </a:lnTo>
                  <a:lnTo>
                    <a:pt x="226" y="406"/>
                  </a:lnTo>
                  <a:lnTo>
                    <a:pt x="210" y="412"/>
                  </a:lnTo>
                  <a:lnTo>
                    <a:pt x="194" y="416"/>
                  </a:lnTo>
                  <a:lnTo>
                    <a:pt x="178" y="420"/>
                  </a:lnTo>
                  <a:lnTo>
                    <a:pt x="162" y="420"/>
                  </a:lnTo>
                  <a:lnTo>
                    <a:pt x="144" y="422"/>
                  </a:lnTo>
                  <a:lnTo>
                    <a:pt x="114" y="420"/>
                  </a:lnTo>
                  <a:lnTo>
                    <a:pt x="100" y="416"/>
                  </a:lnTo>
                  <a:lnTo>
                    <a:pt x="88" y="412"/>
                  </a:lnTo>
                  <a:lnTo>
                    <a:pt x="74" y="408"/>
                  </a:lnTo>
                  <a:lnTo>
                    <a:pt x="62" y="400"/>
                  </a:lnTo>
                  <a:lnTo>
                    <a:pt x="52" y="394"/>
                  </a:lnTo>
                  <a:lnTo>
                    <a:pt x="42" y="386"/>
                  </a:lnTo>
                  <a:lnTo>
                    <a:pt x="32" y="376"/>
                  </a:lnTo>
                  <a:lnTo>
                    <a:pt x="24" y="366"/>
                  </a:lnTo>
                  <a:lnTo>
                    <a:pt x="16" y="356"/>
                  </a:lnTo>
                  <a:lnTo>
                    <a:pt x="12" y="346"/>
                  </a:lnTo>
                  <a:lnTo>
                    <a:pt x="6" y="334"/>
                  </a:lnTo>
                  <a:lnTo>
                    <a:pt x="4" y="322"/>
                  </a:lnTo>
                  <a:lnTo>
                    <a:pt x="2" y="308"/>
                  </a:lnTo>
                  <a:lnTo>
                    <a:pt x="0" y="294"/>
                  </a:lnTo>
                  <a:lnTo>
                    <a:pt x="2" y="270"/>
                  </a:lnTo>
                  <a:lnTo>
                    <a:pt x="8" y="248"/>
                  </a:lnTo>
                  <a:lnTo>
                    <a:pt x="16" y="230"/>
                  </a:lnTo>
                  <a:lnTo>
                    <a:pt x="28" y="214"/>
                  </a:lnTo>
                  <a:lnTo>
                    <a:pt x="42" y="200"/>
                  </a:lnTo>
                  <a:lnTo>
                    <a:pt x="58" y="188"/>
                  </a:lnTo>
                  <a:lnTo>
                    <a:pt x="76" y="180"/>
                  </a:lnTo>
                  <a:lnTo>
                    <a:pt x="96" y="172"/>
                  </a:lnTo>
                  <a:lnTo>
                    <a:pt x="116" y="164"/>
                  </a:lnTo>
                  <a:lnTo>
                    <a:pt x="138" y="158"/>
                  </a:lnTo>
                  <a:lnTo>
                    <a:pt x="182" y="150"/>
                  </a:lnTo>
                  <a:lnTo>
                    <a:pt x="270" y="140"/>
                  </a:lnTo>
                  <a:lnTo>
                    <a:pt x="270" y="124"/>
                  </a:lnTo>
                  <a:lnTo>
                    <a:pt x="268" y="102"/>
                  </a:lnTo>
                  <a:lnTo>
                    <a:pt x="264" y="84"/>
                  </a:lnTo>
                  <a:lnTo>
                    <a:pt x="256" y="70"/>
                  </a:lnTo>
                  <a:lnTo>
                    <a:pt x="246" y="60"/>
                  </a:lnTo>
                  <a:lnTo>
                    <a:pt x="232" y="52"/>
                  </a:lnTo>
                  <a:lnTo>
                    <a:pt x="216" y="46"/>
                  </a:lnTo>
                  <a:lnTo>
                    <a:pt x="196" y="42"/>
                  </a:lnTo>
                  <a:lnTo>
                    <a:pt x="172" y="42"/>
                  </a:lnTo>
                  <a:lnTo>
                    <a:pt x="142" y="44"/>
                  </a:lnTo>
                  <a:lnTo>
                    <a:pt x="112" y="50"/>
                  </a:lnTo>
                  <a:lnTo>
                    <a:pt x="82" y="60"/>
                  </a:lnTo>
                  <a:lnTo>
                    <a:pt x="54" y="72"/>
                  </a:lnTo>
                  <a:lnTo>
                    <a:pt x="48" y="68"/>
                  </a:lnTo>
                  <a:lnTo>
                    <a:pt x="50" y="50"/>
                  </a:lnTo>
                  <a:lnTo>
                    <a:pt x="50" y="32"/>
                  </a:lnTo>
                  <a:lnTo>
                    <a:pt x="54" y="26"/>
                  </a:lnTo>
                  <a:lnTo>
                    <a:pt x="86" y="16"/>
                  </a:lnTo>
                  <a:lnTo>
                    <a:pt x="118" y="8"/>
                  </a:lnTo>
                  <a:lnTo>
                    <a:pt x="150" y="2"/>
                  </a:lnTo>
                  <a:lnTo>
                    <a:pt x="184" y="0"/>
                  </a:lnTo>
                  <a:lnTo>
                    <a:pt x="204" y="2"/>
                  </a:lnTo>
                  <a:lnTo>
                    <a:pt x="224" y="4"/>
                  </a:lnTo>
                  <a:lnTo>
                    <a:pt x="242" y="8"/>
                  </a:lnTo>
                  <a:lnTo>
                    <a:pt x="260" y="14"/>
                  </a:lnTo>
                  <a:lnTo>
                    <a:pt x="278" y="22"/>
                  </a:lnTo>
                  <a:lnTo>
                    <a:pt x="292" y="34"/>
                  </a:lnTo>
                  <a:lnTo>
                    <a:pt x="304" y="48"/>
                  </a:lnTo>
                  <a:lnTo>
                    <a:pt x="314" y="64"/>
                  </a:lnTo>
                  <a:lnTo>
                    <a:pt x="318" y="78"/>
                  </a:lnTo>
                  <a:lnTo>
                    <a:pt x="320" y="92"/>
                  </a:lnTo>
                  <a:lnTo>
                    <a:pt x="322" y="106"/>
                  </a:lnTo>
                  <a:lnTo>
                    <a:pt x="322" y="120"/>
                  </a:lnTo>
                  <a:lnTo>
                    <a:pt x="320" y="250"/>
                  </a:lnTo>
                  <a:lnTo>
                    <a:pt x="320" y="304"/>
                  </a:lnTo>
                  <a:lnTo>
                    <a:pt x="322" y="356"/>
                  </a:lnTo>
                  <a:lnTo>
                    <a:pt x="326" y="406"/>
                  </a:lnTo>
                  <a:lnTo>
                    <a:pt x="320" y="412"/>
                  </a:lnTo>
                  <a:close/>
                  <a:moveTo>
                    <a:pt x="270" y="180"/>
                  </a:moveTo>
                  <a:lnTo>
                    <a:pt x="270" y="180"/>
                  </a:lnTo>
                  <a:lnTo>
                    <a:pt x="204" y="188"/>
                  </a:lnTo>
                  <a:lnTo>
                    <a:pt x="168" y="194"/>
                  </a:lnTo>
                  <a:lnTo>
                    <a:pt x="134" y="204"/>
                  </a:lnTo>
                  <a:lnTo>
                    <a:pt x="118" y="210"/>
                  </a:lnTo>
                  <a:lnTo>
                    <a:pt x="102" y="216"/>
                  </a:lnTo>
                  <a:lnTo>
                    <a:pt x="90" y="224"/>
                  </a:lnTo>
                  <a:lnTo>
                    <a:pt x="78" y="234"/>
                  </a:lnTo>
                  <a:lnTo>
                    <a:pt x="68" y="246"/>
                  </a:lnTo>
                  <a:lnTo>
                    <a:pt x="60" y="260"/>
                  </a:lnTo>
                  <a:lnTo>
                    <a:pt x="56" y="276"/>
                  </a:lnTo>
                  <a:lnTo>
                    <a:pt x="56" y="294"/>
                  </a:lnTo>
                  <a:lnTo>
                    <a:pt x="58" y="312"/>
                  </a:lnTo>
                  <a:lnTo>
                    <a:pt x="64" y="330"/>
                  </a:lnTo>
                  <a:lnTo>
                    <a:pt x="72" y="344"/>
                  </a:lnTo>
                  <a:lnTo>
                    <a:pt x="86" y="356"/>
                  </a:lnTo>
                  <a:lnTo>
                    <a:pt x="100" y="366"/>
                  </a:lnTo>
                  <a:lnTo>
                    <a:pt x="118" y="374"/>
                  </a:lnTo>
                  <a:lnTo>
                    <a:pt x="136" y="378"/>
                  </a:lnTo>
                  <a:lnTo>
                    <a:pt x="156" y="380"/>
                  </a:lnTo>
                  <a:lnTo>
                    <a:pt x="172" y="380"/>
                  </a:lnTo>
                  <a:lnTo>
                    <a:pt x="188" y="378"/>
                  </a:lnTo>
                  <a:lnTo>
                    <a:pt x="202" y="374"/>
                  </a:lnTo>
                  <a:lnTo>
                    <a:pt x="216" y="370"/>
                  </a:lnTo>
                  <a:lnTo>
                    <a:pt x="230" y="364"/>
                  </a:lnTo>
                  <a:lnTo>
                    <a:pt x="244" y="356"/>
                  </a:lnTo>
                  <a:lnTo>
                    <a:pt x="258" y="348"/>
                  </a:lnTo>
                  <a:lnTo>
                    <a:pt x="270" y="338"/>
                  </a:lnTo>
                  <a:lnTo>
                    <a:pt x="270" y="1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3803" name="Freeform 7"/>
            <p:cNvSpPr>
              <a:spLocks/>
            </p:cNvSpPr>
            <p:nvPr/>
          </p:nvSpPr>
          <p:spPr bwMode="gray">
            <a:xfrm>
              <a:off x="2479" y="2055"/>
              <a:ext cx="356" cy="414"/>
            </a:xfrm>
            <a:custGeom>
              <a:avLst/>
              <a:gdLst>
                <a:gd name="T0" fmla="*/ 352 w 356"/>
                <a:gd name="T1" fmla="*/ 412 h 414"/>
                <a:gd name="T2" fmla="*/ 296 w 356"/>
                <a:gd name="T3" fmla="*/ 408 h 414"/>
                <a:gd name="T4" fmla="*/ 296 w 356"/>
                <a:gd name="T5" fmla="*/ 308 h 414"/>
                <a:gd name="T6" fmla="*/ 294 w 356"/>
                <a:gd name="T7" fmla="*/ 158 h 414"/>
                <a:gd name="T8" fmla="*/ 294 w 356"/>
                <a:gd name="T9" fmla="*/ 114 h 414"/>
                <a:gd name="T10" fmla="*/ 288 w 356"/>
                <a:gd name="T11" fmla="*/ 96 h 414"/>
                <a:gd name="T12" fmla="*/ 280 w 356"/>
                <a:gd name="T13" fmla="*/ 78 h 414"/>
                <a:gd name="T14" fmla="*/ 268 w 356"/>
                <a:gd name="T15" fmla="*/ 64 h 414"/>
                <a:gd name="T16" fmla="*/ 252 w 356"/>
                <a:gd name="T17" fmla="*/ 54 h 414"/>
                <a:gd name="T18" fmla="*/ 242 w 356"/>
                <a:gd name="T19" fmla="*/ 50 h 414"/>
                <a:gd name="T20" fmla="*/ 202 w 356"/>
                <a:gd name="T21" fmla="*/ 44 h 414"/>
                <a:gd name="T22" fmla="*/ 182 w 356"/>
                <a:gd name="T23" fmla="*/ 46 h 414"/>
                <a:gd name="T24" fmla="*/ 144 w 356"/>
                <a:gd name="T25" fmla="*/ 52 h 414"/>
                <a:gd name="T26" fmla="*/ 110 w 356"/>
                <a:gd name="T27" fmla="*/ 66 h 414"/>
                <a:gd name="T28" fmla="*/ 76 w 356"/>
                <a:gd name="T29" fmla="*/ 84 h 414"/>
                <a:gd name="T30" fmla="*/ 60 w 356"/>
                <a:gd name="T31" fmla="*/ 114 h 414"/>
                <a:gd name="T32" fmla="*/ 62 w 356"/>
                <a:gd name="T33" fmla="*/ 188 h 414"/>
                <a:gd name="T34" fmla="*/ 66 w 356"/>
                <a:gd name="T35" fmla="*/ 334 h 414"/>
                <a:gd name="T36" fmla="*/ 62 w 356"/>
                <a:gd name="T37" fmla="*/ 412 h 414"/>
                <a:gd name="T38" fmla="*/ 12 w 356"/>
                <a:gd name="T39" fmla="*/ 414 h 414"/>
                <a:gd name="T40" fmla="*/ 8 w 356"/>
                <a:gd name="T41" fmla="*/ 408 h 414"/>
                <a:gd name="T42" fmla="*/ 10 w 356"/>
                <a:gd name="T43" fmla="*/ 252 h 414"/>
                <a:gd name="T44" fmla="*/ 6 w 356"/>
                <a:gd name="T45" fmla="*/ 136 h 414"/>
                <a:gd name="T46" fmla="*/ 4 w 356"/>
                <a:gd name="T47" fmla="*/ 14 h 414"/>
                <a:gd name="T48" fmla="*/ 56 w 356"/>
                <a:gd name="T49" fmla="*/ 6 h 414"/>
                <a:gd name="T50" fmla="*/ 60 w 356"/>
                <a:gd name="T51" fmla="*/ 10 h 414"/>
                <a:gd name="T52" fmla="*/ 58 w 356"/>
                <a:gd name="T53" fmla="*/ 52 h 414"/>
                <a:gd name="T54" fmla="*/ 134 w 356"/>
                <a:gd name="T55" fmla="*/ 14 h 414"/>
                <a:gd name="T56" fmla="*/ 152 w 356"/>
                <a:gd name="T57" fmla="*/ 8 h 414"/>
                <a:gd name="T58" fmla="*/ 194 w 356"/>
                <a:gd name="T59" fmla="*/ 2 h 414"/>
                <a:gd name="T60" fmla="*/ 216 w 356"/>
                <a:gd name="T61" fmla="*/ 0 h 414"/>
                <a:gd name="T62" fmla="*/ 254 w 356"/>
                <a:gd name="T63" fmla="*/ 4 h 414"/>
                <a:gd name="T64" fmla="*/ 288 w 356"/>
                <a:gd name="T65" fmla="*/ 16 h 414"/>
                <a:gd name="T66" fmla="*/ 304 w 356"/>
                <a:gd name="T67" fmla="*/ 24 h 414"/>
                <a:gd name="T68" fmla="*/ 328 w 356"/>
                <a:gd name="T69" fmla="*/ 50 h 414"/>
                <a:gd name="T70" fmla="*/ 338 w 356"/>
                <a:gd name="T71" fmla="*/ 66 h 414"/>
                <a:gd name="T72" fmla="*/ 346 w 356"/>
                <a:gd name="T73" fmla="*/ 88 h 414"/>
                <a:gd name="T74" fmla="*/ 350 w 356"/>
                <a:gd name="T75" fmla="*/ 114 h 414"/>
                <a:gd name="T76" fmla="*/ 350 w 356"/>
                <a:gd name="T77" fmla="*/ 166 h 414"/>
                <a:gd name="T78" fmla="*/ 352 w 356"/>
                <a:gd name="T79" fmla="*/ 246 h 414"/>
                <a:gd name="T80" fmla="*/ 352 w 356"/>
                <a:gd name="T81" fmla="*/ 412 h 41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56"/>
                <a:gd name="T124" fmla="*/ 0 h 414"/>
                <a:gd name="T125" fmla="*/ 356 w 356"/>
                <a:gd name="T126" fmla="*/ 414 h 41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56" h="414">
                  <a:moveTo>
                    <a:pt x="352" y="412"/>
                  </a:moveTo>
                  <a:lnTo>
                    <a:pt x="352" y="412"/>
                  </a:lnTo>
                  <a:lnTo>
                    <a:pt x="300" y="414"/>
                  </a:lnTo>
                  <a:lnTo>
                    <a:pt x="296" y="408"/>
                  </a:lnTo>
                  <a:lnTo>
                    <a:pt x="296" y="308"/>
                  </a:lnTo>
                  <a:lnTo>
                    <a:pt x="294" y="158"/>
                  </a:lnTo>
                  <a:lnTo>
                    <a:pt x="294" y="114"/>
                  </a:lnTo>
                  <a:lnTo>
                    <a:pt x="288" y="96"/>
                  </a:lnTo>
                  <a:lnTo>
                    <a:pt x="280" y="78"/>
                  </a:lnTo>
                  <a:lnTo>
                    <a:pt x="274" y="70"/>
                  </a:lnTo>
                  <a:lnTo>
                    <a:pt x="268" y="64"/>
                  </a:lnTo>
                  <a:lnTo>
                    <a:pt x="260" y="58"/>
                  </a:lnTo>
                  <a:lnTo>
                    <a:pt x="252" y="54"/>
                  </a:lnTo>
                  <a:lnTo>
                    <a:pt x="242" y="50"/>
                  </a:lnTo>
                  <a:lnTo>
                    <a:pt x="230" y="46"/>
                  </a:lnTo>
                  <a:lnTo>
                    <a:pt x="202" y="44"/>
                  </a:lnTo>
                  <a:lnTo>
                    <a:pt x="182" y="46"/>
                  </a:lnTo>
                  <a:lnTo>
                    <a:pt x="162" y="48"/>
                  </a:lnTo>
                  <a:lnTo>
                    <a:pt x="144" y="52"/>
                  </a:lnTo>
                  <a:lnTo>
                    <a:pt x="126" y="58"/>
                  </a:lnTo>
                  <a:lnTo>
                    <a:pt x="110" y="66"/>
                  </a:lnTo>
                  <a:lnTo>
                    <a:pt x="92" y="74"/>
                  </a:lnTo>
                  <a:lnTo>
                    <a:pt x="76" y="84"/>
                  </a:lnTo>
                  <a:lnTo>
                    <a:pt x="60" y="96"/>
                  </a:lnTo>
                  <a:lnTo>
                    <a:pt x="60" y="114"/>
                  </a:lnTo>
                  <a:lnTo>
                    <a:pt x="62" y="188"/>
                  </a:lnTo>
                  <a:lnTo>
                    <a:pt x="62" y="260"/>
                  </a:lnTo>
                  <a:lnTo>
                    <a:pt x="66" y="334"/>
                  </a:lnTo>
                  <a:lnTo>
                    <a:pt x="68" y="406"/>
                  </a:lnTo>
                  <a:lnTo>
                    <a:pt x="62" y="412"/>
                  </a:lnTo>
                  <a:lnTo>
                    <a:pt x="12" y="414"/>
                  </a:lnTo>
                  <a:lnTo>
                    <a:pt x="8" y="408"/>
                  </a:lnTo>
                  <a:lnTo>
                    <a:pt x="10" y="316"/>
                  </a:lnTo>
                  <a:lnTo>
                    <a:pt x="10" y="252"/>
                  </a:lnTo>
                  <a:lnTo>
                    <a:pt x="6" y="136"/>
                  </a:lnTo>
                  <a:lnTo>
                    <a:pt x="0" y="18"/>
                  </a:lnTo>
                  <a:lnTo>
                    <a:pt x="4" y="14"/>
                  </a:lnTo>
                  <a:lnTo>
                    <a:pt x="56" y="6"/>
                  </a:lnTo>
                  <a:lnTo>
                    <a:pt x="60" y="10"/>
                  </a:lnTo>
                  <a:lnTo>
                    <a:pt x="58" y="52"/>
                  </a:lnTo>
                  <a:lnTo>
                    <a:pt x="94" y="30"/>
                  </a:lnTo>
                  <a:lnTo>
                    <a:pt x="134" y="14"/>
                  </a:lnTo>
                  <a:lnTo>
                    <a:pt x="152" y="8"/>
                  </a:lnTo>
                  <a:lnTo>
                    <a:pt x="174" y="4"/>
                  </a:lnTo>
                  <a:lnTo>
                    <a:pt x="194" y="2"/>
                  </a:lnTo>
                  <a:lnTo>
                    <a:pt x="216" y="0"/>
                  </a:lnTo>
                  <a:lnTo>
                    <a:pt x="236" y="2"/>
                  </a:lnTo>
                  <a:lnTo>
                    <a:pt x="254" y="4"/>
                  </a:lnTo>
                  <a:lnTo>
                    <a:pt x="272" y="10"/>
                  </a:lnTo>
                  <a:lnTo>
                    <a:pt x="288" y="16"/>
                  </a:lnTo>
                  <a:lnTo>
                    <a:pt x="304" y="24"/>
                  </a:lnTo>
                  <a:lnTo>
                    <a:pt x="316" y="36"/>
                  </a:lnTo>
                  <a:lnTo>
                    <a:pt x="328" y="50"/>
                  </a:lnTo>
                  <a:lnTo>
                    <a:pt x="338" y="66"/>
                  </a:lnTo>
                  <a:lnTo>
                    <a:pt x="342" y="76"/>
                  </a:lnTo>
                  <a:lnTo>
                    <a:pt x="346" y="88"/>
                  </a:lnTo>
                  <a:lnTo>
                    <a:pt x="348" y="102"/>
                  </a:lnTo>
                  <a:lnTo>
                    <a:pt x="350" y="114"/>
                  </a:lnTo>
                  <a:lnTo>
                    <a:pt x="350" y="166"/>
                  </a:lnTo>
                  <a:lnTo>
                    <a:pt x="352" y="246"/>
                  </a:lnTo>
                  <a:lnTo>
                    <a:pt x="356" y="408"/>
                  </a:lnTo>
                  <a:lnTo>
                    <a:pt x="352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3804" name="Freeform 8"/>
            <p:cNvSpPr>
              <a:spLocks/>
            </p:cNvSpPr>
            <p:nvPr/>
          </p:nvSpPr>
          <p:spPr bwMode="gray">
            <a:xfrm>
              <a:off x="2893" y="1843"/>
              <a:ext cx="336" cy="626"/>
            </a:xfrm>
            <a:custGeom>
              <a:avLst/>
              <a:gdLst>
                <a:gd name="T0" fmla="*/ 332 w 336"/>
                <a:gd name="T1" fmla="*/ 624 h 626"/>
                <a:gd name="T2" fmla="*/ 332 w 336"/>
                <a:gd name="T3" fmla="*/ 624 h 626"/>
                <a:gd name="T4" fmla="*/ 310 w 336"/>
                <a:gd name="T5" fmla="*/ 622 h 626"/>
                <a:gd name="T6" fmla="*/ 310 w 336"/>
                <a:gd name="T7" fmla="*/ 622 h 626"/>
                <a:gd name="T8" fmla="*/ 270 w 336"/>
                <a:gd name="T9" fmla="*/ 626 h 626"/>
                <a:gd name="T10" fmla="*/ 260 w 336"/>
                <a:gd name="T11" fmla="*/ 622 h 626"/>
                <a:gd name="T12" fmla="*/ 260 w 336"/>
                <a:gd name="T13" fmla="*/ 622 h 626"/>
                <a:gd name="T14" fmla="*/ 162 w 336"/>
                <a:gd name="T15" fmla="*/ 506 h 626"/>
                <a:gd name="T16" fmla="*/ 62 w 336"/>
                <a:gd name="T17" fmla="*/ 390 h 626"/>
                <a:gd name="T18" fmla="*/ 62 w 336"/>
                <a:gd name="T19" fmla="*/ 412 h 626"/>
                <a:gd name="T20" fmla="*/ 62 w 336"/>
                <a:gd name="T21" fmla="*/ 412 h 626"/>
                <a:gd name="T22" fmla="*/ 62 w 336"/>
                <a:gd name="T23" fmla="*/ 490 h 626"/>
                <a:gd name="T24" fmla="*/ 66 w 336"/>
                <a:gd name="T25" fmla="*/ 568 h 626"/>
                <a:gd name="T26" fmla="*/ 66 w 336"/>
                <a:gd name="T27" fmla="*/ 568 h 626"/>
                <a:gd name="T28" fmla="*/ 68 w 336"/>
                <a:gd name="T29" fmla="*/ 620 h 626"/>
                <a:gd name="T30" fmla="*/ 62 w 336"/>
                <a:gd name="T31" fmla="*/ 624 h 626"/>
                <a:gd name="T32" fmla="*/ 62 w 336"/>
                <a:gd name="T33" fmla="*/ 624 h 626"/>
                <a:gd name="T34" fmla="*/ 14 w 336"/>
                <a:gd name="T35" fmla="*/ 626 h 626"/>
                <a:gd name="T36" fmla="*/ 8 w 336"/>
                <a:gd name="T37" fmla="*/ 620 h 626"/>
                <a:gd name="T38" fmla="*/ 8 w 336"/>
                <a:gd name="T39" fmla="*/ 284 h 626"/>
                <a:gd name="T40" fmla="*/ 8 w 336"/>
                <a:gd name="T41" fmla="*/ 284 h 626"/>
                <a:gd name="T42" fmla="*/ 6 w 336"/>
                <a:gd name="T43" fmla="*/ 148 h 626"/>
                <a:gd name="T44" fmla="*/ 0 w 336"/>
                <a:gd name="T45" fmla="*/ 12 h 626"/>
                <a:gd name="T46" fmla="*/ 6 w 336"/>
                <a:gd name="T47" fmla="*/ 8 h 626"/>
                <a:gd name="T48" fmla="*/ 6 w 336"/>
                <a:gd name="T49" fmla="*/ 8 h 626"/>
                <a:gd name="T50" fmla="*/ 58 w 336"/>
                <a:gd name="T51" fmla="*/ 0 h 626"/>
                <a:gd name="T52" fmla="*/ 64 w 336"/>
                <a:gd name="T53" fmla="*/ 6 h 626"/>
                <a:gd name="T54" fmla="*/ 64 w 336"/>
                <a:gd name="T55" fmla="*/ 6 h 626"/>
                <a:gd name="T56" fmla="*/ 62 w 336"/>
                <a:gd name="T57" fmla="*/ 100 h 626"/>
                <a:gd name="T58" fmla="*/ 62 w 336"/>
                <a:gd name="T59" fmla="*/ 382 h 626"/>
                <a:gd name="T60" fmla="*/ 138 w 336"/>
                <a:gd name="T61" fmla="*/ 310 h 626"/>
                <a:gd name="T62" fmla="*/ 138 w 336"/>
                <a:gd name="T63" fmla="*/ 310 h 626"/>
                <a:gd name="T64" fmla="*/ 182 w 336"/>
                <a:gd name="T65" fmla="*/ 268 h 626"/>
                <a:gd name="T66" fmla="*/ 222 w 336"/>
                <a:gd name="T67" fmla="*/ 226 h 626"/>
                <a:gd name="T68" fmla="*/ 234 w 336"/>
                <a:gd name="T69" fmla="*/ 222 h 626"/>
                <a:gd name="T70" fmla="*/ 294 w 336"/>
                <a:gd name="T71" fmla="*/ 222 h 626"/>
                <a:gd name="T72" fmla="*/ 298 w 336"/>
                <a:gd name="T73" fmla="*/ 228 h 626"/>
                <a:gd name="T74" fmla="*/ 298 w 336"/>
                <a:gd name="T75" fmla="*/ 228 h 626"/>
                <a:gd name="T76" fmla="*/ 210 w 336"/>
                <a:gd name="T77" fmla="*/ 304 h 626"/>
                <a:gd name="T78" fmla="*/ 124 w 336"/>
                <a:gd name="T79" fmla="*/ 382 h 626"/>
                <a:gd name="T80" fmla="*/ 202 w 336"/>
                <a:gd name="T81" fmla="*/ 472 h 626"/>
                <a:gd name="T82" fmla="*/ 202 w 336"/>
                <a:gd name="T83" fmla="*/ 472 h 626"/>
                <a:gd name="T84" fmla="*/ 274 w 336"/>
                <a:gd name="T85" fmla="*/ 550 h 626"/>
                <a:gd name="T86" fmla="*/ 274 w 336"/>
                <a:gd name="T87" fmla="*/ 550 h 626"/>
                <a:gd name="T88" fmla="*/ 304 w 336"/>
                <a:gd name="T89" fmla="*/ 584 h 626"/>
                <a:gd name="T90" fmla="*/ 336 w 336"/>
                <a:gd name="T91" fmla="*/ 618 h 626"/>
                <a:gd name="T92" fmla="*/ 332 w 336"/>
                <a:gd name="T93" fmla="*/ 624 h 62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36"/>
                <a:gd name="T142" fmla="*/ 0 h 626"/>
                <a:gd name="T143" fmla="*/ 336 w 336"/>
                <a:gd name="T144" fmla="*/ 626 h 62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36" h="626">
                  <a:moveTo>
                    <a:pt x="332" y="624"/>
                  </a:moveTo>
                  <a:lnTo>
                    <a:pt x="332" y="624"/>
                  </a:lnTo>
                  <a:lnTo>
                    <a:pt x="310" y="622"/>
                  </a:lnTo>
                  <a:lnTo>
                    <a:pt x="270" y="626"/>
                  </a:lnTo>
                  <a:lnTo>
                    <a:pt x="260" y="622"/>
                  </a:lnTo>
                  <a:lnTo>
                    <a:pt x="162" y="506"/>
                  </a:lnTo>
                  <a:lnTo>
                    <a:pt x="62" y="390"/>
                  </a:lnTo>
                  <a:lnTo>
                    <a:pt x="62" y="412"/>
                  </a:lnTo>
                  <a:lnTo>
                    <a:pt x="62" y="490"/>
                  </a:lnTo>
                  <a:lnTo>
                    <a:pt x="66" y="568"/>
                  </a:lnTo>
                  <a:lnTo>
                    <a:pt x="68" y="620"/>
                  </a:lnTo>
                  <a:lnTo>
                    <a:pt x="62" y="624"/>
                  </a:lnTo>
                  <a:lnTo>
                    <a:pt x="14" y="626"/>
                  </a:lnTo>
                  <a:lnTo>
                    <a:pt x="8" y="620"/>
                  </a:lnTo>
                  <a:lnTo>
                    <a:pt x="8" y="284"/>
                  </a:lnTo>
                  <a:lnTo>
                    <a:pt x="6" y="148"/>
                  </a:lnTo>
                  <a:lnTo>
                    <a:pt x="0" y="12"/>
                  </a:lnTo>
                  <a:lnTo>
                    <a:pt x="6" y="8"/>
                  </a:lnTo>
                  <a:lnTo>
                    <a:pt x="58" y="0"/>
                  </a:lnTo>
                  <a:lnTo>
                    <a:pt x="64" y="6"/>
                  </a:lnTo>
                  <a:lnTo>
                    <a:pt x="62" y="100"/>
                  </a:lnTo>
                  <a:lnTo>
                    <a:pt x="62" y="382"/>
                  </a:lnTo>
                  <a:lnTo>
                    <a:pt x="138" y="310"/>
                  </a:lnTo>
                  <a:lnTo>
                    <a:pt x="182" y="268"/>
                  </a:lnTo>
                  <a:lnTo>
                    <a:pt x="222" y="226"/>
                  </a:lnTo>
                  <a:lnTo>
                    <a:pt x="234" y="222"/>
                  </a:lnTo>
                  <a:lnTo>
                    <a:pt x="294" y="222"/>
                  </a:lnTo>
                  <a:lnTo>
                    <a:pt x="298" y="228"/>
                  </a:lnTo>
                  <a:lnTo>
                    <a:pt x="210" y="304"/>
                  </a:lnTo>
                  <a:lnTo>
                    <a:pt x="124" y="382"/>
                  </a:lnTo>
                  <a:lnTo>
                    <a:pt x="202" y="472"/>
                  </a:lnTo>
                  <a:lnTo>
                    <a:pt x="274" y="550"/>
                  </a:lnTo>
                  <a:lnTo>
                    <a:pt x="304" y="584"/>
                  </a:lnTo>
                  <a:lnTo>
                    <a:pt x="336" y="618"/>
                  </a:lnTo>
                  <a:lnTo>
                    <a:pt x="332" y="6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3805" name="Freeform 9"/>
            <p:cNvSpPr>
              <a:spLocks/>
            </p:cNvSpPr>
            <p:nvPr/>
          </p:nvSpPr>
          <p:spPr bwMode="gray">
            <a:xfrm>
              <a:off x="3357" y="1909"/>
              <a:ext cx="428" cy="560"/>
            </a:xfrm>
            <a:custGeom>
              <a:avLst/>
              <a:gdLst>
                <a:gd name="T0" fmla="*/ 428 w 428"/>
                <a:gd name="T1" fmla="*/ 8 h 560"/>
                <a:gd name="T2" fmla="*/ 428 w 428"/>
                <a:gd name="T3" fmla="*/ 8 h 560"/>
                <a:gd name="T4" fmla="*/ 380 w 428"/>
                <a:gd name="T5" fmla="*/ 90 h 560"/>
                <a:gd name="T6" fmla="*/ 332 w 428"/>
                <a:gd name="T7" fmla="*/ 172 h 560"/>
                <a:gd name="T8" fmla="*/ 238 w 428"/>
                <a:gd name="T9" fmla="*/ 330 h 560"/>
                <a:gd name="T10" fmla="*/ 238 w 428"/>
                <a:gd name="T11" fmla="*/ 338 h 560"/>
                <a:gd name="T12" fmla="*/ 238 w 428"/>
                <a:gd name="T13" fmla="*/ 338 h 560"/>
                <a:gd name="T14" fmla="*/ 240 w 428"/>
                <a:gd name="T15" fmla="*/ 446 h 560"/>
                <a:gd name="T16" fmla="*/ 244 w 428"/>
                <a:gd name="T17" fmla="*/ 554 h 560"/>
                <a:gd name="T18" fmla="*/ 238 w 428"/>
                <a:gd name="T19" fmla="*/ 558 h 560"/>
                <a:gd name="T20" fmla="*/ 238 w 428"/>
                <a:gd name="T21" fmla="*/ 558 h 560"/>
                <a:gd name="T22" fmla="*/ 188 w 428"/>
                <a:gd name="T23" fmla="*/ 560 h 560"/>
                <a:gd name="T24" fmla="*/ 182 w 428"/>
                <a:gd name="T25" fmla="*/ 556 h 560"/>
                <a:gd name="T26" fmla="*/ 182 w 428"/>
                <a:gd name="T27" fmla="*/ 556 h 560"/>
                <a:gd name="T28" fmla="*/ 184 w 428"/>
                <a:gd name="T29" fmla="*/ 468 h 560"/>
                <a:gd name="T30" fmla="*/ 184 w 428"/>
                <a:gd name="T31" fmla="*/ 382 h 560"/>
                <a:gd name="T32" fmla="*/ 184 w 428"/>
                <a:gd name="T33" fmla="*/ 382 h 560"/>
                <a:gd name="T34" fmla="*/ 182 w 428"/>
                <a:gd name="T35" fmla="*/ 334 h 560"/>
                <a:gd name="T36" fmla="*/ 94 w 428"/>
                <a:gd name="T37" fmla="*/ 174 h 560"/>
                <a:gd name="T38" fmla="*/ 94 w 428"/>
                <a:gd name="T39" fmla="*/ 174 h 560"/>
                <a:gd name="T40" fmla="*/ 0 w 428"/>
                <a:gd name="T41" fmla="*/ 10 h 560"/>
                <a:gd name="T42" fmla="*/ 4 w 428"/>
                <a:gd name="T43" fmla="*/ 4 h 560"/>
                <a:gd name="T44" fmla="*/ 4 w 428"/>
                <a:gd name="T45" fmla="*/ 4 h 560"/>
                <a:gd name="T46" fmla="*/ 60 w 428"/>
                <a:gd name="T47" fmla="*/ 0 h 560"/>
                <a:gd name="T48" fmla="*/ 68 w 428"/>
                <a:gd name="T49" fmla="*/ 6 h 560"/>
                <a:gd name="T50" fmla="*/ 68 w 428"/>
                <a:gd name="T51" fmla="*/ 6 h 560"/>
                <a:gd name="T52" fmla="*/ 140 w 428"/>
                <a:gd name="T53" fmla="*/ 146 h 560"/>
                <a:gd name="T54" fmla="*/ 214 w 428"/>
                <a:gd name="T55" fmla="*/ 286 h 560"/>
                <a:gd name="T56" fmla="*/ 214 w 428"/>
                <a:gd name="T57" fmla="*/ 286 h 560"/>
                <a:gd name="T58" fmla="*/ 254 w 428"/>
                <a:gd name="T59" fmla="*/ 218 h 560"/>
                <a:gd name="T60" fmla="*/ 294 w 428"/>
                <a:gd name="T61" fmla="*/ 148 h 560"/>
                <a:gd name="T62" fmla="*/ 332 w 428"/>
                <a:gd name="T63" fmla="*/ 76 h 560"/>
                <a:gd name="T64" fmla="*/ 368 w 428"/>
                <a:gd name="T65" fmla="*/ 6 h 560"/>
                <a:gd name="T66" fmla="*/ 374 w 428"/>
                <a:gd name="T67" fmla="*/ 2 h 560"/>
                <a:gd name="T68" fmla="*/ 424 w 428"/>
                <a:gd name="T69" fmla="*/ 2 h 560"/>
                <a:gd name="T70" fmla="*/ 428 w 428"/>
                <a:gd name="T71" fmla="*/ 8 h 56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28"/>
                <a:gd name="T109" fmla="*/ 0 h 560"/>
                <a:gd name="T110" fmla="*/ 428 w 428"/>
                <a:gd name="T111" fmla="*/ 560 h 56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28" h="560">
                  <a:moveTo>
                    <a:pt x="428" y="8"/>
                  </a:moveTo>
                  <a:lnTo>
                    <a:pt x="428" y="8"/>
                  </a:lnTo>
                  <a:lnTo>
                    <a:pt x="380" y="90"/>
                  </a:lnTo>
                  <a:lnTo>
                    <a:pt x="332" y="172"/>
                  </a:lnTo>
                  <a:lnTo>
                    <a:pt x="238" y="330"/>
                  </a:lnTo>
                  <a:lnTo>
                    <a:pt x="238" y="338"/>
                  </a:lnTo>
                  <a:lnTo>
                    <a:pt x="240" y="446"/>
                  </a:lnTo>
                  <a:lnTo>
                    <a:pt x="244" y="554"/>
                  </a:lnTo>
                  <a:lnTo>
                    <a:pt x="238" y="558"/>
                  </a:lnTo>
                  <a:lnTo>
                    <a:pt x="188" y="560"/>
                  </a:lnTo>
                  <a:lnTo>
                    <a:pt x="182" y="556"/>
                  </a:lnTo>
                  <a:lnTo>
                    <a:pt x="184" y="468"/>
                  </a:lnTo>
                  <a:lnTo>
                    <a:pt x="184" y="382"/>
                  </a:lnTo>
                  <a:lnTo>
                    <a:pt x="182" y="334"/>
                  </a:lnTo>
                  <a:lnTo>
                    <a:pt x="94" y="174"/>
                  </a:lnTo>
                  <a:lnTo>
                    <a:pt x="0" y="10"/>
                  </a:lnTo>
                  <a:lnTo>
                    <a:pt x="4" y="4"/>
                  </a:lnTo>
                  <a:lnTo>
                    <a:pt x="60" y="0"/>
                  </a:lnTo>
                  <a:lnTo>
                    <a:pt x="68" y="6"/>
                  </a:lnTo>
                  <a:lnTo>
                    <a:pt x="140" y="146"/>
                  </a:lnTo>
                  <a:lnTo>
                    <a:pt x="214" y="286"/>
                  </a:lnTo>
                  <a:lnTo>
                    <a:pt x="254" y="218"/>
                  </a:lnTo>
                  <a:lnTo>
                    <a:pt x="294" y="148"/>
                  </a:lnTo>
                  <a:lnTo>
                    <a:pt x="332" y="76"/>
                  </a:lnTo>
                  <a:lnTo>
                    <a:pt x="368" y="6"/>
                  </a:lnTo>
                  <a:lnTo>
                    <a:pt x="374" y="2"/>
                  </a:lnTo>
                  <a:lnTo>
                    <a:pt x="424" y="2"/>
                  </a:lnTo>
                  <a:lnTo>
                    <a:pt x="428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3806" name="Freeform 10"/>
            <p:cNvSpPr>
              <a:spLocks noEditPoints="1"/>
            </p:cNvSpPr>
            <p:nvPr/>
          </p:nvSpPr>
          <p:spPr bwMode="gray">
            <a:xfrm>
              <a:off x="3739" y="2055"/>
              <a:ext cx="398" cy="422"/>
            </a:xfrm>
            <a:custGeom>
              <a:avLst/>
              <a:gdLst>
                <a:gd name="T0" fmla="*/ 396 w 398"/>
                <a:gd name="T1" fmla="*/ 232 h 422"/>
                <a:gd name="T2" fmla="*/ 386 w 398"/>
                <a:gd name="T3" fmla="*/ 292 h 422"/>
                <a:gd name="T4" fmla="*/ 362 w 398"/>
                <a:gd name="T5" fmla="*/ 344 h 422"/>
                <a:gd name="T6" fmla="*/ 338 w 398"/>
                <a:gd name="T7" fmla="*/ 374 h 422"/>
                <a:gd name="T8" fmla="*/ 288 w 398"/>
                <a:gd name="T9" fmla="*/ 406 h 422"/>
                <a:gd name="T10" fmla="*/ 224 w 398"/>
                <a:gd name="T11" fmla="*/ 420 h 422"/>
                <a:gd name="T12" fmla="*/ 172 w 398"/>
                <a:gd name="T13" fmla="*/ 420 h 422"/>
                <a:gd name="T14" fmla="*/ 108 w 398"/>
                <a:gd name="T15" fmla="*/ 406 h 422"/>
                <a:gd name="T16" fmla="*/ 60 w 398"/>
                <a:gd name="T17" fmla="*/ 374 h 422"/>
                <a:gd name="T18" fmla="*/ 36 w 398"/>
                <a:gd name="T19" fmla="*/ 344 h 422"/>
                <a:gd name="T20" fmla="*/ 12 w 398"/>
                <a:gd name="T21" fmla="*/ 292 h 422"/>
                <a:gd name="T22" fmla="*/ 0 w 398"/>
                <a:gd name="T23" fmla="*/ 232 h 422"/>
                <a:gd name="T24" fmla="*/ 0 w 398"/>
                <a:gd name="T25" fmla="*/ 188 h 422"/>
                <a:gd name="T26" fmla="*/ 12 w 398"/>
                <a:gd name="T27" fmla="*/ 126 h 422"/>
                <a:gd name="T28" fmla="*/ 38 w 398"/>
                <a:gd name="T29" fmla="*/ 74 h 422"/>
                <a:gd name="T30" fmla="*/ 64 w 398"/>
                <a:gd name="T31" fmla="*/ 46 h 422"/>
                <a:gd name="T32" fmla="*/ 114 w 398"/>
                <a:gd name="T33" fmla="*/ 16 h 422"/>
                <a:gd name="T34" fmla="*/ 180 w 398"/>
                <a:gd name="T35" fmla="*/ 2 h 422"/>
                <a:gd name="T36" fmla="*/ 230 w 398"/>
                <a:gd name="T37" fmla="*/ 2 h 422"/>
                <a:gd name="T38" fmla="*/ 292 w 398"/>
                <a:gd name="T39" fmla="*/ 18 h 422"/>
                <a:gd name="T40" fmla="*/ 340 w 398"/>
                <a:gd name="T41" fmla="*/ 48 h 422"/>
                <a:gd name="T42" fmla="*/ 364 w 398"/>
                <a:gd name="T43" fmla="*/ 78 h 422"/>
                <a:gd name="T44" fmla="*/ 386 w 398"/>
                <a:gd name="T45" fmla="*/ 130 h 422"/>
                <a:gd name="T46" fmla="*/ 396 w 398"/>
                <a:gd name="T47" fmla="*/ 190 h 422"/>
                <a:gd name="T48" fmla="*/ 340 w 398"/>
                <a:gd name="T49" fmla="*/ 218 h 422"/>
                <a:gd name="T50" fmla="*/ 334 w 398"/>
                <a:gd name="T51" fmla="*/ 154 h 422"/>
                <a:gd name="T52" fmla="*/ 312 w 398"/>
                <a:gd name="T53" fmla="*/ 98 h 422"/>
                <a:gd name="T54" fmla="*/ 284 w 398"/>
                <a:gd name="T55" fmla="*/ 66 h 422"/>
                <a:gd name="T56" fmla="*/ 256 w 398"/>
                <a:gd name="T57" fmla="*/ 50 h 422"/>
                <a:gd name="T58" fmla="*/ 202 w 398"/>
                <a:gd name="T59" fmla="*/ 42 h 422"/>
                <a:gd name="T60" fmla="*/ 164 w 398"/>
                <a:gd name="T61" fmla="*/ 46 h 422"/>
                <a:gd name="T62" fmla="*/ 118 w 398"/>
                <a:gd name="T63" fmla="*/ 62 h 422"/>
                <a:gd name="T64" fmla="*/ 88 w 398"/>
                <a:gd name="T65" fmla="*/ 92 h 422"/>
                <a:gd name="T66" fmla="*/ 74 w 398"/>
                <a:gd name="T67" fmla="*/ 118 h 422"/>
                <a:gd name="T68" fmla="*/ 56 w 398"/>
                <a:gd name="T69" fmla="*/ 208 h 422"/>
                <a:gd name="T70" fmla="*/ 64 w 398"/>
                <a:gd name="T71" fmla="*/ 272 h 422"/>
                <a:gd name="T72" fmla="*/ 74 w 398"/>
                <a:gd name="T73" fmla="*/ 302 h 422"/>
                <a:gd name="T74" fmla="*/ 86 w 398"/>
                <a:gd name="T75" fmla="*/ 328 h 422"/>
                <a:gd name="T76" fmla="*/ 118 w 398"/>
                <a:gd name="T77" fmla="*/ 360 h 422"/>
                <a:gd name="T78" fmla="*/ 164 w 398"/>
                <a:gd name="T79" fmla="*/ 378 h 422"/>
                <a:gd name="T80" fmla="*/ 202 w 398"/>
                <a:gd name="T81" fmla="*/ 380 h 422"/>
                <a:gd name="T82" fmla="*/ 254 w 398"/>
                <a:gd name="T83" fmla="*/ 374 h 422"/>
                <a:gd name="T84" fmla="*/ 292 w 398"/>
                <a:gd name="T85" fmla="*/ 352 h 422"/>
                <a:gd name="T86" fmla="*/ 312 w 398"/>
                <a:gd name="T87" fmla="*/ 330 h 422"/>
                <a:gd name="T88" fmla="*/ 340 w 398"/>
                <a:gd name="T89" fmla="*/ 248 h 42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98"/>
                <a:gd name="T136" fmla="*/ 0 h 422"/>
                <a:gd name="T137" fmla="*/ 398 w 398"/>
                <a:gd name="T138" fmla="*/ 422 h 42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98" h="422">
                  <a:moveTo>
                    <a:pt x="398" y="212"/>
                  </a:moveTo>
                  <a:lnTo>
                    <a:pt x="398" y="212"/>
                  </a:lnTo>
                  <a:lnTo>
                    <a:pt x="396" y="232"/>
                  </a:lnTo>
                  <a:lnTo>
                    <a:pt x="394" y="254"/>
                  </a:lnTo>
                  <a:lnTo>
                    <a:pt x="390" y="274"/>
                  </a:lnTo>
                  <a:lnTo>
                    <a:pt x="386" y="292"/>
                  </a:lnTo>
                  <a:lnTo>
                    <a:pt x="380" y="310"/>
                  </a:lnTo>
                  <a:lnTo>
                    <a:pt x="372" y="328"/>
                  </a:lnTo>
                  <a:lnTo>
                    <a:pt x="362" y="344"/>
                  </a:lnTo>
                  <a:lnTo>
                    <a:pt x="350" y="360"/>
                  </a:lnTo>
                  <a:lnTo>
                    <a:pt x="338" y="374"/>
                  </a:lnTo>
                  <a:lnTo>
                    <a:pt x="324" y="386"/>
                  </a:lnTo>
                  <a:lnTo>
                    <a:pt x="306" y="396"/>
                  </a:lnTo>
                  <a:lnTo>
                    <a:pt x="288" y="406"/>
                  </a:lnTo>
                  <a:lnTo>
                    <a:pt x="268" y="412"/>
                  </a:lnTo>
                  <a:lnTo>
                    <a:pt x="246" y="418"/>
                  </a:lnTo>
                  <a:lnTo>
                    <a:pt x="224" y="420"/>
                  </a:lnTo>
                  <a:lnTo>
                    <a:pt x="198" y="422"/>
                  </a:lnTo>
                  <a:lnTo>
                    <a:pt x="172" y="420"/>
                  </a:lnTo>
                  <a:lnTo>
                    <a:pt x="150" y="418"/>
                  </a:lnTo>
                  <a:lnTo>
                    <a:pt x="128" y="412"/>
                  </a:lnTo>
                  <a:lnTo>
                    <a:pt x="108" y="406"/>
                  </a:lnTo>
                  <a:lnTo>
                    <a:pt x="90" y="396"/>
                  </a:lnTo>
                  <a:lnTo>
                    <a:pt x="74" y="386"/>
                  </a:lnTo>
                  <a:lnTo>
                    <a:pt x="60" y="374"/>
                  </a:lnTo>
                  <a:lnTo>
                    <a:pt x="48" y="358"/>
                  </a:lnTo>
                  <a:lnTo>
                    <a:pt x="36" y="344"/>
                  </a:lnTo>
                  <a:lnTo>
                    <a:pt x="26" y="328"/>
                  </a:lnTo>
                  <a:lnTo>
                    <a:pt x="18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52"/>
                  </a:lnTo>
                  <a:lnTo>
                    <a:pt x="0" y="232"/>
                  </a:lnTo>
                  <a:lnTo>
                    <a:pt x="0" y="210"/>
                  </a:lnTo>
                  <a:lnTo>
                    <a:pt x="0" y="188"/>
                  </a:lnTo>
                  <a:lnTo>
                    <a:pt x="2" y="166"/>
                  </a:lnTo>
                  <a:lnTo>
                    <a:pt x="6" y="146"/>
                  </a:lnTo>
                  <a:lnTo>
                    <a:pt x="12" y="126"/>
                  </a:lnTo>
                  <a:lnTo>
                    <a:pt x="20" y="108"/>
                  </a:lnTo>
                  <a:lnTo>
                    <a:pt x="28" y="90"/>
                  </a:lnTo>
                  <a:lnTo>
                    <a:pt x="38" y="74"/>
                  </a:lnTo>
                  <a:lnTo>
                    <a:pt x="50" y="60"/>
                  </a:lnTo>
                  <a:lnTo>
                    <a:pt x="64" y="46"/>
                  </a:lnTo>
                  <a:lnTo>
                    <a:pt x="78" y="34"/>
                  </a:lnTo>
                  <a:lnTo>
                    <a:pt x="94" y="24"/>
                  </a:lnTo>
                  <a:lnTo>
                    <a:pt x="114" y="16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80" y="2"/>
                  </a:lnTo>
                  <a:lnTo>
                    <a:pt x="204" y="0"/>
                  </a:lnTo>
                  <a:lnTo>
                    <a:pt x="230" y="2"/>
                  </a:lnTo>
                  <a:lnTo>
                    <a:pt x="252" y="6"/>
                  </a:lnTo>
                  <a:lnTo>
                    <a:pt x="274" y="10"/>
                  </a:lnTo>
                  <a:lnTo>
                    <a:pt x="292" y="18"/>
                  </a:lnTo>
                  <a:lnTo>
                    <a:pt x="310" y="26"/>
                  </a:lnTo>
                  <a:lnTo>
                    <a:pt x="326" y="36"/>
                  </a:lnTo>
                  <a:lnTo>
                    <a:pt x="340" y="48"/>
                  </a:lnTo>
                  <a:lnTo>
                    <a:pt x="352" y="64"/>
                  </a:lnTo>
                  <a:lnTo>
                    <a:pt x="364" y="78"/>
                  </a:lnTo>
                  <a:lnTo>
                    <a:pt x="372" y="94"/>
                  </a:lnTo>
                  <a:lnTo>
                    <a:pt x="380" y="112"/>
                  </a:lnTo>
                  <a:lnTo>
                    <a:pt x="386" y="130"/>
                  </a:lnTo>
                  <a:lnTo>
                    <a:pt x="392" y="150"/>
                  </a:lnTo>
                  <a:lnTo>
                    <a:pt x="394" y="168"/>
                  </a:lnTo>
                  <a:lnTo>
                    <a:pt x="396" y="190"/>
                  </a:lnTo>
                  <a:lnTo>
                    <a:pt x="398" y="212"/>
                  </a:lnTo>
                  <a:close/>
                  <a:moveTo>
                    <a:pt x="340" y="218"/>
                  </a:moveTo>
                  <a:lnTo>
                    <a:pt x="340" y="218"/>
                  </a:lnTo>
                  <a:lnTo>
                    <a:pt x="340" y="184"/>
                  </a:lnTo>
                  <a:lnTo>
                    <a:pt x="334" y="154"/>
                  </a:lnTo>
                  <a:lnTo>
                    <a:pt x="326" y="126"/>
                  </a:lnTo>
                  <a:lnTo>
                    <a:pt x="312" y="98"/>
                  </a:lnTo>
                  <a:lnTo>
                    <a:pt x="304" y="86"/>
                  </a:lnTo>
                  <a:lnTo>
                    <a:pt x="294" y="74"/>
                  </a:lnTo>
                  <a:lnTo>
                    <a:pt x="284" y="66"/>
                  </a:lnTo>
                  <a:lnTo>
                    <a:pt x="270" y="56"/>
                  </a:lnTo>
                  <a:lnTo>
                    <a:pt x="256" y="50"/>
                  </a:lnTo>
                  <a:lnTo>
                    <a:pt x="240" y="46"/>
                  </a:lnTo>
                  <a:lnTo>
                    <a:pt x="220" y="42"/>
                  </a:lnTo>
                  <a:lnTo>
                    <a:pt x="202" y="42"/>
                  </a:lnTo>
                  <a:lnTo>
                    <a:pt x="182" y="42"/>
                  </a:lnTo>
                  <a:lnTo>
                    <a:pt x="164" y="46"/>
                  </a:lnTo>
                  <a:lnTo>
                    <a:pt x="148" y="50"/>
                  </a:lnTo>
                  <a:lnTo>
                    <a:pt x="132" y="56"/>
                  </a:lnTo>
                  <a:lnTo>
                    <a:pt x="118" y="62"/>
                  </a:lnTo>
                  <a:lnTo>
                    <a:pt x="106" y="70"/>
                  </a:lnTo>
                  <a:lnTo>
                    <a:pt x="96" y="80"/>
                  </a:lnTo>
                  <a:lnTo>
                    <a:pt x="88" y="92"/>
                  </a:lnTo>
                  <a:lnTo>
                    <a:pt x="80" y="104"/>
                  </a:lnTo>
                  <a:lnTo>
                    <a:pt x="74" y="118"/>
                  </a:lnTo>
                  <a:lnTo>
                    <a:pt x="64" y="146"/>
                  </a:lnTo>
                  <a:lnTo>
                    <a:pt x="58" y="176"/>
                  </a:lnTo>
                  <a:lnTo>
                    <a:pt x="56" y="208"/>
                  </a:lnTo>
                  <a:lnTo>
                    <a:pt x="58" y="242"/>
                  </a:lnTo>
                  <a:lnTo>
                    <a:pt x="64" y="272"/>
                  </a:lnTo>
                  <a:lnTo>
                    <a:pt x="68" y="288"/>
                  </a:lnTo>
                  <a:lnTo>
                    <a:pt x="74" y="302"/>
                  </a:lnTo>
                  <a:lnTo>
                    <a:pt x="80" y="314"/>
                  </a:lnTo>
                  <a:lnTo>
                    <a:pt x="86" y="328"/>
                  </a:lnTo>
                  <a:lnTo>
                    <a:pt x="96" y="340"/>
                  </a:lnTo>
                  <a:lnTo>
                    <a:pt x="106" y="350"/>
                  </a:lnTo>
                  <a:lnTo>
                    <a:pt x="118" y="360"/>
                  </a:lnTo>
                  <a:lnTo>
                    <a:pt x="132" y="368"/>
                  </a:lnTo>
                  <a:lnTo>
                    <a:pt x="146" y="374"/>
                  </a:lnTo>
                  <a:lnTo>
                    <a:pt x="164" y="378"/>
                  </a:lnTo>
                  <a:lnTo>
                    <a:pt x="182" y="380"/>
                  </a:lnTo>
                  <a:lnTo>
                    <a:pt x="202" y="380"/>
                  </a:lnTo>
                  <a:lnTo>
                    <a:pt x="220" y="380"/>
                  </a:lnTo>
                  <a:lnTo>
                    <a:pt x="238" y="378"/>
                  </a:lnTo>
                  <a:lnTo>
                    <a:pt x="254" y="374"/>
                  </a:lnTo>
                  <a:lnTo>
                    <a:pt x="268" y="368"/>
                  </a:lnTo>
                  <a:lnTo>
                    <a:pt x="282" y="360"/>
                  </a:lnTo>
                  <a:lnTo>
                    <a:pt x="292" y="352"/>
                  </a:lnTo>
                  <a:lnTo>
                    <a:pt x="302" y="342"/>
                  </a:lnTo>
                  <a:lnTo>
                    <a:pt x="312" y="330"/>
                  </a:lnTo>
                  <a:lnTo>
                    <a:pt x="324" y="304"/>
                  </a:lnTo>
                  <a:lnTo>
                    <a:pt x="334" y="278"/>
                  </a:lnTo>
                  <a:lnTo>
                    <a:pt x="340" y="248"/>
                  </a:lnTo>
                  <a:lnTo>
                    <a:pt x="340" y="2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3807" name="Freeform 11"/>
            <p:cNvSpPr>
              <a:spLocks/>
            </p:cNvSpPr>
            <p:nvPr/>
          </p:nvSpPr>
          <p:spPr bwMode="gray">
            <a:xfrm>
              <a:off x="4183" y="2061"/>
              <a:ext cx="352" cy="416"/>
            </a:xfrm>
            <a:custGeom>
              <a:avLst/>
              <a:gdLst>
                <a:gd name="T0" fmla="*/ 300 w 352"/>
                <a:gd name="T1" fmla="*/ 408 h 416"/>
                <a:gd name="T2" fmla="*/ 296 w 352"/>
                <a:gd name="T3" fmla="*/ 404 h 416"/>
                <a:gd name="T4" fmla="*/ 296 w 352"/>
                <a:gd name="T5" fmla="*/ 368 h 416"/>
                <a:gd name="T6" fmla="*/ 264 w 352"/>
                <a:gd name="T7" fmla="*/ 388 h 416"/>
                <a:gd name="T8" fmla="*/ 228 w 352"/>
                <a:gd name="T9" fmla="*/ 404 h 416"/>
                <a:gd name="T10" fmla="*/ 190 w 352"/>
                <a:gd name="T11" fmla="*/ 412 h 416"/>
                <a:gd name="T12" fmla="*/ 150 w 352"/>
                <a:gd name="T13" fmla="*/ 416 h 416"/>
                <a:gd name="T14" fmla="*/ 124 w 352"/>
                <a:gd name="T15" fmla="*/ 414 h 416"/>
                <a:gd name="T16" fmla="*/ 102 w 352"/>
                <a:gd name="T17" fmla="*/ 410 h 416"/>
                <a:gd name="T18" fmla="*/ 56 w 352"/>
                <a:gd name="T19" fmla="*/ 390 h 416"/>
                <a:gd name="T20" fmla="*/ 44 w 352"/>
                <a:gd name="T21" fmla="*/ 382 h 416"/>
                <a:gd name="T22" fmla="*/ 28 w 352"/>
                <a:gd name="T23" fmla="*/ 362 h 416"/>
                <a:gd name="T24" fmla="*/ 20 w 352"/>
                <a:gd name="T25" fmla="*/ 352 h 416"/>
                <a:gd name="T26" fmla="*/ 6 w 352"/>
                <a:gd name="T27" fmla="*/ 304 h 416"/>
                <a:gd name="T28" fmla="*/ 2 w 352"/>
                <a:gd name="T29" fmla="*/ 278 h 416"/>
                <a:gd name="T30" fmla="*/ 2 w 352"/>
                <a:gd name="T31" fmla="*/ 252 h 416"/>
                <a:gd name="T32" fmla="*/ 2 w 352"/>
                <a:gd name="T33" fmla="*/ 154 h 416"/>
                <a:gd name="T34" fmla="*/ 2 w 352"/>
                <a:gd name="T35" fmla="*/ 82 h 416"/>
                <a:gd name="T36" fmla="*/ 4 w 352"/>
                <a:gd name="T37" fmla="*/ 2 h 416"/>
                <a:gd name="T38" fmla="*/ 56 w 352"/>
                <a:gd name="T39" fmla="*/ 0 h 416"/>
                <a:gd name="T40" fmla="*/ 62 w 352"/>
                <a:gd name="T41" fmla="*/ 6 h 416"/>
                <a:gd name="T42" fmla="*/ 58 w 352"/>
                <a:gd name="T43" fmla="*/ 156 h 416"/>
                <a:gd name="T44" fmla="*/ 58 w 352"/>
                <a:gd name="T45" fmla="*/ 252 h 416"/>
                <a:gd name="T46" fmla="*/ 64 w 352"/>
                <a:gd name="T47" fmla="*/ 298 h 416"/>
                <a:gd name="T48" fmla="*/ 70 w 352"/>
                <a:gd name="T49" fmla="*/ 320 h 416"/>
                <a:gd name="T50" fmla="*/ 80 w 352"/>
                <a:gd name="T51" fmla="*/ 338 h 416"/>
                <a:gd name="T52" fmla="*/ 92 w 352"/>
                <a:gd name="T53" fmla="*/ 354 h 416"/>
                <a:gd name="T54" fmla="*/ 112 w 352"/>
                <a:gd name="T55" fmla="*/ 366 h 416"/>
                <a:gd name="T56" fmla="*/ 134 w 352"/>
                <a:gd name="T57" fmla="*/ 372 h 416"/>
                <a:gd name="T58" fmla="*/ 162 w 352"/>
                <a:gd name="T59" fmla="*/ 374 h 416"/>
                <a:gd name="T60" fmla="*/ 182 w 352"/>
                <a:gd name="T61" fmla="*/ 374 h 416"/>
                <a:gd name="T62" fmla="*/ 218 w 352"/>
                <a:gd name="T63" fmla="*/ 368 h 416"/>
                <a:gd name="T64" fmla="*/ 250 w 352"/>
                <a:gd name="T65" fmla="*/ 354 h 416"/>
                <a:gd name="T66" fmla="*/ 280 w 352"/>
                <a:gd name="T67" fmla="*/ 336 h 416"/>
                <a:gd name="T68" fmla="*/ 294 w 352"/>
                <a:gd name="T69" fmla="*/ 270 h 416"/>
                <a:gd name="T70" fmla="*/ 294 w 352"/>
                <a:gd name="T71" fmla="*/ 204 h 416"/>
                <a:gd name="T72" fmla="*/ 288 w 352"/>
                <a:gd name="T73" fmla="*/ 8 h 416"/>
                <a:gd name="T74" fmla="*/ 292 w 352"/>
                <a:gd name="T75" fmla="*/ 2 h 416"/>
                <a:gd name="T76" fmla="*/ 342 w 352"/>
                <a:gd name="T77" fmla="*/ 0 h 416"/>
                <a:gd name="T78" fmla="*/ 346 w 352"/>
                <a:gd name="T79" fmla="*/ 6 h 416"/>
                <a:gd name="T80" fmla="*/ 346 w 352"/>
                <a:gd name="T81" fmla="*/ 162 h 416"/>
                <a:gd name="T82" fmla="*/ 352 w 352"/>
                <a:gd name="T83" fmla="*/ 402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52"/>
                <a:gd name="T127" fmla="*/ 0 h 416"/>
                <a:gd name="T128" fmla="*/ 352 w 352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52" h="416">
                  <a:moveTo>
                    <a:pt x="346" y="406"/>
                  </a:moveTo>
                  <a:lnTo>
                    <a:pt x="300" y="408"/>
                  </a:lnTo>
                  <a:lnTo>
                    <a:pt x="296" y="404"/>
                  </a:lnTo>
                  <a:lnTo>
                    <a:pt x="296" y="368"/>
                  </a:lnTo>
                  <a:lnTo>
                    <a:pt x="280" y="380"/>
                  </a:lnTo>
                  <a:lnTo>
                    <a:pt x="264" y="388"/>
                  </a:lnTo>
                  <a:lnTo>
                    <a:pt x="246" y="398"/>
                  </a:lnTo>
                  <a:lnTo>
                    <a:pt x="228" y="404"/>
                  </a:lnTo>
                  <a:lnTo>
                    <a:pt x="210" y="410"/>
                  </a:lnTo>
                  <a:lnTo>
                    <a:pt x="190" y="412"/>
                  </a:lnTo>
                  <a:lnTo>
                    <a:pt x="170" y="416"/>
                  </a:lnTo>
                  <a:lnTo>
                    <a:pt x="150" y="416"/>
                  </a:lnTo>
                  <a:lnTo>
                    <a:pt x="124" y="414"/>
                  </a:lnTo>
                  <a:lnTo>
                    <a:pt x="102" y="410"/>
                  </a:lnTo>
                  <a:lnTo>
                    <a:pt x="78" y="402"/>
                  </a:lnTo>
                  <a:lnTo>
                    <a:pt x="56" y="390"/>
                  </a:lnTo>
                  <a:lnTo>
                    <a:pt x="44" y="382"/>
                  </a:lnTo>
                  <a:lnTo>
                    <a:pt x="36" y="372"/>
                  </a:lnTo>
                  <a:lnTo>
                    <a:pt x="28" y="362"/>
                  </a:lnTo>
                  <a:lnTo>
                    <a:pt x="20" y="352"/>
                  </a:lnTo>
                  <a:lnTo>
                    <a:pt x="12" y="328"/>
                  </a:lnTo>
                  <a:lnTo>
                    <a:pt x="6" y="304"/>
                  </a:lnTo>
                  <a:lnTo>
                    <a:pt x="2" y="278"/>
                  </a:lnTo>
                  <a:lnTo>
                    <a:pt x="2" y="252"/>
                  </a:lnTo>
                  <a:lnTo>
                    <a:pt x="2" y="204"/>
                  </a:lnTo>
                  <a:lnTo>
                    <a:pt x="2" y="154"/>
                  </a:lnTo>
                  <a:lnTo>
                    <a:pt x="2" y="82"/>
                  </a:lnTo>
                  <a:lnTo>
                    <a:pt x="0" y="8"/>
                  </a:lnTo>
                  <a:lnTo>
                    <a:pt x="4" y="2"/>
                  </a:lnTo>
                  <a:lnTo>
                    <a:pt x="56" y="0"/>
                  </a:lnTo>
                  <a:lnTo>
                    <a:pt x="62" y="6"/>
                  </a:lnTo>
                  <a:lnTo>
                    <a:pt x="60" y="80"/>
                  </a:lnTo>
                  <a:lnTo>
                    <a:pt x="58" y="156"/>
                  </a:lnTo>
                  <a:lnTo>
                    <a:pt x="58" y="252"/>
                  </a:lnTo>
                  <a:lnTo>
                    <a:pt x="60" y="276"/>
                  </a:lnTo>
                  <a:lnTo>
                    <a:pt x="64" y="298"/>
                  </a:lnTo>
                  <a:lnTo>
                    <a:pt x="70" y="320"/>
                  </a:lnTo>
                  <a:lnTo>
                    <a:pt x="80" y="338"/>
                  </a:lnTo>
                  <a:lnTo>
                    <a:pt x="86" y="346"/>
                  </a:lnTo>
                  <a:lnTo>
                    <a:pt x="92" y="354"/>
                  </a:lnTo>
                  <a:lnTo>
                    <a:pt x="102" y="360"/>
                  </a:lnTo>
                  <a:lnTo>
                    <a:pt x="112" y="366"/>
                  </a:lnTo>
                  <a:lnTo>
                    <a:pt x="122" y="370"/>
                  </a:lnTo>
                  <a:lnTo>
                    <a:pt x="134" y="372"/>
                  </a:lnTo>
                  <a:lnTo>
                    <a:pt x="148" y="374"/>
                  </a:lnTo>
                  <a:lnTo>
                    <a:pt x="162" y="374"/>
                  </a:lnTo>
                  <a:lnTo>
                    <a:pt x="182" y="374"/>
                  </a:lnTo>
                  <a:lnTo>
                    <a:pt x="200" y="372"/>
                  </a:lnTo>
                  <a:lnTo>
                    <a:pt x="218" y="368"/>
                  </a:lnTo>
                  <a:lnTo>
                    <a:pt x="234" y="362"/>
                  </a:lnTo>
                  <a:lnTo>
                    <a:pt x="250" y="354"/>
                  </a:lnTo>
                  <a:lnTo>
                    <a:pt x="266" y="346"/>
                  </a:lnTo>
                  <a:lnTo>
                    <a:pt x="280" y="336"/>
                  </a:lnTo>
                  <a:lnTo>
                    <a:pt x="294" y="324"/>
                  </a:lnTo>
                  <a:lnTo>
                    <a:pt x="294" y="270"/>
                  </a:lnTo>
                  <a:lnTo>
                    <a:pt x="294" y="204"/>
                  </a:lnTo>
                  <a:lnTo>
                    <a:pt x="292" y="106"/>
                  </a:lnTo>
                  <a:lnTo>
                    <a:pt x="288" y="8"/>
                  </a:lnTo>
                  <a:lnTo>
                    <a:pt x="292" y="2"/>
                  </a:lnTo>
                  <a:lnTo>
                    <a:pt x="318" y="2"/>
                  </a:lnTo>
                  <a:lnTo>
                    <a:pt x="342" y="0"/>
                  </a:lnTo>
                  <a:lnTo>
                    <a:pt x="346" y="6"/>
                  </a:lnTo>
                  <a:lnTo>
                    <a:pt x="346" y="162"/>
                  </a:lnTo>
                  <a:lnTo>
                    <a:pt x="346" y="282"/>
                  </a:lnTo>
                  <a:lnTo>
                    <a:pt x="352" y="402"/>
                  </a:lnTo>
                  <a:lnTo>
                    <a:pt x="346" y="4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3797" name="Rectangle 12"/>
          <p:cNvSpPr>
            <a:spLocks noChangeArrowheads="1"/>
          </p:cNvSpPr>
          <p:nvPr/>
        </p:nvSpPr>
        <p:spPr bwMode="gray">
          <a:xfrm>
            <a:off x="0" y="0"/>
            <a:ext cx="304323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marL="3619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he-IL" altLang="he-IL" sz="3600" b="1">
              <a:solidFill>
                <a:schemeClr val="bg1"/>
              </a:solidFill>
            </a:endParaRPr>
          </a:p>
        </p:txBody>
      </p:sp>
      <p:sp>
        <p:nvSpPr>
          <p:cNvPr id="33798" name="Rectangle 13"/>
          <p:cNvSpPr>
            <a:spLocks noChangeArrowheads="1"/>
          </p:cNvSpPr>
          <p:nvPr/>
        </p:nvSpPr>
        <p:spPr bwMode="auto">
          <a:xfrm>
            <a:off x="3043238" y="2481263"/>
            <a:ext cx="609282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GB" sz="2000">
                <a:solidFill>
                  <a:schemeClr val="accent1"/>
                </a:solidFill>
              </a:rPr>
              <a:t>That</a:t>
            </a:r>
            <a:r>
              <a:rPr lang="en-GB" altLang="en-GB" sz="2000">
                <a:solidFill>
                  <a:schemeClr val="accent1"/>
                </a:solidFill>
              </a:rPr>
              <a:t> concludes this chapter</a:t>
            </a:r>
            <a:endParaRPr lang="en-US" altLang="en-GB"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58BC59-F971-412F-9491-BFADE610E14A}" type="slidenum">
              <a:rPr lang="en-US" altLang="he-IL" sz="1200"/>
              <a:pPr/>
              <a:t>4</a:t>
            </a:fld>
            <a:endParaRPr lang="en-US" altLang="he-IL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What comes before Software Design?</a:t>
            </a:r>
            <a:endParaRPr lang="en-US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17366804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58BC59-F971-412F-9491-BFADE610E14A}" type="slidenum">
              <a:rPr lang="en-US" altLang="he-IL" sz="1200"/>
              <a:pPr/>
              <a:t>5</a:t>
            </a:fld>
            <a:endParaRPr lang="en-US" altLang="he-IL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What comes before Software Design?</a:t>
            </a:r>
            <a:endParaRPr lang="en-US" altLang="he-IL" dirty="0" smtClean="0"/>
          </a:p>
        </p:txBody>
      </p:sp>
      <p:pic>
        <p:nvPicPr>
          <p:cNvPr id="2050" name="Picture 2" descr="http://www.benhallbenhall.com/wp-content/uploads/sites/8/2012/05/SoftwareDesignComic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7"/>
          <a:stretch/>
        </p:blipFill>
        <p:spPr bwMode="auto">
          <a:xfrm>
            <a:off x="1004887" y="1189831"/>
            <a:ext cx="7134225" cy="516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03061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58BC59-F971-412F-9491-BFADE610E14A}" type="slidenum">
              <a:rPr lang="en-US" altLang="he-IL" sz="1200" smtClean="0"/>
              <a:pPr/>
              <a:t>6</a:t>
            </a:fld>
            <a:endParaRPr lang="en-US" altLang="he-IL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What comes before Software Design?</a:t>
            </a:r>
            <a:endParaRPr lang="en-US" altLang="he-IL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5175" y="1295400"/>
            <a:ext cx="8010525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73050" indent="-2714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+mn-lt"/>
                <a:cs typeface="+mn-cs"/>
              </a:defRPr>
            </a:lvl2pPr>
            <a:lvl3pPr marL="546100" indent="-2714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3pPr>
            <a:lvl4pPr marL="806450" indent="-2587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4pPr>
            <a:lvl5pPr marL="1073150" indent="-26511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5pPr>
            <a:lvl6pPr marL="15303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6pPr>
            <a:lvl7pPr marL="19875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7pPr>
            <a:lvl8pPr marL="24447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8pPr>
            <a:lvl9pPr marL="29019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lvl="1" eaLnBrk="1" hangingPunct="1">
              <a:buSzTx/>
              <a:buFontTx/>
            </a:pPr>
            <a:r>
              <a:rPr lang="en-US" altLang="he-IL" kern="0" dirty="0" smtClean="0"/>
              <a:t>Requirements</a:t>
            </a:r>
          </a:p>
          <a:p>
            <a:pPr lvl="3" eaLnBrk="1" hangingPunct="1">
              <a:buSzTx/>
              <a:buFont typeface="Courier New" panose="02070309020205020404" pitchFamily="49" charset="0"/>
              <a:buChar char="o"/>
            </a:pPr>
            <a:r>
              <a:rPr lang="en-US" altLang="he-IL" kern="0" dirty="0" smtClean="0"/>
              <a:t>Usage</a:t>
            </a:r>
            <a:endParaRPr lang="en-US" altLang="he-IL" kern="0" dirty="0"/>
          </a:p>
          <a:p>
            <a:pPr lvl="3" eaLnBrk="1" hangingPunct="1">
              <a:buSzTx/>
              <a:buFont typeface="Courier New" panose="02070309020205020404" pitchFamily="49" charset="0"/>
              <a:buChar char="o"/>
            </a:pPr>
            <a:r>
              <a:rPr lang="en-US" altLang="he-IL" kern="0" dirty="0" smtClean="0"/>
              <a:t>Scale and Performance Requirements</a:t>
            </a:r>
            <a:endParaRPr lang="en-US" altLang="he-IL" kern="0" dirty="0"/>
          </a:p>
          <a:p>
            <a:pPr lvl="3" eaLnBrk="1" hangingPunct="1">
              <a:buSzTx/>
              <a:buFont typeface="Courier New" panose="02070309020205020404" pitchFamily="49" charset="0"/>
              <a:buChar char="o"/>
            </a:pPr>
            <a:r>
              <a:rPr lang="en-US" altLang="he-IL" kern="0" dirty="0" smtClean="0"/>
              <a:t>Input / Output definitions</a:t>
            </a:r>
          </a:p>
          <a:p>
            <a:pPr lvl="3" eaLnBrk="1" hangingPunct="1">
              <a:buSzTx/>
              <a:buFont typeface="Courier New" panose="02070309020205020404" pitchFamily="49" charset="0"/>
              <a:buChar char="o"/>
            </a:pPr>
            <a:r>
              <a:rPr lang="en-US" altLang="he-IL" kern="0" dirty="0" smtClean="0"/>
              <a:t>Deployment requirements</a:t>
            </a:r>
          </a:p>
          <a:p>
            <a:pPr lvl="1" eaLnBrk="1" hangingPunct="1">
              <a:buSzTx/>
              <a:buFontTx/>
            </a:pPr>
            <a:r>
              <a:rPr lang="en-US" altLang="he-IL" kern="0" dirty="0" smtClean="0"/>
              <a:t>Architecture</a:t>
            </a:r>
          </a:p>
          <a:p>
            <a:pPr lvl="3" eaLnBrk="1" hangingPunct="1">
              <a:buSzTx/>
              <a:buFont typeface="Courier New" panose="02070309020205020404" pitchFamily="49" charset="0"/>
              <a:buChar char="o"/>
            </a:pPr>
            <a:r>
              <a:rPr lang="en-US" altLang="he-IL" kern="0" dirty="0" smtClean="0"/>
              <a:t>Topology</a:t>
            </a:r>
          </a:p>
          <a:p>
            <a:pPr lvl="3" eaLnBrk="1" hangingPunct="1">
              <a:buSzTx/>
              <a:buFont typeface="Courier New" panose="02070309020205020404" pitchFamily="49" charset="0"/>
              <a:buChar char="o"/>
            </a:pPr>
            <a:r>
              <a:rPr lang="en-US" altLang="he-IL" kern="0" dirty="0" smtClean="0"/>
              <a:t>Software Modules – Teams</a:t>
            </a:r>
          </a:p>
          <a:p>
            <a:pPr lvl="3" eaLnBrk="1" hangingPunct="1">
              <a:buSzTx/>
              <a:buFont typeface="Courier New" panose="02070309020205020404" pitchFamily="49" charset="0"/>
              <a:buChar char="o"/>
            </a:pPr>
            <a:r>
              <a:rPr lang="en-US" altLang="he-IL" kern="0" dirty="0" smtClean="0"/>
              <a:t>Scope of each Module - Team</a:t>
            </a:r>
          </a:p>
          <a:p>
            <a:pPr lvl="3" eaLnBrk="1" hangingPunct="1">
              <a:buSzTx/>
              <a:buFont typeface="Courier New" panose="02070309020205020404" pitchFamily="49" charset="0"/>
              <a:buChar char="o"/>
            </a:pPr>
            <a:r>
              <a:rPr lang="en-US" altLang="he-IL" kern="0" dirty="0" smtClean="0"/>
              <a:t>Communication between modules (API calls, IPC - TCP/IP, Message BUS, …)</a:t>
            </a:r>
          </a:p>
          <a:p>
            <a:pPr lvl="3" eaLnBrk="1" hangingPunct="1">
              <a:buSzTx/>
              <a:buFont typeface="Courier New" panose="02070309020205020404" pitchFamily="49" charset="0"/>
              <a:buChar char="o"/>
            </a:pPr>
            <a:r>
              <a:rPr lang="en-US" altLang="he-IL" kern="0" dirty="0" smtClean="0"/>
              <a:t>Storage, Database</a:t>
            </a:r>
          </a:p>
          <a:p>
            <a:pPr lvl="3" eaLnBrk="1" hangingPunct="1">
              <a:buSzTx/>
              <a:buFont typeface="Courier New" panose="02070309020205020404" pitchFamily="49" charset="0"/>
              <a:buChar char="o"/>
            </a:pPr>
            <a:r>
              <a:rPr lang="en-US" altLang="he-IL" kern="0" dirty="0" smtClean="0"/>
              <a:t>Deployment Architecture</a:t>
            </a:r>
          </a:p>
          <a:p>
            <a:pPr lvl="1" eaLnBrk="1" hangingPunct="1">
              <a:buSzTx/>
              <a:buFontTx/>
              <a:buNone/>
            </a:pPr>
            <a:endParaRPr lang="en-US" altLang="he-IL" kern="0" dirty="0" smtClean="0"/>
          </a:p>
        </p:txBody>
      </p:sp>
    </p:spTree>
    <p:extLst>
      <p:ext uri="{BB962C8B-B14F-4D97-AF65-F5344CB8AC3E}">
        <p14:creationId xmlns:p14="http://schemas.microsoft.com/office/powerpoint/2010/main" val="376082780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58BC59-F971-412F-9491-BFADE610E14A}" type="slidenum">
              <a:rPr lang="en-US" altLang="he-IL" sz="1200" smtClean="0"/>
              <a:pPr/>
              <a:t>7</a:t>
            </a:fld>
            <a:endParaRPr lang="en-US" altLang="he-IL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Software Module</a:t>
            </a:r>
            <a:endParaRPr lang="en-US" altLang="he-IL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5175" y="1295400"/>
            <a:ext cx="8010525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73050" indent="-2714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+mn-lt"/>
                <a:cs typeface="+mn-cs"/>
              </a:defRPr>
            </a:lvl2pPr>
            <a:lvl3pPr marL="546100" indent="-2714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3pPr>
            <a:lvl4pPr marL="806450" indent="-25876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4pPr>
            <a:lvl5pPr marL="1073150" indent="-265113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5pPr>
            <a:lvl6pPr marL="15303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6pPr>
            <a:lvl7pPr marL="19875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7pPr>
            <a:lvl8pPr marL="24447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8pPr>
            <a:lvl9pPr marL="2901950" indent="-265113" algn="l" defTabSz="912813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lvl="1" eaLnBrk="1" hangingPunct="1">
              <a:buSzTx/>
              <a:buFontTx/>
            </a:pPr>
            <a:r>
              <a:rPr lang="en-US" altLang="he-IL" kern="0" dirty="0" smtClean="0"/>
              <a:t>Separation of Concerns</a:t>
            </a:r>
          </a:p>
          <a:p>
            <a:pPr lvl="3" eaLnBrk="1" hangingPunct="1">
              <a:buSzTx/>
              <a:buFont typeface="Courier New" panose="02070309020205020404" pitchFamily="49" charset="0"/>
              <a:buChar char="o"/>
            </a:pPr>
            <a:r>
              <a:rPr lang="en-US" altLang="he-IL" sz="1800" kern="0" dirty="0" smtClean="0"/>
              <a:t>A well define purpose / tasks</a:t>
            </a:r>
            <a:endParaRPr lang="en-US" altLang="he-IL" sz="1800" kern="0" dirty="0"/>
          </a:p>
          <a:p>
            <a:pPr lvl="3" eaLnBrk="1" hangingPunct="1">
              <a:buSzTx/>
              <a:buFont typeface="Courier New" panose="02070309020205020404" pitchFamily="49" charset="0"/>
              <a:buChar char="o"/>
            </a:pPr>
            <a:r>
              <a:rPr lang="en-US" altLang="he-IL" sz="1800" kern="0" dirty="0" smtClean="0"/>
              <a:t>Can be implemented on its own</a:t>
            </a:r>
          </a:p>
          <a:p>
            <a:pPr lvl="3" eaLnBrk="1" hangingPunct="1">
              <a:buSzTx/>
              <a:buFont typeface="Courier New" panose="02070309020205020404" pitchFamily="49" charset="0"/>
              <a:buChar char="o"/>
            </a:pPr>
            <a:r>
              <a:rPr lang="en-US" altLang="he-IL" sz="1800" kern="0" dirty="0"/>
              <a:t>Can be </a:t>
            </a:r>
            <a:r>
              <a:rPr lang="en-US" altLang="he-IL" sz="1800" kern="0" dirty="0" smtClean="0"/>
              <a:t>compiled and built on </a:t>
            </a:r>
            <a:r>
              <a:rPr lang="en-US" altLang="he-IL" sz="1800" kern="0" dirty="0"/>
              <a:t>its </a:t>
            </a:r>
            <a:r>
              <a:rPr lang="en-US" altLang="he-IL" sz="1800" kern="0" dirty="0" smtClean="0"/>
              <a:t>own (may require interfaces or headers of other components)</a:t>
            </a:r>
          </a:p>
          <a:p>
            <a:pPr lvl="3" eaLnBrk="1" hangingPunct="1">
              <a:buSzTx/>
              <a:buFont typeface="Courier New" panose="02070309020205020404" pitchFamily="49" charset="0"/>
              <a:buChar char="o"/>
            </a:pPr>
            <a:r>
              <a:rPr lang="en-US" altLang="he-IL" sz="1800" kern="0" dirty="0" smtClean="0"/>
              <a:t>Can be tested on its own (may require stubs for other modules)</a:t>
            </a:r>
          </a:p>
          <a:p>
            <a:pPr lvl="3" eaLnBrk="1" hangingPunct="1">
              <a:buSzTx/>
              <a:buFont typeface="Courier New" panose="02070309020205020404" pitchFamily="49" charset="0"/>
              <a:buChar char="o"/>
            </a:pPr>
            <a:r>
              <a:rPr lang="en-US" altLang="he-IL" sz="1800" kern="0" dirty="0" smtClean="0"/>
              <a:t>Doesn’t require the internal knowledge of other modules</a:t>
            </a:r>
          </a:p>
        </p:txBody>
      </p:sp>
    </p:spTree>
    <p:extLst>
      <p:ext uri="{BB962C8B-B14F-4D97-AF65-F5344CB8AC3E}">
        <p14:creationId xmlns:p14="http://schemas.microsoft.com/office/powerpoint/2010/main" val="326642200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58BC59-F971-412F-9491-BFADE610E14A}" type="slidenum">
              <a:rPr lang="en-US" altLang="he-IL" sz="1200" smtClean="0"/>
              <a:pPr/>
              <a:t>8</a:t>
            </a:fld>
            <a:endParaRPr lang="en-US" altLang="he-IL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The Software Development Lifecycle </a:t>
            </a:r>
            <a:endParaRPr lang="en-US" altLang="he-IL" dirty="0" smtClean="0"/>
          </a:p>
        </p:txBody>
      </p:sp>
      <p:pic>
        <p:nvPicPr>
          <p:cNvPr id="3074" name="Picture 2" descr="Image result for Software Desig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1" t="25470"/>
          <a:stretch/>
        </p:blipFill>
        <p:spPr bwMode="auto">
          <a:xfrm>
            <a:off x="398276" y="1201270"/>
            <a:ext cx="5796304" cy="417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06671" y="1201270"/>
            <a:ext cx="2595283" cy="23575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74625" indent="-174625">
              <a:tabLst>
                <a:tab pos="174625" algn="l"/>
              </a:tabLst>
            </a:pPr>
            <a:r>
              <a:rPr lang="en-US" sz="1600" dirty="0" smtClean="0"/>
              <a:t>*	We are </a:t>
            </a:r>
            <a:r>
              <a:rPr lang="en-US" sz="1600" u="sng" dirty="0" smtClean="0"/>
              <a:t>not</a:t>
            </a:r>
            <a:r>
              <a:rPr lang="en-US" sz="1600" dirty="0" smtClean="0"/>
              <a:t> going to dive into Design Models:</a:t>
            </a: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174625" algn="l"/>
              </a:tabLst>
            </a:pPr>
            <a:r>
              <a:rPr lang="en-US" sz="1600" dirty="0" smtClean="0"/>
              <a:t>Water Fall</a:t>
            </a: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174625" algn="l"/>
              </a:tabLst>
            </a:pPr>
            <a:r>
              <a:rPr lang="en-US" sz="1600" dirty="0" smtClean="0"/>
              <a:t>V-Model</a:t>
            </a: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174625" algn="l"/>
              </a:tabLst>
            </a:pPr>
            <a:r>
              <a:rPr lang="en-US" sz="1600" dirty="0" smtClean="0"/>
              <a:t>Spiral</a:t>
            </a: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174625" algn="l"/>
              </a:tabLst>
            </a:pPr>
            <a:r>
              <a:rPr lang="en-US" sz="1600" dirty="0" smtClean="0"/>
              <a:t>Agile</a:t>
            </a: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174625" algn="l"/>
              </a:tabLst>
            </a:pPr>
            <a:r>
              <a:rPr lang="en-US" sz="1600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4625" algn="l"/>
              </a:tabLst>
            </a:pP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5801915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A789E01-514F-49BF-94E0-9B6DA8615B44}" type="slidenum">
              <a:rPr lang="en-US" altLang="he-IL" sz="1200"/>
              <a:pPr/>
              <a:t>9</a:t>
            </a:fld>
            <a:endParaRPr lang="en-US" altLang="he-IL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Why do we do Design?</a:t>
            </a:r>
            <a:endParaRPr lang="en-US" altLang="he-IL" dirty="0" smtClean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79400" y="1114425"/>
            <a:ext cx="8609106" cy="359204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sz="1000" dirty="0" smtClean="0"/>
              <a:t/>
            </a:r>
            <a:br>
              <a:rPr lang="en-US" altLang="he-IL" sz="1000" dirty="0" smtClean="0"/>
            </a:br>
            <a:r>
              <a:rPr lang="en-US" altLang="he-IL" b="1" dirty="0" smtClean="0">
                <a:latin typeface="Courier New" panose="02070309020205020404" pitchFamily="49" charset="0"/>
              </a:rPr>
              <a:t>–</a:t>
            </a:r>
            <a:r>
              <a:rPr lang="en-US" altLang="he-IL" b="1" dirty="0" smtClean="0"/>
              <a:t>	</a:t>
            </a:r>
            <a:r>
              <a:rPr lang="en-US" altLang="he-IL" b="1" dirty="0">
                <a:solidFill>
                  <a:schemeClr val="tx2"/>
                </a:solidFill>
              </a:rPr>
              <a:t>Ask the right questions ahead</a:t>
            </a:r>
            <a:r>
              <a:rPr lang="en-US" altLang="he-IL" b="1" dirty="0" smtClean="0"/>
              <a:t/>
            </a:r>
            <a:br>
              <a:rPr lang="en-US" altLang="he-IL" b="1" dirty="0" smtClean="0"/>
            </a:br>
            <a:r>
              <a:rPr lang="en-US" altLang="he-IL" sz="1000" b="1" dirty="0" smtClean="0"/>
              <a:t/>
            </a:r>
            <a:br>
              <a:rPr lang="en-US" altLang="he-IL" sz="1000" b="1" dirty="0" smtClean="0"/>
            </a:br>
            <a:r>
              <a:rPr lang="en-US" altLang="he-IL" b="1" dirty="0" smtClean="0">
                <a:latin typeface="Courier New" panose="02070309020205020404" pitchFamily="49" charset="0"/>
              </a:rPr>
              <a:t>–</a:t>
            </a:r>
            <a:r>
              <a:rPr lang="en-US" altLang="he-IL" b="1" dirty="0" smtClean="0"/>
              <a:t>	Be able to </a:t>
            </a:r>
            <a:r>
              <a:rPr lang="en-US" altLang="he-IL" b="1" dirty="0" smtClean="0">
                <a:solidFill>
                  <a:schemeClr val="tx2"/>
                </a:solidFill>
              </a:rPr>
              <a:t>separate work </a:t>
            </a:r>
            <a:r>
              <a:rPr lang="en-US" altLang="he-IL" b="1" dirty="0" smtClean="0"/>
              <a:t>between </a:t>
            </a:r>
            <a:r>
              <a:rPr lang="en-US" altLang="he-IL" b="1" dirty="0">
                <a:solidFill>
                  <a:schemeClr val="tx2"/>
                </a:solidFill>
              </a:rPr>
              <a:t>teams</a:t>
            </a:r>
            <a:r>
              <a:rPr lang="en-US" altLang="he-IL" b="1" dirty="0"/>
              <a:t> </a:t>
            </a:r>
            <a:r>
              <a:rPr lang="en-US" altLang="he-IL" b="1" dirty="0" smtClean="0"/>
              <a:t>and</a:t>
            </a:r>
            <a:br>
              <a:rPr lang="en-US" altLang="he-IL" b="1" dirty="0" smtClean="0"/>
            </a:br>
            <a:r>
              <a:rPr lang="en-US" altLang="he-IL" b="1" dirty="0" smtClean="0"/>
              <a:t>	</a:t>
            </a:r>
            <a:r>
              <a:rPr lang="en-US" altLang="he-IL" b="1" dirty="0">
                <a:solidFill>
                  <a:schemeClr val="tx2"/>
                </a:solidFill>
              </a:rPr>
              <a:t>team members</a:t>
            </a:r>
            <a:r>
              <a:rPr lang="en-US" altLang="he-IL" b="1" dirty="0" smtClean="0"/>
              <a:t/>
            </a:r>
            <a:br>
              <a:rPr lang="en-US" altLang="he-IL" b="1" dirty="0" smtClean="0"/>
            </a:br>
            <a:r>
              <a:rPr lang="en-US" altLang="he-IL" sz="1000" b="1" dirty="0" smtClean="0"/>
              <a:t/>
            </a:r>
            <a:br>
              <a:rPr lang="en-US" altLang="he-IL" sz="1000" b="1" dirty="0" smtClean="0"/>
            </a:br>
            <a:r>
              <a:rPr lang="en-US" altLang="he-IL" b="1" dirty="0" smtClean="0">
                <a:latin typeface="Courier New" panose="02070309020205020404" pitchFamily="49" charset="0"/>
              </a:rPr>
              <a:t>–</a:t>
            </a:r>
            <a:r>
              <a:rPr lang="en-US" altLang="he-IL" b="1" dirty="0" smtClean="0"/>
              <a:t>	Be able to </a:t>
            </a:r>
            <a:r>
              <a:rPr lang="en-US" altLang="he-IL" b="1" dirty="0">
                <a:solidFill>
                  <a:schemeClr val="tx2"/>
                </a:solidFill>
              </a:rPr>
              <a:t>get feedback </a:t>
            </a:r>
            <a:r>
              <a:rPr lang="en-US" altLang="he-IL" b="1" dirty="0" smtClean="0">
                <a:solidFill>
                  <a:schemeClr val="tx2"/>
                </a:solidFill>
              </a:rPr>
              <a:t>before writin</a:t>
            </a:r>
            <a:r>
              <a:rPr lang="en-US" altLang="he-IL" b="1" dirty="0" smtClean="0">
                <a:solidFill>
                  <a:schemeClr val="tx2"/>
                </a:solidFill>
              </a:rPr>
              <a:t>g code</a:t>
            </a:r>
          </a:p>
          <a:p>
            <a:pPr marL="901700" lvl="2" indent="-269875" eaLnBrk="1" hangingPunct="1">
              <a:spcBef>
                <a:spcPts val="600"/>
              </a:spcBef>
              <a:buSzTx/>
              <a:buFont typeface="Arial" panose="020B0604020202020204" pitchFamily="34" charset="0"/>
              <a:buChar char="•"/>
              <a:tabLst>
                <a:tab pos="901700" algn="l"/>
                <a:tab pos="1519238" algn="l"/>
              </a:tabLst>
            </a:pPr>
            <a:r>
              <a:rPr lang="en-US" altLang="he-IL" sz="2000" b="1" u="sng" dirty="0"/>
              <a:t>Problem Domain</a:t>
            </a:r>
            <a:r>
              <a:rPr lang="en-US" altLang="he-IL" sz="2000" b="1" dirty="0"/>
              <a:t>: did we get the requirements right?</a:t>
            </a:r>
          </a:p>
          <a:p>
            <a:pPr marL="901700" lvl="2" indent="-269875" eaLnBrk="1" hangingPunct="1">
              <a:spcBef>
                <a:spcPts val="600"/>
              </a:spcBef>
              <a:buSzTx/>
              <a:buFont typeface="Arial" panose="020B0604020202020204" pitchFamily="34" charset="0"/>
              <a:buChar char="•"/>
              <a:tabLst>
                <a:tab pos="901700" algn="l"/>
                <a:tab pos="1519238" algn="l"/>
              </a:tabLst>
            </a:pPr>
            <a:r>
              <a:rPr lang="en-US" altLang="he-IL" sz="2000" b="1" u="sng" dirty="0"/>
              <a:t>Solution Domain</a:t>
            </a:r>
            <a:r>
              <a:rPr lang="en-US" altLang="he-IL" sz="2000" b="1" dirty="0"/>
              <a:t>: is the solution approach reasonable</a:t>
            </a:r>
            <a:r>
              <a:rPr lang="en-US" altLang="he-IL" sz="2000" b="1" dirty="0" smtClean="0"/>
              <a:t>?</a:t>
            </a:r>
            <a:endParaRPr lang="en-US" altLang="he-IL" b="1" dirty="0" smtClean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b="1" dirty="0" smtClean="0">
                <a:latin typeface="Courier New" panose="02070309020205020404" pitchFamily="49" charset="0"/>
              </a:rPr>
              <a:t>	–</a:t>
            </a:r>
            <a:r>
              <a:rPr lang="en-US" altLang="he-IL" b="1" dirty="0"/>
              <a:t>	Be able to </a:t>
            </a:r>
            <a:r>
              <a:rPr lang="en-US" altLang="he-IL" b="1" dirty="0">
                <a:solidFill>
                  <a:schemeClr val="tx2"/>
                </a:solidFill>
              </a:rPr>
              <a:t>start design your tests </a:t>
            </a:r>
            <a:r>
              <a:rPr lang="en-US" altLang="he-IL" b="1" dirty="0" smtClean="0"/>
              <a:t>(comp + system)</a:t>
            </a:r>
            <a:endParaRPr lang="en-US" altLang="he-IL" b="1" dirty="0">
              <a:solidFill>
                <a:schemeClr val="tx2"/>
              </a:solidFill>
            </a:endParaRPr>
          </a:p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endParaRPr lang="en-US" altLang="he-IL" b="1" dirty="0"/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279400" y="4832628"/>
            <a:ext cx="8609106" cy="1228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1" indent="1588" algn="ctr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sz="1600" dirty="0"/>
              <a:t/>
            </a:r>
            <a:br>
              <a:rPr lang="en-US" altLang="he-IL" sz="1600" dirty="0"/>
            </a:br>
            <a:r>
              <a:rPr lang="en-US" altLang="he-IL" sz="2300" b="1" dirty="0" smtClean="0">
                <a:solidFill>
                  <a:schemeClr val="tx1"/>
                </a:solidFill>
              </a:rPr>
              <a:t>Implementing before having a stable design would require extra work in refactoring both implementation and testing</a:t>
            </a:r>
            <a:endParaRPr lang="en-US" altLang="he-IL" sz="2300" b="1" dirty="0"/>
          </a:p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endParaRPr lang="en-US" altLang="he-IL" sz="23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D_Lesson_template_2008-v1">
  <a:themeElements>
    <a:clrScheme name="CTD_Lesson_template_2008-v1 1">
      <a:dk1>
        <a:srgbClr val="4D4D4D"/>
      </a:dk1>
      <a:lt1>
        <a:srgbClr val="FFFFFF"/>
      </a:lt1>
      <a:dk2>
        <a:srgbClr val="FF6600"/>
      </a:dk2>
      <a:lt2>
        <a:srgbClr val="808080"/>
      </a:lt2>
      <a:accent1>
        <a:srgbClr val="3399CC"/>
      </a:accent1>
      <a:accent2>
        <a:srgbClr val="66CC33"/>
      </a:accent2>
      <a:accent3>
        <a:srgbClr val="FFFFFF"/>
      </a:accent3>
      <a:accent4>
        <a:srgbClr val="404040"/>
      </a:accent4>
      <a:accent5>
        <a:srgbClr val="ADCAE2"/>
      </a:accent5>
      <a:accent6>
        <a:srgbClr val="5CB92D"/>
      </a:accent6>
      <a:hlink>
        <a:srgbClr val="FECC00"/>
      </a:hlink>
      <a:folHlink>
        <a:srgbClr val="B2B2B2"/>
      </a:folHlink>
    </a:clrScheme>
    <a:fontScheme name="CTD_Lesson_template_2008-v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CTD_Lesson_template_2008-v1 1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2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6600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B8A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3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3399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ADC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4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66CC33"/>
        </a:accent1>
        <a:accent2>
          <a:srgbClr val="3399CC"/>
        </a:accent2>
        <a:accent3>
          <a:srgbClr val="FFFFFF"/>
        </a:accent3>
        <a:accent4>
          <a:srgbClr val="404040"/>
        </a:accent4>
        <a:accent5>
          <a:srgbClr val="B8E2AD"/>
        </a:accent5>
        <a:accent6>
          <a:srgbClr val="2D8AB9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5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0000FF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0000E7"/>
        </a:accent6>
        <a:hlink>
          <a:srgbClr val="00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Custom Design">
  <a:themeElements>
    <a:clrScheme name="6_Custom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0000CC"/>
      </a:folHlink>
    </a:clrScheme>
    <a:fontScheme name="6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6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CTD_Lesson_template_2008-v1</Template>
  <TotalTime>8987</TotalTime>
  <Words>653</Words>
  <Application>Microsoft Office PowerPoint</Application>
  <PresentationFormat>‫הצגה על המסך (4:3)</PresentationFormat>
  <Paragraphs>252</Paragraphs>
  <Slides>38</Slides>
  <Notes>37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38</vt:i4>
      </vt:variant>
    </vt:vector>
  </HeadingPairs>
  <TitlesOfParts>
    <vt:vector size="46" baseType="lpstr">
      <vt:lpstr>Arial</vt:lpstr>
      <vt:lpstr>Comfortaa</vt:lpstr>
      <vt:lpstr>Courier New</vt:lpstr>
      <vt:lpstr>Symbol</vt:lpstr>
      <vt:lpstr>Verdana</vt:lpstr>
      <vt:lpstr>Wingdings</vt:lpstr>
      <vt:lpstr>CTD_Lesson_template_2008-v1</vt:lpstr>
      <vt:lpstr>6_Custom Design</vt:lpstr>
      <vt:lpstr>מצגת של PowerPoint</vt:lpstr>
      <vt:lpstr>Software Design and UML</vt:lpstr>
      <vt:lpstr>Lesson’s Objectives </vt:lpstr>
      <vt:lpstr>What comes before Software Design?</vt:lpstr>
      <vt:lpstr>What comes before Software Design?</vt:lpstr>
      <vt:lpstr>What comes before Software Design?</vt:lpstr>
      <vt:lpstr>Software Module</vt:lpstr>
      <vt:lpstr>The Software Development Lifecycle </vt:lpstr>
      <vt:lpstr>Why do we do Design?</vt:lpstr>
      <vt:lpstr>Design Steps</vt:lpstr>
      <vt:lpstr>Design Parts</vt:lpstr>
      <vt:lpstr>Design Considerations</vt:lpstr>
      <vt:lpstr>Design Tips</vt:lpstr>
      <vt:lpstr>Design Documents</vt:lpstr>
      <vt:lpstr>Exercise – Simulation for Factory Floor</vt:lpstr>
      <vt:lpstr>Exercise – Puzzle Solver</vt:lpstr>
      <vt:lpstr>UML</vt:lpstr>
      <vt:lpstr>UML</vt:lpstr>
      <vt:lpstr>UML – Class Diagram 1</vt:lpstr>
      <vt:lpstr>UML – Class Diagram 2</vt:lpstr>
      <vt:lpstr>UML – Class Diagram 3</vt:lpstr>
      <vt:lpstr>UML – Class Diagram 4</vt:lpstr>
      <vt:lpstr>Class Diagram – Composition vs. Aggregation</vt:lpstr>
      <vt:lpstr>UML – Sequence Diagram 1</vt:lpstr>
      <vt:lpstr>UML – Sequence Diagram 2</vt:lpstr>
      <vt:lpstr>UML – Sequence Diagram - Loops</vt:lpstr>
      <vt:lpstr>UML – Sequence Diagram 3</vt:lpstr>
      <vt:lpstr>UML – Sequence Diagram – Object Creation</vt:lpstr>
      <vt:lpstr>UML – Sequence Diagram - Concurrency</vt:lpstr>
      <vt:lpstr>UML – Sequence Diagram - Asynchronous</vt:lpstr>
      <vt:lpstr>UML – Sequence Diagram – Delayed Message</vt:lpstr>
      <vt:lpstr>UML – Sequence Diagram – Parallel</vt:lpstr>
      <vt:lpstr>UML – Timing Diagram</vt:lpstr>
      <vt:lpstr>UML – Use Case Diagram</vt:lpstr>
      <vt:lpstr>UML – Online Diagram Tools</vt:lpstr>
      <vt:lpstr>Exercise – NumCollection</vt:lpstr>
      <vt:lpstr>Exercise – Puzzle</vt:lpstr>
      <vt:lpstr>מצגת של PowerPoint</vt:lpstr>
    </vt:vector>
  </TitlesOfParts>
  <Company>Comverse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for Beginners – 4. Threads</dc:title>
  <dc:creator>Amir Kirsh</dc:creator>
  <dc:description/>
  <cp:lastModifiedBy>amirk</cp:lastModifiedBy>
  <cp:revision>163</cp:revision>
  <cp:lastPrinted>2000-08-01T20:59:04Z</cp:lastPrinted>
  <dcterms:created xsi:type="dcterms:W3CDTF">2008-03-13T10:37:25Z</dcterms:created>
  <dcterms:modified xsi:type="dcterms:W3CDTF">2018-04-24T09:25:18Z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">
    <vt:lpwstr>Designed and built by www.in-support.com as part of the Wiz-Kit presentation package for Comverse - Version 08th Dec 2006 - 004</vt:lpwstr>
  </property>
</Properties>
</file>