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38"/>
  </p:notesMasterIdLst>
  <p:sldIdLst>
    <p:sldId id="289" r:id="rId3"/>
    <p:sldId id="290" r:id="rId4"/>
    <p:sldId id="257" r:id="rId5"/>
    <p:sldId id="258" r:id="rId6"/>
    <p:sldId id="259" r:id="rId7"/>
    <p:sldId id="29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842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0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382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304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7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89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62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8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10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36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07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99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23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35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60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268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173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05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468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830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386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5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23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70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951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8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56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3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2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/>
            </a:lvl1pPr>
            <a:lvl2pPr lvl="1" algn="l" rtl="0">
              <a:buNone/>
              <a:defRPr/>
            </a:lvl2pPr>
            <a:lvl3pPr lvl="2" algn="l" rtl="0">
              <a:buNone/>
              <a:defRPr/>
            </a:lvl3pPr>
            <a:lvl4pPr lvl="3" algn="l" rtl="0">
              <a:buNone/>
              <a:defRPr/>
            </a:lvl4pPr>
            <a:lvl5pPr lvl="4" algn="l" rtl="0">
              <a:buNone/>
              <a:defRPr/>
            </a:lvl5pPr>
            <a:lvl6pPr lvl="5" algn="l" rtl="0">
              <a:buNone/>
              <a:defRPr/>
            </a:lvl6pPr>
            <a:lvl7pPr lvl="6" algn="l" rtl="0">
              <a:buNone/>
              <a:defRPr/>
            </a:lvl7pPr>
            <a:lvl8pPr lvl="7" algn="l" rtl="0">
              <a:buNone/>
              <a:defRPr/>
            </a:lvl8pPr>
            <a:lvl9pPr lvl="8" algn="l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4474369"/>
            <a:ext cx="9144000" cy="669131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Pct val="100000"/>
              <a:buFont typeface="Symbol" panose="05050102010706020507" pitchFamily="18" charset="2"/>
              <a:buNone/>
              <a:defRPr/>
            </a:pPr>
            <a:endParaRPr lang="he-IL" sz="1800" kern="120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lang="he-IL" sz="1800" kern="120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1" y="4972051"/>
            <a:ext cx="64921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8461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lang="en-US" sz="900" kern="1200" dirty="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3367088"/>
            <a:ext cx="9144000" cy="1152525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lang="he-IL" sz="1800" kern="120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3887391"/>
            <a:ext cx="9144000" cy="642938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4517232"/>
            <a:ext cx="9144000" cy="383381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4" y="4900612"/>
            <a:ext cx="3405187" cy="2428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Pct val="100000"/>
              <a:buFont typeface="Symbol" panose="05050102010706020507" pitchFamily="18" charset="2"/>
              <a:buNone/>
              <a:defRPr/>
            </a:pPr>
            <a:endParaRPr lang="en-US" kern="120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1547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577B4-8A45-4F4F-BF32-E68D59EABF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30592812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538"/>
            <a:ext cx="9144000" cy="6369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6" y="971550"/>
            <a:ext cx="7618413" cy="3740944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C62BB-3F6A-4973-822A-A2F4714357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86372350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09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4838700"/>
            <a:ext cx="9144000" cy="20716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34871" rIns="69739" bIns="3487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200" b="1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09538"/>
            <a:ext cx="9144000" cy="6369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6" y="971550"/>
            <a:ext cx="7618413" cy="374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4913710"/>
            <a:ext cx="96520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975"/>
              </a:lnSpc>
              <a:spcBef>
                <a:spcPct val="0"/>
              </a:spcBef>
              <a:buClrTx/>
              <a:buSzTx/>
              <a:buFontTx/>
              <a:buNone/>
              <a:defRPr sz="900"/>
            </a:lvl1pPr>
          </a:lstStyle>
          <a:p>
            <a:pPr fontAlgn="base">
              <a:spcAft>
                <a:spcPct val="0"/>
              </a:spcAft>
            </a:pPr>
            <a:fld id="{05248AAE-B34E-44EE-BBF5-DB91974FD7A6}" type="slidenum">
              <a:rPr lang="en-US" altLang="he-IL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he-IL" kern="120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265510" indent="-2655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marL="265510" indent="-2655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265510" indent="-2655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265510" indent="-2655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65510" indent="-26551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60841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5131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29421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63711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defTabSz="68461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1800">
          <a:solidFill>
            <a:srgbClr val="4D4D4D"/>
          </a:solidFill>
          <a:latin typeface="+mn-lt"/>
          <a:ea typeface="+mn-ea"/>
          <a:cs typeface="+mn-cs"/>
        </a:defRPr>
      </a:lvl1pPr>
      <a:lvl2pPr marL="204788" indent="-203597" algn="l" defTabSz="68461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500">
          <a:solidFill>
            <a:srgbClr val="4D4D4D"/>
          </a:solidFill>
          <a:latin typeface="+mn-lt"/>
          <a:cs typeface="+mn-cs"/>
        </a:defRPr>
      </a:lvl2pPr>
      <a:lvl3pPr marL="409575" indent="-203597" algn="l" defTabSz="68461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3pPr>
      <a:lvl4pPr marL="604838" indent="-194072" algn="l" defTabSz="68461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4pPr>
      <a:lvl5pPr marL="804863" indent="-198835" algn="l" defTabSz="68461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5pPr>
      <a:lvl6pPr marL="1147763" indent="-198835" algn="l" defTabSz="684610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6pPr>
      <a:lvl7pPr marL="1490663" indent="-198835" algn="l" defTabSz="684610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7pPr>
      <a:lvl8pPr marL="1833563" indent="-198835" algn="l" defTabSz="684610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8pPr>
      <a:lvl9pPr marL="2176463" indent="-198835" algn="l" defTabSz="684610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y_method_patter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ton_patte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pool_patter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che_(computing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rupal.org/project/session_cache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otype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zy_initializ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er_patter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e_patter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xy_patter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Facade_patter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orator_patter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dge_patter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yweight_patter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ocs.oracle.com/javase/7/docs/technotes/guides/language/enums.html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itor_patter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amj2ee.blogspot.co.il/2014/01/visitor-design-pattern-real-time.html" TargetMode="Externa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_patter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javaobsession.wordpress.com/2010/07/25/command-patter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e_patter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patter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-of-responsibility_patter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afaribooksonline.com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Observer_patter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obsession.wordpress.com/design-pattern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elclub.com/blog/idioms-of-the-world-infograph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Perl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Jim_Coplien" TargetMode="External"/><Relationship Id="rId4" Type="http://schemas.openxmlformats.org/officeDocument/2006/relationships/hyperlink" Target="https://mitpress.mit.edu/sicp/full-text/book/book-Z-H-1.html#titlepag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c2.com/?JavaIdioms" TargetMode="External"/><Relationship Id="rId3" Type="http://schemas.openxmlformats.org/officeDocument/2006/relationships/hyperlink" Target="https://www.amazon.com/Java-Practice-Design-Styles-Effective/dp/0201360659" TargetMode="External"/><Relationship Id="rId7" Type="http://schemas.openxmlformats.org/officeDocument/2006/relationships/hyperlink" Target="https://www.ibm.com/developerworks/library/j-java8idioms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yuki.io/page/good-java-idioms" TargetMode="External"/><Relationship Id="rId5" Type="http://schemas.openxmlformats.org/officeDocument/2006/relationships/hyperlink" Target="http://pl.cs.jhu.edu/oose/lectures/java-idioms.shtml" TargetMode="External"/><Relationship Id="rId4" Type="http://schemas.openxmlformats.org/officeDocument/2006/relationships/hyperlink" Target="https://www.amazon.com/Java-Style-Idioms-Integrating-Object-Oriented/dp/047084413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stract_factory_pattern#Class_Diagra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376775" y="1778606"/>
            <a:ext cx="6390450" cy="377100"/>
          </a:xfrm>
          <a:prstGeom prst="rect">
            <a:avLst/>
          </a:prstGeom>
        </p:spPr>
        <p:txBody>
          <a:bodyPr spcFirstLastPara="1" vert="horz" wrap="square" lIns="68569" tIns="68569" rIns="68569" bIns="685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575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975" b="1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1425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0" y="768769"/>
            <a:ext cx="2328863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376775" y="2531456"/>
            <a:ext cx="6390450" cy="508275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68569" tIns="68569" rIns="68569" bIns="685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2100" b="1" dirty="0">
                <a:latin typeface="Verdana"/>
                <a:ea typeface="Verdana"/>
                <a:cs typeface="Verdana"/>
                <a:sym typeface="Verdana"/>
              </a:rPr>
              <a:t>Design </a:t>
            </a:r>
            <a:r>
              <a:rPr lang="en-US" sz="2100" b="1" dirty="0" smtClean="0">
                <a:latin typeface="Verdana"/>
                <a:ea typeface="Verdana"/>
                <a:cs typeface="Verdana"/>
                <a:sym typeface="Verdana"/>
              </a:rPr>
              <a:t>Patterns and Idioms</a:t>
            </a:r>
            <a:endParaRPr sz="21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1425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76775" y="3721125"/>
            <a:ext cx="6390450" cy="377100"/>
          </a:xfrm>
          <a:prstGeom prst="rect">
            <a:avLst/>
          </a:prstGeom>
        </p:spPr>
        <p:txBody>
          <a:bodyPr spcFirstLastPara="1" vert="horz" wrap="square" lIns="68569" tIns="68569" rIns="68569" bIns="685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750" b="1"/>
              <a:t>© All rights reserved.</a:t>
            </a:r>
            <a:br>
              <a:rPr lang="en" sz="750" b="1"/>
            </a:br>
            <a:r>
              <a:rPr lang="en" sz="750" b="1"/>
              <a:t>    Materials are for the sole use of the AT&amp;T BIQ Project 2018. Any other use is forbidden</a:t>
            </a:r>
            <a:endParaRPr sz="750" b="1"/>
          </a:p>
        </p:txBody>
      </p:sp>
    </p:spTree>
    <p:extLst>
      <p:ext uri="{BB962C8B-B14F-4D97-AF65-F5344CB8AC3E}">
        <p14:creationId xmlns:p14="http://schemas.microsoft.com/office/powerpoint/2010/main" val="22936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07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Factory Method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Method for hiding the concrete type to be created.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specific more efficient implementation.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simple refactoring for performance (or other needs).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Very simple implementation.</a:t>
            </a:r>
            <a:endParaRPr sz="1800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330775" y="4335100"/>
            <a:ext cx="4564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https://en.wikipedia.org/wiki/Factory_method_pattern</a:t>
            </a:r>
            <a:r>
              <a:rPr lang="en" sz="1300"/>
              <a:t> </a:t>
            </a:r>
            <a:endParaRPr sz="1800"/>
          </a:p>
        </p:txBody>
      </p:sp>
      <p:sp>
        <p:nvSpPr>
          <p:cNvPr id="111" name="Shape 111"/>
          <p:cNvSpPr txBox="1"/>
          <p:nvPr/>
        </p:nvSpPr>
        <p:spPr>
          <a:xfrm>
            <a:off x="4330775" y="1313950"/>
            <a:ext cx="4564500" cy="300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MazeGame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b="1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public:</a:t>
            </a:r>
            <a:endParaRPr sz="1300" b="1" dirty="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3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MazeGame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Room 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room1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makeRoom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 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room2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makeRoom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room1</a:t>
            </a:r>
            <a:r>
              <a:rPr lang="en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 smtClean="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connect</a:t>
            </a:r>
            <a:r>
              <a:rPr lang="en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room2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300" dirty="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addRoom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room1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300" dirty="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addRoom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room2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b="1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protected: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 </a:t>
            </a:r>
            <a:r>
              <a:rPr lang="en" sz="13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makeRoom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300" b="1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b="1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3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OrdinaryRoom</a:t>
            </a:r>
            <a:r>
              <a:rPr lang="en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8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Builder / Provider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Method for hiding the concrete type to be created.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specific more efficient implementation.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simple refactoring for performance (or other needs).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be singleton or pooled.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009100" y="3650150"/>
            <a:ext cx="388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https://en.wikipedia.org/wiki/Builder_pattern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975" y="1722725"/>
            <a:ext cx="5126625" cy="1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73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Singleton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Providing one instance of a resource.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lazy initialization.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Saving memory and resource creation.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some cases it’s advisable to hide being a Singleton, using a generic Provider.</a:t>
            </a:r>
            <a:endParaRPr sz="180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5009100" y="3650150"/>
            <a:ext cx="388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https://en.wikipedia.org/wiki/Singleton_pattern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675" y="1642125"/>
            <a:ext cx="2628425" cy="17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73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Object Pool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Keep a pool of resources / objects ready to be used.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Performance:</a:t>
            </a:r>
            <a:br>
              <a:rPr lang="en" sz="1800"/>
            </a:br>
            <a:r>
              <a:rPr lang="en" sz="1800"/>
              <a:t>reuse, save object creation.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009100" y="3650150"/>
            <a:ext cx="388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https://en.wikipedia.org/wiki/Object_pool_pattern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100" y="1500200"/>
            <a:ext cx="3654250" cy="190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8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Cache</a:t>
            </a:r>
            <a:endParaRPr sz="1800" b="1" u="sng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Store objects for future use, objects shall be retrieved seamlessly either from if in the Cache or if shall be created.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Can be managed to store the relevant objects (e.g. LRU).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Performance: saves the creation and initialization of the cached objects.</a:t>
            </a: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009100" y="4038350"/>
            <a:ext cx="388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https://en.wikipedia.org/wiki/Cache_(computing)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370" y="1349327"/>
            <a:ext cx="2350879" cy="2062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127300" y="3451650"/>
            <a:ext cx="2978400" cy="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Source: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https://www.drupal.org/project/session_cache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82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Prototype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new objects by cloning a prototypical instance.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Relevant for performance</a:t>
            </a:r>
            <a:br>
              <a:rPr lang="en" sz="1800"/>
            </a:br>
            <a:r>
              <a:rPr lang="en" sz="1800"/>
              <a:t>mainly when the created</a:t>
            </a:r>
            <a:br>
              <a:rPr lang="en" sz="1800"/>
            </a:br>
            <a:r>
              <a:rPr lang="en" sz="1800"/>
              <a:t>new objects can use</a:t>
            </a:r>
            <a:br>
              <a:rPr lang="en" sz="1800"/>
            </a:br>
            <a:r>
              <a:rPr lang="en" sz="1800"/>
              <a:t>reference to shared resources</a:t>
            </a:r>
            <a:br>
              <a:rPr lang="en" sz="1800"/>
            </a:br>
            <a:r>
              <a:rPr lang="en" sz="1800"/>
              <a:t>in the prototypical instance (i.e. coupled with the Flyweight Pattern).</a:t>
            </a:r>
            <a:br>
              <a:rPr lang="en" sz="1800"/>
            </a:br>
            <a:endParaRPr sz="180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5009100" y="4008100"/>
            <a:ext cx="3882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https://en.wikipedia.org/wiki/Prototype_pattern</a:t>
            </a:r>
            <a:r>
              <a:rPr lang="en" sz="1300"/>
              <a:t> </a:t>
            </a:r>
            <a:endParaRPr sz="1800"/>
          </a:p>
        </p:txBody>
      </p:sp>
      <p:grpSp>
        <p:nvGrpSpPr>
          <p:cNvPr id="162" name="Shape 162"/>
          <p:cNvGrpSpPr/>
          <p:nvPr/>
        </p:nvGrpSpPr>
        <p:grpSpPr>
          <a:xfrm>
            <a:off x="3353000" y="1254938"/>
            <a:ext cx="5752500" cy="2481225"/>
            <a:chOff x="3353000" y="1331138"/>
            <a:chExt cx="5752500" cy="2481225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4">
              <a:alphaModFix/>
            </a:blip>
            <a:srcRect l="70905" b="49995"/>
            <a:stretch/>
          </p:blipFill>
          <p:spPr>
            <a:xfrm>
              <a:off x="7290699" y="1331144"/>
              <a:ext cx="1814800" cy="124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r="35901"/>
            <a:stretch/>
          </p:blipFill>
          <p:spPr>
            <a:xfrm>
              <a:off x="3353000" y="1331138"/>
              <a:ext cx="3998324" cy="248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71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Lazy Initialization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Complete object initialization only when required.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Delay costly operations.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some cases the costly operation wouldn’t be required at all.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some cases the costly operation can be combined with another or scheduled to optimized time window.</a:t>
            </a:r>
            <a:endParaRPr sz="1800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43525" y="4008100"/>
            <a:ext cx="374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https://en.wikipedia.org/wiki/Lazy_initialization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325" y="2265763"/>
            <a:ext cx="2414075" cy="15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5275" y="1329000"/>
            <a:ext cx="1176750" cy="12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4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Separating the actual creation details from the creation request</a:t>
            </a:r>
            <a:endParaRPr sz="21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for Interface rather than Implementation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Easier management of resources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DB ConnectionPools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UI Handlers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Threads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etc.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 - Summary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71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Adapter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Adapts (by wrapping, or otherwise) an Object to work with some functionality expecting an interface not supported by the original Object.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 be cheaper than providing the Object this ability to begin with (i.e. Lazy Initialization).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 be easier than building “a whole new Object” for this purpose.</a:t>
            </a:r>
            <a:endParaRPr sz="1800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5143525" y="4008100"/>
            <a:ext cx="374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https://en.wikipedia.org/wiki/Adapter_pattern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775" y="1559400"/>
            <a:ext cx="4222725" cy="235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953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Composite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idea of working with a single object or composition of objects the same way,</a:t>
            </a:r>
            <a:br>
              <a:rPr lang="en" sz="1800"/>
            </a:br>
            <a:r>
              <a:rPr lang="en" sz="1800"/>
              <a:t>e.g. performing an operation on a single node in a tree, on a sub-tree or on the entire tree.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Easier coding and maintenance.</a:t>
            </a:r>
            <a:endParaRPr sz="1800"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5410500" y="3923200"/>
            <a:ext cx="369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https://en.wikipedia.org/wiki/Composite_pattern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525" y="1623502"/>
            <a:ext cx="3008500" cy="2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405000" tIns="0" rIns="324000" bIns="0" numCol="1" anchor="ctr" anchorCtr="0" compatLnSpc="1">
            <a:prstTxWarp prst="textNoShape">
              <a:avLst/>
            </a:prstTxWarp>
          </a:bodyPr>
          <a:lstStyle/>
          <a:p>
            <a:pPr indent="0" eaLnBrk="1" hangingPunct="1"/>
            <a:r>
              <a:rPr lang="en-US" altLang="he-IL" sz="2100" b="1" dirty="0" smtClean="0"/>
              <a:t>Design Patterns and Idioms</a:t>
            </a:r>
            <a:endParaRPr lang="en-US" altLang="he-IL" sz="2100" b="1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350"/>
              <a:t>Written by Amir Kirsh</a:t>
            </a:r>
          </a:p>
        </p:txBody>
      </p:sp>
      <p:pic>
        <p:nvPicPr>
          <p:cNvPr id="1026" name="Picture 2" descr="Image result for Software Design 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2" y="233364"/>
            <a:ext cx="2862262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2388991"/>
            <a:ext cx="2095500" cy="4478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Pct val="100000"/>
              <a:buFont typeface="Symbol" panose="05050102010706020507" pitchFamily="18" charset="2"/>
              <a:buNone/>
            </a:pPr>
            <a:r>
              <a:rPr lang="en-US" sz="1050" kern="1200" dirty="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  That’s not UML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Pct val="100000"/>
              <a:buFont typeface="Symbol" panose="05050102010706020507" pitchFamily="18" charset="2"/>
              <a:buNone/>
            </a:pPr>
            <a:r>
              <a:rPr lang="en-US" sz="1050" kern="1200" dirty="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  That’s not Software Design</a:t>
            </a:r>
            <a:endParaRPr lang="he-IL" sz="1050" kern="1200" dirty="0">
              <a:solidFill>
                <a:srgbClr val="4D4D4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0" name="Picture 6" descr="Image result for Software Design pi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98446"/>
            <a:ext cx="2876550" cy="21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471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71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Proxy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class functioning as an interface to something else.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Hide complexities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Proxy can cache relevant resources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Proxy can manage load balancing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Proxy can manage throttling etc.</a:t>
            </a:r>
            <a:endParaRPr sz="1800"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43525" y="4008100"/>
            <a:ext cx="374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https://en.wikipedia.org/wiki/Proxy_pattern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000" y="1548835"/>
            <a:ext cx="4059500" cy="226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500" y="1445550"/>
            <a:ext cx="3511100" cy="233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81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Facade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Provide a simplified interface to a larger body of code, for ease of use, ease of testing, reduced coupling and dependencies and wrap-improve poor APIs. 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/>
              <a:t>Encapsulating relevant API into</a:t>
            </a:r>
            <a:br>
              <a:rPr lang="en" sz="1800"/>
            </a:br>
            <a:r>
              <a:rPr lang="en" sz="1800"/>
              <a:t>a single entry.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Buffer from changes in the underlying actual implementations.</a:t>
            </a:r>
            <a:endParaRPr sz="180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609488" y="4040850"/>
            <a:ext cx="342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https://en.wikipedia.org/wiki/Facade_pattern</a:t>
            </a:r>
            <a:r>
              <a:rPr lang="en" sz="1300"/>
              <a:t> 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8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Decorator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Adds an ability to an Object. In some cases comes as a substitute to Multiple Inheritance.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 be cheaper than providing the Object this ability to begin with (i.e. Lazy Initialization).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 be easier than building “a whole new Object” for this purpose.</a:t>
            </a:r>
            <a:endParaRPr sz="1800"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5398276" y="4040850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https://en.wikipedia.org/wiki/Decorator_pattern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50" y="1399200"/>
            <a:ext cx="3384550" cy="2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49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Bridge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Decouple abstraction from implementation so the two can vary independently (may be used as a tool for Dependency Injection).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specific implementations in the inheritance hierarchy.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easier refactoring.</a:t>
            </a:r>
            <a:endParaRPr sz="1800"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5398276" y="3871025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https://en.wikipedia.org/wiki/Bridge_pattern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50" y="1599970"/>
            <a:ext cx="4250925" cy="21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49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Flyweight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Minimizes memory use by sharing as much data as possible with other similar objects.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Reduced footprint.</a:t>
            </a:r>
            <a:endParaRPr sz="1800"/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5259601" y="3446450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https://en.wikipedia.org/wiki/Flyweight_pattern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275" y="1522025"/>
            <a:ext cx="4232400" cy="17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830201" y="3840050"/>
            <a:ext cx="6001224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Code example (Enum for Suit and Rank, Deck of Cards): </a:t>
            </a:r>
            <a:r>
              <a:rPr lang="en" sz="1300" u="sng" dirty="0">
                <a:solidFill>
                  <a:schemeClr val="hlink"/>
                </a:solidFill>
                <a:hlinkClick r:id="rId5"/>
              </a:rPr>
              <a:t>http://docs.oracle.com/javase/7/docs/technotes/guides/language/enums.html</a:t>
            </a:r>
            <a:r>
              <a:rPr lang="en" sz="1300" dirty="0"/>
              <a:t> </a:t>
            </a:r>
            <a:endParaRPr sz="1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9900" cy="3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Providing Structural design for classes, class groups and hierarchies beyond their usual use case.</a:t>
            </a:r>
            <a:endParaRPr sz="21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Seeing and implementing the relationships required between classes, while still hiding it from the classes themselves (keeping separation of concerns).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Reducing the overhead and responsibility from classes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your “day job”, stop worrying about the rest.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there will be a need to connect you, make you work with something, work better or in a different way for a specific usage, this can be done externally.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Patterns - Summary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49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Visitor Pattern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Separate algorithm from Object Structure.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May focus on optimizing the algorithm for the generic case.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Note: in some cases a specific algorithm which is more aware of the visited items may be more optimized.</a:t>
            </a:r>
            <a:endParaRPr sz="180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5386051" y="4203275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https://en.wikipedia.org/wiki/Visitor_pattern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875" y="1268423"/>
            <a:ext cx="4636351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07650" y="3765878"/>
            <a:ext cx="45108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/>
              <a:t>Image source</a:t>
            </a:r>
            <a:r>
              <a:rPr lang="en" sz="900" dirty="0" smtClean="0"/>
              <a:t>:</a:t>
            </a:r>
            <a:br>
              <a:rPr lang="en" sz="900" dirty="0" smtClean="0"/>
            </a:br>
            <a:r>
              <a:rPr lang="en" sz="9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900" u="sng" dirty="0">
                <a:solidFill>
                  <a:schemeClr val="hlink"/>
                </a:solidFill>
                <a:hlinkClick r:id="rId5"/>
              </a:rPr>
              <a:t>://ramj2ee.blogspot.co.il/2014/01/visitor-design-pattern-real-time.html</a:t>
            </a:r>
            <a:r>
              <a:rPr lang="en" sz="900" dirty="0"/>
              <a:t> </a:t>
            </a:r>
            <a:endParaRPr sz="9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7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Command Pattern</a:t>
            </a:r>
            <a:endParaRPr sz="1800" b="1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Encapsulate the information needed to perform an action.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Classical for implementing Undo/Redo stack.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Encapsulates the action, easier to code and maintain.</a:t>
            </a:r>
            <a:endParaRPr sz="1800"/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5386051" y="4203275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https://en.wikipedia.org/wiki/Command_pattern</a:t>
            </a:r>
            <a:r>
              <a:rPr lang="en" sz="1300"/>
              <a:t> </a:t>
            </a:r>
            <a:endParaRPr sz="1800"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791100" y="3851325"/>
            <a:ext cx="42276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/>
              <a:t>Image source</a:t>
            </a:r>
            <a:r>
              <a:rPr lang="en" sz="900" dirty="0" smtClean="0"/>
              <a:t>:</a:t>
            </a:r>
            <a:br>
              <a:rPr lang="en" sz="900" dirty="0" smtClean="0"/>
            </a:br>
            <a:r>
              <a:rPr lang="en" sz="900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en" sz="900" u="sng" dirty="0">
                <a:solidFill>
                  <a:schemeClr val="hlink"/>
                </a:solidFill>
                <a:hlinkClick r:id="rId4"/>
              </a:rPr>
              <a:t>://javaobsession.wordpress.com/2010/07/25/command-pattern/</a:t>
            </a:r>
            <a:r>
              <a:rPr lang="en" sz="900" dirty="0"/>
              <a:t> </a:t>
            </a:r>
            <a:endParaRPr sz="900" dirty="0"/>
          </a:p>
        </p:txBody>
      </p:sp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613" y="1209675"/>
            <a:ext cx="3343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State Pattern</a:t>
            </a:r>
            <a:endParaRPr sz="1800" b="1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Encapsulate varying behavior based on</a:t>
            </a:r>
            <a:br>
              <a:rPr lang="en" sz="1800"/>
            </a:br>
            <a:r>
              <a:rPr lang="en" sz="1800"/>
              <a:t>object’s state.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Allowing combination of behaviors</a:t>
            </a:r>
            <a:br>
              <a:rPr lang="en" sz="1800"/>
            </a:br>
            <a:r>
              <a:rPr lang="en" sz="1800"/>
              <a:t>per characteristic, with specific</a:t>
            </a:r>
            <a:br>
              <a:rPr lang="en" sz="1800"/>
            </a:br>
            <a:r>
              <a:rPr lang="en" sz="1800"/>
              <a:t>State hierarchy per each.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Decoupling state from Object Structure.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Allowing objects to dynamically change state.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Allowing objects to have more than one state.</a:t>
            </a:r>
            <a:endParaRPr sz="1800"/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5511600" y="3081700"/>
            <a:ext cx="338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https://en.wikipedia.org/wiki/State_pattern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400" y="1654638"/>
            <a:ext cx="3810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6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Strategy Pattern</a:t>
            </a:r>
            <a:endParaRPr sz="1800" b="1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Select algorithm (strategy) to be used at runtime.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Defines a family of possible algorithms for same problem.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be used to pick the matching / best algorithm according to defined rules.</a:t>
            </a:r>
            <a:endParaRPr sz="180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209826" y="3627050"/>
            <a:ext cx="3632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https://en.wikipedia.org/wiki/Strategy_pattern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125" y="1490925"/>
            <a:ext cx="3116450" cy="19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General structure for solving a generic software need / problem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Mostly unspecific to a certain Programming Language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Relatively “big”</a:t>
            </a:r>
            <a:endParaRPr sz="2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Gang of Four (GoF):</a:t>
            </a:r>
            <a:b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Erich Gamma, Richard Helm, Ralph Johnson, John Vlissides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27173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5" y="2333457"/>
            <a:ext cx="2073920" cy="2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18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Implement a class for handling an efficient Numbers Collection, where numbers are entered into  the collection on its creation, as a string in the format: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a-b, c, d-e, f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Where b&gt;a, c&gt;b, d&gt;c, e&gt;d, f&gt;e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Class is Immutable.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Class shall support the operation:</a:t>
            </a:r>
            <a:endParaRPr sz="180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bool contains(int num)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Think about memory efficiency and runtime performance as a factor of the size of the Numbers Collection.</a:t>
            </a:r>
            <a:endParaRPr sz="1800"/>
          </a:p>
        </p:txBody>
      </p:sp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Numbers Collection</a:t>
            </a: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809600" y="1200150"/>
            <a:ext cx="1082400" cy="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/>
              <a:t>✎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31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u="sng"/>
              <a:t>Chain-of-responsibility Pattern</a:t>
            </a:r>
            <a:endParaRPr sz="1800" b="1" u="sng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processor object can fulfill a job or handle it partially and assist in passing the job to the next relevant processor.</a:t>
            </a:r>
            <a:endParaRPr sz="1800"/>
          </a:p>
          <a:p>
            <a:pPr marL="914400" lvl="1" indent="-32385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Processor can act as a dispatcher and actually perform the delegation</a:t>
            </a:r>
            <a:endParaRPr sz="1500"/>
          </a:p>
          <a:p>
            <a:pPr marL="914400" lvl="1" indent="-32385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Processor can return the delegator back to the processing algorithm.</a:t>
            </a:r>
            <a:endParaRPr sz="1500"/>
          </a:p>
          <a:p>
            <a:pPr marL="0" lvl="0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Loose coupling ⇒ easier refactoring / extension</a:t>
            </a:r>
            <a:endParaRPr sz="180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Char char="-"/>
            </a:pPr>
            <a:r>
              <a:rPr lang="en" sz="1800"/>
              <a:t>Lazy Evaluation -- see comics!</a:t>
            </a:r>
            <a:endParaRPr sz="1800"/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3375" y="4318600"/>
            <a:ext cx="4532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https://en.wikipedia.org/wiki/Chain-of-responsibility_pattern</a:t>
            </a:r>
            <a:r>
              <a:rPr lang="en" sz="1300"/>
              <a:t> </a:t>
            </a:r>
            <a:endParaRPr sz="1800"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r="50186"/>
          <a:stretch/>
        </p:blipFill>
        <p:spPr>
          <a:xfrm>
            <a:off x="5353050" y="1245544"/>
            <a:ext cx="2528951" cy="162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l="49246"/>
          <a:stretch/>
        </p:blipFill>
        <p:spPr>
          <a:xfrm>
            <a:off x="6225575" y="2389925"/>
            <a:ext cx="2666425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5486500" y="4012900"/>
            <a:ext cx="3539100" cy="3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Source: </a:t>
            </a: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" sz="900" u="sng" dirty="0" smtClean="0">
                <a:solidFill>
                  <a:schemeClr val="hlink"/>
                </a:solidFill>
                <a:hlinkClick r:id="rId5"/>
              </a:rPr>
              <a:t>www.safaribooksonline.com</a:t>
            </a:r>
            <a:endParaRPr sz="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675" y="1955925"/>
            <a:ext cx="5491251" cy="24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4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u="sng"/>
              <a:t>Observer Pattern</a:t>
            </a:r>
            <a:endParaRPr sz="1800" b="1" u="sng"/>
          </a:p>
          <a:p>
            <a:pPr marL="4572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/>
              <a:t>Distributed event system</a:t>
            </a:r>
            <a:endParaRPr sz="1500"/>
          </a:p>
          <a:p>
            <a:pPr marL="0" lvl="0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Loose coupling</a:t>
            </a:r>
            <a:br>
              <a:rPr lang="en" sz="1800"/>
            </a:br>
            <a:r>
              <a:rPr lang="en" sz="1800"/>
              <a:t>⇒ easier refactoring /</a:t>
            </a:r>
            <a:endParaRPr sz="180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Char char="-"/>
            </a:pPr>
            <a:r>
              <a:rPr lang="en" sz="1800"/>
              <a:t>Notifications can be processed </a:t>
            </a:r>
            <a:r>
              <a:rPr lang="en" sz="1800" u="sng"/>
              <a:t>asynchronously</a:t>
            </a:r>
            <a:r>
              <a:rPr lang="en" sz="1800"/>
              <a:t>.</a:t>
            </a:r>
            <a:endParaRPr sz="1800"/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</a:t>
            </a: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5391600" y="4442950"/>
            <a:ext cx="37524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https://en.wikipedia.org/wiki/Observer_pattern</a:t>
            </a:r>
            <a:r>
              <a:rPr lang="en" sz="1300"/>
              <a:t> 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4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Separating the Behavior from Object’s structure or from the Data.</a:t>
            </a:r>
            <a:endParaRPr sz="21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Behavior and Data shall be separated (separation of concerns).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Behavior can run on different Models.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Models can use the same Behavior.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Behavior can vary for the same data, based on different needs or requirements (e.g. optimize for speed / optimize for memory).</a:t>
            </a:r>
            <a:endParaRPr sz="1800"/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Patterns - Summary</a:t>
            </a: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56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Using Design Patterns (when appropriate) improves code:</a:t>
            </a:r>
            <a:endParaRPr sz="2200"/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Modularity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Easier to refactor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Easier to implement performance improvements</a:t>
            </a:r>
            <a:endParaRPr sz="2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good resource: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https://javaobsession.wordpress.com/design-patterns/</a:t>
            </a:r>
            <a:r>
              <a:rPr lang="en" sz="1400"/>
              <a:t> </a:t>
            </a:r>
            <a:endParaRPr sz="1400"/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End of </a:t>
            </a:r>
            <a:r>
              <a:rPr lang="en" dirty="0" smtClean="0"/>
              <a:t>chapter </a:t>
            </a:r>
            <a:r>
              <a:rPr lang="en" dirty="0"/>
              <a:t>- Design Patterns</a:t>
            </a:r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441725" y="1200150"/>
            <a:ext cx="7245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Questions?</a:t>
            </a:r>
            <a:endParaRPr b="1"/>
          </a:p>
          <a:p>
            <a:pPr marL="45720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261575" y="1200150"/>
            <a:ext cx="1082400" cy="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/>
              <a:t>☀</a:t>
            </a:r>
            <a:endParaRPr sz="7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Idioms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Taskil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71075" y="1443725"/>
            <a:ext cx="34209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http://www.hotelclub.com/blog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/>
            </a:r>
            <a:br>
              <a:rPr lang="en" sz="1100" u="sng">
                <a:solidFill>
                  <a:schemeClr val="hlink"/>
                </a:solidFill>
                <a:hlinkClick r:id="rId3"/>
              </a:rPr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/idioms-of-the-world-infographic/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450" y="1325800"/>
            <a:ext cx="4442524" cy="31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Idioms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Best practices, advice, way of doing things</a:t>
            </a:r>
            <a:endParaRPr sz="2100"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In many cases, specific to Programming Language</a:t>
            </a:r>
            <a:endParaRPr sz="2100"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Relatively “small”</a:t>
            </a:r>
            <a:endParaRPr sz="2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rtl="0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dirty="0">
                <a:solidFill>
                  <a:srgbClr val="222222"/>
                </a:solidFill>
                <a:highlight>
                  <a:srgbClr val="FFFFFF"/>
                </a:highlight>
              </a:rPr>
              <a:t>“Since large programs grow from small ones, it is crucial that we develop an arsenal of standard program structures of whose correctness we have become sure -- we call them idioms -- and learn to combine them into larger structures using organizational techniques of proven value.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2717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dirty="0">
                <a:solidFill>
                  <a:srgbClr val="222222"/>
                </a:solidFill>
                <a:highlight>
                  <a:srgbClr val="FFFFFF"/>
                </a:highlight>
              </a:rPr>
              <a:t>A programmer should acquire good algorithms and idioms.”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2717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Alan J. Perlis</a:t>
            </a:r>
            <a:r>
              <a:rPr lang="en" sz="1100" dirty="0">
                <a:solidFill>
                  <a:srgbClr val="222222"/>
                </a:solidFill>
                <a:highlight>
                  <a:srgbClr val="FFFFFF"/>
                </a:highlight>
              </a:rPr>
              <a:t> in </a:t>
            </a:r>
            <a:r>
              <a:rPr lang="en" sz="1100" dirty="0">
                <a:highlight>
                  <a:srgbClr val="FFFFFF"/>
                </a:highlight>
              </a:rPr>
              <a:t>foreword to</a:t>
            </a:r>
            <a:r>
              <a:rPr lang="en" sz="1100" dirty="0">
                <a:solidFill>
                  <a:srgbClr val="222222"/>
                </a:solidFill>
                <a:highlight>
                  <a:srgbClr val="FFFFFF"/>
                </a:highlight>
              </a:rPr>
              <a:t> “</a:t>
            </a:r>
            <a:r>
              <a:rPr lang="en" sz="1100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Structure and Interpretation of Computer Programs</a:t>
            </a:r>
            <a:r>
              <a:rPr lang="en" sz="1100" dirty="0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endParaRPr sz="11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2717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222222"/>
                </a:solidFill>
                <a:highlight>
                  <a:srgbClr val="FFFFFF"/>
                </a:highlight>
              </a:rPr>
              <a:t>(Term “Idiom” was also influenced by </a:t>
            </a:r>
            <a:r>
              <a:rPr lang="en" sz="1150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Jim Coplien</a:t>
            </a:r>
            <a:r>
              <a:rPr lang="en" sz="1150" dirty="0">
                <a:solidFill>
                  <a:srgbClr val="222222"/>
                </a:solidFill>
                <a:highlight>
                  <a:srgbClr val="FFFFFF"/>
                </a:highlight>
              </a:rPr>
              <a:t> author of “Advanced C++ Programming Styles and Idioms</a:t>
            </a:r>
            <a:r>
              <a:rPr lang="en" sz="1150" dirty="0" smtClean="0">
                <a:solidFill>
                  <a:srgbClr val="222222"/>
                </a:solidFill>
                <a:highlight>
                  <a:srgbClr val="FFFFFF"/>
                </a:highlight>
              </a:rPr>
              <a:t>”).</a:t>
            </a:r>
            <a:endParaRPr sz="115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 </a:t>
            </a:r>
            <a:r>
              <a:rPr lang="en" dirty="0"/>
              <a:t>Idioms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</a:rPr>
              <a:t>Books:	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</a:t>
            </a:r>
            <a:r>
              <a:rPr lang="en-US" sz="115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://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www.amazon.com/Java-Practice-Design-Styles-Effective/dp/0201360659</a:t>
            </a:r>
            <a:endParaRPr lang="en-US" sz="1150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  <a:hlinkClick r:id="rId4"/>
              </a:rPr>
              <a:t>https</a:t>
            </a:r>
            <a:r>
              <a:rPr lang="en-US" sz="1150" dirty="0">
                <a:solidFill>
                  <a:srgbClr val="222222"/>
                </a:solidFill>
                <a:highlight>
                  <a:srgbClr val="FFFFFF"/>
                </a:highlight>
                <a:hlinkClick r:id="rId4"/>
              </a:rPr>
              <a:t>://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  <a:hlinkClick r:id="rId4"/>
              </a:rPr>
              <a:t>www.amazon.com/Java-Style-Idioms-Integrating-Object-Oriented/dp/0470844132</a:t>
            </a:r>
            <a:endParaRPr lang="en-US" sz="1150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Check this:</a:t>
            </a: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222222"/>
                </a:solidFill>
                <a:highlight>
                  <a:srgbClr val="FFFFFF"/>
                </a:highlight>
                <a:hlinkClick r:id="rId5"/>
              </a:rPr>
              <a:t>http</a:t>
            </a:r>
            <a:r>
              <a:rPr lang="en-US" sz="1400" b="1" dirty="0">
                <a:solidFill>
                  <a:srgbClr val="222222"/>
                </a:solidFill>
                <a:highlight>
                  <a:srgbClr val="FFFFFF"/>
                </a:highlight>
                <a:hlinkClick r:id="rId5"/>
              </a:rPr>
              <a:t>://</a:t>
            </a:r>
            <a:r>
              <a:rPr lang="en-US" sz="1400" b="1" dirty="0" smtClean="0">
                <a:solidFill>
                  <a:srgbClr val="222222"/>
                </a:solidFill>
                <a:highlight>
                  <a:srgbClr val="FFFFFF"/>
                </a:highlight>
                <a:hlinkClick r:id="rId5"/>
              </a:rPr>
              <a:t>pl.cs.jhu.edu/oose/lectures/java-idioms.shtml</a:t>
            </a:r>
            <a:endParaRPr lang="en-US" sz="1400" b="1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More “</a:t>
            </a: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low level”: </a:t>
            </a: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  <a:hlinkClick r:id="rId6"/>
              </a:rPr>
              <a:t>https://</a:t>
            </a: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  <a:hlinkClick r:id="rId6"/>
              </a:rPr>
              <a:t>www.nayuki.io/page/good-java-idioms</a:t>
            </a: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lang="en-US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</a:rPr>
              <a:t>For </a:t>
            </a:r>
            <a:r>
              <a:rPr lang="en-US" sz="1150" dirty="0">
                <a:solidFill>
                  <a:srgbClr val="222222"/>
                </a:solidFill>
                <a:highlight>
                  <a:srgbClr val="FFFFFF"/>
                </a:highlight>
              </a:rPr>
              <a:t>Java 8: </a:t>
            </a:r>
            <a:r>
              <a:rPr lang="en-US" sz="1150" dirty="0">
                <a:solidFill>
                  <a:srgbClr val="222222"/>
                </a:solidFill>
                <a:highlight>
                  <a:srgbClr val="FFFFFF"/>
                </a:highlight>
                <a:hlinkClick r:id="rId7"/>
              </a:rPr>
              <a:t>https://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  <a:hlinkClick r:id="rId7"/>
              </a:rPr>
              <a:t>www.ibm.com/developerworks/library/j-java8idioms4/index.html</a:t>
            </a:r>
            <a:r>
              <a:rPr lang="en-US" sz="115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marL="0" lvl="0" indent="0">
              <a:lnSpc>
                <a:spcPct val="127173"/>
              </a:lnSpc>
              <a:spcBef>
                <a:spcPts val="1100"/>
              </a:spcBef>
              <a:buSzPts val="1100"/>
              <a:buNone/>
            </a:pP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All sort of: </a:t>
            </a: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  <a:hlinkClick r:id="rId8"/>
              </a:rPr>
              <a:t>http://wiki.c2.com/?</a:t>
            </a: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  <a:hlinkClick r:id="rId8"/>
              </a:rPr>
              <a:t>JavaIdioms</a:t>
            </a:r>
            <a:r>
              <a:rPr 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41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Types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37457" y="1200150"/>
            <a:ext cx="862744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defTabSz="582613" rtl="0">
              <a:spcBef>
                <a:spcPts val="600"/>
              </a:spcBef>
              <a:spcAft>
                <a:spcPts val="0"/>
              </a:spcAft>
              <a:buSzPts val="2100"/>
              <a:buChar char="●"/>
              <a:tabLst>
                <a:tab pos="2328863" algn="l"/>
              </a:tabLst>
            </a:pPr>
            <a:r>
              <a:rPr lang="en" sz="2100" dirty="0"/>
              <a:t>Creational 	</a:t>
            </a:r>
            <a:r>
              <a:rPr lang="en" sz="2100" dirty="0" smtClean="0"/>
              <a:t>	</a:t>
            </a:r>
            <a:r>
              <a:rPr lang="en" sz="1800" dirty="0" smtClean="0"/>
              <a:t>patterns </a:t>
            </a:r>
            <a:r>
              <a:rPr lang="en" sz="1800" dirty="0"/>
              <a:t>dealing with	creation of objects</a:t>
            </a:r>
            <a:endParaRPr sz="1800" dirty="0"/>
          </a:p>
          <a:p>
            <a:pPr marL="457200" lvl="0" indent="-361950" defTabSz="582613" rtl="0">
              <a:spcBef>
                <a:spcPts val="0"/>
              </a:spcBef>
              <a:spcAft>
                <a:spcPts val="0"/>
              </a:spcAft>
              <a:buSzPts val="2100"/>
              <a:buChar char="●"/>
              <a:tabLst>
                <a:tab pos="2328863" algn="l"/>
              </a:tabLst>
            </a:pPr>
            <a:r>
              <a:rPr lang="en" sz="2100" dirty="0"/>
              <a:t>Structural		</a:t>
            </a:r>
            <a:r>
              <a:rPr lang="en" sz="1800" dirty="0"/>
              <a:t>                 "		</a:t>
            </a:r>
            <a:r>
              <a:rPr lang="en" sz="1800" dirty="0" smtClean="0"/>
              <a:t>	relationships </a:t>
            </a:r>
            <a:r>
              <a:rPr lang="en" sz="1800" dirty="0"/>
              <a:t>and structures</a:t>
            </a:r>
            <a:endParaRPr sz="1800" dirty="0"/>
          </a:p>
          <a:p>
            <a:pPr marL="457200" lvl="0" indent="-361950" defTabSz="582613" rtl="0">
              <a:spcBef>
                <a:spcPts val="0"/>
              </a:spcBef>
              <a:spcAft>
                <a:spcPts val="0"/>
              </a:spcAft>
              <a:buSzPts val="2100"/>
              <a:buChar char="●"/>
              <a:tabLst>
                <a:tab pos="2328863" algn="l"/>
              </a:tabLst>
            </a:pPr>
            <a:r>
              <a:rPr lang="en" sz="2100" dirty="0"/>
              <a:t>Behavioral		</a:t>
            </a:r>
            <a:r>
              <a:rPr lang="en" sz="1800" dirty="0"/>
              <a:t>                 "		</a:t>
            </a:r>
            <a:r>
              <a:rPr lang="en" sz="1800" dirty="0" smtClean="0"/>
              <a:t>	objects </a:t>
            </a:r>
            <a:r>
              <a:rPr lang="en" sz="1800" dirty="0"/>
              <a:t>behavior and communication</a:t>
            </a:r>
            <a:endParaRPr sz="1800" dirty="0"/>
          </a:p>
          <a:p>
            <a:pPr marL="457200" lvl="0" indent="-361950" defTabSz="582613" rtl="0">
              <a:spcBef>
                <a:spcPts val="0"/>
              </a:spcBef>
              <a:spcAft>
                <a:spcPts val="0"/>
              </a:spcAft>
              <a:buSzPts val="2100"/>
              <a:buChar char="●"/>
              <a:tabLst>
                <a:tab pos="2328863" algn="l"/>
              </a:tabLst>
            </a:pPr>
            <a:r>
              <a:rPr lang="en" sz="2100" dirty="0"/>
              <a:t>Concurrency	</a:t>
            </a:r>
            <a:r>
              <a:rPr lang="en" sz="1800" dirty="0"/>
              <a:t>                 "			system concurrent behavior</a:t>
            </a:r>
            <a:endParaRPr sz="2100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Patterns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30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/>
              <a:t>Abstract Factory</a:t>
            </a:r>
            <a:endParaRPr sz="1800" b="1"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Base class for concrete factory</a:t>
            </a:r>
            <a:br>
              <a:rPr lang="en" sz="1800"/>
            </a:br>
            <a:r>
              <a:rPr lang="en" sz="1800"/>
              <a:t>implementation.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/>
              <a:t>Advantages</a:t>
            </a:r>
            <a:endParaRPr sz="1800" u="sng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specific more efficient implementation.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Decision (creation of the concrete factory) is made once and “cached”.</a:t>
            </a:r>
            <a:endParaRPr sz="180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325" y="1340725"/>
            <a:ext cx="4628400" cy="29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33400" y="4429900"/>
            <a:ext cx="5272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https://en.wikipedia.org/wiki/Abstract_factory_pattern#Class_Diagram</a:t>
            </a:r>
            <a:r>
              <a:rPr lang="en" sz="1300"/>
              <a:t>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for Interface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GoF item 20: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  <a:t>Program to an </a:t>
            </a:r>
            <a:r>
              <a:rPr lang="en" sz="1750" b="1" dirty="0">
                <a:solidFill>
                  <a:srgbClr val="252525"/>
                </a:solidFill>
                <a:highlight>
                  <a:srgbClr val="FFFFFF"/>
                </a:highlight>
              </a:rPr>
              <a:t>'interface'</a:t>
            </a:r>
            <a: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  <a:t>, not an '</a:t>
            </a:r>
            <a:r>
              <a:rPr lang="en" sz="1750" b="1" dirty="0">
                <a:solidFill>
                  <a:srgbClr val="252525"/>
                </a:solidFill>
                <a:highlight>
                  <a:srgbClr val="FFFFFF"/>
                </a:highlight>
              </a:rPr>
              <a:t>implementation'</a:t>
            </a:r>
            <a: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7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6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Advantage:</a:t>
            </a:r>
            <a:endParaRPr sz="20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  <a:t>Easier refactoring (e.g. changing internal data structure from list to vector without affecting public API and external users).</a:t>
            </a:r>
            <a:b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</a:br>
            <a:endParaRPr sz="6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 dirty="0" smtClean="0">
                <a:solidFill>
                  <a:srgbClr val="252525"/>
                </a:solidFill>
                <a:highlight>
                  <a:srgbClr val="FFFFFF"/>
                </a:highlight>
              </a:rPr>
              <a:t>⇒ </a:t>
            </a:r>
            <a:r>
              <a:rPr lang="en" sz="1750" dirty="0">
                <a:solidFill>
                  <a:srgbClr val="252525"/>
                </a:solidFill>
                <a:highlight>
                  <a:srgbClr val="FFFFFF"/>
                </a:highlight>
              </a:rPr>
              <a:t>Relevant for most creational patterns.</a:t>
            </a:r>
            <a:endParaRPr sz="175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2"/>
          </p:nvPr>
        </p:nvSpPr>
        <p:spPr>
          <a:xfrm>
            <a:off x="0" y="4749850"/>
            <a:ext cx="187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Amir Kirsh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1492</Words>
  <Application>Microsoft Office PowerPoint</Application>
  <PresentationFormat>‫הצגה על המסך (16:9)</PresentationFormat>
  <Paragraphs>334</Paragraphs>
  <Slides>35</Slides>
  <Notes>34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35</vt:i4>
      </vt:variant>
    </vt:vector>
  </HeadingPairs>
  <TitlesOfParts>
    <vt:vector size="41" baseType="lpstr">
      <vt:lpstr>Arial</vt:lpstr>
      <vt:lpstr>Comfortaa</vt:lpstr>
      <vt:lpstr>Symbol</vt:lpstr>
      <vt:lpstr>Verdana</vt:lpstr>
      <vt:lpstr>Biz</vt:lpstr>
      <vt:lpstr>CTD_Lesson_template_2008-v1</vt:lpstr>
      <vt:lpstr>מצגת של PowerPoint</vt:lpstr>
      <vt:lpstr>Design Patterns and Idioms</vt:lpstr>
      <vt:lpstr>Design Patterns</vt:lpstr>
      <vt:lpstr>Idioms</vt:lpstr>
      <vt:lpstr>Programming Idioms</vt:lpstr>
      <vt:lpstr>Java Idioms</vt:lpstr>
      <vt:lpstr>Design Patterns Types</vt:lpstr>
      <vt:lpstr>Creational Patterns</vt:lpstr>
      <vt:lpstr>Program for Interface</vt:lpstr>
      <vt:lpstr>Creational Patterns</vt:lpstr>
      <vt:lpstr>Creational Patterns</vt:lpstr>
      <vt:lpstr>Creational Patterns</vt:lpstr>
      <vt:lpstr>Creational Patterns</vt:lpstr>
      <vt:lpstr>Creational Patterns</vt:lpstr>
      <vt:lpstr>Creational Patterns</vt:lpstr>
      <vt:lpstr>Creational Patterns</vt:lpstr>
      <vt:lpstr>Creational Patterns - Summary</vt:lpstr>
      <vt:lpstr>Structural Patterns</vt:lpstr>
      <vt:lpstr>Structural Patterns</vt:lpstr>
      <vt:lpstr>Structural Patterns</vt:lpstr>
      <vt:lpstr>Structural Patterns</vt:lpstr>
      <vt:lpstr>Structural Patterns</vt:lpstr>
      <vt:lpstr>Structural Patterns</vt:lpstr>
      <vt:lpstr>Structural Patterns</vt:lpstr>
      <vt:lpstr>Structural Patterns - Summary</vt:lpstr>
      <vt:lpstr>Behavioral Patterns</vt:lpstr>
      <vt:lpstr>Behavioral Patterns</vt:lpstr>
      <vt:lpstr>Behavioral Patterns</vt:lpstr>
      <vt:lpstr>Behavioral Patterns</vt:lpstr>
      <vt:lpstr>Exercise - Numbers Collection</vt:lpstr>
      <vt:lpstr>Behavioral Patterns</vt:lpstr>
      <vt:lpstr>Behavioral Patterns</vt:lpstr>
      <vt:lpstr>Behavioral Patterns - Summary</vt:lpstr>
      <vt:lpstr>Summary</vt:lpstr>
      <vt:lpstr>End of chapter - Design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cp:lastModifiedBy>amirk</cp:lastModifiedBy>
  <cp:revision>3</cp:revision>
  <dcterms:modified xsi:type="dcterms:W3CDTF">2018-04-29T08:21:06Z</dcterms:modified>
</cp:coreProperties>
</file>